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1" r:id="rId2"/>
  </p:sldMasterIdLst>
  <p:notesMasterIdLst>
    <p:notesMasterId r:id="rId35"/>
  </p:notesMasterIdLst>
  <p:sldIdLst>
    <p:sldId id="292" r:id="rId3"/>
    <p:sldId id="789" r:id="rId4"/>
    <p:sldId id="281" r:id="rId5"/>
    <p:sldId id="302" r:id="rId6"/>
    <p:sldId id="788" r:id="rId7"/>
    <p:sldId id="300" r:id="rId8"/>
    <p:sldId id="778" r:id="rId9"/>
    <p:sldId id="787" r:id="rId10"/>
    <p:sldId id="309" r:id="rId11"/>
    <p:sldId id="486" r:id="rId12"/>
    <p:sldId id="786" r:id="rId13"/>
    <p:sldId id="306" r:id="rId14"/>
    <p:sldId id="308" r:id="rId15"/>
    <p:sldId id="284" r:id="rId16"/>
    <p:sldId id="810" r:id="rId17"/>
    <p:sldId id="811" r:id="rId18"/>
    <p:sldId id="812" r:id="rId19"/>
    <p:sldId id="813" r:id="rId20"/>
    <p:sldId id="814" r:id="rId21"/>
    <p:sldId id="815" r:id="rId22"/>
    <p:sldId id="791" r:id="rId23"/>
    <p:sldId id="816" r:id="rId24"/>
    <p:sldId id="795" r:id="rId25"/>
    <p:sldId id="781" r:id="rId26"/>
    <p:sldId id="804" r:id="rId27"/>
    <p:sldId id="802" r:id="rId28"/>
    <p:sldId id="800" r:id="rId29"/>
    <p:sldId id="797" r:id="rId30"/>
    <p:sldId id="312" r:id="rId31"/>
    <p:sldId id="307" r:id="rId32"/>
    <p:sldId id="311" r:id="rId33"/>
    <p:sldId id="805" r:id="rId34"/>
  </p:sldIdLst>
  <p:sldSz cx="12192000" cy="6858000"/>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gtsson Martina SHV infektionsklin läk" initials="BMSil" lastIdx="1" clrIdx="0">
    <p:extLst>
      <p:ext uri="{19B8F6BF-5375-455C-9EA6-DF929625EA0E}">
        <p15:presenceInfo xmlns:p15="http://schemas.microsoft.com/office/powerpoint/2012/main" userId="S-1-5-21-515967899-299502267-725345543-35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33CC"/>
    <a:srgbClr val="C81300"/>
    <a:srgbClr val="4D4848"/>
    <a:srgbClr val="605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9" autoAdjust="0"/>
    <p:restoredTop sz="89482" autoAdjust="0"/>
  </p:normalViewPr>
  <p:slideViewPr>
    <p:cSldViewPr snapToGrid="0" showGuides="1">
      <p:cViewPr varScale="1">
        <p:scale>
          <a:sx n="95" d="100"/>
          <a:sy n="95" d="100"/>
        </p:scale>
        <p:origin x="1170"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barChart>
        <c:barDir val="col"/>
        <c:grouping val="clustered"/>
        <c:varyColors val="0"/>
        <c:ser>
          <c:idx val="0"/>
          <c:order val="0"/>
          <c:tx>
            <c:strRef>
              <c:f>Blad1!$B$1</c:f>
              <c:strCache>
                <c:ptCount val="1"/>
                <c:pt idx="0">
                  <c:v>MRSA</c:v>
                </c:pt>
              </c:strCache>
            </c:strRef>
          </c:tx>
          <c:invertIfNegative val="0"/>
          <c:cat>
            <c:numRef>
              <c:f>Blad1!$A$2:$A$17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Blad1!$B$2:$B$17</c:f>
              <c:numCache>
                <c:formatCode>General</c:formatCode>
                <c:ptCount val="16"/>
                <c:pt idx="0">
                  <c:v>1129</c:v>
                </c:pt>
                <c:pt idx="1">
                  <c:v>1303</c:v>
                </c:pt>
                <c:pt idx="2">
                  <c:v>1478</c:v>
                </c:pt>
                <c:pt idx="3">
                  <c:v>1580</c:v>
                </c:pt>
                <c:pt idx="4">
                  <c:v>1883</c:v>
                </c:pt>
                <c:pt idx="5">
                  <c:v>2097</c:v>
                </c:pt>
                <c:pt idx="6">
                  <c:v>2453</c:v>
                </c:pt>
                <c:pt idx="7">
                  <c:v>2942</c:v>
                </c:pt>
                <c:pt idx="8">
                  <c:v>3880</c:v>
                </c:pt>
                <c:pt idx="9">
                  <c:v>4433</c:v>
                </c:pt>
                <c:pt idx="10">
                  <c:v>3735</c:v>
                </c:pt>
                <c:pt idx="11">
                  <c:v>3869</c:v>
                </c:pt>
                <c:pt idx="12">
                  <c:v>3863</c:v>
                </c:pt>
                <c:pt idx="13">
                  <c:v>3111</c:v>
                </c:pt>
                <c:pt idx="14">
                  <c:v>2895</c:v>
                </c:pt>
                <c:pt idx="15">
                  <c:v>3356</c:v>
                </c:pt>
              </c:numCache>
            </c:numRef>
          </c:val>
          <c:extLst>
            <c:ext xmlns:c16="http://schemas.microsoft.com/office/drawing/2014/chart" uri="{C3380CC4-5D6E-409C-BE32-E72D297353CC}">
              <c16:uniqueId val="{00000000-DE4F-4560-B94E-1E4BDC782FB1}"/>
            </c:ext>
          </c:extLst>
        </c:ser>
        <c:ser>
          <c:idx val="1"/>
          <c:order val="1"/>
          <c:tx>
            <c:strRef>
              <c:f>Blad1!$C$1</c:f>
              <c:strCache>
                <c:ptCount val="1"/>
                <c:pt idx="0">
                  <c:v>ESBL</c:v>
                </c:pt>
              </c:strCache>
            </c:strRef>
          </c:tx>
          <c:invertIfNegative val="0"/>
          <c:cat>
            <c:numRef>
              <c:f>Blad1!$A$2:$A$17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Blad1!$C$2:$C$17</c:f>
              <c:numCache>
                <c:formatCode>General</c:formatCode>
                <c:ptCount val="16"/>
                <c:pt idx="0">
                  <c:v>2098</c:v>
                </c:pt>
                <c:pt idx="1">
                  <c:v>2941</c:v>
                </c:pt>
                <c:pt idx="2">
                  <c:v>3693</c:v>
                </c:pt>
                <c:pt idx="3">
                  <c:v>4931</c:v>
                </c:pt>
                <c:pt idx="4">
                  <c:v>5666</c:v>
                </c:pt>
                <c:pt idx="5">
                  <c:v>7225</c:v>
                </c:pt>
                <c:pt idx="6">
                  <c:v>8131</c:v>
                </c:pt>
                <c:pt idx="7">
                  <c:v>8927</c:v>
                </c:pt>
                <c:pt idx="8">
                  <c:v>9583</c:v>
                </c:pt>
                <c:pt idx="9">
                  <c:v>10688</c:v>
                </c:pt>
                <c:pt idx="10">
                  <c:v>10084</c:v>
                </c:pt>
                <c:pt idx="11">
                  <c:v>10341</c:v>
                </c:pt>
                <c:pt idx="12">
                  <c:v>10739</c:v>
                </c:pt>
                <c:pt idx="13">
                  <c:v>8230</c:v>
                </c:pt>
                <c:pt idx="14">
                  <c:v>7826</c:v>
                </c:pt>
                <c:pt idx="15">
                  <c:v>9652</c:v>
                </c:pt>
              </c:numCache>
            </c:numRef>
          </c:val>
          <c:extLst>
            <c:ext xmlns:c16="http://schemas.microsoft.com/office/drawing/2014/chart" uri="{C3380CC4-5D6E-409C-BE32-E72D297353CC}">
              <c16:uniqueId val="{00000001-DE4F-4560-B94E-1E4BDC782FB1}"/>
            </c:ext>
          </c:extLst>
        </c:ser>
        <c:ser>
          <c:idx val="2"/>
          <c:order val="2"/>
          <c:tx>
            <c:strRef>
              <c:f>Blad1!$D$1</c:f>
              <c:strCache>
                <c:ptCount val="1"/>
                <c:pt idx="0">
                  <c:v>VRE</c:v>
                </c:pt>
              </c:strCache>
            </c:strRef>
          </c:tx>
          <c:invertIfNegative val="0"/>
          <c:cat>
            <c:numRef>
              <c:f>Blad1!$A$2:$A$17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Blad1!$D$2:$D$17</c:f>
              <c:numCache>
                <c:formatCode>General</c:formatCode>
                <c:ptCount val="16"/>
                <c:pt idx="0">
                  <c:v>53</c:v>
                </c:pt>
                <c:pt idx="1">
                  <c:v>617</c:v>
                </c:pt>
                <c:pt idx="2">
                  <c:v>402</c:v>
                </c:pt>
                <c:pt idx="3">
                  <c:v>214</c:v>
                </c:pt>
                <c:pt idx="4">
                  <c:v>122</c:v>
                </c:pt>
                <c:pt idx="5">
                  <c:v>152</c:v>
                </c:pt>
                <c:pt idx="6">
                  <c:v>192</c:v>
                </c:pt>
                <c:pt idx="7">
                  <c:v>404</c:v>
                </c:pt>
                <c:pt idx="8">
                  <c:v>157</c:v>
                </c:pt>
                <c:pt idx="9">
                  <c:v>116</c:v>
                </c:pt>
                <c:pt idx="10">
                  <c:v>244</c:v>
                </c:pt>
                <c:pt idx="11">
                  <c:v>444</c:v>
                </c:pt>
                <c:pt idx="12">
                  <c:v>233</c:v>
                </c:pt>
                <c:pt idx="13">
                  <c:v>79</c:v>
                </c:pt>
                <c:pt idx="14">
                  <c:v>209</c:v>
                </c:pt>
                <c:pt idx="15">
                  <c:v>236</c:v>
                </c:pt>
              </c:numCache>
            </c:numRef>
          </c:val>
          <c:extLst>
            <c:ext xmlns:c16="http://schemas.microsoft.com/office/drawing/2014/chart" uri="{C3380CC4-5D6E-409C-BE32-E72D297353CC}">
              <c16:uniqueId val="{00000002-DE4F-4560-B94E-1E4BDC782FB1}"/>
            </c:ext>
          </c:extLst>
        </c:ser>
        <c:ser>
          <c:idx val="3"/>
          <c:order val="3"/>
          <c:tx>
            <c:strRef>
              <c:f>Blad1!$E$1</c:f>
              <c:strCache>
                <c:ptCount val="1"/>
                <c:pt idx="0">
                  <c:v>ESBL carba</c:v>
                </c:pt>
              </c:strCache>
            </c:strRef>
          </c:tx>
          <c:invertIfNegative val="0"/>
          <c:cat>
            <c:numRef>
              <c:f>Blad1!$A$2:$A$17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Blad1!$E$2:$E$17</c:f>
              <c:numCache>
                <c:formatCode>General</c:formatCode>
                <c:ptCount val="16"/>
                <c:pt idx="5">
                  <c:v>23</c:v>
                </c:pt>
                <c:pt idx="6">
                  <c:v>40</c:v>
                </c:pt>
                <c:pt idx="7">
                  <c:v>48</c:v>
                </c:pt>
                <c:pt idx="8">
                  <c:v>115</c:v>
                </c:pt>
                <c:pt idx="9">
                  <c:v>127</c:v>
                </c:pt>
                <c:pt idx="10">
                  <c:v>116</c:v>
                </c:pt>
                <c:pt idx="11">
                  <c:v>146</c:v>
                </c:pt>
                <c:pt idx="12">
                  <c:v>202</c:v>
                </c:pt>
                <c:pt idx="13">
                  <c:v>128</c:v>
                </c:pt>
                <c:pt idx="14">
                  <c:v>137</c:v>
                </c:pt>
                <c:pt idx="15">
                  <c:v>241</c:v>
                </c:pt>
              </c:numCache>
            </c:numRef>
          </c:val>
          <c:extLst>
            <c:ext xmlns:c16="http://schemas.microsoft.com/office/drawing/2014/chart" uri="{C3380CC4-5D6E-409C-BE32-E72D297353CC}">
              <c16:uniqueId val="{00000003-DE4F-4560-B94E-1E4BDC782FB1}"/>
            </c:ext>
          </c:extLst>
        </c:ser>
        <c:dLbls>
          <c:showLegendKey val="0"/>
          <c:showVal val="0"/>
          <c:showCatName val="0"/>
          <c:showSerName val="0"/>
          <c:showPercent val="0"/>
          <c:showBubbleSize val="0"/>
        </c:dLbls>
        <c:gapWidth val="150"/>
        <c:axId val="55061120"/>
        <c:axId val="55061888"/>
      </c:barChart>
      <c:catAx>
        <c:axId val="55061120"/>
        <c:scaling>
          <c:orientation val="minMax"/>
        </c:scaling>
        <c:delete val="0"/>
        <c:axPos val="b"/>
        <c:numFmt formatCode="General" sourceLinked="1"/>
        <c:majorTickMark val="out"/>
        <c:minorTickMark val="none"/>
        <c:tickLblPos val="nextTo"/>
        <c:crossAx val="55061888"/>
        <c:crosses val="autoZero"/>
        <c:auto val="1"/>
        <c:lblAlgn val="ctr"/>
        <c:lblOffset val="100"/>
        <c:noMultiLvlLbl val="0"/>
      </c:catAx>
      <c:valAx>
        <c:axId val="55061888"/>
        <c:scaling>
          <c:orientation val="minMax"/>
        </c:scaling>
        <c:delete val="0"/>
        <c:axPos val="l"/>
        <c:majorGridlines/>
        <c:numFmt formatCode="General" sourceLinked="1"/>
        <c:majorTickMark val="out"/>
        <c:minorTickMark val="none"/>
        <c:tickLblPos val="nextTo"/>
        <c:crossAx val="55061120"/>
        <c:crosses val="autoZero"/>
        <c:crossBetween val="between"/>
      </c:valAx>
    </c:plotArea>
    <c:legend>
      <c:legendPos val="r"/>
      <c:overlay val="0"/>
    </c:legend>
    <c:plotVisOnly val="1"/>
    <c:dispBlanksAs val="gap"/>
    <c:showDLblsOverMax val="0"/>
  </c:chart>
  <c:txPr>
    <a:bodyPr/>
    <a:lstStyle/>
    <a:p>
      <a:pPr>
        <a:defRPr sz="1800"/>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80FD482-0830-4CE2-8CAC-E4BBA5E96A4D}" type="datetimeFigureOut">
              <a:rPr lang="sv-SE" smtClean="0"/>
              <a:t>2023-09-27</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F19FAB8-8AA6-49BD-99AB-B816102A1334}" type="slidenum">
              <a:rPr lang="sv-SE" smtClean="0"/>
              <a:t>‹#›</a:t>
            </a:fld>
            <a:endParaRPr lang="sv-SE"/>
          </a:p>
        </p:txBody>
      </p:sp>
    </p:spTree>
    <p:extLst>
      <p:ext uri="{BB962C8B-B14F-4D97-AF65-F5344CB8AC3E}">
        <p14:creationId xmlns:p14="http://schemas.microsoft.com/office/powerpoint/2010/main" val="8226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a:t>
            </a:fld>
            <a:endParaRPr lang="sv-SE"/>
          </a:p>
        </p:txBody>
      </p:sp>
    </p:spTree>
    <p:extLst>
      <p:ext uri="{BB962C8B-B14F-4D97-AF65-F5344CB8AC3E}">
        <p14:creationId xmlns:p14="http://schemas.microsoft.com/office/powerpoint/2010/main" val="3900197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10</a:t>
            </a:fld>
            <a:endParaRPr lang="sv-SE"/>
          </a:p>
        </p:txBody>
      </p:sp>
    </p:spTree>
    <p:extLst>
      <p:ext uri="{BB962C8B-B14F-4D97-AF65-F5344CB8AC3E}">
        <p14:creationId xmlns:p14="http://schemas.microsoft.com/office/powerpoint/2010/main" val="2656827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11</a:t>
            </a:fld>
            <a:endParaRPr lang="sv-SE"/>
          </a:p>
        </p:txBody>
      </p:sp>
    </p:spTree>
    <p:extLst>
      <p:ext uri="{BB962C8B-B14F-4D97-AF65-F5344CB8AC3E}">
        <p14:creationId xmlns:p14="http://schemas.microsoft.com/office/powerpoint/2010/main" val="1715670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12</a:t>
            </a:fld>
            <a:endParaRPr lang="sv-SE"/>
          </a:p>
        </p:txBody>
      </p:sp>
    </p:spTree>
    <p:extLst>
      <p:ext uri="{BB962C8B-B14F-4D97-AF65-F5344CB8AC3E}">
        <p14:creationId xmlns:p14="http://schemas.microsoft.com/office/powerpoint/2010/main" val="1584244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13</a:t>
            </a:fld>
            <a:endParaRPr lang="sv-SE"/>
          </a:p>
        </p:txBody>
      </p:sp>
    </p:spTree>
    <p:extLst>
      <p:ext uri="{BB962C8B-B14F-4D97-AF65-F5344CB8AC3E}">
        <p14:creationId xmlns:p14="http://schemas.microsoft.com/office/powerpoint/2010/main" val="172146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14</a:t>
            </a:fld>
            <a:endParaRPr lang="sv-SE"/>
          </a:p>
        </p:txBody>
      </p:sp>
    </p:spTree>
    <p:extLst>
      <p:ext uri="{BB962C8B-B14F-4D97-AF65-F5344CB8AC3E}">
        <p14:creationId xmlns:p14="http://schemas.microsoft.com/office/powerpoint/2010/main" val="438144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15</a:t>
            </a:fld>
            <a:endParaRPr lang="sv-SE"/>
          </a:p>
        </p:txBody>
      </p:sp>
    </p:spTree>
    <p:extLst>
      <p:ext uri="{BB962C8B-B14F-4D97-AF65-F5344CB8AC3E}">
        <p14:creationId xmlns:p14="http://schemas.microsoft.com/office/powerpoint/2010/main" val="3821174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16</a:t>
            </a:fld>
            <a:endParaRPr lang="sv-SE"/>
          </a:p>
        </p:txBody>
      </p:sp>
    </p:spTree>
    <p:extLst>
      <p:ext uri="{BB962C8B-B14F-4D97-AF65-F5344CB8AC3E}">
        <p14:creationId xmlns:p14="http://schemas.microsoft.com/office/powerpoint/2010/main" val="355214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17</a:t>
            </a:fld>
            <a:endParaRPr lang="sv-SE"/>
          </a:p>
        </p:txBody>
      </p:sp>
    </p:spTree>
    <p:extLst>
      <p:ext uri="{BB962C8B-B14F-4D97-AF65-F5344CB8AC3E}">
        <p14:creationId xmlns:p14="http://schemas.microsoft.com/office/powerpoint/2010/main" val="1340273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18</a:t>
            </a:fld>
            <a:endParaRPr lang="sv-SE"/>
          </a:p>
        </p:txBody>
      </p:sp>
    </p:spTree>
    <p:extLst>
      <p:ext uri="{BB962C8B-B14F-4D97-AF65-F5344CB8AC3E}">
        <p14:creationId xmlns:p14="http://schemas.microsoft.com/office/powerpoint/2010/main" val="881597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19</a:t>
            </a:fld>
            <a:endParaRPr lang="sv-SE"/>
          </a:p>
        </p:txBody>
      </p:sp>
    </p:spTree>
    <p:extLst>
      <p:ext uri="{BB962C8B-B14F-4D97-AF65-F5344CB8AC3E}">
        <p14:creationId xmlns:p14="http://schemas.microsoft.com/office/powerpoint/2010/main" val="77794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2</a:t>
            </a:fld>
            <a:endParaRPr lang="sv-SE"/>
          </a:p>
        </p:txBody>
      </p:sp>
    </p:spTree>
    <p:extLst>
      <p:ext uri="{BB962C8B-B14F-4D97-AF65-F5344CB8AC3E}">
        <p14:creationId xmlns:p14="http://schemas.microsoft.com/office/powerpoint/2010/main" val="1248246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20</a:t>
            </a:fld>
            <a:endParaRPr lang="sv-SE"/>
          </a:p>
        </p:txBody>
      </p:sp>
    </p:spTree>
    <p:extLst>
      <p:ext uri="{BB962C8B-B14F-4D97-AF65-F5344CB8AC3E}">
        <p14:creationId xmlns:p14="http://schemas.microsoft.com/office/powerpoint/2010/main" val="1919128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21</a:t>
            </a:fld>
            <a:endParaRPr lang="sv-SE"/>
          </a:p>
        </p:txBody>
      </p:sp>
    </p:spTree>
    <p:extLst>
      <p:ext uri="{BB962C8B-B14F-4D97-AF65-F5344CB8AC3E}">
        <p14:creationId xmlns:p14="http://schemas.microsoft.com/office/powerpoint/2010/main" val="3259846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23</a:t>
            </a:fld>
            <a:endParaRPr lang="sv-SE"/>
          </a:p>
        </p:txBody>
      </p:sp>
    </p:spTree>
    <p:extLst>
      <p:ext uri="{BB962C8B-B14F-4D97-AF65-F5344CB8AC3E}">
        <p14:creationId xmlns:p14="http://schemas.microsoft.com/office/powerpoint/2010/main" val="793236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24</a:t>
            </a:fld>
            <a:endParaRPr lang="sv-SE"/>
          </a:p>
        </p:txBody>
      </p:sp>
    </p:spTree>
    <p:extLst>
      <p:ext uri="{BB962C8B-B14F-4D97-AF65-F5344CB8AC3E}">
        <p14:creationId xmlns:p14="http://schemas.microsoft.com/office/powerpoint/2010/main" val="3275639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25</a:t>
            </a:fld>
            <a:endParaRPr lang="sv-SE"/>
          </a:p>
        </p:txBody>
      </p:sp>
    </p:spTree>
    <p:extLst>
      <p:ext uri="{BB962C8B-B14F-4D97-AF65-F5344CB8AC3E}">
        <p14:creationId xmlns:p14="http://schemas.microsoft.com/office/powerpoint/2010/main" val="1460052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26</a:t>
            </a:fld>
            <a:endParaRPr lang="sv-SE"/>
          </a:p>
        </p:txBody>
      </p:sp>
    </p:spTree>
    <p:extLst>
      <p:ext uri="{BB962C8B-B14F-4D97-AF65-F5344CB8AC3E}">
        <p14:creationId xmlns:p14="http://schemas.microsoft.com/office/powerpoint/2010/main" val="2019615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27</a:t>
            </a:fld>
            <a:endParaRPr lang="sv-SE"/>
          </a:p>
        </p:txBody>
      </p:sp>
    </p:spTree>
    <p:extLst>
      <p:ext uri="{BB962C8B-B14F-4D97-AF65-F5344CB8AC3E}">
        <p14:creationId xmlns:p14="http://schemas.microsoft.com/office/powerpoint/2010/main" val="1821118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28</a:t>
            </a:fld>
            <a:endParaRPr lang="sv-SE"/>
          </a:p>
        </p:txBody>
      </p:sp>
    </p:spTree>
    <p:extLst>
      <p:ext uri="{BB962C8B-B14F-4D97-AF65-F5344CB8AC3E}">
        <p14:creationId xmlns:p14="http://schemas.microsoft.com/office/powerpoint/2010/main" val="3612462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29</a:t>
            </a:fld>
            <a:endParaRPr lang="sv-SE"/>
          </a:p>
        </p:txBody>
      </p:sp>
    </p:spTree>
    <p:extLst>
      <p:ext uri="{BB962C8B-B14F-4D97-AF65-F5344CB8AC3E}">
        <p14:creationId xmlns:p14="http://schemas.microsoft.com/office/powerpoint/2010/main" val="1055756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30</a:t>
            </a:fld>
            <a:endParaRPr lang="sv-SE"/>
          </a:p>
        </p:txBody>
      </p:sp>
    </p:spTree>
    <p:extLst>
      <p:ext uri="{BB962C8B-B14F-4D97-AF65-F5344CB8AC3E}">
        <p14:creationId xmlns:p14="http://schemas.microsoft.com/office/powerpoint/2010/main" val="367453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3</a:t>
            </a:fld>
            <a:endParaRPr lang="sv-SE"/>
          </a:p>
        </p:txBody>
      </p:sp>
    </p:spTree>
    <p:extLst>
      <p:ext uri="{BB962C8B-B14F-4D97-AF65-F5344CB8AC3E}">
        <p14:creationId xmlns:p14="http://schemas.microsoft.com/office/powerpoint/2010/main" val="106774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31</a:t>
            </a:fld>
            <a:endParaRPr lang="sv-SE"/>
          </a:p>
        </p:txBody>
      </p:sp>
    </p:spTree>
    <p:extLst>
      <p:ext uri="{BB962C8B-B14F-4D97-AF65-F5344CB8AC3E}">
        <p14:creationId xmlns:p14="http://schemas.microsoft.com/office/powerpoint/2010/main" val="4076612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32</a:t>
            </a:fld>
            <a:endParaRPr lang="sv-SE"/>
          </a:p>
        </p:txBody>
      </p:sp>
    </p:spTree>
    <p:extLst>
      <p:ext uri="{BB962C8B-B14F-4D97-AF65-F5344CB8AC3E}">
        <p14:creationId xmlns:p14="http://schemas.microsoft.com/office/powerpoint/2010/main" val="110270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4</a:t>
            </a:fld>
            <a:endParaRPr lang="sv-SE"/>
          </a:p>
        </p:txBody>
      </p:sp>
    </p:spTree>
    <p:extLst>
      <p:ext uri="{BB962C8B-B14F-4D97-AF65-F5344CB8AC3E}">
        <p14:creationId xmlns:p14="http://schemas.microsoft.com/office/powerpoint/2010/main" val="1475919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5</a:t>
            </a:fld>
            <a:endParaRPr lang="sv-SE"/>
          </a:p>
        </p:txBody>
      </p:sp>
    </p:spTree>
    <p:extLst>
      <p:ext uri="{BB962C8B-B14F-4D97-AF65-F5344CB8AC3E}">
        <p14:creationId xmlns:p14="http://schemas.microsoft.com/office/powerpoint/2010/main" val="279866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6</a:t>
            </a:fld>
            <a:endParaRPr lang="sv-SE"/>
          </a:p>
        </p:txBody>
      </p:sp>
    </p:spTree>
    <p:extLst>
      <p:ext uri="{BB962C8B-B14F-4D97-AF65-F5344CB8AC3E}">
        <p14:creationId xmlns:p14="http://schemas.microsoft.com/office/powerpoint/2010/main" val="124210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7</a:t>
            </a:fld>
            <a:endParaRPr lang="sv-SE"/>
          </a:p>
        </p:txBody>
      </p:sp>
    </p:spTree>
    <p:extLst>
      <p:ext uri="{BB962C8B-B14F-4D97-AF65-F5344CB8AC3E}">
        <p14:creationId xmlns:p14="http://schemas.microsoft.com/office/powerpoint/2010/main" val="55933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8</a:t>
            </a:fld>
            <a:endParaRPr lang="sv-SE"/>
          </a:p>
        </p:txBody>
      </p:sp>
    </p:spTree>
    <p:extLst>
      <p:ext uri="{BB962C8B-B14F-4D97-AF65-F5344CB8AC3E}">
        <p14:creationId xmlns:p14="http://schemas.microsoft.com/office/powerpoint/2010/main" val="3595647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9</a:t>
            </a:fld>
            <a:endParaRPr lang="sv-SE"/>
          </a:p>
        </p:txBody>
      </p:sp>
    </p:spTree>
    <p:extLst>
      <p:ext uri="{BB962C8B-B14F-4D97-AF65-F5344CB8AC3E}">
        <p14:creationId xmlns:p14="http://schemas.microsoft.com/office/powerpoint/2010/main" val="3975071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5A95FB7F-C742-D5A9-1853-B5A158E6A2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84" r="19364"/>
          <a:stretch/>
        </p:blipFill>
        <p:spPr>
          <a:xfrm>
            <a:off x="6246338" y="0"/>
            <a:ext cx="5945662" cy="4331807"/>
          </a:xfrm>
          <a:prstGeom prst="rect">
            <a:avLst/>
          </a:prstGeom>
        </p:spPr>
      </p:pic>
    </p:spTree>
    <p:extLst>
      <p:ext uri="{BB962C8B-B14F-4D97-AF65-F5344CB8AC3E}">
        <p14:creationId xmlns:p14="http://schemas.microsoft.com/office/powerpoint/2010/main" val="121373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1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FE26AE9-4F06-BE8B-CA94-01B9E86FDC5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230306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2023-09-27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3388543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E1839EFE-0248-88A9-AA09-D12C3981C5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148" r="19174"/>
          <a:stretch/>
        </p:blipFill>
        <p:spPr>
          <a:xfrm>
            <a:off x="6228308" y="-12033"/>
            <a:ext cx="5959682" cy="4343839"/>
          </a:xfrm>
          <a:prstGeom prst="rect">
            <a:avLst/>
          </a:prstGeom>
        </p:spPr>
      </p:pic>
    </p:spTree>
    <p:extLst>
      <p:ext uri="{BB962C8B-B14F-4D97-AF65-F5344CB8AC3E}">
        <p14:creationId xmlns:p14="http://schemas.microsoft.com/office/powerpoint/2010/main" val="258023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763021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68336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rgbClr val="4D484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1"/>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151122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rgbClr val="4D4848"/>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tx2">
              <a:alpha val="84000"/>
            </a:schemeClr>
          </a:solidFill>
        </p:spPr>
        <p:txBody>
          <a:bodyPr>
            <a:normAutofit/>
          </a:bodyPr>
          <a:lstStyle>
            <a:lvl1pPr marL="0" indent="0">
              <a:buNone/>
              <a:defRPr sz="1600"/>
            </a:lvl1pPr>
          </a:lstStyle>
          <a:p>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1"/>
                </a:solidFill>
              </a:defRPr>
            </a:lvl1pPr>
          </a:lstStyle>
          <a:p>
            <a:r>
              <a:rPr lang="sv-SE" dirty="0"/>
              <a:t>Rubrik</a:t>
            </a:r>
            <a:br>
              <a:rPr lang="sv-SE" dirty="0"/>
            </a:br>
            <a:r>
              <a:rPr lang="sv-SE" dirty="0"/>
              <a:t>2 rader</a:t>
            </a:r>
          </a:p>
        </p:txBody>
      </p:sp>
      <p:pic>
        <p:nvPicPr>
          <p:cNvPr id="11" name="Bildobjekt 10" descr="Region Kronobergs logotyp i vitt.">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220B82CF-9F6C-4273-AE3B-D391F3723301}"/>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tx1"/>
                </a:solidFill>
                <a:latin typeface="Arial" panose="020B0604020202020204" pitchFamily="34" charset="0"/>
                <a:cs typeface="Arial" panose="020B0604020202020204" pitchFamily="34" charset="0"/>
              </a:rPr>
              <a:t>Lägg till en bild i bladet:</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Klicka på symbolen –välj foto – infoga. </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296689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235800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4D4848"/>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1"/>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00854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944948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rgbClr val="4D4848"/>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247296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1219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4D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93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rgbClr val="4D4848"/>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C7A09AD-8787-54E2-737F-657992EC1CE2}"/>
              </a:ext>
            </a:extLst>
          </p:cNvPr>
          <p:cNvSpPr/>
          <p:nvPr userDrawn="1"/>
        </p:nvSpPr>
        <p:spPr>
          <a:xfrm>
            <a:off x="0" y="0"/>
            <a:ext cx="12192000" cy="6858000"/>
          </a:xfrm>
          <a:prstGeom prst="rect">
            <a:avLst/>
          </a:prstGeom>
          <a:solidFill>
            <a:srgbClr val="4D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7032055E-18AF-4C39-8C8F-38FE826D2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552" y="1382567"/>
            <a:ext cx="3238896" cy="4575755"/>
          </a:xfrm>
          <a:prstGeom prst="rect">
            <a:avLst/>
          </a:prstGeom>
        </p:spPr>
      </p:pic>
    </p:spTree>
    <p:extLst>
      <p:ext uri="{BB962C8B-B14F-4D97-AF65-F5344CB8AC3E}">
        <p14:creationId xmlns:p14="http://schemas.microsoft.com/office/powerpoint/2010/main" val="307045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740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29225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4">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43587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408050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79934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92124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92800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2023-09-27</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84221" y="6426926"/>
            <a:ext cx="509108"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a:extLst>
              <a:ext uri="{FF2B5EF4-FFF2-40B4-BE49-F238E27FC236}">
                <a16:creationId xmlns:a16="http://schemas.microsoft.com/office/drawing/2014/main" id="{4C2CBCBC-1CB2-ED3F-A5C1-498B52CB801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568731596"/>
      </p:ext>
    </p:extLst>
  </p:cSld>
  <p:clrMap bg1="lt1" tx1="dk1" bg2="lt2" tx2="dk2" accent1="accent1" accent2="accent2" accent3="accent3" accent4="accent4" accent5="accent5" accent6="accent6" hlink="hlink" folHlink="folHlink"/>
  <p:sldLayoutIdLst>
    <p:sldLayoutId id="2147483693" r:id="rId1"/>
    <p:sldLayoutId id="2147483682" r:id="rId2"/>
    <p:sldLayoutId id="2147483698" r:id="rId3"/>
    <p:sldLayoutId id="2147483688" r:id="rId4"/>
    <p:sldLayoutId id="2147483684" r:id="rId5"/>
    <p:sldLayoutId id="2147483697" r:id="rId6"/>
    <p:sldLayoutId id="2147483690" r:id="rId7"/>
    <p:sldLayoutId id="2147483686" r:id="rId8"/>
    <p:sldLayoutId id="2147483699" r:id="rId9"/>
    <p:sldLayoutId id="2147483700" r:id="rId10"/>
    <p:sldLayoutId id="2147483685" r:id="rId11"/>
    <p:sldLayoutId id="2147483714" r:id="rId12"/>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D484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2023-09-27</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descr="Region Kronobergs logotyp i vitt.">
            <a:extLst>
              <a:ext uri="{FF2B5EF4-FFF2-40B4-BE49-F238E27FC236}">
                <a16:creationId xmlns:a16="http://schemas.microsoft.com/office/drawing/2014/main" id="{AF44FD0E-75BD-2148-0264-73CEB5A7A75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Tree>
    <p:extLst>
      <p:ext uri="{BB962C8B-B14F-4D97-AF65-F5344CB8AC3E}">
        <p14:creationId xmlns:p14="http://schemas.microsoft.com/office/powerpoint/2010/main" val="657464216"/>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100000"/>
        </a:lnSpc>
        <a:spcBef>
          <a:spcPct val="0"/>
        </a:spcBef>
        <a:buNone/>
        <a:defRPr sz="3800" kern="1200" cap="all" spc="14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vri-smart.se/starttest.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gionkronoberg.se/vardgivare/vardriktlinjer/strama-kronoberg/infektionsverktyget/" TargetMode="External"/><Relationship Id="rId7" Type="http://schemas.openxmlformats.org/officeDocument/2006/relationships/hyperlink" Target="https://strama.s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kunskapsstyrningvard.se/download/18.67abbf2018378da662f8fbdd/1665411319360/Vagledning-for-vardhygieniskt-arbete-2022-10-04.pdf" TargetMode="External"/><Relationship Id="rId5" Type="http://schemas.openxmlformats.org/officeDocument/2006/relationships/hyperlink" Target="https://skr.se/download/18.2f6c078f1840e44be6fa7da1/1667988668300/Infektionsverktyget.pdf" TargetMode="External"/><Relationship Id="rId4" Type="http://schemas.openxmlformats.org/officeDocument/2006/relationships/hyperlink" Target="https://www.inera.se/tjanster/alla-tjanster-a-o/infektionsverktyge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rama.se/strategiska-dokume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kunskapsstyrningvard.se/download/18.67abbf2018378da662f8fbdd/1665411319360/Vagledning-for-vardhygieniskt-arbete-2022-10-04.pdf" TargetMode="External"/><Relationship Id="rId4" Type="http://schemas.openxmlformats.org/officeDocument/2006/relationships/hyperlink" Target="https://www.inera.se/tjanster/alla-tjanster-a-o/infektionsverktyge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atlas.ecdc.europa.eu/public/index.aspx"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termbank.socialstyrelsen.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DBF9F0-A56C-4B6E-A94E-36FCF105008D}"/>
              </a:ext>
            </a:extLst>
          </p:cNvPr>
          <p:cNvSpPr>
            <a:spLocks noGrp="1"/>
          </p:cNvSpPr>
          <p:nvPr>
            <p:ph type="ctrTitle"/>
          </p:nvPr>
        </p:nvSpPr>
        <p:spPr>
          <a:xfrm>
            <a:off x="819151" y="1169988"/>
            <a:ext cx="7133612" cy="2387600"/>
          </a:xfrm>
        </p:spPr>
        <p:txBody>
          <a:bodyPr/>
          <a:lstStyle/>
          <a:p>
            <a:r>
              <a:rPr lang="sv-SE" sz="4000" dirty="0"/>
              <a:t>Information om infektionsverktyget</a:t>
            </a:r>
          </a:p>
        </p:txBody>
      </p:sp>
      <p:sp>
        <p:nvSpPr>
          <p:cNvPr id="9" name="Underrubrik 8">
            <a:extLst>
              <a:ext uri="{FF2B5EF4-FFF2-40B4-BE49-F238E27FC236}">
                <a16:creationId xmlns:a16="http://schemas.microsoft.com/office/drawing/2014/main" id="{F0F38801-237C-446E-8EA0-B29743EE1F95}"/>
              </a:ext>
            </a:extLst>
          </p:cNvPr>
          <p:cNvSpPr>
            <a:spLocks noGrp="1"/>
          </p:cNvSpPr>
          <p:nvPr>
            <p:ph type="subTitle" idx="1"/>
          </p:nvPr>
        </p:nvSpPr>
        <p:spPr>
          <a:xfrm>
            <a:off x="819151" y="3905877"/>
            <a:ext cx="5711548" cy="474662"/>
          </a:xfrm>
        </p:spPr>
        <p:txBody>
          <a:bodyPr>
            <a:normAutofit lnSpcReduction="10000"/>
          </a:bodyPr>
          <a:lstStyle/>
          <a:p>
            <a:r>
              <a:rPr lang="sv-SE" dirty="0"/>
              <a:t>Region Kronoberg 2023</a:t>
            </a:r>
          </a:p>
        </p:txBody>
      </p:sp>
      <p:sp>
        <p:nvSpPr>
          <p:cNvPr id="2" name="textruta 1">
            <a:extLst>
              <a:ext uri="{FF2B5EF4-FFF2-40B4-BE49-F238E27FC236}">
                <a16:creationId xmlns:a16="http://schemas.microsoft.com/office/drawing/2014/main" id="{16391120-B8FC-4604-8C44-720770EC1CC9}"/>
              </a:ext>
            </a:extLst>
          </p:cNvPr>
          <p:cNvSpPr txBox="1"/>
          <p:nvPr/>
        </p:nvSpPr>
        <p:spPr>
          <a:xfrm>
            <a:off x="904126" y="5054885"/>
            <a:ext cx="9010436" cy="954107"/>
          </a:xfrm>
          <a:prstGeom prst="rect">
            <a:avLst/>
          </a:prstGeom>
          <a:noFill/>
        </p:spPr>
        <p:txBody>
          <a:bodyPr wrap="square" rtlCol="0">
            <a:spAutoFit/>
          </a:bodyPr>
          <a:lstStyle/>
          <a:p>
            <a:r>
              <a:rPr lang="sv-SE" sz="1400" dirty="0"/>
              <a:t>Ingela Rehnström och Elisabeth (Lisa) Holmquist förändringsledare</a:t>
            </a:r>
          </a:p>
          <a:p>
            <a:r>
              <a:rPr lang="sv-SE" sz="1400" dirty="0"/>
              <a:t>Anita Färm, IT-utvecklare</a:t>
            </a:r>
          </a:p>
          <a:p>
            <a:r>
              <a:rPr lang="sv-SE" sz="1400" dirty="0"/>
              <a:t>Martina Bengtsson, läkare infektionskliniken, ordförande medicinsk grupp infektion/Strama i Kronoberg</a:t>
            </a:r>
          </a:p>
          <a:p>
            <a:r>
              <a:rPr lang="sv-SE" sz="1400" dirty="0"/>
              <a:t>Thomas Kimmel, projektledare</a:t>
            </a:r>
          </a:p>
        </p:txBody>
      </p:sp>
    </p:spTree>
    <p:extLst>
      <p:ext uri="{BB962C8B-B14F-4D97-AF65-F5344CB8AC3E}">
        <p14:creationId xmlns:p14="http://schemas.microsoft.com/office/powerpoint/2010/main" val="289052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67A82E7B-9096-493C-BB51-2A328781ADE2}"/>
              </a:ext>
            </a:extLst>
          </p:cNvPr>
          <p:cNvPicPr>
            <a:picLocks noGrp="1" noChangeAspect="1"/>
          </p:cNvPicPr>
          <p:nvPr>
            <p:ph sz="quarter" idx="11"/>
          </p:nvPr>
        </p:nvPicPr>
        <p:blipFill>
          <a:blip r:embed="rId3"/>
          <a:stretch>
            <a:fillRect/>
          </a:stretch>
        </p:blipFill>
        <p:spPr>
          <a:xfrm>
            <a:off x="0" y="1140902"/>
            <a:ext cx="6786694" cy="4503555"/>
          </a:xfrm>
          <a:prstGeom prst="rect">
            <a:avLst/>
          </a:prstGeom>
        </p:spPr>
      </p:pic>
      <p:sp>
        <p:nvSpPr>
          <p:cNvPr id="5" name="Rubrik 4">
            <a:extLst>
              <a:ext uri="{FF2B5EF4-FFF2-40B4-BE49-F238E27FC236}">
                <a16:creationId xmlns:a16="http://schemas.microsoft.com/office/drawing/2014/main" id="{9A0180E0-A89A-4EF2-BDCF-7DE3ECF25753}"/>
              </a:ext>
            </a:extLst>
          </p:cNvPr>
          <p:cNvSpPr>
            <a:spLocks noGrp="1"/>
          </p:cNvSpPr>
          <p:nvPr>
            <p:ph type="title"/>
          </p:nvPr>
        </p:nvSpPr>
        <p:spPr>
          <a:xfrm>
            <a:off x="906011" y="230158"/>
            <a:ext cx="9392992" cy="675854"/>
          </a:xfrm>
        </p:spPr>
        <p:txBody>
          <a:bodyPr>
            <a:normAutofit/>
          </a:bodyPr>
          <a:lstStyle/>
          <a:p>
            <a:r>
              <a:rPr lang="sv-SE" sz="3600" b="1" dirty="0"/>
              <a:t>Vårdskador SKR</a:t>
            </a:r>
          </a:p>
        </p:txBody>
      </p:sp>
      <p:pic>
        <p:nvPicPr>
          <p:cNvPr id="6" name="Bildobjekt 5">
            <a:extLst>
              <a:ext uri="{FF2B5EF4-FFF2-40B4-BE49-F238E27FC236}">
                <a16:creationId xmlns:a16="http://schemas.microsoft.com/office/drawing/2014/main" id="{D539D990-63AC-48D0-8D1D-6B327D804E69}"/>
              </a:ext>
            </a:extLst>
          </p:cNvPr>
          <p:cNvPicPr>
            <a:picLocks noChangeAspect="1"/>
          </p:cNvPicPr>
          <p:nvPr/>
        </p:nvPicPr>
        <p:blipFill rotWithShape="1">
          <a:blip r:embed="rId4">
            <a:extLst>
              <a:ext uri="{28A0092B-C50C-407E-A947-70E740481C1C}">
                <a14:useLocalDpi xmlns:a14="http://schemas.microsoft.com/office/drawing/2010/main" val="0"/>
              </a:ext>
            </a:extLst>
          </a:blip>
          <a:srcRect b="50000"/>
          <a:stretch/>
        </p:blipFill>
        <p:spPr>
          <a:xfrm>
            <a:off x="6133191" y="1373606"/>
            <a:ext cx="5732177" cy="3643011"/>
          </a:xfrm>
          <a:prstGeom prst="rect">
            <a:avLst/>
          </a:prstGeom>
        </p:spPr>
      </p:pic>
    </p:spTree>
    <p:extLst>
      <p:ext uri="{BB962C8B-B14F-4D97-AF65-F5344CB8AC3E}">
        <p14:creationId xmlns:p14="http://schemas.microsoft.com/office/powerpoint/2010/main" val="409096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8BD1F31-01F2-47DD-9022-42C802410043}"/>
              </a:ext>
            </a:extLst>
          </p:cNvPr>
          <p:cNvSpPr>
            <a:spLocks noGrp="1"/>
          </p:cNvSpPr>
          <p:nvPr>
            <p:ph type="title"/>
          </p:nvPr>
        </p:nvSpPr>
        <p:spPr>
          <a:xfrm>
            <a:off x="629194" y="230158"/>
            <a:ext cx="9669809" cy="742966"/>
          </a:xfrm>
        </p:spPr>
        <p:txBody>
          <a:bodyPr/>
          <a:lstStyle/>
          <a:p>
            <a:r>
              <a:rPr lang="sv-SE" dirty="0"/>
              <a:t>Undvikbara vårdskador</a:t>
            </a:r>
          </a:p>
        </p:txBody>
      </p:sp>
      <p:pic>
        <p:nvPicPr>
          <p:cNvPr id="4" name="Platshållare för innehåll 3">
            <a:extLst>
              <a:ext uri="{FF2B5EF4-FFF2-40B4-BE49-F238E27FC236}">
                <a16:creationId xmlns:a16="http://schemas.microsoft.com/office/drawing/2014/main" id="{47E00BA7-D235-4639-8944-6496C2F168AE}"/>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629194" y="973124"/>
            <a:ext cx="7726242" cy="5417725"/>
          </a:xfrm>
          <a:prstGeom prst="rect">
            <a:avLst/>
          </a:prstGeom>
        </p:spPr>
      </p:pic>
    </p:spTree>
    <p:extLst>
      <p:ext uri="{BB962C8B-B14F-4D97-AF65-F5344CB8AC3E}">
        <p14:creationId xmlns:p14="http://schemas.microsoft.com/office/powerpoint/2010/main" val="1595756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3C312A48-5C25-4957-8102-BDCCD22215DE}"/>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5205897" y="1300300"/>
            <a:ext cx="6792847" cy="4356704"/>
          </a:xfrm>
        </p:spPr>
      </p:pic>
      <p:sp>
        <p:nvSpPr>
          <p:cNvPr id="2" name="textruta 1">
            <a:extLst>
              <a:ext uri="{FF2B5EF4-FFF2-40B4-BE49-F238E27FC236}">
                <a16:creationId xmlns:a16="http://schemas.microsoft.com/office/drawing/2014/main" id="{5475FEE2-8D7B-4254-8CF5-1C4DDBE8F9A8}"/>
              </a:ext>
            </a:extLst>
          </p:cNvPr>
          <p:cNvSpPr txBox="1"/>
          <p:nvPr/>
        </p:nvSpPr>
        <p:spPr>
          <a:xfrm>
            <a:off x="5205897" y="5249923"/>
            <a:ext cx="1033272" cy="307777"/>
          </a:xfrm>
          <a:prstGeom prst="rect">
            <a:avLst/>
          </a:prstGeom>
          <a:noFill/>
        </p:spPr>
        <p:txBody>
          <a:bodyPr wrap="square" rtlCol="0">
            <a:spAutoFit/>
          </a:bodyPr>
          <a:lstStyle/>
          <a:p>
            <a:r>
              <a:rPr lang="sv-SE" sz="1400" dirty="0"/>
              <a:t>(SKR)</a:t>
            </a:r>
          </a:p>
        </p:txBody>
      </p:sp>
      <p:sp>
        <p:nvSpPr>
          <p:cNvPr id="3" name="textruta 2">
            <a:extLst>
              <a:ext uri="{FF2B5EF4-FFF2-40B4-BE49-F238E27FC236}">
                <a16:creationId xmlns:a16="http://schemas.microsoft.com/office/drawing/2014/main" id="{AE3D620A-8AA8-4E68-8B11-67717A8BF533}"/>
              </a:ext>
            </a:extLst>
          </p:cNvPr>
          <p:cNvSpPr txBox="1"/>
          <p:nvPr/>
        </p:nvSpPr>
        <p:spPr>
          <a:xfrm>
            <a:off x="620785" y="329183"/>
            <a:ext cx="3741490" cy="646331"/>
          </a:xfrm>
          <a:prstGeom prst="rect">
            <a:avLst/>
          </a:prstGeom>
        </p:spPr>
        <p:txBody>
          <a:bodyPr vert="horz" lIns="91440" tIns="45720" rIns="91440" bIns="45720" rtlCol="0" anchor="b" anchorCtr="0">
            <a:noAutofit/>
          </a:bodyPr>
          <a:lstStyle>
            <a:lvl1pPr>
              <a:lnSpc>
                <a:spcPct val="100000"/>
              </a:lnSpc>
              <a:spcBef>
                <a:spcPct val="0"/>
              </a:spcBef>
              <a:buNone/>
              <a:defRPr sz="3600" b="1" cap="all" spc="140" baseline="0">
                <a:solidFill>
                  <a:schemeClr val="tx2"/>
                </a:solidFill>
                <a:latin typeface="Brandon Grotesque Black" panose="020B0A03020203060202" pitchFamily="34" charset="0"/>
                <a:ea typeface="+mj-ea"/>
                <a:cs typeface="+mj-cs"/>
              </a:defRPr>
            </a:lvl1pPr>
          </a:lstStyle>
          <a:p>
            <a:r>
              <a:rPr lang="sv-SE" dirty="0"/>
              <a:t>Syfte/mål</a:t>
            </a:r>
          </a:p>
        </p:txBody>
      </p:sp>
      <p:sp>
        <p:nvSpPr>
          <p:cNvPr id="4" name="textruta 3">
            <a:extLst>
              <a:ext uri="{FF2B5EF4-FFF2-40B4-BE49-F238E27FC236}">
                <a16:creationId xmlns:a16="http://schemas.microsoft.com/office/drawing/2014/main" id="{D496FD41-053A-449A-B82F-518BC7AF8CCB}"/>
              </a:ext>
            </a:extLst>
          </p:cNvPr>
          <p:cNvSpPr txBox="1"/>
          <p:nvPr/>
        </p:nvSpPr>
        <p:spPr>
          <a:xfrm>
            <a:off x="553086" y="1199486"/>
            <a:ext cx="4497085" cy="3447098"/>
          </a:xfrm>
          <a:prstGeom prst="rect">
            <a:avLst/>
          </a:prstGeom>
          <a:noFill/>
        </p:spPr>
        <p:txBody>
          <a:bodyPr wrap="square" rtlCol="0">
            <a:spAutoFit/>
          </a:bodyPr>
          <a:lstStyle/>
          <a:p>
            <a:pPr>
              <a:lnSpc>
                <a:spcPct val="150000"/>
              </a:lnSpc>
            </a:pPr>
            <a:r>
              <a:rPr lang="sv-SE" sz="2000" dirty="0"/>
              <a:t>Identifiera förbättringsområden </a:t>
            </a:r>
          </a:p>
          <a:p>
            <a:pPr>
              <a:lnSpc>
                <a:spcPct val="150000"/>
              </a:lnSpc>
            </a:pPr>
            <a:r>
              <a:rPr lang="sv-SE" sz="2000" dirty="0"/>
              <a:t>Minska VRI i Kronoberg</a:t>
            </a:r>
          </a:p>
          <a:p>
            <a:pPr>
              <a:lnSpc>
                <a:spcPct val="150000"/>
              </a:lnSpc>
            </a:pPr>
            <a:r>
              <a:rPr lang="sv-SE" sz="2000" dirty="0"/>
              <a:t>Optimera antibiotikaanvändning</a:t>
            </a:r>
          </a:p>
          <a:p>
            <a:endParaRPr lang="sv-SE" sz="2000" dirty="0"/>
          </a:p>
          <a:p>
            <a:pPr>
              <a:lnSpc>
                <a:spcPct val="150000"/>
              </a:lnSpc>
            </a:pPr>
            <a:endParaRPr lang="sv-SE" sz="2000" dirty="0"/>
          </a:p>
          <a:p>
            <a:pPr>
              <a:lnSpc>
                <a:spcPct val="150000"/>
              </a:lnSpc>
            </a:pPr>
            <a:r>
              <a:rPr lang="sv-SE" sz="2000" dirty="0"/>
              <a:t>Minska onödigt lidande för patienter</a:t>
            </a:r>
          </a:p>
          <a:p>
            <a:pPr>
              <a:lnSpc>
                <a:spcPct val="150000"/>
              </a:lnSpc>
            </a:pPr>
            <a:r>
              <a:rPr lang="sv-SE" sz="2000" dirty="0"/>
              <a:t>Minska onödiga kostnader för vården</a:t>
            </a:r>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3372275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52D80FA-C5AA-4C4C-A6D6-90F922003A56}"/>
              </a:ext>
            </a:extLst>
          </p:cNvPr>
          <p:cNvSpPr>
            <a:spLocks noGrp="1"/>
          </p:cNvSpPr>
          <p:nvPr>
            <p:ph type="title"/>
          </p:nvPr>
        </p:nvSpPr>
        <p:spPr>
          <a:xfrm>
            <a:off x="600913" y="192449"/>
            <a:ext cx="11135458" cy="759657"/>
          </a:xfrm>
        </p:spPr>
        <p:txBody>
          <a:bodyPr/>
          <a:lstStyle/>
          <a:p>
            <a:r>
              <a:rPr lang="sv-SE" sz="3600" dirty="0"/>
              <a:t>Definition av Vri i infektionsverktyget</a:t>
            </a:r>
          </a:p>
        </p:txBody>
      </p:sp>
      <p:pic>
        <p:nvPicPr>
          <p:cNvPr id="4" name="Platshållare för innehåll 3">
            <a:extLst>
              <a:ext uri="{FF2B5EF4-FFF2-40B4-BE49-F238E27FC236}">
                <a16:creationId xmlns:a16="http://schemas.microsoft.com/office/drawing/2014/main" id="{D3B11B3C-D8F7-47C6-99A9-935CB1CE4B7B}"/>
              </a:ext>
            </a:extLst>
          </p:cNvPr>
          <p:cNvPicPr>
            <a:picLocks noGrp="1"/>
          </p:cNvPicPr>
          <p:nvPr>
            <p:ph sz="quarter" idx="11"/>
          </p:nvPr>
        </p:nvPicPr>
        <p:blipFill rotWithShape="1">
          <a:blip r:embed="rId3"/>
          <a:srcRect l="1116" t="6173" r="1116" b="6872"/>
          <a:stretch/>
        </p:blipFill>
        <p:spPr>
          <a:xfrm>
            <a:off x="761170" y="1112363"/>
            <a:ext cx="8363977" cy="5316719"/>
          </a:xfrm>
          <a:prstGeom prst="rect">
            <a:avLst/>
          </a:prstGeom>
        </p:spPr>
      </p:pic>
    </p:spTree>
    <p:extLst>
      <p:ext uri="{BB962C8B-B14F-4D97-AF65-F5344CB8AC3E}">
        <p14:creationId xmlns:p14="http://schemas.microsoft.com/office/powerpoint/2010/main" val="1704765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ubrik 1">
            <a:extLst>
              <a:ext uri="{FF2B5EF4-FFF2-40B4-BE49-F238E27FC236}">
                <a16:creationId xmlns:a16="http://schemas.microsoft.com/office/drawing/2014/main" id="{7159DE6E-82ED-437C-B3E7-C079BB8E0EDF}"/>
              </a:ext>
            </a:extLst>
          </p:cNvPr>
          <p:cNvSpPr>
            <a:spLocks noGrp="1" noChangeArrowheads="1"/>
          </p:cNvSpPr>
          <p:nvPr>
            <p:ph type="title"/>
          </p:nvPr>
        </p:nvSpPr>
        <p:spPr>
          <a:xfrm>
            <a:off x="633528" y="455778"/>
            <a:ext cx="5961600" cy="936795"/>
          </a:xfrm>
        </p:spPr>
        <p:txBody>
          <a:bodyPr/>
          <a:lstStyle/>
          <a:p>
            <a:r>
              <a:rPr lang="sv-SE" altLang="sv-SE" dirty="0"/>
              <a:t>Exempel på VRI</a:t>
            </a:r>
          </a:p>
        </p:txBody>
      </p:sp>
      <p:sp>
        <p:nvSpPr>
          <p:cNvPr id="24579" name="Platshållare för innehåll 2">
            <a:extLst>
              <a:ext uri="{FF2B5EF4-FFF2-40B4-BE49-F238E27FC236}">
                <a16:creationId xmlns:a16="http://schemas.microsoft.com/office/drawing/2014/main" id="{C4E26819-ACE9-4FA9-BD4E-336573D7BB42}"/>
              </a:ext>
            </a:extLst>
          </p:cNvPr>
          <p:cNvSpPr>
            <a:spLocks noGrp="1" noChangeArrowheads="1"/>
          </p:cNvSpPr>
          <p:nvPr>
            <p:ph idx="1"/>
          </p:nvPr>
        </p:nvSpPr>
        <p:spPr>
          <a:xfrm>
            <a:off x="633528" y="1577130"/>
            <a:ext cx="10070824" cy="4165944"/>
          </a:xfrm>
        </p:spPr>
        <p:txBody>
          <a:bodyPr/>
          <a:lstStyle/>
          <a:p>
            <a:r>
              <a:rPr lang="sv-SE" altLang="sv-SE" dirty="0"/>
              <a:t>Patient med KAD, inklusive stent mm.</a:t>
            </a:r>
          </a:p>
          <a:p>
            <a:r>
              <a:rPr lang="sv-SE" altLang="sv-SE" dirty="0"/>
              <a:t>Där ingrepp (genom kroppens barriärer) kan relateras till infektionen, tex prostatabiopsi, kärlkatetrar, drän mm.</a:t>
            </a:r>
          </a:p>
          <a:p>
            <a:r>
              <a:rPr lang="sv-SE" altLang="sv-SE" dirty="0"/>
              <a:t>Patienter med immunsupprimerande behandling (dvs där man bedömer immunförsvaret nedsatt av behandlingen).</a:t>
            </a:r>
          </a:p>
          <a:p>
            <a:r>
              <a:rPr lang="sv-SE" altLang="sv-SE" dirty="0" err="1"/>
              <a:t>Clostridioides</a:t>
            </a:r>
            <a:r>
              <a:rPr lang="sv-SE" altLang="sv-SE" dirty="0"/>
              <a:t> </a:t>
            </a:r>
            <a:r>
              <a:rPr lang="sv-SE" altLang="sv-SE" dirty="0" err="1"/>
              <a:t>difficile</a:t>
            </a:r>
            <a:r>
              <a:rPr lang="sv-SE" altLang="sv-SE" dirty="0"/>
              <a:t>-infektion i samband med antibiotikaanvändning.</a:t>
            </a:r>
          </a:p>
          <a:p>
            <a:r>
              <a:rPr lang="sv-SE" altLang="sv-SE" dirty="0"/>
              <a:t>Postoperativa infektioner inom 30 dagar och inom 1 år om implantat.</a:t>
            </a:r>
          </a:p>
          <a:p>
            <a:r>
              <a:rPr lang="sv-SE" altLang="sv-SE" dirty="0"/>
              <a:t>Infektioner som debuterar efter 2 dygn på sjukhus eller inom 2 dygn efter hemgång.</a:t>
            </a:r>
          </a:p>
          <a:p>
            <a:pPr marL="0" indent="0">
              <a:buNone/>
            </a:pPr>
            <a:endParaRPr lang="sv-SE" altLang="sv-SE" dirty="0"/>
          </a:p>
          <a:p>
            <a:endParaRPr lang="sv-SE" altLang="sv-S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C49511B-A9DE-444F-80A4-06A8A9528D49}"/>
              </a:ext>
            </a:extLst>
          </p:cNvPr>
          <p:cNvSpPr>
            <a:spLocks noGrp="1"/>
          </p:cNvSpPr>
          <p:nvPr>
            <p:ph sz="quarter" idx="11"/>
          </p:nvPr>
        </p:nvSpPr>
        <p:spPr/>
        <p:txBody>
          <a:bodyPr>
            <a:normAutofit fontScale="92500"/>
          </a:bodyPr>
          <a:lstStyle/>
          <a:p>
            <a:r>
              <a:rPr lang="sv-SE" dirty="0"/>
              <a:t>Vid ordination eller förskrivning av antibiotika i Cosmic väljs Ordinationsorsak för antibiotika i infektionsverktyget, i stället för Behandlingorsak och Behandlingsändamål.</a:t>
            </a:r>
          </a:p>
          <a:p>
            <a:r>
              <a:rPr lang="sv-SE" dirty="0"/>
              <a:t>Det är en panel i högerkolumnen i fliken Ny i läkemedelsmodulen.</a:t>
            </a:r>
          </a:p>
          <a:p>
            <a:r>
              <a:rPr lang="sv-SE" dirty="0"/>
              <a:t>När du väljer Ny ordinationsorsak kommer pop-up-rutan upp och ska fyllas i.</a:t>
            </a:r>
          </a:p>
          <a:p>
            <a:r>
              <a:rPr lang="sv-SE" b="1" dirty="0"/>
              <a:t>Det är viktigt med rätt vårdkontakt.</a:t>
            </a:r>
          </a:p>
          <a:p>
            <a:endParaRPr lang="sv-SE" dirty="0"/>
          </a:p>
        </p:txBody>
      </p:sp>
      <p:sp>
        <p:nvSpPr>
          <p:cNvPr id="3" name="Rubrik 2">
            <a:extLst>
              <a:ext uri="{FF2B5EF4-FFF2-40B4-BE49-F238E27FC236}">
                <a16:creationId xmlns:a16="http://schemas.microsoft.com/office/drawing/2014/main" id="{38A4E177-6234-4EC9-85FB-85A17B324B2C}"/>
              </a:ext>
            </a:extLst>
          </p:cNvPr>
          <p:cNvSpPr>
            <a:spLocks noGrp="1"/>
          </p:cNvSpPr>
          <p:nvPr>
            <p:ph type="title"/>
          </p:nvPr>
        </p:nvSpPr>
        <p:spPr>
          <a:xfrm>
            <a:off x="629194" y="230157"/>
            <a:ext cx="9669600" cy="868727"/>
          </a:xfrm>
        </p:spPr>
        <p:txBody>
          <a:bodyPr/>
          <a:lstStyle/>
          <a:p>
            <a:r>
              <a:rPr lang="sv-SE" dirty="0"/>
              <a:t>Infektionsverktyget i Cosmic</a:t>
            </a:r>
            <a:endParaRPr lang="sv-SE" sz="2500" dirty="0"/>
          </a:p>
        </p:txBody>
      </p:sp>
      <p:pic>
        <p:nvPicPr>
          <p:cNvPr id="10" name="Platshållare för innehåll 9">
            <a:extLst>
              <a:ext uri="{FF2B5EF4-FFF2-40B4-BE49-F238E27FC236}">
                <a16:creationId xmlns:a16="http://schemas.microsoft.com/office/drawing/2014/main" id="{4BC9FEC7-3372-4561-9DAA-2D1890325992}"/>
              </a:ext>
            </a:extLst>
          </p:cNvPr>
          <p:cNvPicPr>
            <a:picLocks noGrp="1" noChangeAspect="1"/>
          </p:cNvPicPr>
          <p:nvPr>
            <p:ph sz="quarter" idx="12"/>
          </p:nvPr>
        </p:nvPicPr>
        <p:blipFill>
          <a:blip r:embed="rId3"/>
          <a:stretch>
            <a:fillRect/>
          </a:stretch>
        </p:blipFill>
        <p:spPr>
          <a:xfrm>
            <a:off x="6096000" y="1719262"/>
            <a:ext cx="5228492" cy="1107375"/>
          </a:xfrm>
          <a:prstGeom prst="rect">
            <a:avLst/>
          </a:prstGeom>
        </p:spPr>
      </p:pic>
      <p:pic>
        <p:nvPicPr>
          <p:cNvPr id="11" name="Bildobjekt 10">
            <a:extLst>
              <a:ext uri="{FF2B5EF4-FFF2-40B4-BE49-F238E27FC236}">
                <a16:creationId xmlns:a16="http://schemas.microsoft.com/office/drawing/2014/main" id="{9ECA78E7-4ED1-4FFD-94F0-44CD6294C9B2}"/>
              </a:ext>
            </a:extLst>
          </p:cNvPr>
          <p:cNvPicPr>
            <a:picLocks noChangeAspect="1"/>
          </p:cNvPicPr>
          <p:nvPr/>
        </p:nvPicPr>
        <p:blipFill>
          <a:blip r:embed="rId4"/>
          <a:stretch>
            <a:fillRect/>
          </a:stretch>
        </p:blipFill>
        <p:spPr>
          <a:xfrm>
            <a:off x="6096000" y="3220533"/>
            <a:ext cx="5228491" cy="2012554"/>
          </a:xfrm>
          <a:prstGeom prst="rect">
            <a:avLst/>
          </a:prstGeom>
        </p:spPr>
      </p:pic>
    </p:spTree>
    <p:extLst>
      <p:ext uri="{BB962C8B-B14F-4D97-AF65-F5344CB8AC3E}">
        <p14:creationId xmlns:p14="http://schemas.microsoft.com/office/powerpoint/2010/main" val="3101159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654DA035-AC7E-4988-9661-6EB775EC4AA0}"/>
              </a:ext>
            </a:extLst>
          </p:cNvPr>
          <p:cNvSpPr>
            <a:spLocks noGrp="1"/>
          </p:cNvSpPr>
          <p:nvPr>
            <p:ph sz="quarter" idx="4294967295"/>
          </p:nvPr>
        </p:nvSpPr>
        <p:spPr>
          <a:xfrm>
            <a:off x="848139" y="3706837"/>
            <a:ext cx="10268711" cy="2920976"/>
          </a:xfrm>
        </p:spPr>
        <p:txBody>
          <a:bodyPr/>
          <a:lstStyle/>
          <a:p>
            <a:r>
              <a:rPr lang="sv-SE" dirty="0"/>
              <a:t>Samma ordinationsorsak som tidigare</a:t>
            </a:r>
          </a:p>
          <a:p>
            <a:pPr lvl="1"/>
            <a:r>
              <a:rPr lang="sv-SE" dirty="0"/>
              <a:t>Här finns de orsaker som använts vid ordination de senaste 30 dagarna.</a:t>
            </a:r>
          </a:p>
          <a:p>
            <a:pPr lvl="1"/>
            <a:r>
              <a:rPr lang="sv-SE" dirty="0"/>
              <a:t>Om det är samma infektion som tidigare så väljs den. Klart.</a:t>
            </a:r>
          </a:p>
        </p:txBody>
      </p:sp>
      <p:pic>
        <p:nvPicPr>
          <p:cNvPr id="2" name="Bildobjekt 1">
            <a:extLst>
              <a:ext uri="{FF2B5EF4-FFF2-40B4-BE49-F238E27FC236}">
                <a16:creationId xmlns:a16="http://schemas.microsoft.com/office/drawing/2014/main" id="{FE23F2AC-33FD-43B4-8758-CA9A685FC2BE}"/>
              </a:ext>
            </a:extLst>
          </p:cNvPr>
          <p:cNvPicPr>
            <a:picLocks noChangeAspect="1"/>
          </p:cNvPicPr>
          <p:nvPr/>
        </p:nvPicPr>
        <p:blipFill>
          <a:blip r:embed="rId3"/>
          <a:stretch>
            <a:fillRect/>
          </a:stretch>
        </p:blipFill>
        <p:spPr>
          <a:xfrm>
            <a:off x="848139" y="230187"/>
            <a:ext cx="8069195" cy="2920976"/>
          </a:xfrm>
          <a:prstGeom prst="rect">
            <a:avLst/>
          </a:prstGeom>
        </p:spPr>
      </p:pic>
    </p:spTree>
    <p:extLst>
      <p:ext uri="{BB962C8B-B14F-4D97-AF65-F5344CB8AC3E}">
        <p14:creationId xmlns:p14="http://schemas.microsoft.com/office/powerpoint/2010/main" val="133297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654DA035-AC7E-4988-9661-6EB775EC4AA0}"/>
              </a:ext>
            </a:extLst>
          </p:cNvPr>
          <p:cNvSpPr>
            <a:spLocks noGrp="1"/>
          </p:cNvSpPr>
          <p:nvPr>
            <p:ph sz="quarter" idx="4294967295"/>
          </p:nvPr>
        </p:nvSpPr>
        <p:spPr>
          <a:xfrm>
            <a:off x="623056" y="639128"/>
            <a:ext cx="10268711" cy="2016056"/>
          </a:xfrm>
        </p:spPr>
        <p:txBody>
          <a:bodyPr/>
          <a:lstStyle/>
          <a:p>
            <a:r>
              <a:rPr lang="sv-SE" dirty="0"/>
              <a:t>Kategori</a:t>
            </a:r>
          </a:p>
          <a:p>
            <a:pPr lvl="1"/>
            <a:r>
              <a:rPr lang="sv-SE" dirty="0"/>
              <a:t>Här väljs om infektionen är vårdrelaterad, samhällsförvärvad eller ges som profylax.</a:t>
            </a:r>
          </a:p>
          <a:p>
            <a:pPr lvl="1"/>
            <a:r>
              <a:rPr lang="sv-SE" dirty="0"/>
              <a:t>Tumregler för vad som kategoriseras som vårdrelaterad infektion hittar du här:</a:t>
            </a:r>
          </a:p>
        </p:txBody>
      </p:sp>
      <p:pic>
        <p:nvPicPr>
          <p:cNvPr id="5" name="Bildobjekt 4">
            <a:extLst>
              <a:ext uri="{FF2B5EF4-FFF2-40B4-BE49-F238E27FC236}">
                <a16:creationId xmlns:a16="http://schemas.microsoft.com/office/drawing/2014/main" id="{92022A99-E556-45F8-8A2A-EE6C3C0A6590}"/>
              </a:ext>
            </a:extLst>
          </p:cNvPr>
          <p:cNvPicPr>
            <a:picLocks noChangeAspect="1"/>
          </p:cNvPicPr>
          <p:nvPr/>
        </p:nvPicPr>
        <p:blipFill>
          <a:blip r:embed="rId3"/>
          <a:stretch>
            <a:fillRect/>
          </a:stretch>
        </p:blipFill>
        <p:spPr>
          <a:xfrm>
            <a:off x="1300233" y="2655184"/>
            <a:ext cx="7832286" cy="2976269"/>
          </a:xfrm>
          <a:prstGeom prst="rect">
            <a:avLst/>
          </a:prstGeom>
        </p:spPr>
      </p:pic>
      <p:cxnSp>
        <p:nvCxnSpPr>
          <p:cNvPr id="20" name="Rak pilkoppling 19">
            <a:extLst>
              <a:ext uri="{FF2B5EF4-FFF2-40B4-BE49-F238E27FC236}">
                <a16:creationId xmlns:a16="http://schemas.microsoft.com/office/drawing/2014/main" id="{3D582DBB-F77A-487B-91FB-E9501BE83482}"/>
              </a:ext>
            </a:extLst>
          </p:cNvPr>
          <p:cNvCxnSpPr>
            <a:cxnSpLocks/>
          </p:cNvCxnSpPr>
          <p:nvPr/>
        </p:nvCxnSpPr>
        <p:spPr>
          <a:xfrm flipH="1">
            <a:off x="8947052" y="1647156"/>
            <a:ext cx="618980" cy="1518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48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654DA035-AC7E-4988-9661-6EB775EC4AA0}"/>
              </a:ext>
            </a:extLst>
          </p:cNvPr>
          <p:cNvSpPr>
            <a:spLocks noGrp="1"/>
          </p:cNvSpPr>
          <p:nvPr>
            <p:ph sz="quarter" idx="4294967295"/>
          </p:nvPr>
        </p:nvSpPr>
        <p:spPr>
          <a:xfrm>
            <a:off x="5624476" y="414967"/>
            <a:ext cx="5454341" cy="1336051"/>
          </a:xfrm>
        </p:spPr>
        <p:txBody>
          <a:bodyPr>
            <a:normAutofit/>
          </a:bodyPr>
          <a:lstStyle/>
          <a:p>
            <a:r>
              <a:rPr lang="sv-SE" dirty="0"/>
              <a:t>Indikation</a:t>
            </a:r>
          </a:p>
          <a:p>
            <a:pPr lvl="1"/>
            <a:r>
              <a:rPr lang="sv-SE" dirty="0"/>
              <a:t>Beroende på vilken kategori som valts så får man olika indikationer att välja på.</a:t>
            </a:r>
          </a:p>
          <a:p>
            <a:pPr lvl="1"/>
            <a:endParaRPr lang="sv-SE" dirty="0"/>
          </a:p>
        </p:txBody>
      </p:sp>
      <p:cxnSp>
        <p:nvCxnSpPr>
          <p:cNvPr id="5" name="Rak pilkoppling 4">
            <a:extLst>
              <a:ext uri="{FF2B5EF4-FFF2-40B4-BE49-F238E27FC236}">
                <a16:creationId xmlns:a16="http://schemas.microsoft.com/office/drawing/2014/main" id="{095732D9-9FC4-4C94-874B-E245F460CF70}"/>
              </a:ext>
            </a:extLst>
          </p:cNvPr>
          <p:cNvCxnSpPr>
            <a:cxnSpLocks/>
          </p:cNvCxnSpPr>
          <p:nvPr/>
        </p:nvCxnSpPr>
        <p:spPr>
          <a:xfrm flipH="1">
            <a:off x="1775791" y="1450259"/>
            <a:ext cx="324204" cy="1794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 name="Bildobjekt 6">
            <a:extLst>
              <a:ext uri="{FF2B5EF4-FFF2-40B4-BE49-F238E27FC236}">
                <a16:creationId xmlns:a16="http://schemas.microsoft.com/office/drawing/2014/main" id="{AFDC1E21-4953-419A-8305-34714C023977}"/>
              </a:ext>
            </a:extLst>
          </p:cNvPr>
          <p:cNvPicPr>
            <a:picLocks noChangeAspect="1"/>
          </p:cNvPicPr>
          <p:nvPr/>
        </p:nvPicPr>
        <p:blipFill rotWithShape="1">
          <a:blip r:embed="rId3"/>
          <a:srcRect b="2473"/>
          <a:stretch/>
        </p:blipFill>
        <p:spPr>
          <a:xfrm>
            <a:off x="782280" y="3804911"/>
            <a:ext cx="2858915" cy="2291089"/>
          </a:xfrm>
          <a:prstGeom prst="rect">
            <a:avLst/>
          </a:prstGeom>
        </p:spPr>
      </p:pic>
      <p:sp>
        <p:nvSpPr>
          <p:cNvPr id="9" name="Rektangel 8">
            <a:extLst>
              <a:ext uri="{FF2B5EF4-FFF2-40B4-BE49-F238E27FC236}">
                <a16:creationId xmlns:a16="http://schemas.microsoft.com/office/drawing/2014/main" id="{1FF65586-E616-4E7E-B9D3-ABFA1FB71602}"/>
              </a:ext>
            </a:extLst>
          </p:cNvPr>
          <p:cNvSpPr/>
          <p:nvPr/>
        </p:nvSpPr>
        <p:spPr>
          <a:xfrm>
            <a:off x="3872275" y="3244334"/>
            <a:ext cx="3031599" cy="369332"/>
          </a:xfrm>
          <a:prstGeom prst="rect">
            <a:avLst/>
          </a:prstGeom>
        </p:spPr>
        <p:txBody>
          <a:bodyPr wrap="none">
            <a:spAutoFit/>
          </a:bodyPr>
          <a:lstStyle/>
          <a:p>
            <a:pPr lvl="1"/>
            <a:r>
              <a:rPr lang="sv-SE" dirty="0"/>
              <a:t>Vårdrelaterad infektion:</a:t>
            </a:r>
          </a:p>
        </p:txBody>
      </p:sp>
      <p:sp>
        <p:nvSpPr>
          <p:cNvPr id="10" name="Rektangel 9">
            <a:extLst>
              <a:ext uri="{FF2B5EF4-FFF2-40B4-BE49-F238E27FC236}">
                <a16:creationId xmlns:a16="http://schemas.microsoft.com/office/drawing/2014/main" id="{EC40E91B-F5F2-4F62-AD88-82414886B08D}"/>
              </a:ext>
            </a:extLst>
          </p:cNvPr>
          <p:cNvSpPr/>
          <p:nvPr/>
        </p:nvSpPr>
        <p:spPr>
          <a:xfrm>
            <a:off x="327715" y="3244334"/>
            <a:ext cx="3544560" cy="369332"/>
          </a:xfrm>
          <a:prstGeom prst="rect">
            <a:avLst/>
          </a:prstGeom>
        </p:spPr>
        <p:txBody>
          <a:bodyPr wrap="none">
            <a:spAutoFit/>
          </a:bodyPr>
          <a:lstStyle/>
          <a:p>
            <a:pPr lvl="1"/>
            <a:r>
              <a:rPr lang="sv-SE" dirty="0"/>
              <a:t>Samhällsförvärvad infektion:</a:t>
            </a:r>
          </a:p>
        </p:txBody>
      </p:sp>
      <p:sp>
        <p:nvSpPr>
          <p:cNvPr id="13" name="Rektangel 12">
            <a:extLst>
              <a:ext uri="{FF2B5EF4-FFF2-40B4-BE49-F238E27FC236}">
                <a16:creationId xmlns:a16="http://schemas.microsoft.com/office/drawing/2014/main" id="{24E8DADB-5D43-4F84-9C93-FBF70F9F4295}"/>
              </a:ext>
            </a:extLst>
          </p:cNvPr>
          <p:cNvSpPr/>
          <p:nvPr/>
        </p:nvSpPr>
        <p:spPr>
          <a:xfrm>
            <a:off x="7364697" y="3244334"/>
            <a:ext cx="2582758" cy="369332"/>
          </a:xfrm>
          <a:prstGeom prst="rect">
            <a:avLst/>
          </a:prstGeom>
        </p:spPr>
        <p:txBody>
          <a:bodyPr wrap="none">
            <a:spAutoFit/>
          </a:bodyPr>
          <a:lstStyle/>
          <a:p>
            <a:pPr lvl="1"/>
            <a:r>
              <a:rPr lang="sv-SE" dirty="0"/>
              <a:t>Antibiotikaprofylax:</a:t>
            </a:r>
          </a:p>
        </p:txBody>
      </p:sp>
      <p:cxnSp>
        <p:nvCxnSpPr>
          <p:cNvPr id="16" name="Rak pilkoppling 15">
            <a:extLst>
              <a:ext uri="{FF2B5EF4-FFF2-40B4-BE49-F238E27FC236}">
                <a16:creationId xmlns:a16="http://schemas.microsoft.com/office/drawing/2014/main" id="{95E2D5C3-B68F-410F-AE48-30EDAAA46FA4}"/>
              </a:ext>
            </a:extLst>
          </p:cNvPr>
          <p:cNvCxnSpPr>
            <a:cxnSpLocks/>
          </p:cNvCxnSpPr>
          <p:nvPr/>
        </p:nvCxnSpPr>
        <p:spPr>
          <a:xfrm>
            <a:off x="2099995" y="1450259"/>
            <a:ext cx="2882822" cy="18348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FF2E2414-D2D7-47B6-9D8E-56C2D3C445D7}"/>
              </a:ext>
            </a:extLst>
          </p:cNvPr>
          <p:cNvCxnSpPr>
            <a:cxnSpLocks/>
          </p:cNvCxnSpPr>
          <p:nvPr/>
        </p:nvCxnSpPr>
        <p:spPr>
          <a:xfrm>
            <a:off x="2099995" y="1450259"/>
            <a:ext cx="6219732" cy="1794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2" name="Bildobjekt 21">
            <a:extLst>
              <a:ext uri="{FF2B5EF4-FFF2-40B4-BE49-F238E27FC236}">
                <a16:creationId xmlns:a16="http://schemas.microsoft.com/office/drawing/2014/main" id="{C12FBBF0-FF05-4715-B326-51E7FCF54764}"/>
              </a:ext>
            </a:extLst>
          </p:cNvPr>
          <p:cNvPicPr>
            <a:picLocks noChangeAspect="1"/>
          </p:cNvPicPr>
          <p:nvPr/>
        </p:nvPicPr>
        <p:blipFill>
          <a:blip r:embed="rId4"/>
          <a:stretch>
            <a:fillRect/>
          </a:stretch>
        </p:blipFill>
        <p:spPr>
          <a:xfrm>
            <a:off x="4388024" y="3804911"/>
            <a:ext cx="2689413" cy="1909002"/>
          </a:xfrm>
          <a:prstGeom prst="rect">
            <a:avLst/>
          </a:prstGeom>
        </p:spPr>
      </p:pic>
      <p:pic>
        <p:nvPicPr>
          <p:cNvPr id="23" name="Bildobjekt 22">
            <a:extLst>
              <a:ext uri="{FF2B5EF4-FFF2-40B4-BE49-F238E27FC236}">
                <a16:creationId xmlns:a16="http://schemas.microsoft.com/office/drawing/2014/main" id="{F1EFA583-007D-496E-BADB-273B05CB2BEB}"/>
              </a:ext>
            </a:extLst>
          </p:cNvPr>
          <p:cNvPicPr>
            <a:picLocks noChangeAspect="1"/>
          </p:cNvPicPr>
          <p:nvPr/>
        </p:nvPicPr>
        <p:blipFill>
          <a:blip r:embed="rId5"/>
          <a:stretch>
            <a:fillRect/>
          </a:stretch>
        </p:blipFill>
        <p:spPr>
          <a:xfrm>
            <a:off x="7824266" y="3806446"/>
            <a:ext cx="2381545" cy="369331"/>
          </a:xfrm>
          <a:prstGeom prst="rect">
            <a:avLst/>
          </a:prstGeom>
        </p:spPr>
      </p:pic>
      <p:pic>
        <p:nvPicPr>
          <p:cNvPr id="2" name="Bildobjekt 1">
            <a:extLst>
              <a:ext uri="{FF2B5EF4-FFF2-40B4-BE49-F238E27FC236}">
                <a16:creationId xmlns:a16="http://schemas.microsoft.com/office/drawing/2014/main" id="{294E4201-CF04-4F56-9080-9EEF769B95A5}"/>
              </a:ext>
            </a:extLst>
          </p:cNvPr>
          <p:cNvPicPr>
            <a:picLocks noChangeAspect="1"/>
          </p:cNvPicPr>
          <p:nvPr/>
        </p:nvPicPr>
        <p:blipFill>
          <a:blip r:embed="rId6"/>
          <a:stretch>
            <a:fillRect/>
          </a:stretch>
        </p:blipFill>
        <p:spPr>
          <a:xfrm>
            <a:off x="782280" y="545258"/>
            <a:ext cx="4763165" cy="1810003"/>
          </a:xfrm>
          <a:prstGeom prst="rect">
            <a:avLst/>
          </a:prstGeom>
        </p:spPr>
      </p:pic>
    </p:spTree>
    <p:extLst>
      <p:ext uri="{BB962C8B-B14F-4D97-AF65-F5344CB8AC3E}">
        <p14:creationId xmlns:p14="http://schemas.microsoft.com/office/powerpoint/2010/main" val="3972009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654DA035-AC7E-4988-9661-6EB775EC4AA0}"/>
              </a:ext>
            </a:extLst>
          </p:cNvPr>
          <p:cNvSpPr>
            <a:spLocks noGrp="1"/>
          </p:cNvSpPr>
          <p:nvPr>
            <p:ph sz="quarter" idx="4294967295"/>
          </p:nvPr>
        </p:nvSpPr>
        <p:spPr>
          <a:xfrm>
            <a:off x="757084" y="3614923"/>
            <a:ext cx="9786727" cy="2664641"/>
          </a:xfrm>
        </p:spPr>
        <p:txBody>
          <a:bodyPr>
            <a:normAutofit fontScale="92500"/>
          </a:bodyPr>
          <a:lstStyle/>
          <a:p>
            <a:r>
              <a:rPr lang="sv-SE" dirty="0"/>
              <a:t>Tidigare åtgärd (är inte obligatorisk)</a:t>
            </a:r>
          </a:p>
          <a:p>
            <a:pPr lvl="1"/>
            <a:r>
              <a:rPr lang="sv-SE" dirty="0"/>
              <a:t>Kan endast väljas vid kategori Vårdrelaterad infektion med indikation:</a:t>
            </a:r>
          </a:p>
          <a:p>
            <a:pPr lvl="2"/>
            <a:r>
              <a:rPr lang="sv-SE" dirty="0"/>
              <a:t>Ytlig postoperativ infektion</a:t>
            </a:r>
          </a:p>
          <a:p>
            <a:pPr marL="511175" lvl="2" indent="0">
              <a:buNone/>
            </a:pPr>
            <a:r>
              <a:rPr lang="sv-SE" dirty="0"/>
              <a:t> eller</a:t>
            </a:r>
          </a:p>
          <a:p>
            <a:pPr lvl="2"/>
            <a:r>
              <a:rPr lang="sv-SE" dirty="0"/>
              <a:t>Djup postoperativ infektion</a:t>
            </a:r>
          </a:p>
          <a:p>
            <a:pPr marL="511175" lvl="2" indent="0">
              <a:buNone/>
            </a:pPr>
            <a:endParaRPr lang="sv-SE" dirty="0"/>
          </a:p>
          <a:p>
            <a:pPr lvl="1"/>
            <a:r>
              <a:rPr lang="sv-SE" dirty="0"/>
              <a:t>Ingreppet måste vara diagnossatt för att kunna väljas under Tidigare åtgärd.</a:t>
            </a:r>
          </a:p>
          <a:p>
            <a:pPr lvl="1"/>
            <a:r>
              <a:rPr lang="sv-SE" dirty="0"/>
              <a:t>Håller man muspekaren över orsaken kan man se vad som gavs vid det tidigare tillfället</a:t>
            </a:r>
          </a:p>
          <a:p>
            <a:pPr marL="511175" lvl="2" indent="0">
              <a:buNone/>
            </a:pPr>
            <a:endParaRPr lang="sv-SE" dirty="0"/>
          </a:p>
          <a:p>
            <a:pPr lvl="2"/>
            <a:endParaRPr lang="sv-SE" dirty="0"/>
          </a:p>
          <a:p>
            <a:pPr lvl="1"/>
            <a:endParaRPr lang="sv-SE" dirty="0"/>
          </a:p>
        </p:txBody>
      </p:sp>
      <p:pic>
        <p:nvPicPr>
          <p:cNvPr id="5" name="Bildobjekt 4">
            <a:extLst>
              <a:ext uri="{FF2B5EF4-FFF2-40B4-BE49-F238E27FC236}">
                <a16:creationId xmlns:a16="http://schemas.microsoft.com/office/drawing/2014/main" id="{C5A780A5-4A60-4F4C-8D92-00ADA590EF89}"/>
              </a:ext>
            </a:extLst>
          </p:cNvPr>
          <p:cNvPicPr>
            <a:picLocks noChangeAspect="1"/>
          </p:cNvPicPr>
          <p:nvPr/>
        </p:nvPicPr>
        <p:blipFill>
          <a:blip r:embed="rId3"/>
          <a:stretch>
            <a:fillRect/>
          </a:stretch>
        </p:blipFill>
        <p:spPr>
          <a:xfrm>
            <a:off x="7781743" y="402115"/>
            <a:ext cx="3505689" cy="1819529"/>
          </a:xfrm>
          <a:prstGeom prst="rect">
            <a:avLst/>
          </a:prstGeom>
        </p:spPr>
      </p:pic>
      <p:pic>
        <p:nvPicPr>
          <p:cNvPr id="6" name="Bildobjekt 5">
            <a:extLst>
              <a:ext uri="{FF2B5EF4-FFF2-40B4-BE49-F238E27FC236}">
                <a16:creationId xmlns:a16="http://schemas.microsoft.com/office/drawing/2014/main" id="{9A45B020-C363-4A9A-9A4F-1FFE0ABA8C8D}"/>
              </a:ext>
            </a:extLst>
          </p:cNvPr>
          <p:cNvPicPr>
            <a:picLocks noChangeAspect="1"/>
          </p:cNvPicPr>
          <p:nvPr/>
        </p:nvPicPr>
        <p:blipFill>
          <a:blip r:embed="rId4"/>
          <a:stretch>
            <a:fillRect/>
          </a:stretch>
        </p:blipFill>
        <p:spPr>
          <a:xfrm>
            <a:off x="5095318" y="2360229"/>
            <a:ext cx="6192114" cy="1352739"/>
          </a:xfrm>
          <a:prstGeom prst="rect">
            <a:avLst/>
          </a:prstGeom>
        </p:spPr>
      </p:pic>
      <p:pic>
        <p:nvPicPr>
          <p:cNvPr id="2" name="Bildobjekt 1">
            <a:extLst>
              <a:ext uri="{FF2B5EF4-FFF2-40B4-BE49-F238E27FC236}">
                <a16:creationId xmlns:a16="http://schemas.microsoft.com/office/drawing/2014/main" id="{ED5473AA-C667-49AB-BA39-BF73E52A940D}"/>
              </a:ext>
            </a:extLst>
          </p:cNvPr>
          <p:cNvPicPr>
            <a:picLocks noChangeAspect="1"/>
          </p:cNvPicPr>
          <p:nvPr/>
        </p:nvPicPr>
        <p:blipFill>
          <a:blip r:embed="rId5"/>
          <a:stretch>
            <a:fillRect/>
          </a:stretch>
        </p:blipFill>
        <p:spPr>
          <a:xfrm>
            <a:off x="757083" y="402115"/>
            <a:ext cx="6192113" cy="2892750"/>
          </a:xfrm>
          <a:prstGeom prst="rect">
            <a:avLst/>
          </a:prstGeom>
        </p:spPr>
      </p:pic>
    </p:spTree>
    <p:extLst>
      <p:ext uri="{BB962C8B-B14F-4D97-AF65-F5344CB8AC3E}">
        <p14:creationId xmlns:p14="http://schemas.microsoft.com/office/powerpoint/2010/main" val="25215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32BAB9B-6EED-468B-A0AE-18FA58F43763}"/>
              </a:ext>
            </a:extLst>
          </p:cNvPr>
          <p:cNvSpPr>
            <a:spLocks noGrp="1"/>
          </p:cNvSpPr>
          <p:nvPr>
            <p:ph sz="quarter" idx="11"/>
          </p:nvPr>
        </p:nvSpPr>
        <p:spPr>
          <a:xfrm>
            <a:off x="629194" y="1316592"/>
            <a:ext cx="10314333" cy="5138737"/>
          </a:xfrm>
        </p:spPr>
        <p:txBody>
          <a:bodyPr>
            <a:normAutofit/>
          </a:bodyPr>
          <a:lstStyle/>
          <a:p>
            <a:pPr marL="0" indent="0">
              <a:buNone/>
            </a:pPr>
            <a:r>
              <a:rPr lang="sv-SE" sz="2400" dirty="0"/>
              <a:t>Ett nationellt IT-verktyg för registrering av:</a:t>
            </a:r>
          </a:p>
          <a:p>
            <a:r>
              <a:rPr lang="sv-SE" sz="2400" dirty="0"/>
              <a:t>samhällsförvärvade infektioner </a:t>
            </a:r>
          </a:p>
          <a:p>
            <a:r>
              <a:rPr lang="sv-SE" sz="2400" dirty="0"/>
              <a:t>vårdrelaterade infektioner (VRI) </a:t>
            </a:r>
          </a:p>
          <a:p>
            <a:r>
              <a:rPr lang="sv-SE" sz="2400" dirty="0"/>
              <a:t>orsaker till antibiotikaordination</a:t>
            </a:r>
          </a:p>
          <a:p>
            <a:endParaRPr lang="sv-SE" dirty="0"/>
          </a:p>
          <a:p>
            <a:pPr marL="0" indent="0">
              <a:buNone/>
            </a:pPr>
            <a:r>
              <a:rPr lang="sv-SE" sz="2400" dirty="0"/>
              <a:t>Hälso- och sjukvårdens ledningsgrupp beslutade 2019 om att återinföra infektionsverktyget. Infektionsverktyget var igång under perioden 2013–2016 men efter en uppgradering av journalsystemet Cambio Cosmic fungerade det inte tillfredsställande. Efter ett pilotprojekt på infektionskliniken avdelning 17 och validering är nu infektionsverktyget åter redo att implementeras.</a:t>
            </a:r>
            <a:endParaRPr lang="sv-SE" dirty="0"/>
          </a:p>
        </p:txBody>
      </p:sp>
      <p:sp>
        <p:nvSpPr>
          <p:cNvPr id="3" name="Rubrik 2">
            <a:extLst>
              <a:ext uri="{FF2B5EF4-FFF2-40B4-BE49-F238E27FC236}">
                <a16:creationId xmlns:a16="http://schemas.microsoft.com/office/drawing/2014/main" id="{BF85E605-7D37-4614-9752-6EA92800193A}"/>
              </a:ext>
            </a:extLst>
          </p:cNvPr>
          <p:cNvSpPr>
            <a:spLocks noGrp="1"/>
          </p:cNvSpPr>
          <p:nvPr>
            <p:ph type="title"/>
          </p:nvPr>
        </p:nvSpPr>
        <p:spPr>
          <a:xfrm>
            <a:off x="629194" y="230157"/>
            <a:ext cx="9669809" cy="969469"/>
          </a:xfrm>
        </p:spPr>
        <p:txBody>
          <a:bodyPr/>
          <a:lstStyle/>
          <a:p>
            <a:r>
              <a:rPr lang="sv-SE" dirty="0"/>
              <a:t>VAD ÄR Infektionsverktyget?</a:t>
            </a:r>
          </a:p>
        </p:txBody>
      </p:sp>
    </p:spTree>
    <p:extLst>
      <p:ext uri="{BB962C8B-B14F-4D97-AF65-F5344CB8AC3E}">
        <p14:creationId xmlns:p14="http://schemas.microsoft.com/office/powerpoint/2010/main" val="408541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654DA035-AC7E-4988-9661-6EB775EC4AA0}"/>
              </a:ext>
            </a:extLst>
          </p:cNvPr>
          <p:cNvSpPr>
            <a:spLocks noGrp="1"/>
          </p:cNvSpPr>
          <p:nvPr>
            <p:ph sz="quarter" idx="4294967295"/>
          </p:nvPr>
        </p:nvSpPr>
        <p:spPr>
          <a:xfrm>
            <a:off x="983274" y="3429000"/>
            <a:ext cx="10542420" cy="3120656"/>
          </a:xfrm>
        </p:spPr>
        <p:txBody>
          <a:bodyPr>
            <a:normAutofit fontScale="85000" lnSpcReduction="20000"/>
          </a:bodyPr>
          <a:lstStyle/>
          <a:p>
            <a:r>
              <a:rPr lang="sv-SE" dirty="0"/>
              <a:t>Redigera – Ändra</a:t>
            </a:r>
          </a:p>
          <a:p>
            <a:pPr lvl="1"/>
            <a:r>
              <a:rPr lang="sv-SE" dirty="0"/>
              <a:t>Det går att ändra orsak i infektionsverktyget om den ursprungliga misstanken om diagnos visade sig vara fel.</a:t>
            </a:r>
          </a:p>
          <a:p>
            <a:pPr lvl="1"/>
            <a:r>
              <a:rPr lang="sv-SE" dirty="0"/>
              <a:t>Man högerklickar på ordinationen och väljer ändra.</a:t>
            </a:r>
          </a:p>
          <a:p>
            <a:pPr lvl="1"/>
            <a:r>
              <a:rPr lang="sv-SE" dirty="0"/>
              <a:t>Markerar ”Möjliggör redigering” och gör de ändringar som är relevanta.</a:t>
            </a:r>
          </a:p>
          <a:p>
            <a:r>
              <a:rPr lang="sv-SE" dirty="0"/>
              <a:t>Redigera – Rätta</a:t>
            </a:r>
          </a:p>
          <a:p>
            <a:pPr lvl="1"/>
            <a:r>
              <a:rPr lang="sv-SE" dirty="0"/>
              <a:t>Detta alternativet väljs när den registrerade ordinationsorsaken var felaktig av misstag.</a:t>
            </a:r>
          </a:p>
          <a:p>
            <a:pPr lvl="1"/>
            <a:r>
              <a:rPr lang="sv-SE" dirty="0"/>
              <a:t>Alternativet Rätta är endast tillgängligt i följande fall:</a:t>
            </a:r>
          </a:p>
          <a:p>
            <a:pPr lvl="2"/>
            <a:r>
              <a:rPr lang="sv-SE" sz="1900" dirty="0"/>
              <a:t>Användaren är den förskrivande läkaren eller en användare med specifik  behörighet.</a:t>
            </a:r>
          </a:p>
          <a:p>
            <a:pPr lvl="2"/>
            <a:r>
              <a:rPr lang="sv-SE" sz="1900" dirty="0"/>
              <a:t>Ordinationsorsaken är i status pågående. </a:t>
            </a:r>
          </a:p>
          <a:p>
            <a:pPr lvl="2"/>
            <a:r>
              <a:rPr lang="sv-SE" sz="1900" dirty="0"/>
              <a:t>Ordinationsorsaken är inte knuten till någon annan ordination. </a:t>
            </a:r>
          </a:p>
          <a:p>
            <a:pPr lvl="2"/>
            <a:r>
              <a:rPr lang="sv-SE" sz="1900" dirty="0"/>
              <a:t>Ordinationsorsaken har inte flera versioner.</a:t>
            </a:r>
          </a:p>
          <a:p>
            <a:pPr lvl="2"/>
            <a:endParaRPr lang="sv-SE" dirty="0"/>
          </a:p>
          <a:p>
            <a:pPr marL="244475" lvl="1" indent="0">
              <a:buNone/>
            </a:pPr>
            <a:endParaRPr lang="sv-SE" dirty="0"/>
          </a:p>
          <a:p>
            <a:pPr lvl="1"/>
            <a:endParaRPr lang="sv-SE" dirty="0"/>
          </a:p>
          <a:p>
            <a:pPr marL="511175" lvl="2" indent="0">
              <a:buNone/>
            </a:pPr>
            <a:endParaRPr lang="sv-SE" dirty="0"/>
          </a:p>
          <a:p>
            <a:pPr marL="511175" lvl="2" indent="0">
              <a:buNone/>
            </a:pPr>
            <a:endParaRPr lang="sv-SE" dirty="0"/>
          </a:p>
          <a:p>
            <a:pPr lvl="2"/>
            <a:endParaRPr lang="sv-SE" dirty="0"/>
          </a:p>
          <a:p>
            <a:pPr lvl="1"/>
            <a:endParaRPr lang="sv-SE" dirty="0"/>
          </a:p>
        </p:txBody>
      </p:sp>
      <p:pic>
        <p:nvPicPr>
          <p:cNvPr id="2" name="Bildobjekt 1">
            <a:extLst>
              <a:ext uri="{FF2B5EF4-FFF2-40B4-BE49-F238E27FC236}">
                <a16:creationId xmlns:a16="http://schemas.microsoft.com/office/drawing/2014/main" id="{E3284666-A3D7-4D2D-BB0B-FFE2C006D194}"/>
              </a:ext>
            </a:extLst>
          </p:cNvPr>
          <p:cNvPicPr>
            <a:picLocks noChangeAspect="1"/>
          </p:cNvPicPr>
          <p:nvPr/>
        </p:nvPicPr>
        <p:blipFill>
          <a:blip r:embed="rId3"/>
          <a:stretch>
            <a:fillRect/>
          </a:stretch>
        </p:blipFill>
        <p:spPr>
          <a:xfrm>
            <a:off x="6446229" y="402115"/>
            <a:ext cx="4763165" cy="2857899"/>
          </a:xfrm>
          <a:prstGeom prst="rect">
            <a:avLst/>
          </a:prstGeom>
        </p:spPr>
      </p:pic>
      <p:pic>
        <p:nvPicPr>
          <p:cNvPr id="5" name="Bildobjekt 4">
            <a:extLst>
              <a:ext uri="{FF2B5EF4-FFF2-40B4-BE49-F238E27FC236}">
                <a16:creationId xmlns:a16="http://schemas.microsoft.com/office/drawing/2014/main" id="{39757B64-F73F-4316-A06F-78F3E53BA672}"/>
              </a:ext>
            </a:extLst>
          </p:cNvPr>
          <p:cNvPicPr>
            <a:picLocks noChangeAspect="1"/>
          </p:cNvPicPr>
          <p:nvPr/>
        </p:nvPicPr>
        <p:blipFill>
          <a:blip r:embed="rId4"/>
          <a:stretch>
            <a:fillRect/>
          </a:stretch>
        </p:blipFill>
        <p:spPr>
          <a:xfrm>
            <a:off x="983273" y="402115"/>
            <a:ext cx="4762500" cy="2857500"/>
          </a:xfrm>
          <a:prstGeom prst="rect">
            <a:avLst/>
          </a:prstGeom>
        </p:spPr>
      </p:pic>
    </p:spTree>
    <p:extLst>
      <p:ext uri="{BB962C8B-B14F-4D97-AF65-F5344CB8AC3E}">
        <p14:creationId xmlns:p14="http://schemas.microsoft.com/office/powerpoint/2010/main" val="2124793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8F21D2E-D4D7-4B37-9DE0-DB3DF7B76EF2}"/>
              </a:ext>
            </a:extLst>
          </p:cNvPr>
          <p:cNvSpPr>
            <a:spLocks noGrp="1"/>
          </p:cNvSpPr>
          <p:nvPr>
            <p:ph sz="quarter" idx="11"/>
          </p:nvPr>
        </p:nvSpPr>
        <p:spPr/>
        <p:txBody>
          <a:bodyPr>
            <a:normAutofit lnSpcReduction="10000"/>
          </a:bodyPr>
          <a:lstStyle/>
          <a:p>
            <a:r>
              <a:rPr lang="sv-SE" dirty="0"/>
              <a:t>I dagsläget är inte infektionsverktyget kopplat till Socialstyrelsens </a:t>
            </a:r>
            <a:r>
              <a:rPr lang="sv-SE" b="1" dirty="0">
                <a:solidFill>
                  <a:schemeClr val="bg2"/>
                </a:solidFill>
              </a:rPr>
              <a:t>N</a:t>
            </a:r>
            <a:r>
              <a:rPr lang="sv-SE" dirty="0"/>
              <a:t>ationell </a:t>
            </a:r>
            <a:r>
              <a:rPr lang="sv-SE" b="1" dirty="0">
                <a:solidFill>
                  <a:schemeClr val="bg2"/>
                </a:solidFill>
              </a:rPr>
              <a:t>K</a:t>
            </a:r>
            <a:r>
              <a:rPr lang="sv-SE" dirty="0"/>
              <a:t>älla för </a:t>
            </a:r>
            <a:r>
              <a:rPr lang="sv-SE" b="1" dirty="0" err="1">
                <a:solidFill>
                  <a:schemeClr val="bg2"/>
                </a:solidFill>
              </a:rPr>
              <a:t>O</a:t>
            </a:r>
            <a:r>
              <a:rPr lang="sv-SE" dirty="0" err="1"/>
              <a:t>rdinations</a:t>
            </a:r>
            <a:r>
              <a:rPr lang="sv-SE" b="1" dirty="0" err="1">
                <a:solidFill>
                  <a:schemeClr val="bg2"/>
                </a:solidFill>
              </a:rPr>
              <a:t>O</a:t>
            </a:r>
            <a:r>
              <a:rPr lang="sv-SE" dirty="0" err="1"/>
              <a:t>rsaker</a:t>
            </a:r>
            <a:r>
              <a:rPr lang="sv-SE" dirty="0"/>
              <a:t> – </a:t>
            </a:r>
            <a:r>
              <a:rPr lang="sv-SE" b="1" dirty="0">
                <a:solidFill>
                  <a:schemeClr val="bg2"/>
                </a:solidFill>
              </a:rPr>
              <a:t>NKOO </a:t>
            </a:r>
            <a:r>
              <a:rPr lang="sv-SE" dirty="0"/>
              <a:t>som kräver både behandlingsorsak och behandlingsändamål.</a:t>
            </a:r>
            <a:endParaRPr lang="sv-SE" b="1" dirty="0">
              <a:solidFill>
                <a:schemeClr val="bg2"/>
              </a:solidFill>
            </a:endParaRPr>
          </a:p>
          <a:p>
            <a:r>
              <a:rPr lang="sv-SE" dirty="0"/>
              <a:t>Detta gör att vi inte får med infektionsverktygets valda ordinationsorsak på utskriven läkemedelslista till patienten och inte heller på receptet. Ordinationsorsaken blir bara ”Mot infektion”.</a:t>
            </a:r>
          </a:p>
          <a:p>
            <a:r>
              <a:rPr lang="sv-SE" dirty="0"/>
              <a:t>För att åtgärda detta har vi lagt till behandlingsändamålet i informationen ”Notera vid administrering” i de läkemedelsmallar som vanligtvis förskrivs på recept.</a:t>
            </a:r>
          </a:p>
          <a:p>
            <a:r>
              <a:rPr lang="sv-SE" dirty="0"/>
              <a:t>Vi har också lagt till en länk i läkemedelsmallarna till Infektionsverktygets hemsida där det finns information som underlättar valet när det gäller Vårdrelaterade infektioner.</a:t>
            </a:r>
          </a:p>
        </p:txBody>
      </p:sp>
      <p:sp>
        <p:nvSpPr>
          <p:cNvPr id="3" name="Rubrik 2">
            <a:extLst>
              <a:ext uri="{FF2B5EF4-FFF2-40B4-BE49-F238E27FC236}">
                <a16:creationId xmlns:a16="http://schemas.microsoft.com/office/drawing/2014/main" id="{D2784C46-6423-4F22-8B30-5CBFB4261657}"/>
              </a:ext>
            </a:extLst>
          </p:cNvPr>
          <p:cNvSpPr>
            <a:spLocks noGrp="1"/>
          </p:cNvSpPr>
          <p:nvPr>
            <p:ph type="title"/>
          </p:nvPr>
        </p:nvSpPr>
        <p:spPr>
          <a:xfrm>
            <a:off x="629194" y="230157"/>
            <a:ext cx="9669809" cy="868727"/>
          </a:xfrm>
        </p:spPr>
        <p:txBody>
          <a:bodyPr/>
          <a:lstStyle/>
          <a:p>
            <a:r>
              <a:rPr lang="sv-SE" dirty="0"/>
              <a:t>Vid förskrivning på recept</a:t>
            </a:r>
          </a:p>
        </p:txBody>
      </p:sp>
    </p:spTree>
    <p:extLst>
      <p:ext uri="{BB962C8B-B14F-4D97-AF65-F5344CB8AC3E}">
        <p14:creationId xmlns:p14="http://schemas.microsoft.com/office/powerpoint/2010/main" val="4018359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8F9A0FB-799E-4073-A62B-56CEA350B97D}"/>
              </a:ext>
            </a:extLst>
          </p:cNvPr>
          <p:cNvPicPr>
            <a:picLocks noChangeAspect="1"/>
          </p:cNvPicPr>
          <p:nvPr/>
        </p:nvPicPr>
        <p:blipFill>
          <a:blip r:embed="rId2"/>
          <a:stretch>
            <a:fillRect/>
          </a:stretch>
        </p:blipFill>
        <p:spPr>
          <a:xfrm>
            <a:off x="893379" y="851283"/>
            <a:ext cx="10405241" cy="3196127"/>
          </a:xfrm>
          <a:prstGeom prst="rect">
            <a:avLst/>
          </a:prstGeom>
        </p:spPr>
      </p:pic>
      <p:sp>
        <p:nvSpPr>
          <p:cNvPr id="3" name="textruta 2">
            <a:extLst>
              <a:ext uri="{FF2B5EF4-FFF2-40B4-BE49-F238E27FC236}">
                <a16:creationId xmlns:a16="http://schemas.microsoft.com/office/drawing/2014/main" id="{012BA4B3-F239-4301-B00F-31FE01819FB1}"/>
              </a:ext>
            </a:extLst>
          </p:cNvPr>
          <p:cNvSpPr txBox="1"/>
          <p:nvPr/>
        </p:nvSpPr>
        <p:spPr>
          <a:xfrm>
            <a:off x="893379" y="204952"/>
            <a:ext cx="10252842" cy="646331"/>
          </a:xfrm>
          <a:prstGeom prst="rect">
            <a:avLst/>
          </a:prstGeom>
          <a:noFill/>
        </p:spPr>
        <p:txBody>
          <a:bodyPr wrap="square" rtlCol="0">
            <a:spAutoFit/>
          </a:bodyPr>
          <a:lstStyle/>
          <a:p>
            <a:r>
              <a:rPr lang="sv-SE" dirty="0"/>
              <a:t>I rutan Notera vid administrering har vi lagt till behandlingsändamål på mallar som oftast används vid förskrivning till patienten. Detta kommer med på patientens läkemedelista och </a:t>
            </a:r>
            <a:r>
              <a:rPr lang="sv-SE"/>
              <a:t>på receptet.</a:t>
            </a:r>
            <a:endParaRPr lang="sv-SE" dirty="0"/>
          </a:p>
        </p:txBody>
      </p:sp>
      <p:pic>
        <p:nvPicPr>
          <p:cNvPr id="4" name="Bildobjekt 3">
            <a:extLst>
              <a:ext uri="{FF2B5EF4-FFF2-40B4-BE49-F238E27FC236}">
                <a16:creationId xmlns:a16="http://schemas.microsoft.com/office/drawing/2014/main" id="{0D56BED8-6314-4F60-93A0-7ABF864AF7A2}"/>
              </a:ext>
            </a:extLst>
          </p:cNvPr>
          <p:cNvPicPr>
            <a:picLocks noChangeAspect="1"/>
          </p:cNvPicPr>
          <p:nvPr/>
        </p:nvPicPr>
        <p:blipFill>
          <a:blip r:embed="rId3"/>
          <a:stretch>
            <a:fillRect/>
          </a:stretch>
        </p:blipFill>
        <p:spPr>
          <a:xfrm>
            <a:off x="893379" y="3790075"/>
            <a:ext cx="9436900" cy="2216642"/>
          </a:xfrm>
          <a:prstGeom prst="rect">
            <a:avLst/>
          </a:prstGeom>
        </p:spPr>
      </p:pic>
    </p:spTree>
    <p:extLst>
      <p:ext uri="{BB962C8B-B14F-4D97-AF65-F5344CB8AC3E}">
        <p14:creationId xmlns:p14="http://schemas.microsoft.com/office/powerpoint/2010/main" val="1773274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8C22322D-8031-4BB1-AC23-398C8847227E}"/>
              </a:ext>
            </a:extLst>
          </p:cNvPr>
          <p:cNvPicPr>
            <a:picLocks noChangeAspect="1"/>
          </p:cNvPicPr>
          <p:nvPr/>
        </p:nvPicPr>
        <p:blipFill>
          <a:blip r:embed="rId3"/>
          <a:stretch>
            <a:fillRect/>
          </a:stretch>
        </p:blipFill>
        <p:spPr>
          <a:xfrm>
            <a:off x="882503" y="367017"/>
            <a:ext cx="8390409" cy="5794595"/>
          </a:xfrm>
          <a:prstGeom prst="rect">
            <a:avLst/>
          </a:prstGeom>
        </p:spPr>
      </p:pic>
      <p:sp>
        <p:nvSpPr>
          <p:cNvPr id="8" name="textruta 7">
            <a:extLst>
              <a:ext uri="{FF2B5EF4-FFF2-40B4-BE49-F238E27FC236}">
                <a16:creationId xmlns:a16="http://schemas.microsoft.com/office/drawing/2014/main" id="{61C2883E-412C-4B4D-A2BF-13456BABC5FC}"/>
              </a:ext>
            </a:extLst>
          </p:cNvPr>
          <p:cNvSpPr txBox="1"/>
          <p:nvPr/>
        </p:nvSpPr>
        <p:spPr>
          <a:xfrm>
            <a:off x="4997302" y="5276766"/>
            <a:ext cx="4275610" cy="584775"/>
          </a:xfrm>
          <a:prstGeom prst="rect">
            <a:avLst/>
          </a:prstGeom>
          <a:noFill/>
        </p:spPr>
        <p:txBody>
          <a:bodyPr wrap="square" rtlCol="0">
            <a:spAutoFit/>
          </a:bodyPr>
          <a:lstStyle/>
          <a:p>
            <a:r>
              <a:rPr lang="sv-SE" dirty="0"/>
              <a:t>Digital läkemedelslista</a:t>
            </a:r>
          </a:p>
          <a:p>
            <a:r>
              <a:rPr lang="sv-SE" sz="1400" dirty="0"/>
              <a:t>Visar ordinationsorsaken från infektionsverktyget</a:t>
            </a:r>
          </a:p>
        </p:txBody>
      </p:sp>
    </p:spTree>
    <p:extLst>
      <p:ext uri="{BB962C8B-B14F-4D97-AF65-F5344CB8AC3E}">
        <p14:creationId xmlns:p14="http://schemas.microsoft.com/office/powerpoint/2010/main" val="4060650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5">
            <a:extLst>
              <a:ext uri="{FF2B5EF4-FFF2-40B4-BE49-F238E27FC236}">
                <a16:creationId xmlns:a16="http://schemas.microsoft.com/office/drawing/2014/main" id="{A161B545-26BD-42B0-B7B1-EB3C891F6F36}"/>
              </a:ext>
            </a:extLst>
          </p:cNvPr>
          <p:cNvSpPr>
            <a:spLocks noGrp="1"/>
          </p:cNvSpPr>
          <p:nvPr>
            <p:ph type="subTitle" idx="1"/>
          </p:nvPr>
        </p:nvSpPr>
        <p:spPr>
          <a:xfrm>
            <a:off x="819150" y="1202635"/>
            <a:ext cx="10883115" cy="2126192"/>
          </a:xfrm>
        </p:spPr>
        <p:txBody>
          <a:bodyPr>
            <a:noAutofit/>
          </a:bodyPr>
          <a:lstStyle/>
          <a:p>
            <a:r>
              <a:rPr lang="sv-SE" sz="2800" dirty="0"/>
              <a:t>Vilka Frågor kan besvaras med infektionsverktyget?</a:t>
            </a:r>
          </a:p>
          <a:p>
            <a:endParaRPr lang="sv-SE" sz="2800" dirty="0"/>
          </a:p>
          <a:p>
            <a:r>
              <a:rPr lang="sv-SE" sz="2800" dirty="0"/>
              <a:t>Exempel på rapporter </a:t>
            </a:r>
          </a:p>
        </p:txBody>
      </p:sp>
    </p:spTree>
    <p:extLst>
      <p:ext uri="{BB962C8B-B14F-4D97-AF65-F5344CB8AC3E}">
        <p14:creationId xmlns:p14="http://schemas.microsoft.com/office/powerpoint/2010/main" val="2024453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DF04EBE-6C1E-4E69-B2AF-004672F97DCF}"/>
              </a:ext>
            </a:extLst>
          </p:cNvPr>
          <p:cNvSpPr>
            <a:spLocks noGrp="1"/>
          </p:cNvSpPr>
          <p:nvPr>
            <p:ph sz="quarter" idx="11"/>
          </p:nvPr>
        </p:nvSpPr>
        <p:spPr/>
        <p:txBody>
          <a:bodyPr/>
          <a:lstStyle/>
          <a:p>
            <a:pPr marL="0" indent="0">
              <a:buNone/>
            </a:pPr>
            <a:endParaRPr lang="sv-SE" dirty="0">
              <a:solidFill>
                <a:schemeClr val="bg2"/>
              </a:solidFill>
            </a:endParaRPr>
          </a:p>
          <a:p>
            <a:pPr marL="0" indent="0">
              <a:buNone/>
            </a:pPr>
            <a:endParaRPr lang="sv-SE" dirty="0"/>
          </a:p>
        </p:txBody>
      </p:sp>
      <p:sp>
        <p:nvSpPr>
          <p:cNvPr id="3" name="Rubrik 2">
            <a:extLst>
              <a:ext uri="{FF2B5EF4-FFF2-40B4-BE49-F238E27FC236}">
                <a16:creationId xmlns:a16="http://schemas.microsoft.com/office/drawing/2014/main" id="{9A5B0F1C-D796-4092-A939-1B2EA3683CE9}"/>
              </a:ext>
            </a:extLst>
          </p:cNvPr>
          <p:cNvSpPr>
            <a:spLocks noGrp="1"/>
          </p:cNvSpPr>
          <p:nvPr>
            <p:ph type="title"/>
          </p:nvPr>
        </p:nvSpPr>
        <p:spPr>
          <a:xfrm>
            <a:off x="629223" y="14964"/>
            <a:ext cx="9669809" cy="1083920"/>
          </a:xfrm>
        </p:spPr>
        <p:txBody>
          <a:bodyPr/>
          <a:lstStyle/>
          <a:p>
            <a:r>
              <a:rPr lang="sv-SE" sz="3200" dirty="0"/>
              <a:t>Andel vårdtillfällen med minst 1 VRI/totalt antal vårdtillfällen</a:t>
            </a:r>
          </a:p>
        </p:txBody>
      </p:sp>
      <p:pic>
        <p:nvPicPr>
          <p:cNvPr id="6" name="Bildobjekt 5">
            <a:extLst>
              <a:ext uri="{FF2B5EF4-FFF2-40B4-BE49-F238E27FC236}">
                <a16:creationId xmlns:a16="http://schemas.microsoft.com/office/drawing/2014/main" id="{54945D81-29BD-4828-8A52-E52AD3659F5E}"/>
              </a:ext>
            </a:extLst>
          </p:cNvPr>
          <p:cNvPicPr>
            <a:picLocks noChangeAspect="1"/>
          </p:cNvPicPr>
          <p:nvPr/>
        </p:nvPicPr>
        <p:blipFill>
          <a:blip r:embed="rId3"/>
          <a:stretch>
            <a:fillRect/>
          </a:stretch>
        </p:blipFill>
        <p:spPr>
          <a:xfrm>
            <a:off x="628650" y="1098884"/>
            <a:ext cx="8707833" cy="5759116"/>
          </a:xfrm>
          <a:prstGeom prst="rect">
            <a:avLst/>
          </a:prstGeom>
        </p:spPr>
      </p:pic>
    </p:spTree>
    <p:extLst>
      <p:ext uri="{BB962C8B-B14F-4D97-AF65-F5344CB8AC3E}">
        <p14:creationId xmlns:p14="http://schemas.microsoft.com/office/powerpoint/2010/main" val="2921142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31AA454-2E28-47ED-887F-628006E50BBF}"/>
              </a:ext>
            </a:extLst>
          </p:cNvPr>
          <p:cNvSpPr>
            <a:spLocks noGrp="1"/>
          </p:cNvSpPr>
          <p:nvPr>
            <p:ph type="title"/>
          </p:nvPr>
        </p:nvSpPr>
        <p:spPr>
          <a:xfrm>
            <a:off x="629194" y="92022"/>
            <a:ext cx="9669809" cy="538599"/>
          </a:xfrm>
        </p:spPr>
        <p:txBody>
          <a:bodyPr/>
          <a:lstStyle/>
          <a:p>
            <a:r>
              <a:rPr lang="sv-SE" sz="3200" dirty="0"/>
              <a:t>Hur många VRI har vi i vår verksamhet?</a:t>
            </a:r>
          </a:p>
        </p:txBody>
      </p:sp>
      <p:sp>
        <p:nvSpPr>
          <p:cNvPr id="3" name="textruta 2">
            <a:extLst>
              <a:ext uri="{FF2B5EF4-FFF2-40B4-BE49-F238E27FC236}">
                <a16:creationId xmlns:a16="http://schemas.microsoft.com/office/drawing/2014/main" id="{32A253D0-CE18-4F31-B931-E04889E037EE}"/>
              </a:ext>
            </a:extLst>
          </p:cNvPr>
          <p:cNvSpPr txBox="1"/>
          <p:nvPr/>
        </p:nvSpPr>
        <p:spPr>
          <a:xfrm>
            <a:off x="346229" y="1748901"/>
            <a:ext cx="2201662" cy="1477328"/>
          </a:xfrm>
          <a:prstGeom prst="rect">
            <a:avLst/>
          </a:prstGeom>
          <a:noFill/>
        </p:spPr>
        <p:txBody>
          <a:bodyPr wrap="square" rtlCol="0">
            <a:spAutoFit/>
          </a:bodyPr>
          <a:lstStyle/>
          <a:p>
            <a:r>
              <a:rPr lang="sv-SE" dirty="0"/>
              <a:t>Vilka sticker ut?</a:t>
            </a:r>
          </a:p>
          <a:p>
            <a:endParaRPr lang="sv-SE" dirty="0"/>
          </a:p>
          <a:p>
            <a:r>
              <a:rPr lang="sv-SE" dirty="0"/>
              <a:t>Vad står annan vårdrelaterad infektion för?</a:t>
            </a:r>
          </a:p>
        </p:txBody>
      </p:sp>
      <p:pic>
        <p:nvPicPr>
          <p:cNvPr id="7" name="Platshållare för innehåll 6">
            <a:extLst>
              <a:ext uri="{FF2B5EF4-FFF2-40B4-BE49-F238E27FC236}">
                <a16:creationId xmlns:a16="http://schemas.microsoft.com/office/drawing/2014/main" id="{A61DFF7F-0E6A-417F-BD54-8E22ECE01C14}"/>
              </a:ext>
            </a:extLst>
          </p:cNvPr>
          <p:cNvPicPr>
            <a:picLocks noGrp="1" noChangeAspect="1"/>
          </p:cNvPicPr>
          <p:nvPr>
            <p:ph sz="quarter" idx="11"/>
          </p:nvPr>
        </p:nvPicPr>
        <p:blipFill>
          <a:blip r:embed="rId3"/>
          <a:stretch>
            <a:fillRect/>
          </a:stretch>
        </p:blipFill>
        <p:spPr>
          <a:xfrm>
            <a:off x="2098534" y="630621"/>
            <a:ext cx="8200470" cy="5324673"/>
          </a:xfrm>
          <a:prstGeom prst="rect">
            <a:avLst/>
          </a:prstGeom>
        </p:spPr>
      </p:pic>
    </p:spTree>
    <p:extLst>
      <p:ext uri="{BB962C8B-B14F-4D97-AF65-F5344CB8AC3E}">
        <p14:creationId xmlns:p14="http://schemas.microsoft.com/office/powerpoint/2010/main" val="1585152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31AA454-2E28-47ED-887F-628006E50BBF}"/>
              </a:ext>
            </a:extLst>
          </p:cNvPr>
          <p:cNvSpPr>
            <a:spLocks noGrp="1"/>
          </p:cNvSpPr>
          <p:nvPr>
            <p:ph type="title"/>
          </p:nvPr>
        </p:nvSpPr>
        <p:spPr>
          <a:xfrm>
            <a:off x="629194" y="230158"/>
            <a:ext cx="9669809" cy="569822"/>
          </a:xfrm>
        </p:spPr>
        <p:txBody>
          <a:bodyPr/>
          <a:lstStyle/>
          <a:p>
            <a:r>
              <a:rPr lang="sv-SE" sz="3200" dirty="0"/>
              <a:t>Hur behandlar vi pneumoni?</a:t>
            </a:r>
          </a:p>
        </p:txBody>
      </p:sp>
      <p:pic>
        <p:nvPicPr>
          <p:cNvPr id="2" name="Platshållare för innehåll 1">
            <a:extLst>
              <a:ext uri="{FF2B5EF4-FFF2-40B4-BE49-F238E27FC236}">
                <a16:creationId xmlns:a16="http://schemas.microsoft.com/office/drawing/2014/main" id="{50105497-E4C7-42EF-8B2C-ABD6CB7E487D}"/>
              </a:ext>
            </a:extLst>
          </p:cNvPr>
          <p:cNvPicPr>
            <a:picLocks noGrp="1" noChangeAspect="1"/>
          </p:cNvPicPr>
          <p:nvPr>
            <p:ph sz="quarter" idx="11"/>
          </p:nvPr>
        </p:nvPicPr>
        <p:blipFill>
          <a:blip r:embed="rId3"/>
          <a:stretch>
            <a:fillRect/>
          </a:stretch>
        </p:blipFill>
        <p:spPr>
          <a:xfrm>
            <a:off x="3709258" y="799980"/>
            <a:ext cx="7472855" cy="5186345"/>
          </a:xfrm>
          <a:prstGeom prst="rect">
            <a:avLst/>
          </a:prstGeom>
        </p:spPr>
      </p:pic>
      <p:sp>
        <p:nvSpPr>
          <p:cNvPr id="4" name="textruta 3">
            <a:extLst>
              <a:ext uri="{FF2B5EF4-FFF2-40B4-BE49-F238E27FC236}">
                <a16:creationId xmlns:a16="http://schemas.microsoft.com/office/drawing/2014/main" id="{30D59D63-CDC6-4261-8324-B5584E7D9FE8}"/>
              </a:ext>
            </a:extLst>
          </p:cNvPr>
          <p:cNvSpPr txBox="1"/>
          <p:nvPr/>
        </p:nvSpPr>
        <p:spPr>
          <a:xfrm>
            <a:off x="658025" y="1555721"/>
            <a:ext cx="3174236" cy="1754326"/>
          </a:xfrm>
          <a:prstGeom prst="rect">
            <a:avLst/>
          </a:prstGeom>
          <a:noFill/>
        </p:spPr>
        <p:txBody>
          <a:bodyPr wrap="square" rtlCol="0">
            <a:spAutoFit/>
          </a:bodyPr>
          <a:lstStyle/>
          <a:p>
            <a:r>
              <a:rPr lang="sv-SE" dirty="0"/>
              <a:t>Rätt antibiotika relaterat till provsvar/röntgensvar/</a:t>
            </a:r>
            <a:br>
              <a:rPr lang="sv-SE" dirty="0"/>
            </a:br>
            <a:r>
              <a:rPr lang="sv-SE" dirty="0"/>
              <a:t>odlingssvar?</a:t>
            </a:r>
          </a:p>
          <a:p>
            <a:endParaRPr lang="sv-SE" dirty="0"/>
          </a:p>
          <a:p>
            <a:r>
              <a:rPr lang="sv-SE" dirty="0"/>
              <a:t>Rätt kategori vald?</a:t>
            </a:r>
          </a:p>
          <a:p>
            <a:endParaRPr lang="sv-SE" dirty="0"/>
          </a:p>
        </p:txBody>
      </p:sp>
    </p:spTree>
    <p:extLst>
      <p:ext uri="{BB962C8B-B14F-4D97-AF65-F5344CB8AC3E}">
        <p14:creationId xmlns:p14="http://schemas.microsoft.com/office/powerpoint/2010/main" val="1688205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31AA454-2E28-47ED-887F-628006E50BBF}"/>
              </a:ext>
            </a:extLst>
          </p:cNvPr>
          <p:cNvSpPr>
            <a:spLocks noGrp="1"/>
          </p:cNvSpPr>
          <p:nvPr>
            <p:ph type="title"/>
          </p:nvPr>
        </p:nvSpPr>
        <p:spPr>
          <a:xfrm>
            <a:off x="628649" y="359359"/>
            <a:ext cx="9669809" cy="868727"/>
          </a:xfrm>
        </p:spPr>
        <p:txBody>
          <a:bodyPr/>
          <a:lstStyle/>
          <a:p>
            <a:r>
              <a:rPr lang="sv-SE" sz="3200" dirty="0"/>
              <a:t>Vid vilka ordinationsorsaker används </a:t>
            </a:r>
            <a:r>
              <a:rPr lang="sv-SE" sz="3200" dirty="0" err="1"/>
              <a:t>cefotaxim</a:t>
            </a:r>
            <a:r>
              <a:rPr lang="sv-SE" sz="3200" dirty="0"/>
              <a:t>?</a:t>
            </a:r>
          </a:p>
        </p:txBody>
      </p:sp>
      <p:sp>
        <p:nvSpPr>
          <p:cNvPr id="5" name="Platshållare för innehåll 4">
            <a:extLst>
              <a:ext uri="{FF2B5EF4-FFF2-40B4-BE49-F238E27FC236}">
                <a16:creationId xmlns:a16="http://schemas.microsoft.com/office/drawing/2014/main" id="{4D0EA572-2423-4E9A-A311-A31ABD4A7F70}"/>
              </a:ext>
            </a:extLst>
          </p:cNvPr>
          <p:cNvSpPr>
            <a:spLocks noGrp="1"/>
          </p:cNvSpPr>
          <p:nvPr>
            <p:ph sz="quarter" idx="11"/>
          </p:nvPr>
        </p:nvSpPr>
        <p:spPr>
          <a:xfrm>
            <a:off x="628649" y="1719264"/>
            <a:ext cx="2670027" cy="2667802"/>
          </a:xfrm>
        </p:spPr>
        <p:txBody>
          <a:bodyPr/>
          <a:lstStyle/>
          <a:p>
            <a:pPr marL="0" indent="0">
              <a:buNone/>
            </a:pPr>
            <a:r>
              <a:rPr lang="sv-SE" dirty="0"/>
              <a:t>Följsamhet till regionens rekommendationer?</a:t>
            </a:r>
          </a:p>
          <a:p>
            <a:pPr marL="0" indent="0">
              <a:buNone/>
            </a:pPr>
            <a:r>
              <a:rPr lang="sv-SE" dirty="0"/>
              <a:t>Vad står sista stapel för – annan samhällsförvärvad infektion?</a:t>
            </a:r>
          </a:p>
        </p:txBody>
      </p:sp>
      <p:pic>
        <p:nvPicPr>
          <p:cNvPr id="2" name="Bildobjekt 1">
            <a:extLst>
              <a:ext uri="{FF2B5EF4-FFF2-40B4-BE49-F238E27FC236}">
                <a16:creationId xmlns:a16="http://schemas.microsoft.com/office/drawing/2014/main" id="{D521B304-27BE-46DA-A29D-E40093E63E46}"/>
              </a:ext>
            </a:extLst>
          </p:cNvPr>
          <p:cNvPicPr>
            <a:picLocks noChangeAspect="1"/>
          </p:cNvPicPr>
          <p:nvPr/>
        </p:nvPicPr>
        <p:blipFill>
          <a:blip r:embed="rId3"/>
          <a:stretch>
            <a:fillRect/>
          </a:stretch>
        </p:blipFill>
        <p:spPr>
          <a:xfrm>
            <a:off x="3976098" y="720442"/>
            <a:ext cx="7689369" cy="5343835"/>
          </a:xfrm>
          <a:prstGeom prst="rect">
            <a:avLst/>
          </a:prstGeom>
        </p:spPr>
      </p:pic>
    </p:spTree>
    <p:extLst>
      <p:ext uri="{BB962C8B-B14F-4D97-AF65-F5344CB8AC3E}">
        <p14:creationId xmlns:p14="http://schemas.microsoft.com/office/powerpoint/2010/main" val="1837231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31AA454-2E28-47ED-887F-628006E50BBF}"/>
              </a:ext>
            </a:extLst>
          </p:cNvPr>
          <p:cNvSpPr>
            <a:spLocks noGrp="1"/>
          </p:cNvSpPr>
          <p:nvPr>
            <p:ph type="title"/>
          </p:nvPr>
        </p:nvSpPr>
        <p:spPr>
          <a:xfrm>
            <a:off x="629194" y="230158"/>
            <a:ext cx="9669809" cy="981126"/>
          </a:xfrm>
        </p:spPr>
        <p:txBody>
          <a:bodyPr/>
          <a:lstStyle/>
          <a:p>
            <a:r>
              <a:rPr lang="sv-SE" sz="3200" dirty="0"/>
              <a:t>Dashboard över det som följs på enheten</a:t>
            </a:r>
          </a:p>
        </p:txBody>
      </p:sp>
      <p:sp>
        <p:nvSpPr>
          <p:cNvPr id="4" name="Platshållare för innehåll 3">
            <a:extLst>
              <a:ext uri="{FF2B5EF4-FFF2-40B4-BE49-F238E27FC236}">
                <a16:creationId xmlns:a16="http://schemas.microsoft.com/office/drawing/2014/main" id="{44D5DB05-376F-43F3-93CE-F46DD770798D}"/>
              </a:ext>
            </a:extLst>
          </p:cNvPr>
          <p:cNvSpPr>
            <a:spLocks noGrp="1"/>
          </p:cNvSpPr>
          <p:nvPr>
            <p:ph sz="quarter" idx="11"/>
          </p:nvPr>
        </p:nvSpPr>
        <p:spPr>
          <a:xfrm>
            <a:off x="9795752" y="1719263"/>
            <a:ext cx="503279" cy="4039853"/>
          </a:xfrm>
        </p:spPr>
        <p:txBody>
          <a:bodyPr/>
          <a:lstStyle/>
          <a:p>
            <a:endParaRPr lang="sv-SE" dirty="0"/>
          </a:p>
        </p:txBody>
      </p:sp>
      <p:pic>
        <p:nvPicPr>
          <p:cNvPr id="7" name="Bildobjekt 6">
            <a:extLst>
              <a:ext uri="{FF2B5EF4-FFF2-40B4-BE49-F238E27FC236}">
                <a16:creationId xmlns:a16="http://schemas.microsoft.com/office/drawing/2014/main" id="{E05A4E86-2D12-488C-A1D2-B2C695F64E78}"/>
              </a:ext>
            </a:extLst>
          </p:cNvPr>
          <p:cNvPicPr>
            <a:picLocks noChangeAspect="1"/>
          </p:cNvPicPr>
          <p:nvPr/>
        </p:nvPicPr>
        <p:blipFill>
          <a:blip r:embed="rId3"/>
          <a:stretch>
            <a:fillRect/>
          </a:stretch>
        </p:blipFill>
        <p:spPr>
          <a:xfrm>
            <a:off x="3208705" y="892938"/>
            <a:ext cx="8200628" cy="5128483"/>
          </a:xfrm>
          <a:prstGeom prst="rect">
            <a:avLst/>
          </a:prstGeom>
        </p:spPr>
      </p:pic>
    </p:spTree>
    <p:extLst>
      <p:ext uri="{BB962C8B-B14F-4D97-AF65-F5344CB8AC3E}">
        <p14:creationId xmlns:p14="http://schemas.microsoft.com/office/powerpoint/2010/main" val="277426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8DC2B19A-C8DA-4D56-A42B-0396FECB9C4A}"/>
              </a:ext>
            </a:extLst>
          </p:cNvPr>
          <p:cNvSpPr>
            <a:spLocks noGrp="1"/>
          </p:cNvSpPr>
          <p:nvPr>
            <p:ph sz="quarter" idx="11"/>
          </p:nvPr>
        </p:nvSpPr>
        <p:spPr>
          <a:xfrm>
            <a:off x="629194" y="1366887"/>
            <a:ext cx="9766169" cy="4732255"/>
          </a:xfrm>
        </p:spPr>
        <p:txBody>
          <a:bodyPr>
            <a:normAutofit/>
          </a:bodyPr>
          <a:lstStyle/>
          <a:p>
            <a:pPr marL="0" indent="0">
              <a:buNone/>
            </a:pPr>
            <a:endParaRPr lang="sv-SE" dirty="0"/>
          </a:p>
          <a:p>
            <a:pPr marL="0" indent="0">
              <a:buNone/>
            </a:pPr>
            <a:r>
              <a:rPr lang="sv-SE" dirty="0"/>
              <a:t>Vid varje ordination av antibiotika måste förskrivaren registrera ordinationsorsak i infektionsverktyget. </a:t>
            </a:r>
          </a:p>
          <a:p>
            <a:pPr marL="0" indent="0">
              <a:buNone/>
            </a:pPr>
            <a:r>
              <a:rPr lang="sv-SE" dirty="0"/>
              <a:t>Från journalsystemet överförs sedan ordinationsorsak, diagnos, åtgärdskoder, enstaka provsvar (Clostridioides difficile) och vårdtillfälle till en nationell databas. </a:t>
            </a:r>
          </a:p>
          <a:p>
            <a:pPr marL="0" indent="0">
              <a:buNone/>
            </a:pPr>
            <a:r>
              <a:rPr lang="sv-SE" dirty="0"/>
              <a:t>Ur databasen kan varje verksamhet skapa underlag som används till det egna förbättringsarbetet för att minska de vårdrelaterade infektionerna och öka följsamheten till antibiotikariktlinjerna. Allt i syfte att öka patientsäkerheten. </a:t>
            </a:r>
          </a:p>
        </p:txBody>
      </p:sp>
      <p:sp>
        <p:nvSpPr>
          <p:cNvPr id="6" name="Rubrik 5">
            <a:extLst>
              <a:ext uri="{FF2B5EF4-FFF2-40B4-BE49-F238E27FC236}">
                <a16:creationId xmlns:a16="http://schemas.microsoft.com/office/drawing/2014/main" id="{731AA454-2E28-47ED-887F-628006E50BBF}"/>
              </a:ext>
            </a:extLst>
          </p:cNvPr>
          <p:cNvSpPr>
            <a:spLocks noGrp="1"/>
          </p:cNvSpPr>
          <p:nvPr>
            <p:ph type="title"/>
          </p:nvPr>
        </p:nvSpPr>
        <p:spPr>
          <a:xfrm>
            <a:off x="629194" y="230158"/>
            <a:ext cx="9669809" cy="976474"/>
          </a:xfrm>
        </p:spPr>
        <p:txBody>
          <a:bodyPr/>
          <a:lstStyle/>
          <a:p>
            <a:r>
              <a:rPr lang="sv-SE" sz="3600" b="1" dirty="0"/>
              <a:t>Infektionsverktyget</a:t>
            </a:r>
          </a:p>
        </p:txBody>
      </p:sp>
    </p:spTree>
    <p:extLst>
      <p:ext uri="{BB962C8B-B14F-4D97-AF65-F5344CB8AC3E}">
        <p14:creationId xmlns:p14="http://schemas.microsoft.com/office/powerpoint/2010/main" val="4220802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B800102-27E4-462F-8A4B-6A81F1BF9C06}"/>
              </a:ext>
            </a:extLst>
          </p:cNvPr>
          <p:cNvSpPr>
            <a:spLocks noGrp="1"/>
          </p:cNvSpPr>
          <p:nvPr>
            <p:ph sz="quarter" idx="11"/>
          </p:nvPr>
        </p:nvSpPr>
        <p:spPr/>
        <p:txBody>
          <a:bodyPr/>
          <a:lstStyle/>
          <a:p>
            <a:pPr marL="0" indent="0">
              <a:buNone/>
            </a:pPr>
            <a:endParaRPr lang="sv-SE" dirty="0">
              <a:hlinkClick r:id="rId3"/>
            </a:endParaRPr>
          </a:p>
          <a:p>
            <a:pPr marL="0" indent="0">
              <a:buNone/>
            </a:pPr>
            <a:r>
              <a:rPr lang="sv-SE" dirty="0">
                <a:hlinkClick r:id="rId3"/>
              </a:rPr>
              <a:t>https://www.vri-smart.se/starttest.html</a:t>
            </a:r>
            <a:endParaRPr lang="sv-SE" dirty="0"/>
          </a:p>
          <a:p>
            <a:endParaRPr lang="sv-SE" dirty="0"/>
          </a:p>
        </p:txBody>
      </p:sp>
      <p:sp>
        <p:nvSpPr>
          <p:cNvPr id="3" name="Rubrik 2">
            <a:extLst>
              <a:ext uri="{FF2B5EF4-FFF2-40B4-BE49-F238E27FC236}">
                <a16:creationId xmlns:a16="http://schemas.microsoft.com/office/drawing/2014/main" id="{FFCAC32F-9DAD-4584-8513-ADF1F8219E1B}"/>
              </a:ext>
            </a:extLst>
          </p:cNvPr>
          <p:cNvSpPr>
            <a:spLocks noGrp="1"/>
          </p:cNvSpPr>
          <p:nvPr>
            <p:ph type="title"/>
          </p:nvPr>
        </p:nvSpPr>
        <p:spPr/>
        <p:txBody>
          <a:bodyPr/>
          <a:lstStyle/>
          <a:p>
            <a:r>
              <a:rPr lang="sv-SE" dirty="0"/>
              <a:t>Tio snabba frågor om </a:t>
            </a:r>
            <a:r>
              <a:rPr lang="sv-SE" dirty="0" err="1"/>
              <a:t>vri</a:t>
            </a:r>
            <a:endParaRPr lang="sv-SE" dirty="0"/>
          </a:p>
        </p:txBody>
      </p:sp>
    </p:spTree>
    <p:extLst>
      <p:ext uri="{BB962C8B-B14F-4D97-AF65-F5344CB8AC3E}">
        <p14:creationId xmlns:p14="http://schemas.microsoft.com/office/powerpoint/2010/main" val="4066173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DF04EBE-6C1E-4E69-B2AF-004672F97DCF}"/>
              </a:ext>
            </a:extLst>
          </p:cNvPr>
          <p:cNvSpPr>
            <a:spLocks noGrp="1"/>
          </p:cNvSpPr>
          <p:nvPr>
            <p:ph sz="quarter" idx="11"/>
          </p:nvPr>
        </p:nvSpPr>
        <p:spPr/>
        <p:txBody>
          <a:bodyPr/>
          <a:lstStyle/>
          <a:p>
            <a:r>
              <a:rPr lang="sv-SE" sz="2400" dirty="0">
                <a:solidFill>
                  <a:schemeClr val="bg2"/>
                </a:solidFill>
                <a:hlinkClick r:id="rId3">
                  <a:extLst>
                    <a:ext uri="{A12FA001-AC4F-418D-AE19-62706E023703}">
                      <ahyp:hlinkClr xmlns:ahyp="http://schemas.microsoft.com/office/drawing/2018/hyperlinkcolor" val="tx"/>
                    </a:ext>
                  </a:extLst>
                </a:hlinkClick>
              </a:rPr>
              <a:t>Vårdgivarwebben - Infektionsverktyget (regionkronoberg.se)</a:t>
            </a:r>
            <a:endParaRPr lang="sv-SE" sz="2400" dirty="0">
              <a:solidFill>
                <a:schemeClr val="bg2"/>
              </a:solidFill>
            </a:endParaRPr>
          </a:p>
          <a:p>
            <a:r>
              <a:rPr lang="sv-SE" sz="2400" dirty="0">
                <a:solidFill>
                  <a:schemeClr val="bg2"/>
                </a:solidFill>
                <a:hlinkClick r:id="rId4">
                  <a:extLst>
                    <a:ext uri="{A12FA001-AC4F-418D-AE19-62706E023703}">
                      <ahyp:hlinkClr xmlns:ahyp="http://schemas.microsoft.com/office/drawing/2018/hyperlinkcolor" val="tx"/>
                    </a:ext>
                  </a:extLst>
                </a:hlinkClick>
              </a:rPr>
              <a:t>Infektionsverktyget - </a:t>
            </a:r>
            <a:r>
              <a:rPr lang="sv-SE" sz="2400" dirty="0" err="1">
                <a:solidFill>
                  <a:schemeClr val="bg2"/>
                </a:solidFill>
                <a:hlinkClick r:id="rId4">
                  <a:extLst>
                    <a:ext uri="{A12FA001-AC4F-418D-AE19-62706E023703}">
                      <ahyp:hlinkClr xmlns:ahyp="http://schemas.microsoft.com/office/drawing/2018/hyperlinkcolor" val="tx"/>
                    </a:ext>
                  </a:extLst>
                </a:hlinkClick>
              </a:rPr>
              <a:t>Inera</a:t>
            </a:r>
            <a:endParaRPr lang="sv-SE" sz="2400" dirty="0">
              <a:solidFill>
                <a:schemeClr val="bg2"/>
              </a:solidFill>
            </a:endParaRPr>
          </a:p>
          <a:p>
            <a:r>
              <a:rPr lang="sv-SE" sz="2400" dirty="0">
                <a:solidFill>
                  <a:schemeClr val="bg2"/>
                </a:solidFill>
                <a:hlinkClick r:id="rId5">
                  <a:extLst>
                    <a:ext uri="{A12FA001-AC4F-418D-AE19-62706E023703}">
                      <ahyp:hlinkClr xmlns:ahyp="http://schemas.microsoft.com/office/drawing/2018/hyperlinkcolor" val="tx"/>
                    </a:ext>
                  </a:extLst>
                </a:hlinkClick>
              </a:rPr>
              <a:t>Infektionsverktyget.pdf (skr.se)</a:t>
            </a:r>
            <a:endParaRPr lang="sv-SE" sz="2400" dirty="0">
              <a:solidFill>
                <a:schemeClr val="bg2"/>
              </a:solidFill>
            </a:endParaRPr>
          </a:p>
          <a:p>
            <a:r>
              <a:rPr lang="sv-SE" sz="2400" dirty="0">
                <a:solidFill>
                  <a:schemeClr val="bg2"/>
                </a:solidFill>
                <a:hlinkClick r:id="rId6">
                  <a:extLst>
                    <a:ext uri="{A12FA001-AC4F-418D-AE19-62706E023703}">
                      <ahyp:hlinkClr xmlns:ahyp="http://schemas.microsoft.com/office/drawing/2018/hyperlinkcolor" val="tx"/>
                    </a:ext>
                  </a:extLst>
                </a:hlinkClick>
              </a:rPr>
              <a:t>Vägledning för vårdhygieniskt arbete (kunskapsstyrningvard.se</a:t>
            </a:r>
            <a:r>
              <a:rPr lang="sv-SE" sz="2400" dirty="0">
                <a:solidFill>
                  <a:schemeClr val="bg2"/>
                </a:solidFill>
              </a:rPr>
              <a:t>)</a:t>
            </a:r>
          </a:p>
          <a:p>
            <a:r>
              <a:rPr lang="sv-SE" sz="2400" dirty="0">
                <a:solidFill>
                  <a:schemeClr val="bg2"/>
                </a:solidFill>
                <a:hlinkClick r:id="rId7">
                  <a:extLst>
                    <a:ext uri="{A12FA001-AC4F-418D-AE19-62706E023703}">
                      <ahyp:hlinkClr xmlns:ahyp="http://schemas.microsoft.com/office/drawing/2018/hyperlinkcolor" val="tx"/>
                    </a:ext>
                  </a:extLst>
                </a:hlinkClick>
              </a:rPr>
              <a:t>Strama | Samverkan mot antibiotikaresistens</a:t>
            </a:r>
            <a:endParaRPr lang="sv-SE" sz="2400" dirty="0">
              <a:solidFill>
                <a:schemeClr val="bg2"/>
              </a:solidFill>
            </a:endParaRPr>
          </a:p>
          <a:p>
            <a:pPr marL="0" indent="0">
              <a:buNone/>
            </a:pPr>
            <a:endParaRPr lang="sv-SE" dirty="0">
              <a:solidFill>
                <a:schemeClr val="bg2"/>
              </a:solidFill>
            </a:endParaRPr>
          </a:p>
          <a:p>
            <a:pPr marL="0" indent="0">
              <a:buNone/>
            </a:pPr>
            <a:endParaRPr lang="sv-SE" dirty="0"/>
          </a:p>
        </p:txBody>
      </p:sp>
      <p:sp>
        <p:nvSpPr>
          <p:cNvPr id="3" name="Rubrik 2">
            <a:extLst>
              <a:ext uri="{FF2B5EF4-FFF2-40B4-BE49-F238E27FC236}">
                <a16:creationId xmlns:a16="http://schemas.microsoft.com/office/drawing/2014/main" id="{9A5B0F1C-D796-4092-A939-1B2EA3683CE9}"/>
              </a:ext>
            </a:extLst>
          </p:cNvPr>
          <p:cNvSpPr>
            <a:spLocks noGrp="1"/>
          </p:cNvSpPr>
          <p:nvPr>
            <p:ph type="title"/>
          </p:nvPr>
        </p:nvSpPr>
        <p:spPr>
          <a:xfrm>
            <a:off x="629194" y="230157"/>
            <a:ext cx="9669809" cy="1051991"/>
          </a:xfrm>
        </p:spPr>
        <p:txBody>
          <a:bodyPr/>
          <a:lstStyle/>
          <a:p>
            <a:r>
              <a:rPr lang="sv-SE" dirty="0"/>
              <a:t>Länkar</a:t>
            </a:r>
          </a:p>
        </p:txBody>
      </p:sp>
    </p:spTree>
    <p:extLst>
      <p:ext uri="{BB962C8B-B14F-4D97-AF65-F5344CB8AC3E}">
        <p14:creationId xmlns:p14="http://schemas.microsoft.com/office/powerpoint/2010/main" val="1091646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94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A9E7FCB-76C8-4BED-A7FC-ABE3EB3C121C}"/>
              </a:ext>
            </a:extLst>
          </p:cNvPr>
          <p:cNvSpPr>
            <a:spLocks noGrp="1"/>
          </p:cNvSpPr>
          <p:nvPr>
            <p:ph sz="quarter" idx="11"/>
          </p:nvPr>
        </p:nvSpPr>
        <p:spPr>
          <a:xfrm>
            <a:off x="628077" y="1511873"/>
            <a:ext cx="9670382" cy="4039853"/>
          </a:xfrm>
        </p:spPr>
        <p:txBody>
          <a:bodyPr/>
          <a:lstStyle/>
          <a:p>
            <a:pPr marL="0" indent="0">
              <a:buNone/>
            </a:pPr>
            <a:r>
              <a:rPr lang="sv-SE" dirty="0"/>
              <a:t>Pilot – Infektionskliniken avd 17, start 2021</a:t>
            </a:r>
          </a:p>
          <a:p>
            <a:pPr marL="0" indent="0">
              <a:buNone/>
            </a:pPr>
            <a:r>
              <a:rPr lang="sv-SE" dirty="0"/>
              <a:t>Medicinkliniken och akutläkare – Utbildning vecka 16 – Start vecka 17 2023</a:t>
            </a:r>
          </a:p>
          <a:p>
            <a:pPr marL="0" indent="0">
              <a:buNone/>
            </a:pPr>
            <a:r>
              <a:rPr lang="sv-SE" dirty="0"/>
              <a:t>Övriga kliniker i sjukhusvården – Utbildning </a:t>
            </a:r>
            <a:r>
              <a:rPr lang="sv-SE"/>
              <a:t>vecka 37-40 </a:t>
            </a:r>
            <a:r>
              <a:rPr lang="sv-SE" dirty="0"/>
              <a:t>– Start </a:t>
            </a:r>
            <a:r>
              <a:rPr lang="sv-SE"/>
              <a:t>vecka 45 </a:t>
            </a:r>
            <a:r>
              <a:rPr lang="sv-SE" dirty="0"/>
              <a:t>2023</a:t>
            </a:r>
          </a:p>
          <a:p>
            <a:pPr marL="0" indent="0">
              <a:buNone/>
            </a:pPr>
            <a:r>
              <a:rPr lang="sv-SE" dirty="0"/>
              <a:t>Övriga verksamhetsområden senare</a:t>
            </a:r>
          </a:p>
          <a:p>
            <a:pPr marL="0" indent="0">
              <a:buNone/>
            </a:pPr>
            <a:endParaRPr lang="sv-SE" dirty="0"/>
          </a:p>
          <a:p>
            <a:pPr marL="0" indent="0">
              <a:buNone/>
            </a:pPr>
            <a:r>
              <a:rPr lang="sv-SE" dirty="0"/>
              <a:t>Validering kommer genomföras av projektgruppen inledningsvis</a:t>
            </a:r>
          </a:p>
        </p:txBody>
      </p:sp>
      <p:sp>
        <p:nvSpPr>
          <p:cNvPr id="3" name="Rubrik 2">
            <a:extLst>
              <a:ext uri="{FF2B5EF4-FFF2-40B4-BE49-F238E27FC236}">
                <a16:creationId xmlns:a16="http://schemas.microsoft.com/office/drawing/2014/main" id="{336B2A63-DAC5-40C4-95E5-48496FD24044}"/>
              </a:ext>
            </a:extLst>
          </p:cNvPr>
          <p:cNvSpPr>
            <a:spLocks noGrp="1"/>
          </p:cNvSpPr>
          <p:nvPr>
            <p:ph type="title"/>
          </p:nvPr>
        </p:nvSpPr>
        <p:spPr>
          <a:xfrm>
            <a:off x="628650" y="531815"/>
            <a:ext cx="9669809" cy="769084"/>
          </a:xfrm>
        </p:spPr>
        <p:txBody>
          <a:bodyPr/>
          <a:lstStyle/>
          <a:p>
            <a:r>
              <a:rPr lang="sv-SE" dirty="0"/>
              <a:t>införandeplan</a:t>
            </a:r>
          </a:p>
        </p:txBody>
      </p:sp>
    </p:spTree>
    <p:extLst>
      <p:ext uri="{BB962C8B-B14F-4D97-AF65-F5344CB8AC3E}">
        <p14:creationId xmlns:p14="http://schemas.microsoft.com/office/powerpoint/2010/main" val="365250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C286F1-913D-48F0-B401-2D816660F371}"/>
              </a:ext>
            </a:extLst>
          </p:cNvPr>
          <p:cNvSpPr>
            <a:spLocks noGrp="1"/>
          </p:cNvSpPr>
          <p:nvPr>
            <p:ph type="title"/>
          </p:nvPr>
        </p:nvSpPr>
        <p:spPr>
          <a:xfrm>
            <a:off x="629194" y="230158"/>
            <a:ext cx="9669809" cy="989992"/>
          </a:xfrm>
        </p:spPr>
        <p:txBody>
          <a:bodyPr/>
          <a:lstStyle/>
          <a:p>
            <a:r>
              <a:rPr lang="sv-SE" sz="4000" b="1" dirty="0"/>
              <a:t>Infektionsverktygets två ben</a:t>
            </a:r>
            <a:endParaRPr lang="sv-SE" dirty="0"/>
          </a:p>
        </p:txBody>
      </p:sp>
      <p:pic>
        <p:nvPicPr>
          <p:cNvPr id="1026" name="Picture 2" descr="7 starka skäl till att du ska träna benen - Sporthälsa">
            <a:extLst>
              <a:ext uri="{FF2B5EF4-FFF2-40B4-BE49-F238E27FC236}">
                <a16:creationId xmlns:a16="http://schemas.microsoft.com/office/drawing/2014/main" id="{0EA9C49F-1027-453B-B3B9-8988C3583EF0}"/>
              </a:ext>
            </a:extLst>
          </p:cNvPr>
          <p:cNvPicPr>
            <a:picLocks noGrp="1" noChangeAspect="1" noChangeArrowheads="1"/>
          </p:cNvPicPr>
          <p:nvPr>
            <p:ph sz="quarter" idx="11"/>
          </p:nvPr>
        </p:nvPicPr>
        <p:blipFill rotWithShape="1">
          <a:blip r:embed="rId3">
            <a:extLst>
              <a:ext uri="{28A0092B-C50C-407E-A947-70E740481C1C}">
                <a14:useLocalDpi xmlns:a14="http://schemas.microsoft.com/office/drawing/2010/main" val="0"/>
              </a:ext>
            </a:extLst>
          </a:blip>
          <a:srcRect r="35235"/>
          <a:stretch/>
        </p:blipFill>
        <p:spPr bwMode="auto">
          <a:xfrm>
            <a:off x="3952461" y="1930952"/>
            <a:ext cx="4287078" cy="3706899"/>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70A4CA23-9E1F-444E-B724-73E1C690FC47}"/>
              </a:ext>
            </a:extLst>
          </p:cNvPr>
          <p:cNvSpPr txBox="1"/>
          <p:nvPr/>
        </p:nvSpPr>
        <p:spPr>
          <a:xfrm>
            <a:off x="750404" y="2845903"/>
            <a:ext cx="2567564" cy="1384995"/>
          </a:xfrm>
          <a:prstGeom prst="rect">
            <a:avLst/>
          </a:prstGeom>
          <a:noFill/>
          <a:ln>
            <a:solidFill>
              <a:schemeClr val="tx1"/>
            </a:solidFill>
          </a:ln>
        </p:spPr>
        <p:txBody>
          <a:bodyPr wrap="square" rtlCol="0">
            <a:spAutoFit/>
          </a:bodyPr>
          <a:lstStyle/>
          <a:p>
            <a:r>
              <a:rPr lang="sv-SE" dirty="0"/>
              <a:t>Registrering och övervakning av </a:t>
            </a:r>
            <a:r>
              <a:rPr lang="sv-SE" sz="2400" b="1" dirty="0"/>
              <a:t>vårdrelaterade infektioner </a:t>
            </a:r>
            <a:r>
              <a:rPr lang="sv-SE" dirty="0"/>
              <a:t>(VRI)</a:t>
            </a:r>
          </a:p>
        </p:txBody>
      </p:sp>
      <p:sp>
        <p:nvSpPr>
          <p:cNvPr id="7" name="textruta 6">
            <a:extLst>
              <a:ext uri="{FF2B5EF4-FFF2-40B4-BE49-F238E27FC236}">
                <a16:creationId xmlns:a16="http://schemas.microsoft.com/office/drawing/2014/main" id="{DB25F025-73F5-49DB-8A1D-8A3D320DEC9F}"/>
              </a:ext>
            </a:extLst>
          </p:cNvPr>
          <p:cNvSpPr txBox="1"/>
          <p:nvPr/>
        </p:nvSpPr>
        <p:spPr>
          <a:xfrm>
            <a:off x="8874032" y="2799736"/>
            <a:ext cx="2567564" cy="1477328"/>
          </a:xfrm>
          <a:prstGeom prst="rect">
            <a:avLst/>
          </a:prstGeom>
          <a:noFill/>
          <a:ln>
            <a:solidFill>
              <a:schemeClr val="tx1"/>
            </a:solidFill>
          </a:ln>
        </p:spPr>
        <p:txBody>
          <a:bodyPr wrap="square" rtlCol="0">
            <a:spAutoFit/>
          </a:bodyPr>
          <a:lstStyle/>
          <a:p>
            <a:r>
              <a:rPr lang="sv-SE" dirty="0"/>
              <a:t>Registrering av </a:t>
            </a:r>
            <a:r>
              <a:rPr lang="sv-SE" sz="2400" b="1" dirty="0"/>
              <a:t>orsak till antibiotika-ordination</a:t>
            </a:r>
            <a:endParaRPr lang="sv-SE" b="1" dirty="0"/>
          </a:p>
        </p:txBody>
      </p:sp>
    </p:spTree>
    <p:extLst>
      <p:ext uri="{BB962C8B-B14F-4D97-AF65-F5344CB8AC3E}">
        <p14:creationId xmlns:p14="http://schemas.microsoft.com/office/powerpoint/2010/main" val="3047724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45A43F0-1638-44A4-9AC2-E1CA8B749078}"/>
              </a:ext>
            </a:extLst>
          </p:cNvPr>
          <p:cNvSpPr>
            <a:spLocks noGrp="1"/>
          </p:cNvSpPr>
          <p:nvPr>
            <p:ph sz="quarter" idx="11"/>
          </p:nvPr>
        </p:nvSpPr>
        <p:spPr>
          <a:xfrm>
            <a:off x="629194" y="1009404"/>
            <a:ext cx="10532686" cy="5259422"/>
          </a:xfrm>
        </p:spPr>
        <p:txBody>
          <a:bodyPr>
            <a:normAutofit fontScale="85000" lnSpcReduction="10000"/>
          </a:bodyPr>
          <a:lstStyle/>
          <a:p>
            <a:pPr>
              <a:lnSpc>
                <a:spcPct val="120000"/>
              </a:lnSpc>
            </a:pPr>
            <a:r>
              <a:rPr lang="sv-SE" sz="2900" dirty="0"/>
              <a:t>Resistenta bakterier fortsätter att öka och är ett hot mot folkhälsan såväl i Sverige som internationellt. Utvecklingen kan bromsas genom att förebygga smittspridning i kombination med rationell antibiotikaanvändning, rätt använd diagnostik samt att infektioner förebyggs </a:t>
            </a:r>
            <a:r>
              <a:rPr lang="sv-SE" sz="2900" dirty="0">
                <a:hlinkClick r:id="rId3"/>
              </a:rPr>
              <a:t>Stramas 10-punktsprogram (strama.se)</a:t>
            </a:r>
            <a:r>
              <a:rPr lang="sv-SE" sz="2900" dirty="0"/>
              <a:t>. Information från Infektionsverktyget ger underlag för att följa upp antibiotikaanvändningen och ordinationsorsaker </a:t>
            </a:r>
            <a:r>
              <a:rPr lang="sv-SE" sz="2900" dirty="0">
                <a:hlinkClick r:id="rId4"/>
              </a:rPr>
              <a:t>Infektionsverktyget (inera.se)</a:t>
            </a:r>
            <a:r>
              <a:rPr lang="sv-SE" sz="2900" dirty="0"/>
              <a:t>.</a:t>
            </a:r>
          </a:p>
          <a:p>
            <a:pPr>
              <a:lnSpc>
                <a:spcPct val="120000"/>
              </a:lnSpc>
            </a:pPr>
            <a:r>
              <a:rPr lang="sv-SE" sz="2900" dirty="0"/>
              <a:t>Vårdrelaterade infektioner utgör en betydande andel av undvikbara skador i vården. Fortlöpande registrering av VRI med återkoppling av data till berörda personalgrupper anses kunna sänka VRI-frekvensen </a:t>
            </a:r>
            <a:r>
              <a:rPr lang="sv-SE" sz="2900" dirty="0">
                <a:hlinkClick r:id="rId5"/>
              </a:rPr>
              <a:t>Vägledning för vårdhygieniskt arbete (kunskapsstyrningvard.se)</a:t>
            </a:r>
            <a:r>
              <a:rPr lang="sv-SE" sz="2900" dirty="0"/>
              <a:t>.</a:t>
            </a:r>
          </a:p>
        </p:txBody>
      </p:sp>
      <p:sp>
        <p:nvSpPr>
          <p:cNvPr id="3" name="Rubrik 2">
            <a:extLst>
              <a:ext uri="{FF2B5EF4-FFF2-40B4-BE49-F238E27FC236}">
                <a16:creationId xmlns:a16="http://schemas.microsoft.com/office/drawing/2014/main" id="{2995F592-BC2C-4A06-B409-7245351D4264}"/>
              </a:ext>
            </a:extLst>
          </p:cNvPr>
          <p:cNvSpPr>
            <a:spLocks noGrp="1"/>
          </p:cNvSpPr>
          <p:nvPr>
            <p:ph type="title"/>
          </p:nvPr>
        </p:nvSpPr>
        <p:spPr>
          <a:xfrm>
            <a:off x="629194" y="230158"/>
            <a:ext cx="9669809" cy="868726"/>
          </a:xfrm>
        </p:spPr>
        <p:txBody>
          <a:bodyPr/>
          <a:lstStyle/>
          <a:p>
            <a:r>
              <a:rPr lang="sv-SE" sz="3600" b="1" dirty="0"/>
              <a:t>Bakgrund</a:t>
            </a:r>
            <a:endParaRPr lang="sv-SE" sz="3600" i="1" dirty="0">
              <a:solidFill>
                <a:srgbClr val="FF0000"/>
              </a:solidFill>
            </a:endParaRPr>
          </a:p>
        </p:txBody>
      </p:sp>
    </p:spTree>
    <p:extLst>
      <p:ext uri="{BB962C8B-B14F-4D97-AF65-F5344CB8AC3E}">
        <p14:creationId xmlns:p14="http://schemas.microsoft.com/office/powerpoint/2010/main" val="130779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64DC57A0-2DCC-47D3-AC40-F6358CD4D24A}"/>
              </a:ext>
            </a:extLst>
          </p:cNvPr>
          <p:cNvPicPr>
            <a:picLocks noChangeAspect="1"/>
          </p:cNvPicPr>
          <p:nvPr/>
        </p:nvPicPr>
        <p:blipFill rotWithShape="1">
          <a:blip r:embed="rId3"/>
          <a:srcRect r="42792"/>
          <a:stretch/>
        </p:blipFill>
        <p:spPr>
          <a:xfrm>
            <a:off x="6223009" y="3292917"/>
            <a:ext cx="3732112" cy="2849223"/>
          </a:xfrm>
          <a:prstGeom prst="rect">
            <a:avLst/>
          </a:prstGeom>
        </p:spPr>
      </p:pic>
      <p:sp>
        <p:nvSpPr>
          <p:cNvPr id="11" name="textruta 10"/>
          <p:cNvSpPr txBox="1"/>
          <p:nvPr/>
        </p:nvSpPr>
        <p:spPr>
          <a:xfrm>
            <a:off x="6940881" y="3639198"/>
            <a:ext cx="504415" cy="253916"/>
          </a:xfrm>
          <a:prstGeom prst="rect">
            <a:avLst/>
          </a:prstGeom>
          <a:noFill/>
        </p:spPr>
        <p:txBody>
          <a:bodyPr wrap="square" rtlCol="0">
            <a:spAutoFit/>
          </a:bodyPr>
          <a:lstStyle/>
          <a:p>
            <a:pPr defTabSz="685800">
              <a:defRPr/>
            </a:pPr>
            <a:r>
              <a:rPr lang="sv-SE" sz="1050" b="1" dirty="0">
                <a:solidFill>
                  <a:prstClr val="black"/>
                </a:solidFill>
                <a:latin typeface="Arial" panose="020B0604020202020204"/>
              </a:rPr>
              <a:t>2021</a:t>
            </a:r>
          </a:p>
        </p:txBody>
      </p:sp>
      <p:sp>
        <p:nvSpPr>
          <p:cNvPr id="3" name="textruta 2">
            <a:extLst>
              <a:ext uri="{FF2B5EF4-FFF2-40B4-BE49-F238E27FC236}">
                <a16:creationId xmlns:a16="http://schemas.microsoft.com/office/drawing/2014/main" id="{DDA932F2-6884-4A44-A26E-E46FB2BCFB73}"/>
              </a:ext>
            </a:extLst>
          </p:cNvPr>
          <p:cNvSpPr txBox="1"/>
          <p:nvPr/>
        </p:nvSpPr>
        <p:spPr>
          <a:xfrm>
            <a:off x="402885" y="424707"/>
            <a:ext cx="2087217" cy="1200329"/>
          </a:xfrm>
          <a:prstGeom prst="rect">
            <a:avLst/>
          </a:prstGeom>
          <a:noFill/>
        </p:spPr>
        <p:txBody>
          <a:bodyPr wrap="square" rtlCol="0">
            <a:spAutoFit/>
          </a:bodyPr>
          <a:lstStyle/>
          <a:p>
            <a:pPr algn="ctr"/>
            <a:r>
              <a:rPr lang="sv-SE" i="1" cap="all" spc="140" dirty="0">
                <a:solidFill>
                  <a:schemeClr val="tx2"/>
                </a:solidFill>
                <a:latin typeface="Brandon Grotesque Black" panose="020B0A03020203060202" pitchFamily="34" charset="0"/>
                <a:ea typeface="+mj-ea"/>
                <a:cs typeface="+mj-cs"/>
              </a:rPr>
              <a:t>Klebsiella pneumoniae</a:t>
            </a:r>
          </a:p>
          <a:p>
            <a:pPr algn="ctr"/>
            <a:r>
              <a:rPr lang="sv-SE" sz="3600" cap="all" spc="140" dirty="0">
                <a:solidFill>
                  <a:schemeClr val="tx2"/>
                </a:solidFill>
                <a:latin typeface="Brandon Grotesque Black" panose="020B0A03020203060202" pitchFamily="34" charset="0"/>
                <a:ea typeface="+mj-ea"/>
                <a:cs typeface="+mj-cs"/>
              </a:rPr>
              <a:t>ESBL</a:t>
            </a:r>
          </a:p>
        </p:txBody>
      </p:sp>
      <p:sp>
        <p:nvSpPr>
          <p:cNvPr id="5" name="Rektangel 4">
            <a:extLst>
              <a:ext uri="{FF2B5EF4-FFF2-40B4-BE49-F238E27FC236}">
                <a16:creationId xmlns:a16="http://schemas.microsoft.com/office/drawing/2014/main" id="{34C19DC9-7300-4EAA-9227-B440DCB22906}"/>
              </a:ext>
            </a:extLst>
          </p:cNvPr>
          <p:cNvSpPr/>
          <p:nvPr/>
        </p:nvSpPr>
        <p:spPr>
          <a:xfrm>
            <a:off x="3304178" y="6245784"/>
            <a:ext cx="5583644" cy="369332"/>
          </a:xfrm>
          <a:prstGeom prst="rect">
            <a:avLst/>
          </a:prstGeom>
        </p:spPr>
        <p:txBody>
          <a:bodyPr wrap="none">
            <a:spAutoFit/>
          </a:bodyPr>
          <a:lstStyle/>
          <a:p>
            <a:r>
              <a:rPr lang="sv-SE" dirty="0">
                <a:solidFill>
                  <a:srgbClr val="003399"/>
                </a:solidFill>
                <a:hlinkClick r:id="rId4">
                  <a:extLst>
                    <a:ext uri="{A12FA001-AC4F-418D-AE19-62706E023703}">
                      <ahyp:hlinkClr xmlns:ahyp="http://schemas.microsoft.com/office/drawing/2018/hyperlinkcolor" val="tx"/>
                    </a:ext>
                  </a:extLst>
                </a:hlinkClick>
              </a:rPr>
              <a:t>Surveillance Atlas </a:t>
            </a:r>
            <a:r>
              <a:rPr lang="sv-SE" dirty="0" err="1">
                <a:solidFill>
                  <a:srgbClr val="003399"/>
                </a:solidFill>
                <a:hlinkClick r:id="rId4">
                  <a:extLst>
                    <a:ext uri="{A12FA001-AC4F-418D-AE19-62706E023703}">
                      <ahyp:hlinkClr xmlns:ahyp="http://schemas.microsoft.com/office/drawing/2018/hyperlinkcolor" val="tx"/>
                    </a:ext>
                  </a:extLst>
                </a:hlinkClick>
              </a:rPr>
              <a:t>of</a:t>
            </a:r>
            <a:r>
              <a:rPr lang="sv-SE" dirty="0">
                <a:solidFill>
                  <a:srgbClr val="003399"/>
                </a:solidFill>
                <a:hlinkClick r:id="rId4">
                  <a:extLst>
                    <a:ext uri="{A12FA001-AC4F-418D-AE19-62706E023703}">
                      <ahyp:hlinkClr xmlns:ahyp="http://schemas.microsoft.com/office/drawing/2018/hyperlinkcolor" val="tx"/>
                    </a:ext>
                  </a:extLst>
                </a:hlinkClick>
              </a:rPr>
              <a:t> Infectious Diseases (europa.eu)</a:t>
            </a:r>
            <a:endParaRPr lang="sv-SE" dirty="0">
              <a:solidFill>
                <a:srgbClr val="003399"/>
              </a:solidFill>
            </a:endParaRPr>
          </a:p>
        </p:txBody>
      </p:sp>
      <p:pic>
        <p:nvPicPr>
          <p:cNvPr id="8" name="Bildobjekt 7">
            <a:extLst>
              <a:ext uri="{FF2B5EF4-FFF2-40B4-BE49-F238E27FC236}">
                <a16:creationId xmlns:a16="http://schemas.microsoft.com/office/drawing/2014/main" id="{0898B2D4-0A12-4546-B0D3-C2CF3847C383}"/>
              </a:ext>
            </a:extLst>
          </p:cNvPr>
          <p:cNvPicPr>
            <a:picLocks noChangeAspect="1"/>
          </p:cNvPicPr>
          <p:nvPr/>
        </p:nvPicPr>
        <p:blipFill rotWithShape="1">
          <a:blip r:embed="rId5"/>
          <a:srcRect t="2082"/>
          <a:stretch/>
        </p:blipFill>
        <p:spPr>
          <a:xfrm>
            <a:off x="10228053" y="1355047"/>
            <a:ext cx="1867869" cy="3073059"/>
          </a:xfrm>
          <a:prstGeom prst="rect">
            <a:avLst/>
          </a:prstGeom>
        </p:spPr>
      </p:pic>
      <p:pic>
        <p:nvPicPr>
          <p:cNvPr id="9" name="Bildobjekt 8">
            <a:extLst>
              <a:ext uri="{FF2B5EF4-FFF2-40B4-BE49-F238E27FC236}">
                <a16:creationId xmlns:a16="http://schemas.microsoft.com/office/drawing/2014/main" id="{C29E9E7A-F658-43D9-97F8-EFEF6673996B}"/>
              </a:ext>
            </a:extLst>
          </p:cNvPr>
          <p:cNvPicPr>
            <a:picLocks noChangeAspect="1"/>
          </p:cNvPicPr>
          <p:nvPr/>
        </p:nvPicPr>
        <p:blipFill>
          <a:blip r:embed="rId6"/>
          <a:stretch>
            <a:fillRect/>
          </a:stretch>
        </p:blipFill>
        <p:spPr>
          <a:xfrm>
            <a:off x="2832793" y="427550"/>
            <a:ext cx="3539226" cy="2930327"/>
          </a:xfrm>
          <a:prstGeom prst="rect">
            <a:avLst/>
          </a:prstGeom>
        </p:spPr>
      </p:pic>
      <p:sp>
        <p:nvSpPr>
          <p:cNvPr id="4" name="textruta 3"/>
          <p:cNvSpPr txBox="1"/>
          <p:nvPr/>
        </p:nvSpPr>
        <p:spPr>
          <a:xfrm>
            <a:off x="3479036" y="745203"/>
            <a:ext cx="1224644" cy="253916"/>
          </a:xfrm>
          <a:prstGeom prst="rect">
            <a:avLst/>
          </a:prstGeom>
          <a:noFill/>
        </p:spPr>
        <p:txBody>
          <a:bodyPr wrap="square" rtlCol="0">
            <a:spAutoFit/>
          </a:bodyPr>
          <a:lstStyle/>
          <a:p>
            <a:pPr defTabSz="685800">
              <a:defRPr/>
            </a:pPr>
            <a:r>
              <a:rPr lang="sv-SE" sz="1050" b="1" dirty="0">
                <a:solidFill>
                  <a:prstClr val="black"/>
                </a:solidFill>
                <a:latin typeface="Arial" panose="020B0604020202020204"/>
              </a:rPr>
              <a:t>2005</a:t>
            </a:r>
            <a:r>
              <a:rPr lang="sv-SE" sz="1050" dirty="0">
                <a:solidFill>
                  <a:prstClr val="black"/>
                </a:solidFill>
                <a:latin typeface="Arial" panose="020B0604020202020204"/>
              </a:rPr>
              <a:t> </a:t>
            </a:r>
          </a:p>
        </p:txBody>
      </p:sp>
      <p:pic>
        <p:nvPicPr>
          <p:cNvPr id="13" name="Bildobjekt 12">
            <a:extLst>
              <a:ext uri="{FF2B5EF4-FFF2-40B4-BE49-F238E27FC236}">
                <a16:creationId xmlns:a16="http://schemas.microsoft.com/office/drawing/2014/main" id="{76380528-EA73-4AEC-95E5-428CCBD8AC8D}"/>
              </a:ext>
            </a:extLst>
          </p:cNvPr>
          <p:cNvPicPr>
            <a:picLocks noChangeAspect="1"/>
          </p:cNvPicPr>
          <p:nvPr/>
        </p:nvPicPr>
        <p:blipFill>
          <a:blip r:embed="rId7"/>
          <a:stretch>
            <a:fillRect/>
          </a:stretch>
        </p:blipFill>
        <p:spPr>
          <a:xfrm>
            <a:off x="6272804" y="424707"/>
            <a:ext cx="3657230" cy="2930327"/>
          </a:xfrm>
          <a:prstGeom prst="rect">
            <a:avLst/>
          </a:prstGeom>
        </p:spPr>
      </p:pic>
      <p:sp>
        <p:nvSpPr>
          <p:cNvPr id="7" name="textruta 6"/>
          <p:cNvSpPr txBox="1"/>
          <p:nvPr/>
        </p:nvSpPr>
        <p:spPr>
          <a:xfrm>
            <a:off x="7319091" y="745203"/>
            <a:ext cx="1224644" cy="253916"/>
          </a:xfrm>
          <a:prstGeom prst="rect">
            <a:avLst/>
          </a:prstGeom>
          <a:noFill/>
        </p:spPr>
        <p:txBody>
          <a:bodyPr wrap="square" rtlCol="0">
            <a:spAutoFit/>
          </a:bodyPr>
          <a:lstStyle/>
          <a:p>
            <a:pPr defTabSz="685800">
              <a:defRPr/>
            </a:pPr>
            <a:r>
              <a:rPr lang="sv-SE" sz="1050" b="1" dirty="0">
                <a:solidFill>
                  <a:prstClr val="black"/>
                </a:solidFill>
                <a:latin typeface="Arial" panose="020B0604020202020204"/>
              </a:rPr>
              <a:t>2010</a:t>
            </a:r>
            <a:r>
              <a:rPr lang="sv-SE" sz="1050" dirty="0">
                <a:solidFill>
                  <a:prstClr val="black"/>
                </a:solidFill>
                <a:latin typeface="Arial" panose="020B0604020202020204"/>
              </a:rPr>
              <a:t> </a:t>
            </a:r>
          </a:p>
        </p:txBody>
      </p:sp>
      <p:pic>
        <p:nvPicPr>
          <p:cNvPr id="2" name="Bildobjekt 1">
            <a:extLst>
              <a:ext uri="{FF2B5EF4-FFF2-40B4-BE49-F238E27FC236}">
                <a16:creationId xmlns:a16="http://schemas.microsoft.com/office/drawing/2014/main" id="{895A4E64-48EB-40FF-83D3-BDA21CC1ADDD}"/>
              </a:ext>
            </a:extLst>
          </p:cNvPr>
          <p:cNvPicPr>
            <a:picLocks noChangeAspect="1"/>
          </p:cNvPicPr>
          <p:nvPr/>
        </p:nvPicPr>
        <p:blipFill rotWithShape="1">
          <a:blip r:embed="rId8"/>
          <a:srcRect r="9275"/>
          <a:stretch/>
        </p:blipFill>
        <p:spPr>
          <a:xfrm>
            <a:off x="3049150" y="3429000"/>
            <a:ext cx="3173859" cy="2713140"/>
          </a:xfrm>
          <a:prstGeom prst="rect">
            <a:avLst/>
          </a:prstGeom>
        </p:spPr>
      </p:pic>
      <p:sp>
        <p:nvSpPr>
          <p:cNvPr id="10" name="textruta 9"/>
          <p:cNvSpPr txBox="1"/>
          <p:nvPr/>
        </p:nvSpPr>
        <p:spPr>
          <a:xfrm>
            <a:off x="3479036" y="3611793"/>
            <a:ext cx="1224644" cy="253916"/>
          </a:xfrm>
          <a:prstGeom prst="rect">
            <a:avLst/>
          </a:prstGeom>
          <a:noFill/>
        </p:spPr>
        <p:txBody>
          <a:bodyPr wrap="square" rtlCol="0">
            <a:spAutoFit/>
          </a:bodyPr>
          <a:lstStyle/>
          <a:p>
            <a:pPr defTabSz="685800">
              <a:defRPr/>
            </a:pPr>
            <a:r>
              <a:rPr lang="sv-SE" sz="1050" b="1" dirty="0">
                <a:solidFill>
                  <a:prstClr val="black"/>
                </a:solidFill>
                <a:latin typeface="Arial" panose="020B0604020202020204"/>
              </a:rPr>
              <a:t>2015</a:t>
            </a:r>
            <a:r>
              <a:rPr lang="sv-SE" sz="1050" dirty="0">
                <a:solidFill>
                  <a:prstClr val="black"/>
                </a:solidFill>
                <a:latin typeface="Arial" panose="020B0604020202020204"/>
              </a:rPr>
              <a:t> </a:t>
            </a:r>
          </a:p>
        </p:txBody>
      </p:sp>
    </p:spTree>
    <p:extLst>
      <p:ext uri="{BB962C8B-B14F-4D97-AF65-F5344CB8AC3E}">
        <p14:creationId xmlns:p14="http://schemas.microsoft.com/office/powerpoint/2010/main" val="194637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ubrik 1"/>
          <p:cNvSpPr>
            <a:spLocks noGrp="1"/>
          </p:cNvSpPr>
          <p:nvPr>
            <p:ph type="title"/>
          </p:nvPr>
        </p:nvSpPr>
        <p:spPr>
          <a:xfrm>
            <a:off x="629194" y="237664"/>
            <a:ext cx="5961600" cy="785793"/>
          </a:xfrm>
        </p:spPr>
        <p:txBody>
          <a:bodyPr/>
          <a:lstStyle/>
          <a:p>
            <a:r>
              <a:rPr lang="sv-SE" altLang="sv-SE" dirty="0"/>
              <a:t>MRB Sverige</a:t>
            </a:r>
          </a:p>
        </p:txBody>
      </p:sp>
      <p:graphicFrame>
        <p:nvGraphicFramePr>
          <p:cNvPr id="2" name="Platshållare för innehåll 3"/>
          <p:cNvGraphicFramePr>
            <a:graphicFrameLocks noGrp="1"/>
          </p:cNvGraphicFramePr>
          <p:nvPr>
            <p:ph idx="1"/>
            <p:extLst>
              <p:ext uri="{D42A27DB-BD31-4B8C-83A1-F6EECF244321}">
                <p14:modId xmlns:p14="http://schemas.microsoft.com/office/powerpoint/2010/main" val="1149762175"/>
              </p:ext>
            </p:extLst>
          </p:nvPr>
        </p:nvGraphicFramePr>
        <p:xfrm>
          <a:off x="629194" y="1216405"/>
          <a:ext cx="8429538" cy="48090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481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8A38528-8E3D-404A-88F8-E10F4368134A}"/>
              </a:ext>
            </a:extLst>
          </p:cNvPr>
          <p:cNvSpPr>
            <a:spLocks noGrp="1"/>
          </p:cNvSpPr>
          <p:nvPr>
            <p:ph sz="quarter" idx="11"/>
          </p:nvPr>
        </p:nvSpPr>
        <p:spPr/>
        <p:txBody>
          <a:bodyPr/>
          <a:lstStyle/>
          <a:p>
            <a:pPr marL="0" indent="0">
              <a:buNone/>
            </a:pPr>
            <a:r>
              <a:rPr lang="sv-SE" sz="3200" dirty="0"/>
              <a:t>Infektion som uppkommer hos person under sluten vård eller till följd av åtgärd i form av diagnostik, behandling eller omvårdnad inom övrig vård och omsorg, eller som personal som arbetar inom vård och omsorg ådrar sig till följd av sin yrkesutövning. </a:t>
            </a:r>
          </a:p>
          <a:p>
            <a:pPr marL="0" indent="0">
              <a:buNone/>
            </a:pPr>
            <a:endParaRPr lang="sv-SE" dirty="0"/>
          </a:p>
          <a:p>
            <a:pPr marL="0" indent="0">
              <a:buNone/>
            </a:pPr>
            <a:r>
              <a:rPr lang="sv-SE" dirty="0">
                <a:solidFill>
                  <a:srgbClr val="003399"/>
                </a:solidFill>
                <a:hlinkClick r:id="rId3">
                  <a:extLst>
                    <a:ext uri="{A12FA001-AC4F-418D-AE19-62706E023703}">
                      <ahyp:hlinkClr xmlns:ahyp="http://schemas.microsoft.com/office/drawing/2018/hyperlinkcolor" val="tx"/>
                    </a:ext>
                  </a:extLst>
                </a:hlinkClick>
              </a:rPr>
              <a:t>Källa: Socialstyrelsens termbank</a:t>
            </a:r>
            <a:endParaRPr lang="sv-SE" dirty="0">
              <a:solidFill>
                <a:srgbClr val="003399"/>
              </a:solidFill>
            </a:endParaRPr>
          </a:p>
        </p:txBody>
      </p:sp>
      <p:sp>
        <p:nvSpPr>
          <p:cNvPr id="3" name="Rubrik 2">
            <a:extLst>
              <a:ext uri="{FF2B5EF4-FFF2-40B4-BE49-F238E27FC236}">
                <a16:creationId xmlns:a16="http://schemas.microsoft.com/office/drawing/2014/main" id="{6B73702A-68D3-4E59-B17C-7347E56396AD}"/>
              </a:ext>
            </a:extLst>
          </p:cNvPr>
          <p:cNvSpPr>
            <a:spLocks noGrp="1"/>
          </p:cNvSpPr>
          <p:nvPr>
            <p:ph type="title"/>
          </p:nvPr>
        </p:nvSpPr>
        <p:spPr>
          <a:xfrm>
            <a:off x="629194" y="230157"/>
            <a:ext cx="11107177" cy="938767"/>
          </a:xfrm>
        </p:spPr>
        <p:txBody>
          <a:bodyPr/>
          <a:lstStyle/>
          <a:p>
            <a:r>
              <a:rPr lang="sv-SE" sz="3600" dirty="0"/>
              <a:t>definition av VRI enligt socialstyrelsen</a:t>
            </a:r>
          </a:p>
        </p:txBody>
      </p:sp>
    </p:spTree>
    <p:extLst>
      <p:ext uri="{BB962C8B-B14F-4D97-AF65-F5344CB8AC3E}">
        <p14:creationId xmlns:p14="http://schemas.microsoft.com/office/powerpoint/2010/main" val="338033140"/>
      </p:ext>
    </p:extLst>
  </p:cSld>
  <p:clrMapOvr>
    <a:masterClrMapping/>
  </p:clrMapOvr>
</p:sld>
</file>

<file path=ppt/theme/theme1.xml><?xml version="1.0" encoding="utf-8"?>
<a:theme xmlns:a="http://schemas.openxmlformats.org/drawingml/2006/main" name="Region Kronoberg ljus">
  <a:themeElements>
    <a:clrScheme name="Kronoberg LJUS 2022">
      <a:dk1>
        <a:sysClr val="windowText" lastClr="000000"/>
      </a:dk1>
      <a:lt1>
        <a:sysClr val="window" lastClr="FFFFFF"/>
      </a:lt1>
      <a:dk2>
        <a:srgbClr val="412682"/>
      </a:dk2>
      <a:lt2>
        <a:srgbClr val="E13288"/>
      </a:lt2>
      <a:accent1>
        <a:srgbClr val="E13288"/>
      </a:accent1>
      <a:accent2>
        <a:srgbClr val="412682"/>
      </a:accent2>
      <a:accent3>
        <a:srgbClr val="83B81A"/>
      </a:accent3>
      <a:accent4>
        <a:srgbClr val="1E6633"/>
      </a:accent4>
      <a:accent5>
        <a:srgbClr val="009EE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668A7373-14EF-4A9B-80F9-0516CD47C373}"/>
    </a:ext>
  </a:extLst>
</a:theme>
</file>

<file path=ppt/theme/theme2.xml><?xml version="1.0" encoding="utf-8"?>
<a:theme xmlns:a="http://schemas.openxmlformats.org/drawingml/2006/main" name="Region Kronoberg MÖRK">
  <a:themeElements>
    <a:clrScheme name="Kronoberg MÖRK 2022">
      <a:dk1>
        <a:srgbClr val="FFFFFF"/>
      </a:dk1>
      <a:lt1>
        <a:srgbClr val="000000"/>
      </a:lt1>
      <a:dk2>
        <a:srgbClr val="E13288"/>
      </a:dk2>
      <a:lt2>
        <a:srgbClr val="83B81A"/>
      </a:lt2>
      <a:accent1>
        <a:srgbClr val="83B81A"/>
      </a:accent1>
      <a:accent2>
        <a:srgbClr val="E13288"/>
      </a:accent2>
      <a:accent3>
        <a:srgbClr val="009EE0"/>
      </a:accent3>
      <a:accent4>
        <a:srgbClr val="F39800"/>
      </a:accent4>
      <a:accent5>
        <a:srgbClr val="FBD300"/>
      </a:accent5>
      <a:accent6>
        <a:srgbClr val="BCB1AB"/>
      </a:accent6>
      <a:hlink>
        <a:srgbClr val="009EE0"/>
      </a:hlink>
      <a:folHlink>
        <a:srgbClr val="1E6633"/>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0BBB24D2-D144-497A-AAEF-42E9FBCC59E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Kronoberg mall</Template>
  <TotalTime>1584</TotalTime>
  <Words>1112</Words>
  <Application>Microsoft Office PowerPoint</Application>
  <PresentationFormat>Bredbild</PresentationFormat>
  <Paragraphs>167</Paragraphs>
  <Slides>32</Slides>
  <Notes>31</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32</vt:i4>
      </vt:variant>
    </vt:vector>
  </HeadingPairs>
  <TitlesOfParts>
    <vt:vector size="38" baseType="lpstr">
      <vt:lpstr>Arial</vt:lpstr>
      <vt:lpstr>Brandon Grotesque Black</vt:lpstr>
      <vt:lpstr>Brandon Grotesque Bold</vt:lpstr>
      <vt:lpstr>Calibri</vt:lpstr>
      <vt:lpstr>Region Kronoberg ljus</vt:lpstr>
      <vt:lpstr>Region Kronoberg MÖRK</vt:lpstr>
      <vt:lpstr>Information om infektionsverktyget</vt:lpstr>
      <vt:lpstr>VAD ÄR Infektionsverktyget?</vt:lpstr>
      <vt:lpstr>Infektionsverktyget</vt:lpstr>
      <vt:lpstr>införandeplan</vt:lpstr>
      <vt:lpstr>Infektionsverktygets två ben</vt:lpstr>
      <vt:lpstr>Bakgrund</vt:lpstr>
      <vt:lpstr>PowerPoint-presentation</vt:lpstr>
      <vt:lpstr>MRB Sverige</vt:lpstr>
      <vt:lpstr>definition av VRI enligt socialstyrelsen</vt:lpstr>
      <vt:lpstr>Vårdskador SKR</vt:lpstr>
      <vt:lpstr>Undvikbara vårdskador</vt:lpstr>
      <vt:lpstr>PowerPoint-presentation</vt:lpstr>
      <vt:lpstr>Definition av Vri i infektionsverktyget</vt:lpstr>
      <vt:lpstr>Exempel på VRI</vt:lpstr>
      <vt:lpstr>Infektionsverktyget i Cosmic</vt:lpstr>
      <vt:lpstr>PowerPoint-presentation</vt:lpstr>
      <vt:lpstr>PowerPoint-presentation</vt:lpstr>
      <vt:lpstr>PowerPoint-presentation</vt:lpstr>
      <vt:lpstr>PowerPoint-presentation</vt:lpstr>
      <vt:lpstr>PowerPoint-presentation</vt:lpstr>
      <vt:lpstr>Vid förskrivning på recept</vt:lpstr>
      <vt:lpstr>PowerPoint-presentation</vt:lpstr>
      <vt:lpstr>PowerPoint-presentation</vt:lpstr>
      <vt:lpstr>PowerPoint-presentation</vt:lpstr>
      <vt:lpstr>Andel vårdtillfällen med minst 1 VRI/totalt antal vårdtillfällen</vt:lpstr>
      <vt:lpstr>Hur många VRI har vi i vår verksamhet?</vt:lpstr>
      <vt:lpstr>Hur behandlar vi pneumoni?</vt:lpstr>
      <vt:lpstr>Vid vilka ordinationsorsaker används cefotaxim?</vt:lpstr>
      <vt:lpstr>Dashboard över det som följs på enheten</vt:lpstr>
      <vt:lpstr>Tio snabba frågor om vri</vt:lpstr>
      <vt:lpstr>Länkar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om infektionsverktyget</dc:title>
  <dc:creator>Holmqvist Elisabeth SHV medklin ledn Ljungby</dc:creator>
  <cp:lastModifiedBy>Anivike Zandra HSJ uppföljn o kvalitet</cp:lastModifiedBy>
  <cp:revision>151</cp:revision>
  <cp:lastPrinted>2023-04-13T14:31:56Z</cp:lastPrinted>
  <dcterms:created xsi:type="dcterms:W3CDTF">2023-03-08T08:54:24Z</dcterms:created>
  <dcterms:modified xsi:type="dcterms:W3CDTF">2023-09-27T12:49:27Z</dcterms:modified>
</cp:coreProperties>
</file>