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4"/>
  </p:notesMasterIdLst>
  <p:sldIdLst>
    <p:sldId id="369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11D"/>
    <a:srgbClr val="B4D9B9"/>
    <a:srgbClr val="004131"/>
    <a:srgbClr val="700545"/>
    <a:srgbClr val="F9D2DF"/>
    <a:srgbClr val="F2F2F2"/>
    <a:srgbClr val="B5D9AF"/>
    <a:srgbClr val="F08CB5"/>
    <a:srgbClr val="006633"/>
    <a:srgbClr val="4EA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929" autoAdjust="0"/>
  </p:normalViewPr>
  <p:slideViewPr>
    <p:cSldViewPr snapToGrid="0" showGuides="1">
      <p:cViewPr varScale="1">
        <p:scale>
          <a:sx n="46" d="100"/>
          <a:sy n="46" d="100"/>
        </p:scale>
        <p:origin x="140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32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2025-09-30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74BF682A-4EE2-4E78-B4CA-2F33B7F4DB7B}"/>
              </a:ext>
            </a:extLst>
          </p:cNvPr>
          <p:cNvGrpSpPr/>
          <p:nvPr/>
        </p:nvGrpSpPr>
        <p:grpSpPr>
          <a:xfrm>
            <a:off x="5391456" y="60927"/>
            <a:ext cx="4701021" cy="4232564"/>
            <a:chOff x="6531878" y="6887"/>
            <a:chExt cx="4701021" cy="4232564"/>
          </a:xfrm>
        </p:grpSpPr>
        <p:cxnSp>
          <p:nvCxnSpPr>
            <p:cNvPr id="1032" name="Koppling: vinklad 1031">
              <a:extLst>
                <a:ext uri="{FF2B5EF4-FFF2-40B4-BE49-F238E27FC236}">
                  <a16:creationId xmlns:a16="http://schemas.microsoft.com/office/drawing/2014/main" id="{DF8E4336-9EA4-484D-81AC-6C797C4FB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1878" y="3212304"/>
              <a:ext cx="1678719" cy="44352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Koppling: vinklad 19">
              <a:extLst>
                <a:ext uri="{FF2B5EF4-FFF2-40B4-BE49-F238E27FC236}">
                  <a16:creationId xmlns:a16="http://schemas.microsoft.com/office/drawing/2014/main" id="{FD579C97-E52B-481A-B5C0-A9EDAF2E335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178938" y="3331878"/>
              <a:ext cx="1381979" cy="358550"/>
            </a:xfrm>
            <a:prstGeom prst="bentConnector3">
              <a:avLst>
                <a:gd name="adj1" fmla="val 99434"/>
              </a:avLst>
            </a:prstGeom>
            <a:ln w="25400" cap="rnd">
              <a:solidFill>
                <a:schemeClr val="accent5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Koppling: vinklad 79">
              <a:extLst>
                <a:ext uri="{FF2B5EF4-FFF2-40B4-BE49-F238E27FC236}">
                  <a16:creationId xmlns:a16="http://schemas.microsoft.com/office/drawing/2014/main" id="{B5F4AAAD-0BED-4753-AE33-1228E527B87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995134" y="975838"/>
              <a:ext cx="1567498" cy="1234671"/>
            </a:xfrm>
            <a:prstGeom prst="bentConnector3">
              <a:avLst>
                <a:gd name="adj1" fmla="val 80173"/>
              </a:avLst>
            </a:prstGeom>
            <a:ln w="254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7" name="Grupp 1026">
              <a:extLst>
                <a:ext uri="{FF2B5EF4-FFF2-40B4-BE49-F238E27FC236}">
                  <a16:creationId xmlns:a16="http://schemas.microsoft.com/office/drawing/2014/main" id="{90ADD442-3823-4AA8-9982-07F81366782A}"/>
                </a:ext>
              </a:extLst>
            </p:cNvPr>
            <p:cNvGrpSpPr/>
            <p:nvPr/>
          </p:nvGrpSpPr>
          <p:grpSpPr>
            <a:xfrm>
              <a:off x="7815744" y="2078077"/>
              <a:ext cx="781839" cy="1208508"/>
              <a:chOff x="8443946" y="2351424"/>
              <a:chExt cx="781839" cy="1208508"/>
            </a:xfrm>
          </p:grpSpPr>
          <p:pic>
            <p:nvPicPr>
              <p:cNvPr id="1026" name="Bild 1025">
                <a:extLst>
                  <a:ext uri="{FF2B5EF4-FFF2-40B4-BE49-F238E27FC236}">
                    <a16:creationId xmlns:a16="http://schemas.microsoft.com/office/drawing/2014/main" id="{E4E8720C-D033-4B2E-BB8B-644BF30FE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42441" y="2351424"/>
                <a:ext cx="592716" cy="1208508"/>
              </a:xfrm>
              <a:prstGeom prst="rect">
                <a:avLst/>
              </a:prstGeom>
            </p:spPr>
          </p:pic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A352C47B-3ABB-4743-9418-FA183462B98C}"/>
                  </a:ext>
                </a:extLst>
              </p:cNvPr>
              <p:cNvSpPr txBox="1"/>
              <p:nvPr/>
            </p:nvSpPr>
            <p:spPr>
              <a:xfrm>
                <a:off x="8443946" y="2666460"/>
                <a:ext cx="781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100" dirty="0">
                    <a:solidFill>
                      <a:schemeClr val="tx2"/>
                    </a:solidFill>
                  </a:rPr>
                  <a:t>Patient</a:t>
                </a:r>
                <a:br>
                  <a:rPr lang="sv-SE" sz="1100" dirty="0">
                    <a:solidFill>
                      <a:schemeClr val="tx2"/>
                    </a:solidFill>
                  </a:rPr>
                </a:br>
                <a:r>
                  <a:rPr lang="sv-SE" sz="1100" dirty="0" err="1">
                    <a:solidFill>
                      <a:schemeClr val="tx2"/>
                    </a:solidFill>
                  </a:rPr>
                  <a:t>app</a:t>
                </a:r>
                <a:endParaRPr lang="sv-SE" sz="11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030" name="Bild 1029" descr="Chatt">
              <a:extLst>
                <a:ext uri="{FF2B5EF4-FFF2-40B4-BE49-F238E27FC236}">
                  <a16:creationId xmlns:a16="http://schemas.microsoft.com/office/drawing/2014/main" id="{738452B3-A481-4E65-A1B4-264113A4D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14840" y="3325051"/>
              <a:ext cx="914400" cy="914400"/>
            </a:xfrm>
            <a:prstGeom prst="rect">
              <a:avLst/>
            </a:prstGeom>
          </p:spPr>
        </p:pic>
        <p:cxnSp>
          <p:nvCxnSpPr>
            <p:cNvPr id="84" name="Koppling: vinklad 83">
              <a:extLst>
                <a:ext uri="{FF2B5EF4-FFF2-40B4-BE49-F238E27FC236}">
                  <a16:creationId xmlns:a16="http://schemas.microsoft.com/office/drawing/2014/main" id="{5D322840-8E81-4A1E-93C6-73EE1898728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378384" y="973065"/>
              <a:ext cx="1567498" cy="1234671"/>
            </a:xfrm>
            <a:prstGeom prst="bentConnector3">
              <a:avLst>
                <a:gd name="adj1" fmla="val 80173"/>
              </a:avLst>
            </a:prstGeom>
            <a:ln w="254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FC929CF8-CB04-43AC-A046-32C206E6ADAE}"/>
                </a:ext>
              </a:extLst>
            </p:cNvPr>
            <p:cNvGrpSpPr/>
            <p:nvPr/>
          </p:nvGrpSpPr>
          <p:grpSpPr>
            <a:xfrm>
              <a:off x="7760027" y="1129077"/>
              <a:ext cx="852777" cy="852777"/>
              <a:chOff x="7778312" y="1118686"/>
              <a:chExt cx="852777" cy="852777"/>
            </a:xfrm>
          </p:grpSpPr>
          <p:pic>
            <p:nvPicPr>
              <p:cNvPr id="45" name="Bild 44" descr="Moln">
                <a:extLst>
                  <a:ext uri="{FF2B5EF4-FFF2-40B4-BE49-F238E27FC236}">
                    <a16:creationId xmlns:a16="http://schemas.microsoft.com/office/drawing/2014/main" id="{9534C2FF-52CB-4039-A0EC-573EF6849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778312" y="1118686"/>
                <a:ext cx="852777" cy="852777"/>
              </a:xfrm>
              <a:prstGeom prst="rect">
                <a:avLst/>
              </a:prstGeom>
            </p:spPr>
          </p:pic>
          <p:cxnSp>
            <p:nvCxnSpPr>
              <p:cNvPr id="46" name="Rak pilkoppling 45">
                <a:extLst>
                  <a:ext uri="{FF2B5EF4-FFF2-40B4-BE49-F238E27FC236}">
                    <a16:creationId xmlns:a16="http://schemas.microsoft.com/office/drawing/2014/main" id="{8F8782DE-4273-4EC4-9BD0-78895BBB2A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73527" y="1550919"/>
                <a:ext cx="0" cy="310761"/>
              </a:xfrm>
              <a:prstGeom prst="straightConnector1">
                <a:avLst/>
              </a:prstGeom>
              <a:ln w="31750" cap="rnd">
                <a:solidFill>
                  <a:schemeClr val="accent4"/>
                </a:solidFill>
                <a:round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Bild 84" descr="Moln">
              <a:extLst>
                <a:ext uri="{FF2B5EF4-FFF2-40B4-BE49-F238E27FC236}">
                  <a16:creationId xmlns:a16="http://schemas.microsoft.com/office/drawing/2014/main" id="{A857F90D-1FDF-4E05-A030-81C3AD73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45294" y="6887"/>
              <a:ext cx="1234672" cy="1234672"/>
            </a:xfrm>
            <a:prstGeom prst="rect">
              <a:avLst/>
            </a:prstGeom>
          </p:spPr>
        </p:pic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3D22D503-AD32-4B0F-B18E-679B0502FE33}"/>
                </a:ext>
              </a:extLst>
            </p:cNvPr>
            <p:cNvGrpSpPr/>
            <p:nvPr/>
          </p:nvGrpSpPr>
          <p:grpSpPr>
            <a:xfrm>
              <a:off x="10380122" y="1128740"/>
              <a:ext cx="852777" cy="852777"/>
              <a:chOff x="10400904" y="1128740"/>
              <a:chExt cx="852777" cy="852777"/>
            </a:xfrm>
          </p:grpSpPr>
          <p:pic>
            <p:nvPicPr>
              <p:cNvPr id="30" name="Bild 29" descr="Moln">
                <a:extLst>
                  <a:ext uri="{FF2B5EF4-FFF2-40B4-BE49-F238E27FC236}">
                    <a16:creationId xmlns:a16="http://schemas.microsoft.com/office/drawing/2014/main" id="{690D7828-C3CF-4653-B61D-1BB2DEB08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400904" y="1128740"/>
                <a:ext cx="852777" cy="852777"/>
              </a:xfrm>
              <a:prstGeom prst="rect">
                <a:avLst/>
              </a:prstGeom>
            </p:spPr>
          </p:pic>
          <p:cxnSp>
            <p:nvCxnSpPr>
              <p:cNvPr id="31" name="Rak pilkoppling 30">
                <a:extLst>
                  <a:ext uri="{FF2B5EF4-FFF2-40B4-BE49-F238E27FC236}">
                    <a16:creationId xmlns:a16="http://schemas.microsoft.com/office/drawing/2014/main" id="{365D97F3-DEFA-4B9B-AA63-769461AB6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6510" y="1618801"/>
                <a:ext cx="0" cy="310761"/>
              </a:xfrm>
              <a:prstGeom prst="straightConnector1">
                <a:avLst/>
              </a:prstGeom>
              <a:ln w="31750" cap="rnd">
                <a:solidFill>
                  <a:schemeClr val="accent4"/>
                </a:solidFill>
                <a:round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1D9A5F75-D604-4891-A443-60EB5C35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Egenmonitorering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E880D006-F398-48C9-9383-28A5B01FB37C}"/>
              </a:ext>
            </a:extLst>
          </p:cNvPr>
          <p:cNvSpPr txBox="1"/>
          <p:nvPr/>
        </p:nvSpPr>
        <p:spPr>
          <a:xfrm>
            <a:off x="7366533" y="4333975"/>
            <a:ext cx="183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tx2"/>
                </a:solidFill>
              </a:rPr>
              <a:t>Kommunikation vårdpersonal-patient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0C957B0B-3CD8-4BE7-A400-5430CC6ADBEA}"/>
              </a:ext>
            </a:extLst>
          </p:cNvPr>
          <p:cNvSpPr txBox="1"/>
          <p:nvPr/>
        </p:nvSpPr>
        <p:spPr>
          <a:xfrm>
            <a:off x="441673" y="4273278"/>
            <a:ext cx="186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tx2"/>
                </a:solidFill>
              </a:rPr>
              <a:t>Överenskommelse mellan patient och vårdpersonal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AA611EF-F495-455C-9724-F74086BF5DE0}"/>
              </a:ext>
            </a:extLst>
          </p:cNvPr>
          <p:cNvSpPr/>
          <p:nvPr/>
        </p:nvSpPr>
        <p:spPr>
          <a:xfrm>
            <a:off x="4495586" y="4349986"/>
            <a:ext cx="1869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chemeClr val="tx2"/>
                </a:solidFill>
              </a:rPr>
              <a:t>Exempel på mätutrustning: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2"/>
                </a:solidFill>
              </a:rPr>
              <a:t>blodtrycksmätare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2"/>
                </a:solidFill>
              </a:rPr>
              <a:t>våg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2"/>
                </a:solidFill>
              </a:rPr>
              <a:t>blodsockermätare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b="1" dirty="0" err="1">
                <a:solidFill>
                  <a:schemeClr val="tx2"/>
                </a:solidFill>
              </a:rPr>
              <a:t>pulsoximeter</a:t>
            </a:r>
            <a:endParaRPr lang="sv-SE" sz="1200" b="1" dirty="0">
              <a:solidFill>
                <a:schemeClr val="tx2"/>
              </a:solidFill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B9E688A7-CE9E-4B7D-99D9-978D8AE21782}"/>
              </a:ext>
            </a:extLst>
          </p:cNvPr>
          <p:cNvSpPr/>
          <p:nvPr/>
        </p:nvSpPr>
        <p:spPr>
          <a:xfrm>
            <a:off x="7446969" y="1287315"/>
            <a:ext cx="1833366" cy="199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v-SE" sz="1000" dirty="0"/>
              <a:t>Vid avvikande värden får patient och vårdpersonal en notis i vårdgivarportalen och </a:t>
            </a:r>
            <a:r>
              <a:rPr lang="sv-SE" sz="1000" dirty="0" err="1"/>
              <a:t>appen</a:t>
            </a:r>
            <a:r>
              <a:rPr lang="sv-SE" sz="1000" dirty="0"/>
              <a:t>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v-SE" sz="1000" dirty="0"/>
              <a:t>Vårdpersonalen kan enkelt se vad som ska prioriteras och vilka åtgärder som</a:t>
            </a:r>
            <a:br>
              <a:rPr lang="sv-SE" sz="1000" dirty="0"/>
            </a:br>
            <a:r>
              <a:rPr lang="sv-SE" sz="1000" dirty="0"/>
              <a:t>ska sättas in. </a:t>
            </a:r>
          </a:p>
        </p:txBody>
      </p:sp>
      <p:cxnSp>
        <p:nvCxnSpPr>
          <p:cNvPr id="54" name="Rak pilkoppling 53">
            <a:extLst>
              <a:ext uri="{FF2B5EF4-FFF2-40B4-BE49-F238E27FC236}">
                <a16:creationId xmlns:a16="http://schemas.microsoft.com/office/drawing/2014/main" id="{90D6ADBE-B72A-4FD6-AE27-6ED0C1D36305}"/>
              </a:ext>
            </a:extLst>
          </p:cNvPr>
          <p:cNvCxnSpPr>
            <a:cxnSpLocks/>
          </p:cNvCxnSpPr>
          <p:nvPr/>
        </p:nvCxnSpPr>
        <p:spPr>
          <a:xfrm>
            <a:off x="2393333" y="3182642"/>
            <a:ext cx="369052" cy="1"/>
          </a:xfrm>
          <a:prstGeom prst="straightConnector1">
            <a:avLst/>
          </a:prstGeom>
          <a:ln w="41275" cap="rnd">
            <a:solidFill>
              <a:schemeClr val="tx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188CF2C4-BF16-46CA-9D93-84D25B46BED6}"/>
              </a:ext>
            </a:extLst>
          </p:cNvPr>
          <p:cNvCxnSpPr>
            <a:cxnSpLocks/>
          </p:cNvCxnSpPr>
          <p:nvPr/>
        </p:nvCxnSpPr>
        <p:spPr>
          <a:xfrm>
            <a:off x="3680956" y="3184608"/>
            <a:ext cx="369052" cy="1"/>
          </a:xfrm>
          <a:prstGeom prst="straightConnector1">
            <a:avLst/>
          </a:prstGeom>
          <a:ln w="41275" cap="rnd">
            <a:solidFill>
              <a:schemeClr val="tx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upp 1023">
            <a:extLst>
              <a:ext uri="{FF2B5EF4-FFF2-40B4-BE49-F238E27FC236}">
                <a16:creationId xmlns:a16="http://schemas.microsoft.com/office/drawing/2014/main" id="{FFEF357D-A57E-4DA3-A22E-395A4C00AB2B}"/>
              </a:ext>
            </a:extLst>
          </p:cNvPr>
          <p:cNvGrpSpPr/>
          <p:nvPr/>
        </p:nvGrpSpPr>
        <p:grpSpPr>
          <a:xfrm>
            <a:off x="4684365" y="2945094"/>
            <a:ext cx="1016285" cy="1065152"/>
            <a:chOff x="5633808" y="3936790"/>
            <a:chExt cx="1244482" cy="1304321"/>
          </a:xfrm>
        </p:grpSpPr>
        <p:sp>
          <p:nvSpPr>
            <p:cNvPr id="62" name="Båge 61">
              <a:extLst>
                <a:ext uri="{FF2B5EF4-FFF2-40B4-BE49-F238E27FC236}">
                  <a16:creationId xmlns:a16="http://schemas.microsoft.com/office/drawing/2014/main" id="{63A62481-AAA5-40BD-8885-8D6D79B6F456}"/>
                </a:ext>
              </a:extLst>
            </p:cNvPr>
            <p:cNvSpPr/>
            <p:nvPr/>
          </p:nvSpPr>
          <p:spPr>
            <a:xfrm rot="9610167">
              <a:off x="5633808" y="3936790"/>
              <a:ext cx="1028220" cy="1028220"/>
            </a:xfrm>
            <a:prstGeom prst="arc">
              <a:avLst>
                <a:gd name="adj1" fmla="val 16200000"/>
                <a:gd name="adj2" fmla="val 21134630"/>
              </a:avLst>
            </a:prstGeom>
            <a:ln w="15875">
              <a:solidFill>
                <a:srgbClr val="D8311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60" name="Grupp 59">
              <a:extLst>
                <a:ext uri="{FF2B5EF4-FFF2-40B4-BE49-F238E27FC236}">
                  <a16:creationId xmlns:a16="http://schemas.microsoft.com/office/drawing/2014/main" id="{42B3D793-2BEC-4B38-B6AB-970DB08A45E4}"/>
                </a:ext>
              </a:extLst>
            </p:cNvPr>
            <p:cNvGrpSpPr/>
            <p:nvPr/>
          </p:nvGrpSpPr>
          <p:grpSpPr>
            <a:xfrm>
              <a:off x="6342947" y="4619251"/>
              <a:ext cx="535343" cy="621860"/>
              <a:chOff x="6859546" y="4848792"/>
              <a:chExt cx="535343" cy="621860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45151C29-6480-429B-83D8-1EF54564DA36}"/>
                  </a:ext>
                </a:extLst>
              </p:cNvPr>
              <p:cNvSpPr txBox="1"/>
              <p:nvPr/>
            </p:nvSpPr>
            <p:spPr>
              <a:xfrm>
                <a:off x="6863255" y="4848792"/>
                <a:ext cx="531634" cy="621860"/>
              </a:xfrm>
              <a:prstGeom prst="rect">
                <a:avLst/>
              </a:prstGeom>
              <a:solidFill>
                <a:srgbClr val="B4D9B9"/>
              </a:solidFill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v-SE" sz="900" b="1" dirty="0">
                    <a:solidFill>
                      <a:schemeClr val="tx2"/>
                    </a:solidFill>
                  </a:rPr>
                  <a:t>150</a:t>
                </a:r>
              </a:p>
              <a:p>
                <a:pPr algn="r"/>
                <a:r>
                  <a:rPr lang="sv-SE" sz="900" b="1" dirty="0">
                    <a:solidFill>
                      <a:schemeClr val="tx2"/>
                    </a:solidFill>
                  </a:rPr>
                  <a:t>78</a:t>
                </a:r>
              </a:p>
              <a:p>
                <a:pPr algn="r"/>
                <a:r>
                  <a:rPr lang="sv-SE" sz="900" b="1" dirty="0">
                    <a:solidFill>
                      <a:schemeClr val="tx2"/>
                    </a:solidFill>
                  </a:rPr>
                  <a:t>65</a:t>
                </a:r>
              </a:p>
            </p:txBody>
          </p:sp>
          <p:sp>
            <p:nvSpPr>
              <p:cNvPr id="53" name="Hjärta 52">
                <a:extLst>
                  <a:ext uri="{FF2B5EF4-FFF2-40B4-BE49-F238E27FC236}">
                    <a16:creationId xmlns:a16="http://schemas.microsoft.com/office/drawing/2014/main" id="{01F4B6A0-FFF2-491E-8B31-33B6B6B53C6D}"/>
                  </a:ext>
                </a:extLst>
              </p:cNvPr>
              <p:cNvSpPr/>
              <p:nvPr/>
            </p:nvSpPr>
            <p:spPr>
              <a:xfrm>
                <a:off x="6884811" y="4947880"/>
                <a:ext cx="131454" cy="131454"/>
              </a:xfrm>
              <a:prstGeom prst="hear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59" name="Bild 58" descr="Hjärtslag">
                <a:extLst>
                  <a:ext uri="{FF2B5EF4-FFF2-40B4-BE49-F238E27FC236}">
                    <a16:creationId xmlns:a16="http://schemas.microsoft.com/office/drawing/2014/main" id="{36482943-5FE7-4FF6-920E-2786BCF38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859546" y="5162282"/>
                <a:ext cx="215707" cy="215707"/>
              </a:xfrm>
              <a:prstGeom prst="rect">
                <a:avLst/>
              </a:prstGeom>
            </p:spPr>
          </p:pic>
        </p:grpSp>
      </p:grpSp>
      <p:sp>
        <p:nvSpPr>
          <p:cNvPr id="35" name="textruta 34">
            <a:extLst>
              <a:ext uri="{FF2B5EF4-FFF2-40B4-BE49-F238E27FC236}">
                <a16:creationId xmlns:a16="http://schemas.microsoft.com/office/drawing/2014/main" id="{33ACE0C1-EC45-4168-B92B-D9F5FA3C893D}"/>
              </a:ext>
            </a:extLst>
          </p:cNvPr>
          <p:cNvSpPr txBox="1"/>
          <p:nvPr/>
        </p:nvSpPr>
        <p:spPr>
          <a:xfrm>
            <a:off x="1017915" y="3755632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C916B5B-43EE-4B3C-89D4-ACE79AF1F632}"/>
              </a:ext>
            </a:extLst>
          </p:cNvPr>
          <p:cNvSpPr txBox="1"/>
          <p:nvPr/>
        </p:nvSpPr>
        <p:spPr>
          <a:xfrm>
            <a:off x="4581790" y="3755632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BFC68922-5783-447F-A544-2656A685DA12}"/>
              </a:ext>
            </a:extLst>
          </p:cNvPr>
          <p:cNvSpPr txBox="1"/>
          <p:nvPr/>
        </p:nvSpPr>
        <p:spPr>
          <a:xfrm>
            <a:off x="2934591" y="3755632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17DB35E2-4E38-4749-BBEA-DD62293C9952}"/>
              </a:ext>
            </a:extLst>
          </p:cNvPr>
          <p:cNvSpPr txBox="1"/>
          <p:nvPr/>
        </p:nvSpPr>
        <p:spPr>
          <a:xfrm>
            <a:off x="6753681" y="3755632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5D1EF8C8-5A8F-4374-9359-973B4A865B15}"/>
              </a:ext>
            </a:extLst>
          </p:cNvPr>
          <p:cNvSpPr txBox="1"/>
          <p:nvPr/>
        </p:nvSpPr>
        <p:spPr>
          <a:xfrm>
            <a:off x="9482517" y="3703655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>5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66DC842F-B901-4F2D-A438-6B2CB5D05F6D}"/>
              </a:ext>
            </a:extLst>
          </p:cNvPr>
          <p:cNvCxnSpPr>
            <a:cxnSpLocks/>
          </p:cNvCxnSpPr>
          <p:nvPr/>
        </p:nvCxnSpPr>
        <p:spPr>
          <a:xfrm>
            <a:off x="8749575" y="3744468"/>
            <a:ext cx="1342902" cy="0"/>
          </a:xfrm>
          <a:prstGeom prst="straightConnector1">
            <a:avLst/>
          </a:prstGeom>
          <a:ln w="25400">
            <a:solidFill>
              <a:srgbClr val="D831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 11">
            <a:extLst>
              <a:ext uri="{FF2B5EF4-FFF2-40B4-BE49-F238E27FC236}">
                <a16:creationId xmlns:a16="http://schemas.microsoft.com/office/drawing/2014/main" id="{D45BFD4E-4D14-4CAD-9868-0BE73BB1BC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16365" y="2674833"/>
            <a:ext cx="1503742" cy="1005128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0C6924D2-3D14-4579-A3A3-805F86B0DD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8104" y="2542181"/>
            <a:ext cx="1689471" cy="1148502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23859FEC-C013-46D6-9DCD-783585BB2F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09747" y="2662596"/>
            <a:ext cx="1058986" cy="1005128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E282076B-B0CB-42F0-8C96-660743F86C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107779" y="2181269"/>
            <a:ext cx="1233314" cy="1083348"/>
          </a:xfrm>
          <a:prstGeom prst="rect">
            <a:avLst/>
          </a:prstGeom>
        </p:spPr>
      </p:pic>
      <p:sp>
        <p:nvSpPr>
          <p:cNvPr id="49" name="textruta 48">
            <a:extLst>
              <a:ext uri="{FF2B5EF4-FFF2-40B4-BE49-F238E27FC236}">
                <a16:creationId xmlns:a16="http://schemas.microsoft.com/office/drawing/2014/main" id="{F80642FE-2B37-458D-8B4E-ED4A8F9E4D24}"/>
              </a:ext>
            </a:extLst>
          </p:cNvPr>
          <p:cNvSpPr txBox="1"/>
          <p:nvPr/>
        </p:nvSpPr>
        <p:spPr>
          <a:xfrm>
            <a:off x="9239358" y="2275953"/>
            <a:ext cx="965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dirty="0">
                <a:solidFill>
                  <a:schemeClr val="tx2"/>
                </a:solidFill>
              </a:rPr>
              <a:t>Vårdgivar-</a:t>
            </a:r>
          </a:p>
          <a:p>
            <a:pPr algn="ctr"/>
            <a:r>
              <a:rPr lang="sv-SE" sz="1100" dirty="0">
                <a:solidFill>
                  <a:schemeClr val="tx2"/>
                </a:solidFill>
              </a:rPr>
              <a:t>portal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C8C91EF-8B44-4E41-A26B-2D41D229C57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071113" y="2722943"/>
            <a:ext cx="1651061" cy="116220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474417B-CE4A-4561-8194-4559A312CD4E}"/>
              </a:ext>
            </a:extLst>
          </p:cNvPr>
          <p:cNvSpPr/>
          <p:nvPr/>
        </p:nvSpPr>
        <p:spPr>
          <a:xfrm>
            <a:off x="2951016" y="4325079"/>
            <a:ext cx="123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200" dirty="0">
                <a:latin typeface="+mj-lt"/>
                <a:ea typeface="Calibri" panose="020F0502020204030204" pitchFamily="34" charset="0"/>
              </a:rPr>
              <a:t>Patienten laddar ner </a:t>
            </a:r>
            <a:r>
              <a:rPr lang="sv-SE" sz="1200" dirty="0" err="1">
                <a:latin typeface="+mj-lt"/>
                <a:ea typeface="Calibri" panose="020F0502020204030204" pitchFamily="34" charset="0"/>
              </a:rPr>
              <a:t>appen</a:t>
            </a:r>
            <a:endParaRPr lang="sv-SE" sz="1200" dirty="0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09452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540</TotalTime>
  <Words>65</Words>
  <Application>Microsoft Office PowerPoint</Application>
  <PresentationFormat>Bredbild</PresentationFormat>
  <Paragraphs>23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</vt:i4>
      </vt:variant>
    </vt:vector>
  </HeadingPairs>
  <TitlesOfParts>
    <vt:vector size="8" baseType="lpstr">
      <vt:lpstr>Arial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Egenmonitorering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Hanna Lindmark</dc:creator>
  <cp:keywords/>
  <dc:description/>
  <cp:lastModifiedBy>Forsberg Emma RST kommunikationsavd gr2</cp:lastModifiedBy>
  <cp:revision>21</cp:revision>
  <cp:lastPrinted>2025-01-13T13:27:19Z</cp:lastPrinted>
  <dcterms:created xsi:type="dcterms:W3CDTF">2025-09-22T05:58:37Z</dcterms:created>
  <dcterms:modified xsi:type="dcterms:W3CDTF">2025-09-30T09:10:25Z</dcterms:modified>
  <cp:category/>
</cp:coreProperties>
</file>