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9"/>
  </p:notesMasterIdLst>
  <p:sldIdLst>
    <p:sldId id="362" r:id="rId3"/>
    <p:sldId id="327" r:id="rId4"/>
    <p:sldId id="332" r:id="rId5"/>
    <p:sldId id="334" r:id="rId6"/>
    <p:sldId id="335" r:id="rId7"/>
    <p:sldId id="208010861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82" autoAdjust="0"/>
  </p:normalViewPr>
  <p:slideViewPr>
    <p:cSldViewPr snapToGrid="0" showGuides="1">
      <p:cViewPr varScale="1">
        <p:scale>
          <a:sx n="113" d="100"/>
          <a:sy n="113" d="100"/>
        </p:scale>
        <p:origin x="4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0415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dirty="0">
              <a:latin typeface="Arial" panose="020B0604020202020204" pitchFamily="34" charset="0"/>
              <a:ea typeface="ヒラギノ角ゴ Pro W3"/>
              <a:cs typeface="Arial"/>
            </a:endParaRPr>
          </a:p>
        </p:txBody>
      </p:sp>
      <p:sp>
        <p:nvSpPr>
          <p:cNvPr id="542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8B8764C-F72B-411E-AD37-1C94E18DC9AB}" type="slidenum">
              <a:rPr lang="sv-SE" altLang="sv-SE" sz="1200" smtClean="0"/>
              <a:pPr/>
              <a:t>4</a:t>
            </a:fld>
            <a:endParaRPr lang="sv-SE" altLang="sv-SE" sz="1200"/>
          </a:p>
        </p:txBody>
      </p:sp>
    </p:spTree>
    <p:extLst>
      <p:ext uri="{BB962C8B-B14F-4D97-AF65-F5344CB8AC3E}">
        <p14:creationId xmlns:p14="http://schemas.microsoft.com/office/powerpoint/2010/main" val="91227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dirty="0">
              <a:latin typeface="Arial" panose="020B0604020202020204" pitchFamily="34" charset="0"/>
              <a:ea typeface="ヒラギノ角ゴ Pro W3"/>
              <a:cs typeface="Arial"/>
            </a:endParaRPr>
          </a:p>
        </p:txBody>
      </p:sp>
      <p:sp>
        <p:nvSpPr>
          <p:cNvPr id="5632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C48E987-A731-4843-8D61-AA29AFCDA5C2}" type="slidenum">
              <a:rPr lang="sv-SE" altLang="sv-SE" sz="1200" smtClean="0"/>
              <a:pPr/>
              <a:t>5</a:t>
            </a:fld>
            <a:endParaRPr lang="sv-SE" altLang="sv-SE" sz="1200"/>
          </a:p>
        </p:txBody>
      </p:sp>
    </p:spTree>
    <p:extLst>
      <p:ext uri="{BB962C8B-B14F-4D97-AF65-F5344CB8AC3E}">
        <p14:creationId xmlns:p14="http://schemas.microsoft.com/office/powerpoint/2010/main" val="290406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dirty="0">
              <a:latin typeface="Arial" panose="020B0604020202020204" pitchFamily="34" charset="0"/>
              <a:ea typeface="ヒラギノ角ゴ Pro W3"/>
              <a:cs typeface="Arial"/>
            </a:endParaRPr>
          </a:p>
        </p:txBody>
      </p:sp>
      <p:sp>
        <p:nvSpPr>
          <p:cNvPr id="542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8764C-F72B-411E-AD37-1C94E18DC9AB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9685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46179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  <p:sldLayoutId id="2147483802" r:id="rId26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 varför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En metod för att hitta rotorsaker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Metoden ”5 varför?”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”5 varför” är en rotorsaksanalys som på engelska benämns ”5 </a:t>
            </a:r>
            <a:r>
              <a:rPr lang="sv-SE" dirty="0" err="1"/>
              <a:t>Whys</a:t>
            </a:r>
            <a:r>
              <a:rPr lang="sv-SE" dirty="0"/>
              <a:t>” </a:t>
            </a:r>
          </a:p>
          <a:p>
            <a:r>
              <a:rPr lang="sv-SE" dirty="0"/>
              <a:t>Man ställer frågan fem gånger och som följdfråga till föregående svar </a:t>
            </a:r>
          </a:p>
          <a:p>
            <a:r>
              <a:rPr lang="sv-SE" dirty="0"/>
              <a:t>”5 varför” används för att hitta rotorsaken till felet och metoden kan användas enskilt eller mer systematiskt som en del av ett fiskbensdiagram </a:t>
            </a:r>
          </a:p>
        </p:txBody>
      </p:sp>
    </p:spTree>
    <p:extLst>
      <p:ext uri="{BB962C8B-B14F-4D97-AF65-F5344CB8AC3E}">
        <p14:creationId xmlns:p14="http://schemas.microsoft.com/office/powerpoint/2010/main" val="42668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Tänk på vid användning av  ”5 varför”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215143"/>
            <a:ext cx="10972800" cy="5229200"/>
          </a:xfrm>
        </p:spPr>
        <p:txBody>
          <a:bodyPr/>
          <a:lstStyle/>
          <a:p>
            <a:pPr marL="0" indent="0">
              <a:buNone/>
            </a:pPr>
            <a:endParaRPr lang="sv-SE" altLang="sv-SE" dirty="0">
              <a:latin typeface="Arial" panose="020B0604020202020204" pitchFamily="34" charset="0"/>
            </a:endParaRPr>
          </a:p>
          <a:p>
            <a:r>
              <a:rPr lang="sv-SE" altLang="sv-SE" dirty="0">
                <a:latin typeface="+mn-lt"/>
              </a:rPr>
              <a:t>Att svaren är relevanta för problemet och inte diffusa</a:t>
            </a:r>
          </a:p>
          <a:p>
            <a:r>
              <a:rPr lang="sv-SE" altLang="sv-SE" dirty="0">
                <a:latin typeface="+mn-lt"/>
              </a:rPr>
              <a:t>Att bara fråga så länge svaren är relevanta. </a:t>
            </a:r>
          </a:p>
          <a:p>
            <a:r>
              <a:rPr lang="sv-SE" altLang="sv-SE" dirty="0">
                <a:latin typeface="+mn-lt"/>
              </a:rPr>
              <a:t>När svaren inte längre ger någon ytterligare information är det klokt att backa ett svar, eftersom det föregående svaret ofta</a:t>
            </a:r>
            <a:br>
              <a:rPr lang="sv-SE" altLang="sv-SE" dirty="0">
                <a:latin typeface="+mn-lt"/>
              </a:rPr>
            </a:br>
            <a:r>
              <a:rPr lang="sv-SE" altLang="sv-SE" dirty="0">
                <a:latin typeface="+mn-lt"/>
              </a:rPr>
              <a:t>är rotorsaken!</a:t>
            </a:r>
            <a:br>
              <a:rPr lang="sv-SE" altLang="sv-SE" dirty="0">
                <a:latin typeface="+mn-lt"/>
              </a:rPr>
            </a:br>
            <a:br>
              <a:rPr lang="sv-SE" altLang="sv-SE" dirty="0">
                <a:latin typeface="+mn-lt"/>
              </a:rPr>
            </a:br>
            <a:endParaRPr lang="sv-SE" alt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54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llips 6"/>
          <p:cNvSpPr>
            <a:spLocks noChangeArrowheads="1"/>
          </p:cNvSpPr>
          <p:nvPr/>
        </p:nvSpPr>
        <p:spPr bwMode="auto">
          <a:xfrm>
            <a:off x="2441575" y="192088"/>
            <a:ext cx="6192838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sv-SE" altLang="sv-SE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Problem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3935413" y="1287463"/>
            <a:ext cx="3205162" cy="6477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svar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954463" y="2381250"/>
            <a:ext cx="3167062" cy="649288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Svar</a:t>
            </a: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3935413" y="3476625"/>
            <a:ext cx="3205162" cy="6477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Svar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3935413" y="4572000"/>
            <a:ext cx="3205162" cy="6477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Svar</a:t>
            </a: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3935413" y="5667375"/>
            <a:ext cx="3205162" cy="6477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v-SE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Rotorsak!</a:t>
            </a:r>
          </a:p>
        </p:txBody>
      </p:sp>
      <p:sp>
        <p:nvSpPr>
          <p:cNvPr id="53256" name="Ned 14"/>
          <p:cNvSpPr>
            <a:spLocks noChangeArrowheads="1"/>
          </p:cNvSpPr>
          <p:nvPr/>
        </p:nvSpPr>
        <p:spPr bwMode="auto">
          <a:xfrm>
            <a:off x="5289550" y="911226"/>
            <a:ext cx="496888" cy="2571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3257" name="Ned 15"/>
          <p:cNvSpPr>
            <a:spLocks noChangeArrowheads="1"/>
          </p:cNvSpPr>
          <p:nvPr/>
        </p:nvSpPr>
        <p:spPr bwMode="auto">
          <a:xfrm>
            <a:off x="5289550" y="2052639"/>
            <a:ext cx="496888" cy="2571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3258" name="Ned 16"/>
          <p:cNvSpPr>
            <a:spLocks noChangeArrowheads="1"/>
          </p:cNvSpPr>
          <p:nvPr/>
        </p:nvSpPr>
        <p:spPr bwMode="auto">
          <a:xfrm>
            <a:off x="5289550" y="3144839"/>
            <a:ext cx="496888" cy="2555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3259" name="Ned 17"/>
          <p:cNvSpPr>
            <a:spLocks noChangeArrowheads="1"/>
          </p:cNvSpPr>
          <p:nvPr/>
        </p:nvSpPr>
        <p:spPr bwMode="auto">
          <a:xfrm>
            <a:off x="5289550" y="4206876"/>
            <a:ext cx="496888" cy="2571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3260" name="Ned 18"/>
          <p:cNvSpPr>
            <a:spLocks noChangeArrowheads="1"/>
          </p:cNvSpPr>
          <p:nvPr/>
        </p:nvSpPr>
        <p:spPr bwMode="auto">
          <a:xfrm>
            <a:off x="5289550" y="5297489"/>
            <a:ext cx="496888" cy="2571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3261" name="Rektangel 19"/>
          <p:cNvSpPr>
            <a:spLocks noChangeArrowheads="1"/>
          </p:cNvSpPr>
          <p:nvPr/>
        </p:nvSpPr>
        <p:spPr bwMode="auto">
          <a:xfrm>
            <a:off x="7348538" y="873126"/>
            <a:ext cx="1268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sv-SE" altLang="sv-SE" b="1" i="1" dirty="0">
                <a:latin typeface="+mj-lt"/>
              </a:rPr>
              <a:t>Varför?</a:t>
            </a:r>
            <a:endParaRPr lang="sv-SE" altLang="sv-SE" dirty="0">
              <a:latin typeface="+mj-lt"/>
            </a:endParaRPr>
          </a:p>
        </p:txBody>
      </p:sp>
      <p:sp>
        <p:nvSpPr>
          <p:cNvPr id="53262" name="Rektangel 20"/>
          <p:cNvSpPr>
            <a:spLocks noChangeArrowheads="1"/>
          </p:cNvSpPr>
          <p:nvPr/>
        </p:nvSpPr>
        <p:spPr bwMode="auto">
          <a:xfrm>
            <a:off x="7348538" y="2014538"/>
            <a:ext cx="1268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sv-SE" altLang="sv-SE" b="1" i="1" dirty="0">
                <a:latin typeface="+mj-lt"/>
              </a:rPr>
              <a:t>Varför?</a:t>
            </a:r>
            <a:endParaRPr lang="sv-SE" altLang="sv-SE" dirty="0">
              <a:latin typeface="+mj-lt"/>
            </a:endParaRPr>
          </a:p>
        </p:txBody>
      </p:sp>
      <p:sp>
        <p:nvSpPr>
          <p:cNvPr id="53263" name="Rektangel 21"/>
          <p:cNvSpPr>
            <a:spLocks noChangeArrowheads="1"/>
          </p:cNvSpPr>
          <p:nvPr/>
        </p:nvSpPr>
        <p:spPr bwMode="auto">
          <a:xfrm>
            <a:off x="7348538" y="3079751"/>
            <a:ext cx="1268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sv-SE" altLang="sv-SE" b="1" i="1">
                <a:latin typeface="+mj-lt"/>
              </a:rPr>
              <a:t>Varför?</a:t>
            </a:r>
            <a:endParaRPr lang="sv-SE" altLang="sv-SE">
              <a:latin typeface="+mj-lt"/>
            </a:endParaRPr>
          </a:p>
        </p:txBody>
      </p:sp>
      <p:sp>
        <p:nvSpPr>
          <p:cNvPr id="53264" name="Rektangel 22"/>
          <p:cNvSpPr>
            <a:spLocks noChangeArrowheads="1"/>
          </p:cNvSpPr>
          <p:nvPr/>
        </p:nvSpPr>
        <p:spPr bwMode="auto">
          <a:xfrm>
            <a:off x="7348538" y="4165601"/>
            <a:ext cx="1268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sv-SE" altLang="sv-SE" b="1" i="1">
                <a:latin typeface="+mj-lt"/>
              </a:rPr>
              <a:t>Varför?</a:t>
            </a:r>
            <a:endParaRPr lang="sv-SE" altLang="sv-SE">
              <a:latin typeface="+mj-lt"/>
            </a:endParaRPr>
          </a:p>
        </p:txBody>
      </p:sp>
      <p:sp>
        <p:nvSpPr>
          <p:cNvPr id="53265" name="Rektangel 23"/>
          <p:cNvSpPr>
            <a:spLocks noChangeArrowheads="1"/>
          </p:cNvSpPr>
          <p:nvPr/>
        </p:nvSpPr>
        <p:spPr bwMode="auto">
          <a:xfrm>
            <a:off x="7348538" y="5283201"/>
            <a:ext cx="1268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sv-SE" altLang="sv-SE" b="1" i="1">
                <a:latin typeface="+mj-lt"/>
              </a:rPr>
              <a:t>Varför?</a:t>
            </a:r>
            <a:endParaRPr lang="sv-SE" altLang="sv-S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807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 9"/>
          <p:cNvSpPr/>
          <p:nvPr/>
        </p:nvSpPr>
        <p:spPr bwMode="auto">
          <a:xfrm>
            <a:off x="6292851" y="2735264"/>
            <a:ext cx="1387475" cy="3952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sv-SE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" charset="-128"/>
              </a:rPr>
              <a:t>Rotorsak!</a:t>
            </a:r>
          </a:p>
        </p:txBody>
      </p:sp>
      <p:sp>
        <p:nvSpPr>
          <p:cNvPr id="55299" name="Ellips 17"/>
          <p:cNvSpPr>
            <a:spLocks noChangeArrowheads="1"/>
          </p:cNvSpPr>
          <p:nvPr/>
        </p:nvSpPr>
        <p:spPr bwMode="auto">
          <a:xfrm>
            <a:off x="6423025" y="2336800"/>
            <a:ext cx="896938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00" name="Ellips 18"/>
          <p:cNvSpPr>
            <a:spLocks noChangeArrowheads="1"/>
          </p:cNvSpPr>
          <p:nvPr/>
        </p:nvSpPr>
        <p:spPr bwMode="auto">
          <a:xfrm>
            <a:off x="7875589" y="2336800"/>
            <a:ext cx="896937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01" name="Ellips 19"/>
          <p:cNvSpPr>
            <a:spLocks noChangeArrowheads="1"/>
          </p:cNvSpPr>
          <p:nvPr/>
        </p:nvSpPr>
        <p:spPr bwMode="auto">
          <a:xfrm>
            <a:off x="3625850" y="2336800"/>
            <a:ext cx="896938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02" name="Ellips 20"/>
          <p:cNvSpPr>
            <a:spLocks noChangeArrowheads="1"/>
          </p:cNvSpPr>
          <p:nvPr/>
        </p:nvSpPr>
        <p:spPr bwMode="auto">
          <a:xfrm>
            <a:off x="5024439" y="2736850"/>
            <a:ext cx="896937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03" name="Ellips 21"/>
          <p:cNvSpPr>
            <a:spLocks noChangeArrowheads="1"/>
          </p:cNvSpPr>
          <p:nvPr/>
        </p:nvSpPr>
        <p:spPr bwMode="auto">
          <a:xfrm>
            <a:off x="5024439" y="2336800"/>
            <a:ext cx="896937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04" name="Ellips 32"/>
          <p:cNvSpPr>
            <a:spLocks noChangeArrowheads="1"/>
          </p:cNvSpPr>
          <p:nvPr/>
        </p:nvSpPr>
        <p:spPr bwMode="auto">
          <a:xfrm>
            <a:off x="6423025" y="4606925"/>
            <a:ext cx="896938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05" name="Ellips 33"/>
          <p:cNvSpPr>
            <a:spLocks noChangeArrowheads="1"/>
          </p:cNvSpPr>
          <p:nvPr/>
        </p:nvSpPr>
        <p:spPr bwMode="auto">
          <a:xfrm>
            <a:off x="6423025" y="4181475"/>
            <a:ext cx="896938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06" name="Ellips 34"/>
          <p:cNvSpPr>
            <a:spLocks noChangeArrowheads="1"/>
          </p:cNvSpPr>
          <p:nvPr/>
        </p:nvSpPr>
        <p:spPr bwMode="auto">
          <a:xfrm>
            <a:off x="7875589" y="4181475"/>
            <a:ext cx="896937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07" name="Ellips 35"/>
          <p:cNvSpPr>
            <a:spLocks noChangeArrowheads="1"/>
          </p:cNvSpPr>
          <p:nvPr/>
        </p:nvSpPr>
        <p:spPr bwMode="auto">
          <a:xfrm>
            <a:off x="3565525" y="4181475"/>
            <a:ext cx="896938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08" name="Ellips 36"/>
          <p:cNvSpPr>
            <a:spLocks noChangeArrowheads="1"/>
          </p:cNvSpPr>
          <p:nvPr/>
        </p:nvSpPr>
        <p:spPr bwMode="auto">
          <a:xfrm>
            <a:off x="5024439" y="4606925"/>
            <a:ext cx="896937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09" name="Ellips 37"/>
          <p:cNvSpPr>
            <a:spLocks noChangeArrowheads="1"/>
          </p:cNvSpPr>
          <p:nvPr/>
        </p:nvSpPr>
        <p:spPr bwMode="auto">
          <a:xfrm>
            <a:off x="5024439" y="4181475"/>
            <a:ext cx="896937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10" name="Ellips 42"/>
          <p:cNvSpPr>
            <a:spLocks noChangeArrowheads="1"/>
          </p:cNvSpPr>
          <p:nvPr/>
        </p:nvSpPr>
        <p:spPr bwMode="auto">
          <a:xfrm>
            <a:off x="7875589" y="3228975"/>
            <a:ext cx="896937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11" name="Ellips 43"/>
          <p:cNvSpPr>
            <a:spLocks noChangeArrowheads="1"/>
          </p:cNvSpPr>
          <p:nvPr/>
        </p:nvSpPr>
        <p:spPr bwMode="auto">
          <a:xfrm>
            <a:off x="6423025" y="3228975"/>
            <a:ext cx="896938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12" name="Ellips 44"/>
          <p:cNvSpPr>
            <a:spLocks noChangeArrowheads="1"/>
          </p:cNvSpPr>
          <p:nvPr/>
        </p:nvSpPr>
        <p:spPr bwMode="auto">
          <a:xfrm>
            <a:off x="2208214" y="2336800"/>
            <a:ext cx="896937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13" name="Ellips 45"/>
          <p:cNvSpPr>
            <a:spLocks noChangeArrowheads="1"/>
          </p:cNvSpPr>
          <p:nvPr/>
        </p:nvSpPr>
        <p:spPr bwMode="auto">
          <a:xfrm>
            <a:off x="2135189" y="4181475"/>
            <a:ext cx="896937" cy="325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1" name="Ellips 50"/>
          <p:cNvSpPr/>
          <p:nvPr/>
        </p:nvSpPr>
        <p:spPr bwMode="auto">
          <a:xfrm>
            <a:off x="7653339" y="3582989"/>
            <a:ext cx="1387475" cy="3952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sv-SE" sz="1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" charset="-128"/>
              </a:rPr>
              <a:t>Rotorsak!</a:t>
            </a:r>
            <a:endParaRPr lang="sv-SE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5315" name="Rubrik 1"/>
          <p:cNvSpPr>
            <a:spLocks noGrp="1"/>
          </p:cNvSpPr>
          <p:nvPr>
            <p:ph type="title"/>
          </p:nvPr>
        </p:nvSpPr>
        <p:spPr bwMode="auto">
          <a:xfrm>
            <a:off x="2089150" y="165101"/>
            <a:ext cx="8229600" cy="780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>
                <a:cs typeface="ヒラギノ角ゴ Pro W3"/>
              </a:rPr>
              <a:t>5 varför -trädet</a:t>
            </a:r>
          </a:p>
        </p:txBody>
      </p:sp>
      <p:graphicFrame>
        <p:nvGraphicFramePr>
          <p:cNvPr id="48" name="Platshållare för innehåll 47"/>
          <p:cNvGraphicFramePr>
            <a:graphicFrameLocks noGrp="1"/>
          </p:cNvGraphicFramePr>
          <p:nvPr>
            <p:ph idx="1"/>
            <p:extLst/>
          </p:nvPr>
        </p:nvGraphicFramePr>
        <p:xfrm>
          <a:off x="2114550" y="1916114"/>
          <a:ext cx="82296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Problem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316" name="Höger 4"/>
          <p:cNvSpPr>
            <a:spLocks noChangeArrowheads="1"/>
          </p:cNvSpPr>
          <p:nvPr/>
        </p:nvSpPr>
        <p:spPr bwMode="auto">
          <a:xfrm>
            <a:off x="3133725" y="2319338"/>
            <a:ext cx="503238" cy="360362"/>
          </a:xfrm>
          <a:prstGeom prst="right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17" name="Höger 7"/>
          <p:cNvSpPr>
            <a:spLocks noChangeArrowheads="1"/>
          </p:cNvSpPr>
          <p:nvPr/>
        </p:nvSpPr>
        <p:spPr bwMode="auto">
          <a:xfrm>
            <a:off x="5951539" y="2719388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18" name="Höger 10"/>
          <p:cNvSpPr>
            <a:spLocks noChangeArrowheads="1"/>
          </p:cNvSpPr>
          <p:nvPr/>
        </p:nvSpPr>
        <p:spPr bwMode="auto">
          <a:xfrm>
            <a:off x="4511676" y="2319338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19" name="Höger 11"/>
          <p:cNvSpPr>
            <a:spLocks noChangeArrowheads="1"/>
          </p:cNvSpPr>
          <p:nvPr/>
        </p:nvSpPr>
        <p:spPr bwMode="auto">
          <a:xfrm>
            <a:off x="5951539" y="2319338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20" name="Höger 12"/>
          <p:cNvSpPr>
            <a:spLocks noChangeArrowheads="1"/>
          </p:cNvSpPr>
          <p:nvPr/>
        </p:nvSpPr>
        <p:spPr bwMode="auto">
          <a:xfrm>
            <a:off x="7377114" y="2319338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14" name="Ellips 13"/>
          <p:cNvSpPr/>
          <p:nvPr/>
        </p:nvSpPr>
        <p:spPr bwMode="auto">
          <a:xfrm>
            <a:off x="9028114" y="2301875"/>
            <a:ext cx="1387475" cy="3952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sv-SE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" charset="-128"/>
              </a:rPr>
              <a:t>Rotorsak!</a:t>
            </a:r>
          </a:p>
        </p:txBody>
      </p:sp>
      <p:sp>
        <p:nvSpPr>
          <p:cNvPr id="55322" name="Höger 14"/>
          <p:cNvSpPr>
            <a:spLocks noChangeArrowheads="1"/>
          </p:cNvSpPr>
          <p:nvPr/>
        </p:nvSpPr>
        <p:spPr bwMode="auto">
          <a:xfrm>
            <a:off x="8731250" y="2319338"/>
            <a:ext cx="503238" cy="360362"/>
          </a:xfrm>
          <a:prstGeom prst="right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16" name="Uppåtvinklad 15"/>
          <p:cNvSpPr/>
          <p:nvPr/>
        </p:nvSpPr>
        <p:spPr bwMode="auto">
          <a:xfrm rot="5400000">
            <a:off x="4432301" y="2500314"/>
            <a:ext cx="447675" cy="720725"/>
          </a:xfrm>
          <a:prstGeom prst="bentUpArrow">
            <a:avLst>
              <a:gd name="adj1" fmla="val 31369"/>
              <a:gd name="adj2" fmla="val 40704"/>
              <a:gd name="adj3" fmla="val 407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sv-SE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5324" name="Höger 22"/>
          <p:cNvSpPr>
            <a:spLocks noChangeArrowheads="1"/>
          </p:cNvSpPr>
          <p:nvPr/>
        </p:nvSpPr>
        <p:spPr bwMode="auto">
          <a:xfrm>
            <a:off x="3071814" y="4164013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25" name="Höger 23"/>
          <p:cNvSpPr>
            <a:spLocks noChangeArrowheads="1"/>
          </p:cNvSpPr>
          <p:nvPr/>
        </p:nvSpPr>
        <p:spPr bwMode="auto">
          <a:xfrm>
            <a:off x="5951539" y="4589463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25" name="Ellips 24"/>
          <p:cNvSpPr/>
          <p:nvPr/>
        </p:nvSpPr>
        <p:spPr bwMode="auto">
          <a:xfrm>
            <a:off x="7562851" y="4572000"/>
            <a:ext cx="1387475" cy="3952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sv-SE" sz="1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" charset="-128"/>
              </a:rPr>
              <a:t>Rotorsak!</a:t>
            </a:r>
            <a:endParaRPr lang="sv-SE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5327" name="Höger 25"/>
          <p:cNvSpPr>
            <a:spLocks noChangeArrowheads="1"/>
          </p:cNvSpPr>
          <p:nvPr/>
        </p:nvSpPr>
        <p:spPr bwMode="auto">
          <a:xfrm>
            <a:off x="7377114" y="4589463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28" name="Höger 26"/>
          <p:cNvSpPr>
            <a:spLocks noChangeArrowheads="1"/>
          </p:cNvSpPr>
          <p:nvPr/>
        </p:nvSpPr>
        <p:spPr bwMode="auto">
          <a:xfrm>
            <a:off x="4511676" y="4164013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29" name="Höger 27"/>
          <p:cNvSpPr>
            <a:spLocks noChangeArrowheads="1"/>
          </p:cNvSpPr>
          <p:nvPr/>
        </p:nvSpPr>
        <p:spPr bwMode="auto">
          <a:xfrm>
            <a:off x="5951539" y="4164013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55330" name="Höger 28"/>
          <p:cNvSpPr>
            <a:spLocks noChangeArrowheads="1"/>
          </p:cNvSpPr>
          <p:nvPr/>
        </p:nvSpPr>
        <p:spPr bwMode="auto">
          <a:xfrm>
            <a:off x="7377114" y="4164013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30" name="Ellips 29"/>
          <p:cNvSpPr/>
          <p:nvPr/>
        </p:nvSpPr>
        <p:spPr bwMode="auto">
          <a:xfrm>
            <a:off x="8937626" y="4146550"/>
            <a:ext cx="1387475" cy="3952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sv-SE" sz="1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" charset="-128"/>
              </a:rPr>
              <a:t>Rotorsak!</a:t>
            </a:r>
            <a:endParaRPr lang="sv-SE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5332" name="Höger 30"/>
          <p:cNvSpPr>
            <a:spLocks noChangeArrowheads="1"/>
          </p:cNvSpPr>
          <p:nvPr/>
        </p:nvSpPr>
        <p:spPr bwMode="auto">
          <a:xfrm>
            <a:off x="8731250" y="4164013"/>
            <a:ext cx="503238" cy="360362"/>
          </a:xfrm>
          <a:prstGeom prst="right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32" name="Uppåtvinklad 31"/>
          <p:cNvSpPr/>
          <p:nvPr/>
        </p:nvSpPr>
        <p:spPr bwMode="auto">
          <a:xfrm rot="5400000">
            <a:off x="4432301" y="4344989"/>
            <a:ext cx="447675" cy="720725"/>
          </a:xfrm>
          <a:prstGeom prst="bentUpArrow">
            <a:avLst>
              <a:gd name="adj1" fmla="val 31369"/>
              <a:gd name="adj2" fmla="val 40704"/>
              <a:gd name="adj3" fmla="val 407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sv-SE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5334" name="Höger 38"/>
          <p:cNvSpPr>
            <a:spLocks noChangeArrowheads="1"/>
          </p:cNvSpPr>
          <p:nvPr/>
        </p:nvSpPr>
        <p:spPr bwMode="auto">
          <a:xfrm>
            <a:off x="7377114" y="3211513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40" name="Ellips 39"/>
          <p:cNvSpPr/>
          <p:nvPr/>
        </p:nvSpPr>
        <p:spPr bwMode="auto">
          <a:xfrm>
            <a:off x="9034464" y="3194050"/>
            <a:ext cx="1387475" cy="3952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sv-SE" sz="1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" charset="-128"/>
              </a:rPr>
              <a:t>Rotorsak!</a:t>
            </a:r>
            <a:endParaRPr lang="sv-SE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5336" name="Höger 40"/>
          <p:cNvSpPr>
            <a:spLocks noChangeArrowheads="1"/>
          </p:cNvSpPr>
          <p:nvPr/>
        </p:nvSpPr>
        <p:spPr bwMode="auto">
          <a:xfrm>
            <a:off x="8731250" y="3211513"/>
            <a:ext cx="503238" cy="360362"/>
          </a:xfrm>
          <a:prstGeom prst="right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sv-SE" altLang="sv-SE"/>
          </a:p>
        </p:txBody>
      </p:sp>
      <p:sp>
        <p:nvSpPr>
          <p:cNvPr id="42" name="Uppåtvinklad 41"/>
          <p:cNvSpPr/>
          <p:nvPr/>
        </p:nvSpPr>
        <p:spPr bwMode="auto">
          <a:xfrm rot="5400000">
            <a:off x="5872164" y="2967039"/>
            <a:ext cx="447675" cy="720725"/>
          </a:xfrm>
          <a:prstGeom prst="bentUpArrow">
            <a:avLst>
              <a:gd name="adj1" fmla="val 31369"/>
              <a:gd name="adj2" fmla="val 40704"/>
              <a:gd name="adj3" fmla="val 407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sv-SE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9" name="Uppåtvinklad 48"/>
          <p:cNvSpPr/>
          <p:nvPr/>
        </p:nvSpPr>
        <p:spPr bwMode="auto">
          <a:xfrm rot="5400000">
            <a:off x="7297739" y="3387726"/>
            <a:ext cx="447675" cy="720725"/>
          </a:xfrm>
          <a:prstGeom prst="bentUpArrow">
            <a:avLst>
              <a:gd name="adj1" fmla="val 31369"/>
              <a:gd name="adj2" fmla="val 40704"/>
              <a:gd name="adj3" fmla="val 407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sv-SE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089150" y="866291"/>
            <a:ext cx="7608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dirty="0"/>
              <a:t>Naturligtvis kan en ”Varför-fråga” ha flera svar, i dessa fall grenar sig trädet. </a:t>
            </a:r>
          </a:p>
        </p:txBody>
      </p:sp>
    </p:spTree>
    <p:extLst>
      <p:ext uri="{BB962C8B-B14F-4D97-AF65-F5344CB8AC3E}">
        <p14:creationId xmlns:p14="http://schemas.microsoft.com/office/powerpoint/2010/main" val="380976703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llips 6"/>
          <p:cNvSpPr>
            <a:spLocks noChangeArrowheads="1"/>
          </p:cNvSpPr>
          <p:nvPr/>
        </p:nvSpPr>
        <p:spPr bwMode="auto">
          <a:xfrm>
            <a:off x="2441575" y="192087"/>
            <a:ext cx="6192838" cy="110995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Bold"/>
                <a:ea typeface="ヒラギノ角ゴ Pro W3"/>
              </a:rPr>
              <a:t>Maskinen stannade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3926158" y="1609284"/>
            <a:ext cx="3205162" cy="6477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Bold"/>
                <a:ea typeface="+mn-ea"/>
                <a:cs typeface="+mn-cs"/>
              </a:rPr>
              <a:t>För att den inte fick ström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3926158" y="2614288"/>
            <a:ext cx="3167062" cy="649288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För att en säkring löste ut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3935413" y="3596812"/>
            <a:ext cx="3205162" cy="6477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För at maskinen överbelastades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3935413" y="4672952"/>
            <a:ext cx="3205162" cy="6477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För att lagret inte smordes korrekt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3935412" y="5667375"/>
            <a:ext cx="3278187" cy="998538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</a:rPr>
              <a:t>För att underhållsrutinerna inte följdes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53256" name="Ned 14"/>
          <p:cNvSpPr>
            <a:spLocks noChangeArrowheads="1"/>
          </p:cNvSpPr>
          <p:nvPr/>
        </p:nvSpPr>
        <p:spPr bwMode="auto">
          <a:xfrm>
            <a:off x="5261245" y="1302045"/>
            <a:ext cx="496888" cy="2571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3257" name="Ned 15"/>
          <p:cNvSpPr>
            <a:spLocks noChangeArrowheads="1"/>
          </p:cNvSpPr>
          <p:nvPr/>
        </p:nvSpPr>
        <p:spPr bwMode="auto">
          <a:xfrm>
            <a:off x="5289550" y="2301812"/>
            <a:ext cx="496888" cy="2571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3258" name="Ned 16"/>
          <p:cNvSpPr>
            <a:spLocks noChangeArrowheads="1"/>
          </p:cNvSpPr>
          <p:nvPr/>
        </p:nvSpPr>
        <p:spPr bwMode="auto">
          <a:xfrm>
            <a:off x="5296756" y="3311562"/>
            <a:ext cx="496888" cy="2555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3259" name="Ned 17"/>
          <p:cNvSpPr>
            <a:spLocks noChangeArrowheads="1"/>
          </p:cNvSpPr>
          <p:nvPr/>
        </p:nvSpPr>
        <p:spPr bwMode="auto">
          <a:xfrm>
            <a:off x="5289550" y="4326121"/>
            <a:ext cx="496888" cy="2571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3260" name="Ned 18"/>
          <p:cNvSpPr>
            <a:spLocks noChangeArrowheads="1"/>
          </p:cNvSpPr>
          <p:nvPr/>
        </p:nvSpPr>
        <p:spPr bwMode="auto">
          <a:xfrm>
            <a:off x="5261245" y="5379977"/>
            <a:ext cx="496888" cy="2571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53261" name="Rektangel 19"/>
          <p:cNvSpPr>
            <a:spLocks noChangeArrowheads="1"/>
          </p:cNvSpPr>
          <p:nvPr/>
        </p:nvSpPr>
        <p:spPr bwMode="auto">
          <a:xfrm>
            <a:off x="7348538" y="1097257"/>
            <a:ext cx="1268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ヒラギノ角ゴ Pro W3"/>
              </a:rPr>
              <a:t>Varför?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ヒラギノ角ゴ Pro W3"/>
            </a:endParaRPr>
          </a:p>
        </p:txBody>
      </p:sp>
      <p:sp>
        <p:nvSpPr>
          <p:cNvPr id="53262" name="Rektangel 20"/>
          <p:cNvSpPr>
            <a:spLocks noChangeArrowheads="1"/>
          </p:cNvSpPr>
          <p:nvPr/>
        </p:nvSpPr>
        <p:spPr bwMode="auto">
          <a:xfrm>
            <a:off x="7348538" y="2014538"/>
            <a:ext cx="1268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ヒラギノ角ゴ Pro W3"/>
              </a:rPr>
              <a:t>Varför?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ヒラギノ角ゴ Pro W3"/>
            </a:endParaRPr>
          </a:p>
        </p:txBody>
      </p:sp>
      <p:sp>
        <p:nvSpPr>
          <p:cNvPr id="53263" name="Rektangel 21"/>
          <p:cNvSpPr>
            <a:spLocks noChangeArrowheads="1"/>
          </p:cNvSpPr>
          <p:nvPr/>
        </p:nvSpPr>
        <p:spPr bwMode="auto">
          <a:xfrm>
            <a:off x="7348538" y="3079751"/>
            <a:ext cx="1268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ヒラギノ角ゴ Pro W3"/>
              </a:rPr>
              <a:t>Varför?</a:t>
            </a:r>
            <a:endParaRPr kumimoji="0" lang="sv-SE" alt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ヒラギノ角ゴ Pro W3"/>
            </a:endParaRPr>
          </a:p>
        </p:txBody>
      </p:sp>
      <p:sp>
        <p:nvSpPr>
          <p:cNvPr id="53264" name="Rektangel 22"/>
          <p:cNvSpPr>
            <a:spLocks noChangeArrowheads="1"/>
          </p:cNvSpPr>
          <p:nvPr/>
        </p:nvSpPr>
        <p:spPr bwMode="auto">
          <a:xfrm>
            <a:off x="7348538" y="4165601"/>
            <a:ext cx="1268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ヒラギノ角ゴ Pro W3"/>
              </a:rPr>
              <a:t>Varför?</a:t>
            </a:r>
            <a:endParaRPr kumimoji="0" lang="sv-SE" alt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ヒラギノ角ゴ Pro W3"/>
            </a:endParaRPr>
          </a:p>
        </p:txBody>
      </p:sp>
      <p:sp>
        <p:nvSpPr>
          <p:cNvPr id="53265" name="Rektangel 23"/>
          <p:cNvSpPr>
            <a:spLocks noChangeArrowheads="1"/>
          </p:cNvSpPr>
          <p:nvPr/>
        </p:nvSpPr>
        <p:spPr bwMode="auto">
          <a:xfrm>
            <a:off x="7348538" y="5149144"/>
            <a:ext cx="1268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ヒラギノ角ゴ Pro W3"/>
              </a:rPr>
              <a:t>Varför?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ヒラギノ角ゴ Pro W3"/>
            </a:endParaRPr>
          </a:p>
        </p:txBody>
      </p:sp>
      <p:sp>
        <p:nvSpPr>
          <p:cNvPr id="18" name="Rektangel 23">
            <a:extLst>
              <a:ext uri="{FF2B5EF4-FFF2-40B4-BE49-F238E27FC236}">
                <a16:creationId xmlns:a16="http://schemas.microsoft.com/office/drawing/2014/main" id="{85FE2447-E430-431B-BB26-98B66F56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204" y="6110931"/>
            <a:ext cx="2103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b="1" i="1" dirty="0">
                <a:solidFill>
                  <a:srgbClr val="000000"/>
                </a:solidFill>
                <a:latin typeface="Open Sans Bold"/>
              </a:rPr>
              <a:t>= ROTORSAK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2792973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81</TotalTime>
  <Words>219</Words>
  <Application>Microsoft Office PowerPoint</Application>
  <PresentationFormat>Bredbild</PresentationFormat>
  <Paragraphs>52</Paragraphs>
  <Slides>6</Slides>
  <Notes>4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4" baseType="lpstr">
      <vt:lpstr>Arial</vt:lpstr>
      <vt:lpstr>Calibri</vt:lpstr>
      <vt:lpstr>Open Sans</vt:lpstr>
      <vt:lpstr>Open Sans Bold</vt:lpstr>
      <vt:lpstr>Open Sans Extrabold</vt:lpstr>
      <vt:lpstr>ヒラギノ角ゴ Pro W3</vt:lpstr>
      <vt:lpstr>Region Kronoberg LJUS</vt:lpstr>
      <vt:lpstr>Region Kronoberg MÖRK</vt:lpstr>
      <vt:lpstr>5 varför </vt:lpstr>
      <vt:lpstr>Metoden ”5 varför?” </vt:lpstr>
      <vt:lpstr>Tänk på vid användning av  ”5 varför”</vt:lpstr>
      <vt:lpstr>PowerPoint-presentation</vt:lpstr>
      <vt:lpstr>5 varför -trädet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varför </dc:title>
  <dc:subject/>
  <dc:creator>Abrahamsson Daria RST FoUU utv o innovation</dc:creator>
  <cp:keywords/>
  <dc:description/>
  <cp:lastModifiedBy>Abrahamsson Daria RST FoUU utv o innovation</cp:lastModifiedBy>
  <cp:revision>7</cp:revision>
  <cp:lastPrinted>2025-01-13T13:27:19Z</cp:lastPrinted>
  <dcterms:created xsi:type="dcterms:W3CDTF">2025-10-21T09:15:17Z</dcterms:created>
  <dcterms:modified xsi:type="dcterms:W3CDTF">2025-10-23T11:08:28Z</dcterms:modified>
  <cp:category/>
</cp:coreProperties>
</file>