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7.xml" ContentType="application/vnd.openxmlformats-officedocument.drawingml.chartshapes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8.xml" ContentType="application/vnd.openxmlformats-officedocument.drawingml.chartshapes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5" r:id="rId2"/>
  </p:sldMasterIdLst>
  <p:notesMasterIdLst>
    <p:notesMasterId r:id="rId22"/>
  </p:notesMasterIdLst>
  <p:sldIdLst>
    <p:sldId id="362" r:id="rId3"/>
    <p:sldId id="384" r:id="rId4"/>
    <p:sldId id="385" r:id="rId5"/>
    <p:sldId id="261" r:id="rId6"/>
    <p:sldId id="404" r:id="rId7"/>
    <p:sldId id="386" r:id="rId8"/>
    <p:sldId id="405" r:id="rId9"/>
    <p:sldId id="392" r:id="rId10"/>
    <p:sldId id="378" r:id="rId11"/>
    <p:sldId id="393" r:id="rId12"/>
    <p:sldId id="394" r:id="rId13"/>
    <p:sldId id="398" r:id="rId14"/>
    <p:sldId id="395" r:id="rId15"/>
    <p:sldId id="400" r:id="rId16"/>
    <p:sldId id="399" r:id="rId17"/>
    <p:sldId id="401" r:id="rId18"/>
    <p:sldId id="402" r:id="rId19"/>
    <p:sldId id="403" r:id="rId20"/>
    <p:sldId id="318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31"/>
    <a:srgbClr val="700545"/>
    <a:srgbClr val="F9D2DF"/>
    <a:srgbClr val="B4D9B9"/>
    <a:srgbClr val="F2F2F2"/>
    <a:srgbClr val="B5D9AF"/>
    <a:srgbClr val="F08CB5"/>
    <a:srgbClr val="006633"/>
    <a:srgbClr val="4EA93F"/>
    <a:srgbClr val="D83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82" autoAdjust="0"/>
  </p:normalViewPr>
  <p:slideViewPr>
    <p:cSldViewPr snapToGrid="0" showGuides="1">
      <p:cViewPr varScale="1">
        <p:scale>
          <a:sx n="101" d="100"/>
          <a:sy n="101" d="100"/>
        </p:scale>
        <p:origin x="138" y="3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7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8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47569803516028E-2"/>
          <c:y val="0.13956859630858187"/>
          <c:w val="0.84696244558326206"/>
          <c:h val="0.7909398489743200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Sheet1!$AS$25</c:f>
              <c:strCache>
                <c:ptCount val="1"/>
                <c:pt idx="0">
                  <c:v>Primärvård m fl (VC+Rehab+Privata+Psyk+ Kommunal vård)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Sheet1!$AT$22:$BM$22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Sheet1!$AT$25:$BM$25</c:f>
              <c:numCache>
                <c:formatCode>#,##0.00</c:formatCode>
                <c:ptCount val="19"/>
                <c:pt idx="0">
                  <c:v>9.2919775908148594</c:v>
                </c:pt>
                <c:pt idx="1">
                  <c:v>9.0754973909156949</c:v>
                </c:pt>
                <c:pt idx="2">
                  <c:v>8.8045260492279862</c:v>
                </c:pt>
                <c:pt idx="3">
                  <c:v>8.6878062133184581</c:v>
                </c:pt>
                <c:pt idx="4">
                  <c:v>9.0346371136508026</c:v>
                </c:pt>
                <c:pt idx="5">
                  <c:v>8.5746181560302173</c:v>
                </c:pt>
                <c:pt idx="6">
                  <c:v>7.9792982199894311</c:v>
                </c:pt>
                <c:pt idx="7">
                  <c:v>7.327560306441308</c:v>
                </c:pt>
                <c:pt idx="8">
                  <c:v>7.1440387839097852</c:v>
                </c:pt>
                <c:pt idx="9">
                  <c:v>7.3480079268938576</c:v>
                </c:pt>
                <c:pt idx="10">
                  <c:v>7.6078295904712965</c:v>
                </c:pt>
                <c:pt idx="11">
                  <c:v>6.9723286547706449</c:v>
                </c:pt>
                <c:pt idx="12">
                  <c:v>6.8393465782345233</c:v>
                </c:pt>
                <c:pt idx="13">
                  <c:v>5.481215779186571</c:v>
                </c:pt>
                <c:pt idx="14">
                  <c:v>5.1541373536516479</c:v>
                </c:pt>
                <c:pt idx="15">
                  <c:v>5.6576639301743077</c:v>
                </c:pt>
                <c:pt idx="16">
                  <c:v>6.0024661802419015</c:v>
                </c:pt>
                <c:pt idx="17">
                  <c:v>6.0288835773095171</c:v>
                </c:pt>
                <c:pt idx="18">
                  <c:v>5.6682220895741162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5-4143-A83D-04CD64BD74B5}"/>
            </c:ext>
          </c:extLst>
        </c:ser>
        <c:ser>
          <c:idx val="0"/>
          <c:order val="1"/>
          <c:tx>
            <c:strRef>
              <c:f>Sheet1!$AS$24</c:f>
              <c:strCache>
                <c:ptCount val="1"/>
                <c:pt idx="0">
                  <c:v>Sjukhusvård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Sheet1!$AT$22:$BM$22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Sheet1!$AT$24:$BM$24</c:f>
              <c:numCache>
                <c:formatCode>#,##0.00</c:formatCode>
                <c:ptCount val="19"/>
                <c:pt idx="0">
                  <c:v>3.7609113379604224</c:v>
                </c:pt>
                <c:pt idx="1">
                  <c:v>3.729224412292568</c:v>
                </c:pt>
                <c:pt idx="2">
                  <c:v>3.7258737026204085</c:v>
                </c:pt>
                <c:pt idx="3">
                  <c:v>3.782108898881789</c:v>
                </c:pt>
                <c:pt idx="4">
                  <c:v>3.763502497091801</c:v>
                </c:pt>
                <c:pt idx="5">
                  <c:v>3.7729656369280464</c:v>
                </c:pt>
                <c:pt idx="6">
                  <c:v>3.6801212490929274</c:v>
                </c:pt>
                <c:pt idx="7">
                  <c:v>3.6595816192601132</c:v>
                </c:pt>
                <c:pt idx="8">
                  <c:v>3.571604560917788</c:v>
                </c:pt>
                <c:pt idx="9">
                  <c:v>3.4924221443041068</c:v>
                </c:pt>
                <c:pt idx="10">
                  <c:v>3.6686298920511766</c:v>
                </c:pt>
                <c:pt idx="11">
                  <c:v>3.6725651570748838</c:v>
                </c:pt>
                <c:pt idx="12">
                  <c:v>3.8948281342282907</c:v>
                </c:pt>
                <c:pt idx="13">
                  <c:v>3.5896564918515037</c:v>
                </c:pt>
                <c:pt idx="14">
                  <c:v>3.7143891524929669</c:v>
                </c:pt>
                <c:pt idx="15">
                  <c:v>3.9361159728425692</c:v>
                </c:pt>
                <c:pt idx="16">
                  <c:v>3.8811542018529201</c:v>
                </c:pt>
                <c:pt idx="17">
                  <c:v>3.8254605596989557</c:v>
                </c:pt>
                <c:pt idx="18">
                  <c:v>3.8020868566348907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05-4143-A83D-04CD64BD74B5}"/>
            </c:ext>
          </c:extLst>
        </c:ser>
        <c:ser>
          <c:idx val="2"/>
          <c:order val="2"/>
          <c:tx>
            <c:strRef>
              <c:f>Sheet1!$AS$26</c:f>
              <c:strCache>
                <c:ptCount val="1"/>
                <c:pt idx="0">
                  <c:v>Tandläkare (FTV+Privata)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Sheet1!$AT$22:$BM$22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Sheet1!$AT$26:$BM$26</c:f>
              <c:numCache>
                <c:formatCode>#,##0.00</c:formatCode>
                <c:ptCount val="19"/>
                <c:pt idx="0">
                  <c:v>0.98685912186469438</c:v>
                </c:pt>
                <c:pt idx="1">
                  <c:v>0.9266807381122143</c:v>
                </c:pt>
                <c:pt idx="2">
                  <c:v>0.89635396808023138</c:v>
                </c:pt>
                <c:pt idx="3">
                  <c:v>0.89431632720371956</c:v>
                </c:pt>
                <c:pt idx="4">
                  <c:v>0.76693516795977246</c:v>
                </c:pt>
                <c:pt idx="5">
                  <c:v>0.68445838239126422</c:v>
                </c:pt>
                <c:pt idx="6">
                  <c:v>0.65005673280224519</c:v>
                </c:pt>
                <c:pt idx="7">
                  <c:v>0.62803545031805574</c:v>
                </c:pt>
                <c:pt idx="8">
                  <c:v>0.67013106438605252</c:v>
                </c:pt>
                <c:pt idx="9">
                  <c:v>0.65627810226842143</c:v>
                </c:pt>
                <c:pt idx="10">
                  <c:v>0.64906835970327359</c:v>
                </c:pt>
                <c:pt idx="11">
                  <c:v>0.70176914487227759</c:v>
                </c:pt>
                <c:pt idx="12">
                  <c:v>0.54996375331199043</c:v>
                </c:pt>
                <c:pt idx="13">
                  <c:v>0.51034516232371596</c:v>
                </c:pt>
                <c:pt idx="14">
                  <c:v>0.52369886785813036</c:v>
                </c:pt>
                <c:pt idx="15">
                  <c:v>0.58733506604095165</c:v>
                </c:pt>
                <c:pt idx="16">
                  <c:v>0.51275775645084576</c:v>
                </c:pt>
                <c:pt idx="17">
                  <c:v>0.53622193788156414</c:v>
                </c:pt>
                <c:pt idx="18">
                  <c:v>0.52410680958351064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05-4143-A83D-04CD64BD74B5}"/>
            </c:ext>
          </c:extLst>
        </c:ser>
        <c:ser>
          <c:idx val="3"/>
          <c:order val="3"/>
          <c:tx>
            <c:strRef>
              <c:f>Sheet1!$AS$27</c:f>
              <c:strCache>
                <c:ptCount val="1"/>
                <c:pt idx="0">
                  <c:v>Utomlänsförskrivet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Sheet1!$AT$22:$BM$22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Sheet1!$AT$27:$BM$27</c:f>
              <c:numCache>
                <c:formatCode>#,##0.00</c:formatCode>
                <c:ptCount val="19"/>
                <c:pt idx="0">
                  <c:v>0.6817533728019961</c:v>
                </c:pt>
                <c:pt idx="1">
                  <c:v>0.7229542926478012</c:v>
                </c:pt>
                <c:pt idx="2">
                  <c:v>0.66219191914331388</c:v>
                </c:pt>
                <c:pt idx="3">
                  <c:v>0.67103199159122551</c:v>
                </c:pt>
                <c:pt idx="4">
                  <c:v>0.71444619374092655</c:v>
                </c:pt>
                <c:pt idx="5">
                  <c:v>0.68886908322584972</c:v>
                </c:pt>
                <c:pt idx="6">
                  <c:v>0.70677774411627892</c:v>
                </c:pt>
                <c:pt idx="7">
                  <c:v>0.68101813533623123</c:v>
                </c:pt>
                <c:pt idx="8">
                  <c:v>0.70874374852602373</c:v>
                </c:pt>
                <c:pt idx="9">
                  <c:v>0.66065025235053843</c:v>
                </c:pt>
                <c:pt idx="10">
                  <c:v>0.73405775007098295</c:v>
                </c:pt>
                <c:pt idx="11">
                  <c:v>0.71044082667407893</c:v>
                </c:pt>
                <c:pt idx="12">
                  <c:v>0.77655996794885396</c:v>
                </c:pt>
                <c:pt idx="13">
                  <c:v>0.80986771019322135</c:v>
                </c:pt>
                <c:pt idx="14">
                  <c:v>0.9004704237308282</c:v>
                </c:pt>
                <c:pt idx="15">
                  <c:v>0.86458553121770554</c:v>
                </c:pt>
                <c:pt idx="16">
                  <c:v>0.8813622271511562</c:v>
                </c:pt>
                <c:pt idx="17">
                  <c:v>0.92900105160257118</c:v>
                </c:pt>
                <c:pt idx="18">
                  <c:v>0.85411330419101916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05-4143-A83D-04CD64BD7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3"/>
        <c:overlap val="100"/>
        <c:axId val="67152512"/>
        <c:axId val="67154304"/>
      </c:barChart>
      <c:catAx>
        <c:axId val="6715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154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715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DDD/TIND</a:t>
                </a:r>
              </a:p>
            </c:rich>
          </c:tx>
          <c:layout>
            <c:manualLayout>
              <c:xMode val="edge"/>
              <c:yMode val="edge"/>
              <c:x val="1.1375315935757252E-2"/>
              <c:y val="0.472881320598964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15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163966038096224"/>
          <c:y val="7.8017105980785831E-2"/>
          <c:w val="0.4462743630741649"/>
          <c:h val="0.17977226591794668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sv-SE" sz="2000" dirty="0"/>
              <a:t>Antibiotika (J01 </a:t>
            </a:r>
            <a:r>
              <a:rPr lang="sv-SE" sz="2000" dirty="0" err="1"/>
              <a:t>exkl</a:t>
            </a:r>
            <a:r>
              <a:rPr lang="sv-SE" sz="2000" dirty="0"/>
              <a:t> </a:t>
            </a:r>
            <a:r>
              <a:rPr lang="sv-SE" sz="2000" dirty="0" err="1"/>
              <a:t>Hiprex</a:t>
            </a:r>
            <a:r>
              <a:rPr lang="sv-SE" sz="2000" dirty="0"/>
              <a:t>), </a:t>
            </a:r>
          </a:p>
          <a:p>
            <a:pPr>
              <a:defRPr/>
            </a:pPr>
            <a:r>
              <a:rPr lang="sv-SE" dirty="0"/>
              <a:t>antal uthämtade recept/1000 invånare och år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4807833463175705E-2"/>
          <c:y val="0.1282662033535765"/>
          <c:w val="0.89666413624612851"/>
          <c:h val="0.70024371237266725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Blad1!$P$1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Blad1!$A$2:$A$23</c:f>
              <c:strCache>
                <c:ptCount val="22"/>
                <c:pt idx="0">
                  <c:v>Gotland </c:v>
                </c:pt>
                <c:pt idx="1">
                  <c:v>Blekinge </c:v>
                </c:pt>
                <c:pt idx="2">
                  <c:v>Skåne </c:v>
                </c:pt>
                <c:pt idx="3">
                  <c:v>Norrbotten </c:v>
                </c:pt>
                <c:pt idx="4">
                  <c:v>Kalmar </c:v>
                </c:pt>
                <c:pt idx="5">
                  <c:v>Östergötland </c:v>
                </c:pt>
                <c:pt idx="6">
                  <c:v>Kronoberg </c:v>
                </c:pt>
                <c:pt idx="7">
                  <c:v>Halland </c:v>
                </c:pt>
                <c:pt idx="8">
                  <c:v>Västmanland </c:v>
                </c:pt>
                <c:pt idx="9">
                  <c:v>Södermanland </c:v>
                </c:pt>
                <c:pt idx="10">
                  <c:v>Stockholm </c:v>
                </c:pt>
                <c:pt idx="11">
                  <c:v>Riket </c:v>
                </c:pt>
                <c:pt idx="12">
                  <c:v>Gävleborg </c:v>
                </c:pt>
                <c:pt idx="13">
                  <c:v>Värmland </c:v>
                </c:pt>
                <c:pt idx="14">
                  <c:v>Västra Götaland </c:v>
                </c:pt>
                <c:pt idx="15">
                  <c:v>Örebro </c:v>
                </c:pt>
                <c:pt idx="16">
                  <c:v>Dalarna </c:v>
                </c:pt>
                <c:pt idx="17">
                  <c:v>Västernorrland </c:v>
                </c:pt>
                <c:pt idx="18">
                  <c:v>Uppsala </c:v>
                </c:pt>
                <c:pt idx="19">
                  <c:v>Jämtland </c:v>
                </c:pt>
                <c:pt idx="20">
                  <c:v>Jönköping </c:v>
                </c:pt>
                <c:pt idx="21">
                  <c:v>Västerbotten </c:v>
                </c:pt>
              </c:strCache>
            </c:strRef>
          </c:cat>
          <c:val>
            <c:numRef>
              <c:f>Blad1!$P$2:$P$23</c:f>
              <c:numCache>
                <c:formatCode>0</c:formatCode>
                <c:ptCount val="22"/>
                <c:pt idx="0">
                  <c:v>263.94649268044799</c:v>
                </c:pt>
                <c:pt idx="1">
                  <c:v>267.04291637567098</c:v>
                </c:pt>
                <c:pt idx="2">
                  <c:v>280.23459365028401</c:v>
                </c:pt>
                <c:pt idx="3">
                  <c:v>250.84804139483299</c:v>
                </c:pt>
                <c:pt idx="4">
                  <c:v>256.96368969353699</c:v>
                </c:pt>
                <c:pt idx="5">
                  <c:v>251.44346226559699</c:v>
                </c:pt>
                <c:pt idx="6">
                  <c:v>259.97344349365602</c:v>
                </c:pt>
                <c:pt idx="7">
                  <c:v>257.45717031650901</c:v>
                </c:pt>
                <c:pt idx="8">
                  <c:v>257.499991038367</c:v>
                </c:pt>
                <c:pt idx="9">
                  <c:v>244.05485733977</c:v>
                </c:pt>
                <c:pt idx="10">
                  <c:v>247.92113414590199</c:v>
                </c:pt>
                <c:pt idx="11">
                  <c:v>251.238145461594</c:v>
                </c:pt>
                <c:pt idx="12">
                  <c:v>241.15690819308699</c:v>
                </c:pt>
                <c:pt idx="13">
                  <c:v>275.759544626337</c:v>
                </c:pt>
                <c:pt idx="14">
                  <c:v>243.884462870639</c:v>
                </c:pt>
                <c:pt idx="15">
                  <c:v>254.266734465045</c:v>
                </c:pt>
                <c:pt idx="16">
                  <c:v>233.06875830047801</c:v>
                </c:pt>
                <c:pt idx="17">
                  <c:v>233.643061021405</c:v>
                </c:pt>
                <c:pt idx="18">
                  <c:v>231.612602714758</c:v>
                </c:pt>
                <c:pt idx="19">
                  <c:v>224.87770154633699</c:v>
                </c:pt>
                <c:pt idx="20">
                  <c:v>231.90778719787301</c:v>
                </c:pt>
                <c:pt idx="21">
                  <c:v>214.96341458973001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47-4B60-AC6B-08641F6991F4}"/>
            </c:ext>
          </c:extLst>
        </c:ser>
        <c:ser>
          <c:idx val="4"/>
          <c:order val="4"/>
          <c:tx>
            <c:strRef>
              <c:f>Blad1!$Q$1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D300"/>
            </a:solidFill>
            <a:ln>
              <a:solidFill>
                <a:srgbClr val="FFD300"/>
              </a:solidFill>
            </a:ln>
          </c:spPr>
          <c:invertIfNegative val="0"/>
          <c:cat>
            <c:strRef>
              <c:f>Blad1!$A$2:$A$23</c:f>
              <c:strCache>
                <c:ptCount val="22"/>
                <c:pt idx="0">
                  <c:v>Gotland </c:v>
                </c:pt>
                <c:pt idx="1">
                  <c:v>Blekinge </c:v>
                </c:pt>
                <c:pt idx="2">
                  <c:v>Skåne </c:v>
                </c:pt>
                <c:pt idx="3">
                  <c:v>Norrbotten </c:v>
                </c:pt>
                <c:pt idx="4">
                  <c:v>Kalmar </c:v>
                </c:pt>
                <c:pt idx="5">
                  <c:v>Östergötland </c:v>
                </c:pt>
                <c:pt idx="6">
                  <c:v>Kronoberg </c:v>
                </c:pt>
                <c:pt idx="7">
                  <c:v>Halland </c:v>
                </c:pt>
                <c:pt idx="8">
                  <c:v>Västmanland </c:v>
                </c:pt>
                <c:pt idx="9">
                  <c:v>Södermanland </c:v>
                </c:pt>
                <c:pt idx="10">
                  <c:v>Stockholm </c:v>
                </c:pt>
                <c:pt idx="11">
                  <c:v>Riket </c:v>
                </c:pt>
                <c:pt idx="12">
                  <c:v>Gävleborg </c:v>
                </c:pt>
                <c:pt idx="13">
                  <c:v>Värmland </c:v>
                </c:pt>
                <c:pt idx="14">
                  <c:v>Västra Götaland </c:v>
                </c:pt>
                <c:pt idx="15">
                  <c:v>Örebro </c:v>
                </c:pt>
                <c:pt idx="16">
                  <c:v>Dalarna </c:v>
                </c:pt>
                <c:pt idx="17">
                  <c:v>Västernorrland </c:v>
                </c:pt>
                <c:pt idx="18">
                  <c:v>Uppsala </c:v>
                </c:pt>
                <c:pt idx="19">
                  <c:v>Jämtland </c:v>
                </c:pt>
                <c:pt idx="20">
                  <c:v>Jönköping </c:v>
                </c:pt>
                <c:pt idx="21">
                  <c:v>Västerbotten </c:v>
                </c:pt>
              </c:strCache>
            </c:strRef>
          </c:cat>
          <c:val>
            <c:numRef>
              <c:f>Blad1!$Q$2:$Q$23</c:f>
              <c:numCache>
                <c:formatCode>0</c:formatCode>
                <c:ptCount val="22"/>
                <c:pt idx="0">
                  <c:v>289.08178444738701</c:v>
                </c:pt>
                <c:pt idx="1">
                  <c:v>288.32682373692802</c:v>
                </c:pt>
                <c:pt idx="2">
                  <c:v>303.40572598640802</c:v>
                </c:pt>
                <c:pt idx="3">
                  <c:v>263.74825926951502</c:v>
                </c:pt>
                <c:pt idx="4">
                  <c:v>273.98056606287201</c:v>
                </c:pt>
                <c:pt idx="5">
                  <c:v>277.32712878672299</c:v>
                </c:pt>
                <c:pt idx="6">
                  <c:v>279.301147625223</c:v>
                </c:pt>
                <c:pt idx="7">
                  <c:v>279.63711147737001</c:v>
                </c:pt>
                <c:pt idx="8">
                  <c:v>268.02819962025302</c:v>
                </c:pt>
                <c:pt idx="9">
                  <c:v>263.87631128415001</c:v>
                </c:pt>
                <c:pt idx="10">
                  <c:v>268.99948238277699</c:v>
                </c:pt>
                <c:pt idx="11">
                  <c:v>270.15652437719302</c:v>
                </c:pt>
                <c:pt idx="12">
                  <c:v>255.48316593233</c:v>
                </c:pt>
                <c:pt idx="13">
                  <c:v>284.18950897258901</c:v>
                </c:pt>
                <c:pt idx="14">
                  <c:v>262.40435878307102</c:v>
                </c:pt>
                <c:pt idx="15">
                  <c:v>278.137712332506</c:v>
                </c:pt>
                <c:pt idx="16">
                  <c:v>253.546529776976</c:v>
                </c:pt>
                <c:pt idx="17">
                  <c:v>244.622119910386</c:v>
                </c:pt>
                <c:pt idx="18">
                  <c:v>255.51434803659799</c:v>
                </c:pt>
                <c:pt idx="19">
                  <c:v>232.34340845707399</c:v>
                </c:pt>
                <c:pt idx="20">
                  <c:v>246.257921016057</c:v>
                </c:pt>
                <c:pt idx="21">
                  <c:v>222.338442606634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47-4B60-AC6B-08641F6991F4}"/>
            </c:ext>
          </c:extLst>
        </c:ser>
        <c:ser>
          <c:idx val="5"/>
          <c:order val="5"/>
          <c:tx>
            <c:strRef>
              <c:f>Blad1!$R$1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Blad1!$A$2:$A$23</c:f>
              <c:strCache>
                <c:ptCount val="22"/>
                <c:pt idx="0">
                  <c:v>Gotland </c:v>
                </c:pt>
                <c:pt idx="1">
                  <c:v>Blekinge </c:v>
                </c:pt>
                <c:pt idx="2">
                  <c:v>Skåne </c:v>
                </c:pt>
                <c:pt idx="3">
                  <c:v>Norrbotten </c:v>
                </c:pt>
                <c:pt idx="4">
                  <c:v>Kalmar </c:v>
                </c:pt>
                <c:pt idx="5">
                  <c:v>Östergötland </c:v>
                </c:pt>
                <c:pt idx="6">
                  <c:v>Kronoberg </c:v>
                </c:pt>
                <c:pt idx="7">
                  <c:v>Halland </c:v>
                </c:pt>
                <c:pt idx="8">
                  <c:v>Västmanland </c:v>
                </c:pt>
                <c:pt idx="9">
                  <c:v>Södermanland </c:v>
                </c:pt>
                <c:pt idx="10">
                  <c:v>Stockholm </c:v>
                </c:pt>
                <c:pt idx="11">
                  <c:v>Riket </c:v>
                </c:pt>
                <c:pt idx="12">
                  <c:v>Gävleborg </c:v>
                </c:pt>
                <c:pt idx="13">
                  <c:v>Värmland </c:v>
                </c:pt>
                <c:pt idx="14">
                  <c:v>Västra Götaland </c:v>
                </c:pt>
                <c:pt idx="15">
                  <c:v>Örebro </c:v>
                </c:pt>
                <c:pt idx="16">
                  <c:v>Dalarna </c:v>
                </c:pt>
                <c:pt idx="17">
                  <c:v>Västernorrland </c:v>
                </c:pt>
                <c:pt idx="18">
                  <c:v>Uppsala </c:v>
                </c:pt>
                <c:pt idx="19">
                  <c:v>Jämtland </c:v>
                </c:pt>
                <c:pt idx="20">
                  <c:v>Jönköping </c:v>
                </c:pt>
                <c:pt idx="21">
                  <c:v>Västerbotten </c:v>
                </c:pt>
              </c:strCache>
            </c:strRef>
          </c:cat>
          <c:val>
            <c:numRef>
              <c:f>Blad1!$R$2:$R$23</c:f>
              <c:numCache>
                <c:formatCode>0</c:formatCode>
                <c:ptCount val="22"/>
                <c:pt idx="0">
                  <c:v>285.74939782726199</c:v>
                </c:pt>
                <c:pt idx="1">
                  <c:v>301.36</c:v>
                </c:pt>
                <c:pt idx="2">
                  <c:v>300.47876571708298</c:v>
                </c:pt>
                <c:pt idx="3">
                  <c:v>284.52189311011</c:v>
                </c:pt>
                <c:pt idx="4">
                  <c:v>278.21313754981401</c:v>
                </c:pt>
                <c:pt idx="5">
                  <c:v>276.13921718914798</c:v>
                </c:pt>
                <c:pt idx="6">
                  <c:v>285.73883330223998</c:v>
                </c:pt>
                <c:pt idx="7">
                  <c:v>276.27957852600503</c:v>
                </c:pt>
                <c:pt idx="8">
                  <c:v>274.36763967480101</c:v>
                </c:pt>
                <c:pt idx="9">
                  <c:v>265.63534960125099</c:v>
                </c:pt>
                <c:pt idx="10">
                  <c:v>270.71098055622002</c:v>
                </c:pt>
                <c:pt idx="11">
                  <c:v>271.03984217908999</c:v>
                </c:pt>
                <c:pt idx="12">
                  <c:v>264.24685445417703</c:v>
                </c:pt>
                <c:pt idx="13">
                  <c:v>284.48093444496197</c:v>
                </c:pt>
                <c:pt idx="14">
                  <c:v>256.571530761465</c:v>
                </c:pt>
                <c:pt idx="15">
                  <c:v>260.98287657895099</c:v>
                </c:pt>
                <c:pt idx="16">
                  <c:v>265.72394370119702</c:v>
                </c:pt>
                <c:pt idx="17">
                  <c:v>258.91603482167898</c:v>
                </c:pt>
                <c:pt idx="18">
                  <c:v>254.42856825074301</c:v>
                </c:pt>
                <c:pt idx="19">
                  <c:v>244.20692152189</c:v>
                </c:pt>
                <c:pt idx="20">
                  <c:v>245.45351031296801</c:v>
                </c:pt>
                <c:pt idx="21">
                  <c:v>242.43261375744899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B-46DF-A61A-33278FEE0B5C}"/>
            </c:ext>
          </c:extLst>
        </c:ser>
        <c:ser>
          <c:idx val="6"/>
          <c:order val="6"/>
          <c:tx>
            <c:strRef>
              <c:f>Blad1!$S$1</c:f>
              <c:strCache>
                <c:ptCount val="1"/>
                <c:pt idx="0">
                  <c:v>2025</c:v>
                </c:pt>
              </c:strCache>
              <c:extLst xmlns:c15="http://schemas.microsoft.com/office/drawing/2012/chart"/>
            </c:strRef>
          </c:tx>
          <c:spPr>
            <a:solidFill>
              <a:srgbClr val="83B81A"/>
            </a:solidFill>
          </c:spPr>
          <c:invertIfNegative val="0"/>
          <c:cat>
            <c:strRef>
              <c:f>Blad1!$A$2:$A$23</c:f>
              <c:strCache>
                <c:ptCount val="22"/>
                <c:pt idx="0">
                  <c:v>Gotland </c:v>
                </c:pt>
                <c:pt idx="1">
                  <c:v>Blekinge </c:v>
                </c:pt>
                <c:pt idx="2">
                  <c:v>Skåne </c:v>
                </c:pt>
                <c:pt idx="3">
                  <c:v>Norrbotten </c:v>
                </c:pt>
                <c:pt idx="4">
                  <c:v>Kalmar </c:v>
                </c:pt>
                <c:pt idx="5">
                  <c:v>Östergötland </c:v>
                </c:pt>
                <c:pt idx="6">
                  <c:v>Kronoberg </c:v>
                </c:pt>
                <c:pt idx="7">
                  <c:v>Halland </c:v>
                </c:pt>
                <c:pt idx="8">
                  <c:v>Västmanland </c:v>
                </c:pt>
                <c:pt idx="9">
                  <c:v>Södermanland </c:v>
                </c:pt>
                <c:pt idx="10">
                  <c:v>Stockholm </c:v>
                </c:pt>
                <c:pt idx="11">
                  <c:v>Riket </c:v>
                </c:pt>
                <c:pt idx="12">
                  <c:v>Gävleborg </c:v>
                </c:pt>
                <c:pt idx="13">
                  <c:v>Värmland </c:v>
                </c:pt>
                <c:pt idx="14">
                  <c:v>Västra Götaland </c:v>
                </c:pt>
                <c:pt idx="15">
                  <c:v>Örebro </c:v>
                </c:pt>
                <c:pt idx="16">
                  <c:v>Dalarna </c:v>
                </c:pt>
                <c:pt idx="17">
                  <c:v>Västernorrland </c:v>
                </c:pt>
                <c:pt idx="18">
                  <c:v>Uppsala </c:v>
                </c:pt>
                <c:pt idx="19">
                  <c:v>Jämtland </c:v>
                </c:pt>
                <c:pt idx="20">
                  <c:v>Jönköping </c:v>
                </c:pt>
                <c:pt idx="21">
                  <c:v>Västerbotten </c:v>
                </c:pt>
              </c:strCache>
              <c:extLst xmlns:c15="http://schemas.microsoft.com/office/drawing/2012/chart"/>
            </c:strRef>
          </c:cat>
          <c:val>
            <c:numRef>
              <c:f>Blad1!$S$2:$S$23</c:f>
              <c:numCache>
                <c:formatCode>0</c:formatCode>
                <c:ptCount val="22"/>
                <c:pt idx="0">
                  <c:v>267.86505059782502</c:v>
                </c:pt>
                <c:pt idx="1">
                  <c:v>293.996425459379</c:v>
                </c:pt>
                <c:pt idx="2">
                  <c:v>276.90802211355498</c:v>
                </c:pt>
                <c:pt idx="3">
                  <c:v>276.02767275359997</c:v>
                </c:pt>
                <c:pt idx="4">
                  <c:v>267.16243424043603</c:v>
                </c:pt>
                <c:pt idx="5">
                  <c:v>263.32956570698002</c:v>
                </c:pt>
                <c:pt idx="6">
                  <c:v>260.93798407679299</c:v>
                </c:pt>
                <c:pt idx="7">
                  <c:v>260.60207375809199</c:v>
                </c:pt>
                <c:pt idx="8">
                  <c:v>253.249062804544</c:v>
                </c:pt>
                <c:pt idx="9">
                  <c:v>257.39034695000998</c:v>
                </c:pt>
                <c:pt idx="10">
                  <c:v>258.54170145477298</c:v>
                </c:pt>
                <c:pt idx="11">
                  <c:v>255.61306458148201</c:v>
                </c:pt>
                <c:pt idx="12">
                  <c:v>246.83895726003101</c:v>
                </c:pt>
                <c:pt idx="13">
                  <c:v>255.540185755018</c:v>
                </c:pt>
                <c:pt idx="14">
                  <c:v>248.11303566462701</c:v>
                </c:pt>
                <c:pt idx="15">
                  <c:v>243.59627077421999</c:v>
                </c:pt>
                <c:pt idx="16">
                  <c:v>245.86977309053299</c:v>
                </c:pt>
                <c:pt idx="17">
                  <c:v>239.89265213825999</c:v>
                </c:pt>
                <c:pt idx="18">
                  <c:v>237.30853713546099</c:v>
                </c:pt>
                <c:pt idx="19">
                  <c:v>229.134516218882</c:v>
                </c:pt>
                <c:pt idx="20">
                  <c:v>224.13238596899001</c:v>
                </c:pt>
                <c:pt idx="21">
                  <c:v>215.49914988368701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FFCB-46DF-A61A-33278FEE0B5C}"/>
            </c:ext>
          </c:extLst>
        </c:ser>
        <c:ser>
          <c:idx val="7"/>
          <c:order val="7"/>
          <c:tx>
            <c:strRef>
              <c:f>Blad1!$T$1</c:f>
              <c:strCache>
                <c:ptCount val="1"/>
                <c:pt idx="0">
                  <c:v>okt 2025-sep 2026</c:v>
                </c:pt>
              </c:strCache>
            </c:strRef>
          </c:tx>
          <c:spPr>
            <a:solidFill>
              <a:srgbClr val="E13288">
                <a:lumMod val="60000"/>
                <a:lumOff val="40000"/>
              </a:srgbClr>
            </a:solidFill>
          </c:spPr>
          <c:invertIfNegative val="0"/>
          <c:dLbls>
            <c:dLbl>
              <c:idx val="6"/>
              <c:layout>
                <c:manualLayout>
                  <c:x val="0"/>
                  <c:y val="0.108371492859561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E4-42E9-AAE6-F261E1016A3F}"/>
                </c:ext>
              </c:extLst>
            </c:dLbl>
            <c:dLbl>
              <c:idx val="11"/>
              <c:layout>
                <c:manualLayout>
                  <c:x val="6.2454161350275752E-3"/>
                  <c:y val="0.1189961490222639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E4-42E9-AAE6-F261E1016A3F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65000"/>
                    <a:lumOff val="35000"/>
                  </a:srgbClr>
                </a:solidFill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val>
            <c:numRef>
              <c:f>Blad1!$T$2:$T$23</c:f>
              <c:numCache>
                <c:formatCode>0</c:formatCode>
                <c:ptCount val="22"/>
                <c:pt idx="0">
                  <c:v>269.12274362301503</c:v>
                </c:pt>
                <c:pt idx="1">
                  <c:v>268.35013181327798</c:v>
                </c:pt>
                <c:pt idx="2">
                  <c:v>259.51332745220702</c:v>
                </c:pt>
                <c:pt idx="3">
                  <c:v>259.24408398709699</c:v>
                </c:pt>
                <c:pt idx="4">
                  <c:v>258.52099197784702</c:v>
                </c:pt>
                <c:pt idx="5">
                  <c:v>249.08715501229099</c:v>
                </c:pt>
                <c:pt idx="6">
                  <c:v>248.38309559670401</c:v>
                </c:pt>
                <c:pt idx="7">
                  <c:v>247.47222262357101</c:v>
                </c:pt>
                <c:pt idx="8">
                  <c:v>244.661680911681</c:v>
                </c:pt>
                <c:pt idx="9">
                  <c:v>242.753068250681</c:v>
                </c:pt>
                <c:pt idx="10">
                  <c:v>241.73211085927801</c:v>
                </c:pt>
                <c:pt idx="11">
                  <c:v>241.570352216039</c:v>
                </c:pt>
                <c:pt idx="12">
                  <c:v>239.28014507172401</c:v>
                </c:pt>
                <c:pt idx="13">
                  <c:v>239.21797181307599</c:v>
                </c:pt>
                <c:pt idx="14">
                  <c:v>237.16886136739899</c:v>
                </c:pt>
                <c:pt idx="15">
                  <c:v>230.95964986844101</c:v>
                </c:pt>
                <c:pt idx="16">
                  <c:v>229.064797520864</c:v>
                </c:pt>
                <c:pt idx="17">
                  <c:v>226.94145510449999</c:v>
                </c:pt>
                <c:pt idx="18">
                  <c:v>225.526493986058</c:v>
                </c:pt>
                <c:pt idx="19">
                  <c:v>213.82639077136199</c:v>
                </c:pt>
                <c:pt idx="20">
                  <c:v>211.10978856017499</c:v>
                </c:pt>
                <c:pt idx="21">
                  <c:v>209.866631302397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51-49D7-82F9-3DAAB1C0A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244416"/>
        <c:axId val="199246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Blad1!$M$1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solidFill>
                    <a:srgbClr val="E13288">
                      <a:alpha val="99000"/>
                    </a:srgbClr>
                  </a:solidFill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Gotland </c:v>
                      </c:pt>
                      <c:pt idx="1">
                        <c:v>Blekinge </c:v>
                      </c:pt>
                      <c:pt idx="2">
                        <c:v>Skåne </c:v>
                      </c:pt>
                      <c:pt idx="3">
                        <c:v>Norrbotten </c:v>
                      </c:pt>
                      <c:pt idx="4">
                        <c:v>Kalmar </c:v>
                      </c:pt>
                      <c:pt idx="5">
                        <c:v>Östergötland </c:v>
                      </c:pt>
                      <c:pt idx="6">
                        <c:v>Kronoberg </c:v>
                      </c:pt>
                      <c:pt idx="7">
                        <c:v>Halland </c:v>
                      </c:pt>
                      <c:pt idx="8">
                        <c:v>Västmanland </c:v>
                      </c:pt>
                      <c:pt idx="9">
                        <c:v>Södermanland </c:v>
                      </c:pt>
                      <c:pt idx="10">
                        <c:v>Stockholm </c:v>
                      </c:pt>
                      <c:pt idx="11">
                        <c:v>Riket </c:v>
                      </c:pt>
                      <c:pt idx="12">
                        <c:v>Gävleborg </c:v>
                      </c:pt>
                      <c:pt idx="13">
                        <c:v>Värmland </c:v>
                      </c:pt>
                      <c:pt idx="14">
                        <c:v>Västra Götaland </c:v>
                      </c:pt>
                      <c:pt idx="15">
                        <c:v>Örebro </c:v>
                      </c:pt>
                      <c:pt idx="16">
                        <c:v>Dalarna </c:v>
                      </c:pt>
                      <c:pt idx="17">
                        <c:v>Västernorrland </c:v>
                      </c:pt>
                      <c:pt idx="18">
                        <c:v>Uppsala </c:v>
                      </c:pt>
                      <c:pt idx="19">
                        <c:v>Jämtland </c:v>
                      </c:pt>
                      <c:pt idx="20">
                        <c:v>Jönköping </c:v>
                      </c:pt>
                      <c:pt idx="21">
                        <c:v>Västerbotten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Blad1!$M$2:$M$23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312</c:v>
                      </c:pt>
                      <c:pt idx="1">
                        <c:v>283</c:v>
                      </c:pt>
                      <c:pt idx="2">
                        <c:v>313</c:v>
                      </c:pt>
                      <c:pt idx="3">
                        <c:v>277</c:v>
                      </c:pt>
                      <c:pt idx="4">
                        <c:v>282</c:v>
                      </c:pt>
                      <c:pt idx="5">
                        <c:v>276</c:v>
                      </c:pt>
                      <c:pt idx="6">
                        <c:v>293</c:v>
                      </c:pt>
                      <c:pt idx="7">
                        <c:v>280</c:v>
                      </c:pt>
                      <c:pt idx="8">
                        <c:v>296</c:v>
                      </c:pt>
                      <c:pt idx="9">
                        <c:v>276</c:v>
                      </c:pt>
                      <c:pt idx="10">
                        <c:v>295</c:v>
                      </c:pt>
                      <c:pt idx="11">
                        <c:v>285</c:v>
                      </c:pt>
                      <c:pt idx="12">
                        <c:v>268</c:v>
                      </c:pt>
                      <c:pt idx="13">
                        <c:v>298</c:v>
                      </c:pt>
                      <c:pt idx="14">
                        <c:v>274</c:v>
                      </c:pt>
                      <c:pt idx="15">
                        <c:v>278</c:v>
                      </c:pt>
                      <c:pt idx="16">
                        <c:v>263</c:v>
                      </c:pt>
                      <c:pt idx="17">
                        <c:v>267</c:v>
                      </c:pt>
                      <c:pt idx="18">
                        <c:v>275</c:v>
                      </c:pt>
                      <c:pt idx="19">
                        <c:v>253</c:v>
                      </c:pt>
                      <c:pt idx="20">
                        <c:v>272</c:v>
                      </c:pt>
                      <c:pt idx="21">
                        <c:v>236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D5A5-4002-93D7-DDB3E3DA1A88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Blad1!$N$1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solidFill>
                    <a:srgbClr val="A05599">
                      <a:lumMod val="60000"/>
                      <a:lumOff val="40000"/>
                    </a:srgbClr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Gotland </c:v>
                      </c:pt>
                      <c:pt idx="1">
                        <c:v>Blekinge </c:v>
                      </c:pt>
                      <c:pt idx="2">
                        <c:v>Skåne </c:v>
                      </c:pt>
                      <c:pt idx="3">
                        <c:v>Norrbotten </c:v>
                      </c:pt>
                      <c:pt idx="4">
                        <c:v>Kalmar </c:v>
                      </c:pt>
                      <c:pt idx="5">
                        <c:v>Östergötland </c:v>
                      </c:pt>
                      <c:pt idx="6">
                        <c:v>Kronoberg </c:v>
                      </c:pt>
                      <c:pt idx="7">
                        <c:v>Halland </c:v>
                      </c:pt>
                      <c:pt idx="8">
                        <c:v>Västmanland </c:v>
                      </c:pt>
                      <c:pt idx="9">
                        <c:v>Södermanland </c:v>
                      </c:pt>
                      <c:pt idx="10">
                        <c:v>Stockholm </c:v>
                      </c:pt>
                      <c:pt idx="11">
                        <c:v>Riket </c:v>
                      </c:pt>
                      <c:pt idx="12">
                        <c:v>Gävleborg </c:v>
                      </c:pt>
                      <c:pt idx="13">
                        <c:v>Värmland </c:v>
                      </c:pt>
                      <c:pt idx="14">
                        <c:v>Västra Götaland </c:v>
                      </c:pt>
                      <c:pt idx="15">
                        <c:v>Örebro </c:v>
                      </c:pt>
                      <c:pt idx="16">
                        <c:v>Dalarna </c:v>
                      </c:pt>
                      <c:pt idx="17">
                        <c:v>Västernorrland </c:v>
                      </c:pt>
                      <c:pt idx="18">
                        <c:v>Uppsala </c:v>
                      </c:pt>
                      <c:pt idx="19">
                        <c:v>Jämtland </c:v>
                      </c:pt>
                      <c:pt idx="20">
                        <c:v>Jönköping </c:v>
                      </c:pt>
                      <c:pt idx="21">
                        <c:v>Västerbotten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Blad1!$N$2:$N$23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259</c:v>
                      </c:pt>
                      <c:pt idx="1">
                        <c:v>232</c:v>
                      </c:pt>
                      <c:pt idx="2">
                        <c:v>261</c:v>
                      </c:pt>
                      <c:pt idx="3">
                        <c:v>232</c:v>
                      </c:pt>
                      <c:pt idx="4">
                        <c:v>244</c:v>
                      </c:pt>
                      <c:pt idx="5">
                        <c:v>240</c:v>
                      </c:pt>
                      <c:pt idx="6">
                        <c:v>238</c:v>
                      </c:pt>
                      <c:pt idx="7">
                        <c:v>233</c:v>
                      </c:pt>
                      <c:pt idx="8">
                        <c:v>244</c:v>
                      </c:pt>
                      <c:pt idx="9">
                        <c:v>233</c:v>
                      </c:pt>
                      <c:pt idx="10">
                        <c:v>238</c:v>
                      </c:pt>
                      <c:pt idx="11">
                        <c:v>237</c:v>
                      </c:pt>
                      <c:pt idx="12">
                        <c:v>222</c:v>
                      </c:pt>
                      <c:pt idx="13">
                        <c:v>248</c:v>
                      </c:pt>
                      <c:pt idx="14">
                        <c:v>229</c:v>
                      </c:pt>
                      <c:pt idx="15">
                        <c:v>236</c:v>
                      </c:pt>
                      <c:pt idx="16">
                        <c:v>222</c:v>
                      </c:pt>
                      <c:pt idx="17">
                        <c:v>223</c:v>
                      </c:pt>
                      <c:pt idx="18">
                        <c:v>231</c:v>
                      </c:pt>
                      <c:pt idx="19">
                        <c:v>217</c:v>
                      </c:pt>
                      <c:pt idx="20">
                        <c:v>224</c:v>
                      </c:pt>
                      <c:pt idx="21">
                        <c:v>201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0-3B47-4B60-AC6B-08641F6991F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Blad1!$O$1</c15:sqref>
                        </c15:formulaRef>
                      </c:ext>
                    </c:extLst>
                    <c:strCache>
                      <c:ptCount val="1"/>
                      <c:pt idx="0">
                        <c:v>2021</c:v>
                      </c:pt>
                    </c:strCache>
                  </c:strRef>
                </c:tx>
                <c:spPr>
                  <a:solidFill>
                    <a:srgbClr val="83B81A"/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Gotland </c:v>
                      </c:pt>
                      <c:pt idx="1">
                        <c:v>Blekinge </c:v>
                      </c:pt>
                      <c:pt idx="2">
                        <c:v>Skåne </c:v>
                      </c:pt>
                      <c:pt idx="3">
                        <c:v>Norrbotten </c:v>
                      </c:pt>
                      <c:pt idx="4">
                        <c:v>Kalmar </c:v>
                      </c:pt>
                      <c:pt idx="5">
                        <c:v>Östergötland </c:v>
                      </c:pt>
                      <c:pt idx="6">
                        <c:v>Kronoberg </c:v>
                      </c:pt>
                      <c:pt idx="7">
                        <c:v>Halland </c:v>
                      </c:pt>
                      <c:pt idx="8">
                        <c:v>Västmanland </c:v>
                      </c:pt>
                      <c:pt idx="9">
                        <c:v>Södermanland </c:v>
                      </c:pt>
                      <c:pt idx="10">
                        <c:v>Stockholm </c:v>
                      </c:pt>
                      <c:pt idx="11">
                        <c:v>Riket </c:v>
                      </c:pt>
                      <c:pt idx="12">
                        <c:v>Gävleborg </c:v>
                      </c:pt>
                      <c:pt idx="13">
                        <c:v>Värmland </c:v>
                      </c:pt>
                      <c:pt idx="14">
                        <c:v>Västra Götaland </c:v>
                      </c:pt>
                      <c:pt idx="15">
                        <c:v>Örebro </c:v>
                      </c:pt>
                      <c:pt idx="16">
                        <c:v>Dalarna </c:v>
                      </c:pt>
                      <c:pt idx="17">
                        <c:v>Västernorrland </c:v>
                      </c:pt>
                      <c:pt idx="18">
                        <c:v>Uppsala </c:v>
                      </c:pt>
                      <c:pt idx="19">
                        <c:v>Jämtland </c:v>
                      </c:pt>
                      <c:pt idx="20">
                        <c:v>Jönköping </c:v>
                      </c:pt>
                      <c:pt idx="21">
                        <c:v>Västerbotten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Blad1!$O$2:$O$23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254</c:v>
                      </c:pt>
                      <c:pt idx="1">
                        <c:v>235</c:v>
                      </c:pt>
                      <c:pt idx="2">
                        <c:v>253</c:v>
                      </c:pt>
                      <c:pt idx="3">
                        <c:v>222.75192897834299</c:v>
                      </c:pt>
                      <c:pt idx="4">
                        <c:v>239</c:v>
                      </c:pt>
                      <c:pt idx="5">
                        <c:v>232</c:v>
                      </c:pt>
                      <c:pt idx="6">
                        <c:v>237</c:v>
                      </c:pt>
                      <c:pt idx="7">
                        <c:v>231</c:v>
                      </c:pt>
                      <c:pt idx="8">
                        <c:v>240</c:v>
                      </c:pt>
                      <c:pt idx="9">
                        <c:v>226</c:v>
                      </c:pt>
                      <c:pt idx="10">
                        <c:v>228</c:v>
                      </c:pt>
                      <c:pt idx="11">
                        <c:v>230</c:v>
                      </c:pt>
                      <c:pt idx="12">
                        <c:v>222</c:v>
                      </c:pt>
                      <c:pt idx="13">
                        <c:v>247</c:v>
                      </c:pt>
                      <c:pt idx="14">
                        <c:v>223.145989807679</c:v>
                      </c:pt>
                      <c:pt idx="15">
                        <c:v>234</c:v>
                      </c:pt>
                      <c:pt idx="16">
                        <c:v>219</c:v>
                      </c:pt>
                      <c:pt idx="17">
                        <c:v>210</c:v>
                      </c:pt>
                      <c:pt idx="18">
                        <c:v>216</c:v>
                      </c:pt>
                      <c:pt idx="19">
                        <c:v>206</c:v>
                      </c:pt>
                      <c:pt idx="20">
                        <c:v>217</c:v>
                      </c:pt>
                      <c:pt idx="21">
                        <c:v>189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3B47-4B60-AC6B-08641F6991F4}"/>
                  </c:ext>
                </c:extLst>
              </c15:ser>
            </c15:filteredBarSeries>
          </c:ext>
        </c:extLst>
      </c:barChart>
      <c:catAx>
        <c:axId val="199244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sv-SE"/>
          </a:p>
        </c:txPr>
        <c:crossAx val="199246208"/>
        <c:crosses val="autoZero"/>
        <c:auto val="1"/>
        <c:lblAlgn val="ctr"/>
        <c:lblOffset val="100"/>
        <c:noMultiLvlLbl val="0"/>
      </c:catAx>
      <c:valAx>
        <c:axId val="199246208"/>
        <c:scaling>
          <c:orientation val="minMax"/>
          <c:max val="400"/>
          <c:min val="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/>
                  <a:t>Antal recept/1000 inv</a:t>
                </a:r>
              </a:p>
            </c:rich>
          </c:tx>
          <c:layout>
            <c:manualLayout>
              <c:xMode val="edge"/>
              <c:yMode val="edge"/>
              <c:x val="5.7825174690649545E-3"/>
              <c:y val="0.26931202739885596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199244416"/>
        <c:crosses val="autoZero"/>
        <c:crossBetween val="between"/>
        <c:majorUnit val="50"/>
      </c:valAx>
    </c:plotArea>
    <c:legend>
      <c:legendPos val="t"/>
      <c:layout>
        <c:manualLayout>
          <c:xMode val="edge"/>
          <c:yMode val="edge"/>
          <c:x val="0.32671847050840735"/>
          <c:y val="0.14142488184043811"/>
          <c:w val="0.42252728484615182"/>
          <c:h val="4.0959973657545418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200" baseline="0"/>
      </a:pPr>
      <a:endParaRPr lang="sv-SE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9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sv-SE" sz="2000" dirty="0"/>
              <a:t>Antibiotika (J01 </a:t>
            </a:r>
            <a:r>
              <a:rPr lang="sv-SE" sz="2000" dirty="0" err="1"/>
              <a:t>exkl</a:t>
            </a:r>
            <a:r>
              <a:rPr lang="sv-SE" sz="2000" dirty="0"/>
              <a:t> </a:t>
            </a:r>
            <a:r>
              <a:rPr lang="sv-SE" sz="2000" dirty="0" err="1"/>
              <a:t>Hiprex</a:t>
            </a:r>
            <a:r>
              <a:rPr lang="sv-SE" sz="2000" dirty="0"/>
              <a:t>) i Kronoberg</a:t>
            </a:r>
            <a:r>
              <a:rPr lang="sv-SE" dirty="0"/>
              <a:t>
antal recept per 1 000 invånare per månad</a:t>
            </a:r>
          </a:p>
        </c:rich>
      </c:tx>
      <c:layout>
        <c:manualLayout>
          <c:xMode val="edge"/>
          <c:yMode val="edge"/>
          <c:x val="0.21035058430717862"/>
          <c:y val="0"/>
        </c:manualLayout>
      </c:layout>
      <c:overlay val="0"/>
      <c:spPr>
        <a:noFill/>
        <a:ln w="3162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8255849450161192E-2"/>
          <c:y val="0.15439432259504429"/>
          <c:w val="0.86263050351762716"/>
          <c:h val="0.68408551068883605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Sheet1!$N$1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Sheet1!$N$2:$N$13</c:f>
              <c:numCache>
                <c:formatCode>0.0</c:formatCode>
                <c:ptCount val="12"/>
                <c:pt idx="0">
                  <c:v>18.269892790400313</c:v>
                </c:pt>
                <c:pt idx="1">
                  <c:v>17.443690370807513</c:v>
                </c:pt>
                <c:pt idx="2">
                  <c:v>20.11409461984853</c:v>
                </c:pt>
                <c:pt idx="3">
                  <c:v>18.99773777908921</c:v>
                </c:pt>
                <c:pt idx="4">
                  <c:v>21.604209698042688</c:v>
                </c:pt>
                <c:pt idx="5">
                  <c:v>23.345136225041802</c:v>
                </c:pt>
                <c:pt idx="6">
                  <c:v>21.461591423232001</c:v>
                </c:pt>
                <c:pt idx="7">
                  <c:v>23.438575784400498</c:v>
                </c:pt>
                <c:pt idx="8">
                  <c:v>23.310711124225399</c:v>
                </c:pt>
                <c:pt idx="9">
                  <c:v>22.695977181076</c:v>
                </c:pt>
                <c:pt idx="10">
                  <c:v>23.7631553063834</c:v>
                </c:pt>
                <c:pt idx="11">
                  <c:v>25.528671191108501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09-48E9-9F87-1BC1FF03F206}"/>
            </c:ext>
          </c:extLst>
        </c:ser>
        <c:ser>
          <c:idx val="4"/>
          <c:order val="4"/>
          <c:tx>
            <c:strRef>
              <c:f>Sheet1!$O$1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Sheet1!$O$2:$O$13</c:f>
              <c:numCache>
                <c:formatCode>0.0</c:formatCode>
                <c:ptCount val="12"/>
                <c:pt idx="0">
                  <c:v>23.30486700761</c:v>
                </c:pt>
                <c:pt idx="1">
                  <c:v>20.079770964347802</c:v>
                </c:pt>
                <c:pt idx="2">
                  <c:v>23.622972080162501</c:v>
                </c:pt>
                <c:pt idx="3">
                  <c:v>21.244524922309001</c:v>
                </c:pt>
                <c:pt idx="4">
                  <c:v>23.7404262607972</c:v>
                </c:pt>
                <c:pt idx="5">
                  <c:v>22.742065725401901</c:v>
                </c:pt>
                <c:pt idx="6">
                  <c:v>21.415812269067999</c:v>
                </c:pt>
                <c:pt idx="7">
                  <c:v>24.038955636577199</c:v>
                </c:pt>
                <c:pt idx="8">
                  <c:v>23.877456138204401</c:v>
                </c:pt>
                <c:pt idx="9">
                  <c:v>25.556072136442602</c:v>
                </c:pt>
                <c:pt idx="10">
                  <c:v>24.6506961607165</c:v>
                </c:pt>
                <c:pt idx="11">
                  <c:v>25.027528323586299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09-48E9-9F87-1BC1FF03F206}"/>
            </c:ext>
          </c:extLst>
        </c:ser>
        <c:ser>
          <c:idx val="5"/>
          <c:order val="5"/>
          <c:tx>
            <c:strRef>
              <c:f>Sheet1!$P$1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Sheet1!$P$2:$P$13</c:f>
              <c:numCache>
                <c:formatCode>0.0</c:formatCode>
                <c:ptCount val="12"/>
                <c:pt idx="0">
                  <c:v>26.2119144172893</c:v>
                </c:pt>
                <c:pt idx="1">
                  <c:v>24.631049753051201</c:v>
                </c:pt>
                <c:pt idx="2">
                  <c:v>22.745794998183499</c:v>
                </c:pt>
                <c:pt idx="3">
                  <c:v>22.348124073328599</c:v>
                </c:pt>
                <c:pt idx="4">
                  <c:v>22.4954096010526</c:v>
                </c:pt>
                <c:pt idx="5">
                  <c:v>21.420225248667101</c:v>
                </c:pt>
                <c:pt idx="6">
                  <c:v>23.030547018450001</c:v>
                </c:pt>
                <c:pt idx="7">
                  <c:v>23.447856013668101</c:v>
                </c:pt>
                <c:pt idx="8">
                  <c:v>23.973174395883898</c:v>
                </c:pt>
                <c:pt idx="9">
                  <c:v>25.7700578341172</c:v>
                </c:pt>
                <c:pt idx="10">
                  <c:v>25.141639582494602</c:v>
                </c:pt>
                <c:pt idx="11">
                  <c:v>24.5230403660536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D-47D4-B502-FDD39225FEC1}"/>
            </c:ext>
          </c:extLst>
        </c:ser>
        <c:ser>
          <c:idx val="6"/>
          <c:order val="6"/>
          <c:tx>
            <c:strRef>
              <c:f>Sheet1!$Q$1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Sheet1!$Q$2:$Q$13</c:f>
              <c:numCache>
                <c:formatCode>0.0</c:formatCode>
                <c:ptCount val="12"/>
                <c:pt idx="0">
                  <c:v>23.5651656495419</c:v>
                </c:pt>
                <c:pt idx="1">
                  <c:v>22.394775535896098</c:v>
                </c:pt>
                <c:pt idx="2">
                  <c:v>22.965217776160401</c:v>
                </c:pt>
                <c:pt idx="3">
                  <c:v>21.130950917379302</c:v>
                </c:pt>
                <c:pt idx="4">
                  <c:v>21.057186834586499</c:v>
                </c:pt>
                <c:pt idx="5">
                  <c:v>20.181853052111901</c:v>
                </c:pt>
                <c:pt idx="6">
                  <c:v>21.6128762582923</c:v>
                </c:pt>
                <c:pt idx="7">
                  <c:v>21.588288230694701</c:v>
                </c:pt>
                <c:pt idx="8">
                  <c:v>22.640655811872101</c:v>
                </c:pt>
                <c:pt idx="9">
                  <c:v>23.181592419019299</c:v>
                </c:pt>
                <c:pt idx="10">
                  <c:v>19.739268555355</c:v>
                </c:pt>
                <c:pt idx="11">
                  <c:v>20.7719657144543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6-46C9-9EA4-A427245628EB}"/>
            </c:ext>
          </c:extLst>
        </c:ser>
        <c:ser>
          <c:idx val="7"/>
          <c:order val="7"/>
          <c:tx>
            <c:strRef>
              <c:f>Sheet1!$R$1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cat>
            <c:strRef>
              <c:f>Sheet1!$A$2:$A$13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Sheet1!$R$2:$R$13</c:f>
              <c:numCache>
                <c:formatCode>0.0</c:formatCode>
                <c:ptCount val="12"/>
                <c:pt idx="0">
                  <c:v>19.816307846785399</c:v>
                </c:pt>
                <c:pt idx="1">
                  <c:v>18.964787415217099</c:v>
                </c:pt>
                <c:pt idx="2">
                  <c:v>20.505399525511201</c:v>
                </c:pt>
                <c:pt idx="3">
                  <c:v>20.530009942608501</c:v>
                </c:pt>
                <c:pt idx="4">
                  <c:v>18.8909561639251</c:v>
                </c:pt>
                <c:pt idx="5">
                  <c:v>21.578413710955601</c:v>
                </c:pt>
                <c:pt idx="6">
                  <c:v>21.922959550318499</c:v>
                </c:pt>
                <c:pt idx="7">
                  <c:v>20.9828416171997</c:v>
                </c:pt>
                <c:pt idx="8">
                  <c:v>21.317543289723702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9-40CA-BB5B-32A8D28FE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1799168"/>
        <c:axId val="20180070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Sheet1!$K$1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januari</c:v>
                      </c:pt>
                      <c:pt idx="1">
                        <c:v>februari</c:v>
                      </c:pt>
                      <c:pt idx="2">
                        <c:v>mars</c:v>
                      </c:pt>
                      <c:pt idx="3">
                        <c:v>april</c:v>
                      </c:pt>
                      <c:pt idx="4">
                        <c:v>maj</c:v>
                      </c:pt>
                      <c:pt idx="5">
                        <c:v>juni</c:v>
                      </c:pt>
                      <c:pt idx="6">
                        <c:v>juli</c:v>
                      </c:pt>
                      <c:pt idx="7">
                        <c:v>augusti</c:v>
                      </c:pt>
                      <c:pt idx="8">
                        <c:v>september</c:v>
                      </c:pt>
                      <c:pt idx="9">
                        <c:v>oktober</c:v>
                      </c:pt>
                      <c:pt idx="10">
                        <c:v>november</c:v>
                      </c:pt>
                      <c:pt idx="11">
                        <c:v>december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Sheet1!$K$2:$K$13</c15:sqref>
                        </c15:formulaRef>
                      </c:ext>
                    </c:extLst>
                    <c:numCache>
                      <c:formatCode>0.0</c:formatCode>
                      <c:ptCount val="12"/>
                      <c:pt idx="0">
                        <c:v>25.524548992925968</c:v>
                      </c:pt>
                      <c:pt idx="1">
                        <c:v>24.133756241057402</c:v>
                      </c:pt>
                      <c:pt idx="2">
                        <c:v>24.689072771479744</c:v>
                      </c:pt>
                      <c:pt idx="3">
                        <c:v>23.248251503356911</c:v>
                      </c:pt>
                      <c:pt idx="4">
                        <c:v>23.438359865123118</c:v>
                      </c:pt>
                      <c:pt idx="5">
                        <c:v>22.91306044445334</c:v>
                      </c:pt>
                      <c:pt idx="6">
                        <c:v>24.403910228830433</c:v>
                      </c:pt>
                      <c:pt idx="7">
                        <c:v>25.254395005152936</c:v>
                      </c:pt>
                      <c:pt idx="8">
                        <c:v>25.649620283561628</c:v>
                      </c:pt>
                      <c:pt idx="9">
                        <c:v>25.594588915681939</c:v>
                      </c:pt>
                      <c:pt idx="10">
                        <c:v>24.268833234943919</c:v>
                      </c:pt>
                      <c:pt idx="11">
                        <c:v>23.778553775652121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6F29-4A8B-BEC5-F6AFCFAF3162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Sheet1!$L$1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solidFill>
                    <a:schemeClr val="accent6">
                      <a:lumMod val="40000"/>
                      <a:lumOff val="60000"/>
                    </a:schemeClr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januari</c:v>
                      </c:pt>
                      <c:pt idx="1">
                        <c:v>februari</c:v>
                      </c:pt>
                      <c:pt idx="2">
                        <c:v>mars</c:v>
                      </c:pt>
                      <c:pt idx="3">
                        <c:v>april</c:v>
                      </c:pt>
                      <c:pt idx="4">
                        <c:v>maj</c:v>
                      </c:pt>
                      <c:pt idx="5">
                        <c:v>juni</c:v>
                      </c:pt>
                      <c:pt idx="6">
                        <c:v>juli</c:v>
                      </c:pt>
                      <c:pt idx="7">
                        <c:v>augusti</c:v>
                      </c:pt>
                      <c:pt idx="8">
                        <c:v>september</c:v>
                      </c:pt>
                      <c:pt idx="9">
                        <c:v>oktober</c:v>
                      </c:pt>
                      <c:pt idx="10">
                        <c:v>november</c:v>
                      </c:pt>
                      <c:pt idx="11">
                        <c:v>december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Sheet1!$L$2:$L$13</c15:sqref>
                        </c15:formulaRef>
                      </c:ext>
                    </c:extLst>
                    <c:numCache>
                      <c:formatCode>0.0</c:formatCode>
                      <c:ptCount val="12"/>
                      <c:pt idx="0">
                        <c:v>24.028510589718518</c:v>
                      </c:pt>
                      <c:pt idx="1">
                        <c:v>22.663536325687822</c:v>
                      </c:pt>
                      <c:pt idx="2">
                        <c:v>23.695953223572857</c:v>
                      </c:pt>
                      <c:pt idx="3">
                        <c:v>17.908462344082714</c:v>
                      </c:pt>
                      <c:pt idx="4">
                        <c:v>15.793993120529711</c:v>
                      </c:pt>
                      <c:pt idx="5">
                        <c:v>17.903498801304419</c:v>
                      </c:pt>
                      <c:pt idx="6">
                        <c:v>18.742337530836011</c:v>
                      </c:pt>
                      <c:pt idx="7">
                        <c:v>19.705264829824937</c:v>
                      </c:pt>
                      <c:pt idx="8">
                        <c:v>20.846879668832425</c:v>
                      </c:pt>
                      <c:pt idx="9">
                        <c:v>20.434905618234072</c:v>
                      </c:pt>
                      <c:pt idx="10">
                        <c:v>18.255910338563254</c:v>
                      </c:pt>
                      <c:pt idx="11">
                        <c:v>18.012696742426876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0-C409-48E9-9F87-1BC1FF03F206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Sheet1!$M$1</c15:sqref>
                        </c15:formulaRef>
                      </c:ext>
                    </c:extLst>
                    <c:strCache>
                      <c:ptCount val="1"/>
                      <c:pt idx="0">
                        <c:v>2021</c:v>
                      </c:pt>
                    </c:strCache>
                  </c:strRef>
                </c:tx>
                <c:spPr>
                  <a:solidFill>
                    <a:srgbClr val="92D050"/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januari</c:v>
                      </c:pt>
                      <c:pt idx="1">
                        <c:v>februari</c:v>
                      </c:pt>
                      <c:pt idx="2">
                        <c:v>mars</c:v>
                      </c:pt>
                      <c:pt idx="3">
                        <c:v>april</c:v>
                      </c:pt>
                      <c:pt idx="4">
                        <c:v>maj</c:v>
                      </c:pt>
                      <c:pt idx="5">
                        <c:v>juni</c:v>
                      </c:pt>
                      <c:pt idx="6">
                        <c:v>juli</c:v>
                      </c:pt>
                      <c:pt idx="7">
                        <c:v>augusti</c:v>
                      </c:pt>
                      <c:pt idx="8">
                        <c:v>september</c:v>
                      </c:pt>
                      <c:pt idx="9">
                        <c:v>oktober</c:v>
                      </c:pt>
                      <c:pt idx="10">
                        <c:v>november</c:v>
                      </c:pt>
                      <c:pt idx="11">
                        <c:v>december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Sheet1!$M$2:$M$13</c15:sqref>
                        </c15:formulaRef>
                      </c:ext>
                    </c:extLst>
                    <c:numCache>
                      <c:formatCode>0.0</c:formatCode>
                      <c:ptCount val="12"/>
                      <c:pt idx="0">
                        <c:v>16.720804101590506</c:v>
                      </c:pt>
                      <c:pt idx="1">
                        <c:v>15.524342069483792</c:v>
                      </c:pt>
                      <c:pt idx="2">
                        <c:v>17.155881204174761</c:v>
                      </c:pt>
                      <c:pt idx="3">
                        <c:v>16.127517143521061</c:v>
                      </c:pt>
                      <c:pt idx="4">
                        <c:v>17.53</c:v>
                      </c:pt>
                      <c:pt idx="5">
                        <c:v>19.53</c:v>
                      </c:pt>
                      <c:pt idx="6">
                        <c:v>21.526428461953</c:v>
                      </c:pt>
                      <c:pt idx="7">
                        <c:v>21.659918027518628</c:v>
                      </c:pt>
                      <c:pt idx="8">
                        <c:v>23.19752006051527</c:v>
                      </c:pt>
                      <c:pt idx="9">
                        <c:v>23.217296292450918</c:v>
                      </c:pt>
                      <c:pt idx="10">
                        <c:v>23.731478322777768</c:v>
                      </c:pt>
                      <c:pt idx="11">
                        <c:v>21.392938896387378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C409-48E9-9F87-1BC1FF03F206}"/>
                  </c:ext>
                </c:extLst>
              </c15:ser>
            </c15:filteredBarSeries>
          </c:ext>
        </c:extLst>
      </c:barChart>
      <c:catAx>
        <c:axId val="20179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954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245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01800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1800704"/>
        <c:scaling>
          <c:orientation val="minMax"/>
        </c:scaling>
        <c:delete val="0"/>
        <c:axPos val="l"/>
        <c:majorGridlines>
          <c:spPr>
            <a:ln w="3954">
              <a:solidFill>
                <a:schemeClr val="tx1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45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sv-SE" dirty="0"/>
                  <a:t>Antal recept /1 000 invånare och månad</a:t>
                </a:r>
              </a:p>
            </c:rich>
          </c:tx>
          <c:layout>
            <c:manualLayout>
              <c:xMode val="edge"/>
              <c:yMode val="edge"/>
              <c:x val="1.001669449081803E-2"/>
              <c:y val="0.23515439429928742"/>
            </c:manualLayout>
          </c:layout>
          <c:overlay val="0"/>
          <c:spPr>
            <a:noFill/>
            <a:ln w="31628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95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45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201799168"/>
        <c:crosses val="autoZero"/>
        <c:crossBetween val="between"/>
      </c:valAx>
      <c:spPr>
        <a:solidFill>
          <a:srgbClr val="FFFFFF"/>
        </a:solidFill>
        <a:ln w="15814">
          <a:solidFill>
            <a:srgbClr val="808080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5368605894605537"/>
          <c:y val="0.15836365764049914"/>
          <c:w val="0.28002264575375246"/>
          <c:h val="4.1553060004638868E-2"/>
        </c:manualLayout>
      </c:layout>
      <c:overlay val="0"/>
      <c:spPr>
        <a:solidFill>
          <a:schemeClr val="bg1"/>
        </a:solidFill>
        <a:ln w="3954">
          <a:solidFill>
            <a:schemeClr val="tx1"/>
          </a:solidFill>
          <a:prstDash val="solid"/>
        </a:ln>
      </c:spPr>
      <c:txPr>
        <a:bodyPr/>
        <a:lstStyle/>
        <a:p>
          <a:pPr>
            <a:defRPr sz="1146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45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v-SE" sz="1800" b="1" i="0" baseline="0" dirty="0">
                <a:solidFill>
                  <a:schemeClr val="tx1"/>
                </a:solidFill>
                <a:effectLst/>
              </a:rPr>
              <a:t>Vem förskriver antibiotika? (J01 </a:t>
            </a:r>
            <a:r>
              <a:rPr lang="sv-SE" sz="1800" b="1" i="0" baseline="0" dirty="0" err="1">
                <a:solidFill>
                  <a:schemeClr val="tx1"/>
                </a:solidFill>
                <a:effectLst/>
              </a:rPr>
              <a:t>exkl</a:t>
            </a:r>
            <a:r>
              <a:rPr lang="sv-SE" sz="18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sv-SE" sz="1800" b="1" i="0" baseline="0" dirty="0" err="1">
                <a:solidFill>
                  <a:schemeClr val="tx1"/>
                </a:solidFill>
                <a:effectLst/>
              </a:rPr>
              <a:t>Hiprex</a:t>
            </a:r>
            <a:r>
              <a:rPr lang="sv-SE" sz="1800" b="1" i="0" baseline="0" dirty="0">
                <a:solidFill>
                  <a:schemeClr val="tx1"/>
                </a:solidFill>
                <a:effectLst/>
              </a:rPr>
              <a:t>)</a:t>
            </a:r>
            <a:endParaRPr lang="sv-SE" dirty="0">
              <a:solidFill>
                <a:schemeClr val="tx1"/>
              </a:solidFill>
              <a:effectLst/>
            </a:endParaRPr>
          </a:p>
          <a:p>
            <a:pPr>
              <a:defRPr>
                <a:solidFill>
                  <a:schemeClr val="tx1"/>
                </a:solidFill>
              </a:defRPr>
            </a:pPr>
            <a:r>
              <a:rPr lang="sv-SE" sz="1200" b="0" i="0" baseline="0" dirty="0">
                <a:solidFill>
                  <a:schemeClr val="tx1"/>
                </a:solidFill>
                <a:effectLst/>
              </a:rPr>
              <a:t>antal recept expedierade på apotek per förskrivande enhet (arbetsplatskod) </a:t>
            </a:r>
            <a:endParaRPr lang="sv-SE" sz="1400" b="0" dirty="0">
              <a:solidFill>
                <a:schemeClr val="tx1"/>
              </a:solidFill>
              <a:effectLst/>
            </a:endParaRPr>
          </a:p>
          <a:p>
            <a:pPr>
              <a:defRPr>
                <a:solidFill>
                  <a:schemeClr val="tx1"/>
                </a:solidFill>
              </a:defRPr>
            </a:pPr>
            <a:r>
              <a:rPr lang="sv-SE" sz="1200" b="0" i="0" baseline="0" dirty="0">
                <a:solidFill>
                  <a:schemeClr val="tx1"/>
                </a:solidFill>
                <a:effectLst/>
              </a:rPr>
              <a:t>under perioden okt-24 - sep-25 jämfört med okt-25 - sep-26</a:t>
            </a:r>
            <a:endParaRPr lang="sv-SE" sz="1600" b="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26853592407494742"/>
          <c:y val="1.37085446815561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7530366427318739"/>
          <c:y val="0.1269341045425276"/>
          <c:w val="0.79847493829803573"/>
          <c:h val="0.822697650598553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okt 2024-sep 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Blad1!$A$2:$A$54</c:f>
              <c:strCache>
                <c:ptCount val="53"/>
                <c:pt idx="0">
                  <c:v>Kirurgklinik</c:v>
                </c:pt>
                <c:pt idx="1">
                  <c:v>Medicinklinik</c:v>
                </c:pt>
                <c:pt idx="2">
                  <c:v>Ortopedklinik</c:v>
                </c:pt>
                <c:pt idx="3">
                  <c:v>Barn- o ungdomsklinik</c:v>
                </c:pt>
                <c:pt idx="4">
                  <c:v>Öron-näsa-halsklinik</c:v>
                </c:pt>
                <c:pt idx="5">
                  <c:v>Kvinnoklinik</c:v>
                </c:pt>
                <c:pt idx="6">
                  <c:v>Infektionsklinik</c:v>
                </c:pt>
                <c:pt idx="7">
                  <c:v>Onkologklinik</c:v>
                </c:pt>
                <c:pt idx="8">
                  <c:v>Hudklinik</c:v>
                </c:pt>
                <c:pt idx="10">
                  <c:v>JLC Växjö</c:v>
                </c:pt>
                <c:pt idx="11">
                  <c:v>JLC Ljungby</c:v>
                </c:pt>
                <c:pt idx="12">
                  <c:v>1177 direkt</c:v>
                </c:pt>
                <c:pt idx="14">
                  <c:v>VC Achima Care Älmhult</c:v>
                </c:pt>
                <c:pt idx="15">
                  <c:v>VC Skärvet</c:v>
                </c:pt>
                <c:pt idx="16">
                  <c:v>VC Alvesta</c:v>
                </c:pt>
                <c:pt idx="17">
                  <c:v>VC Capio Hovshaga</c:v>
                </c:pt>
                <c:pt idx="18">
                  <c:v>VC Dalbo</c:v>
                </c:pt>
                <c:pt idx="19">
                  <c:v>VC Teleborg</c:v>
                </c:pt>
                <c:pt idx="20">
                  <c:v>VC Sländan</c:v>
                </c:pt>
                <c:pt idx="21">
                  <c:v>VC Achima Care Växjö</c:v>
                </c:pt>
                <c:pt idx="22">
                  <c:v>VC Söder Växjö</c:v>
                </c:pt>
                <c:pt idx="23">
                  <c:v>VC Tingsryd</c:v>
                </c:pt>
                <c:pt idx="24">
                  <c:v>VC Centrum</c:v>
                </c:pt>
                <c:pt idx="25">
                  <c:v>VC Kungshögen</c:v>
                </c:pt>
                <c:pt idx="26">
                  <c:v>VC Markaryd</c:v>
                </c:pt>
                <c:pt idx="27">
                  <c:v>VC Lessebo</c:v>
                </c:pt>
                <c:pt idx="28">
                  <c:v>VC Praktikertjänst Ljungby</c:v>
                </c:pt>
                <c:pt idx="29">
                  <c:v>VC Achima Care Vislanda</c:v>
                </c:pt>
                <c:pt idx="30">
                  <c:v>VC Birka</c:v>
                </c:pt>
                <c:pt idx="31">
                  <c:v>VC Kry Älmhult</c:v>
                </c:pt>
                <c:pt idx="32">
                  <c:v>VC Åseda</c:v>
                </c:pt>
                <c:pt idx="33">
                  <c:v>VC Växjöhälsan</c:v>
                </c:pt>
                <c:pt idx="34">
                  <c:v>VC Ingelstad</c:v>
                </c:pt>
                <c:pt idx="35">
                  <c:v>VC Läkarhuset Ljungby</c:v>
                </c:pt>
                <c:pt idx="36">
                  <c:v>VC Lagan</c:v>
                </c:pt>
                <c:pt idx="37">
                  <c:v>VC Rottne</c:v>
                </c:pt>
                <c:pt idx="38">
                  <c:v>VC Ryd</c:v>
                </c:pt>
                <c:pt idx="39">
                  <c:v>VC Lenhovda</c:v>
                </c:pt>
                <c:pt idx="40">
                  <c:v>VC Braås</c:v>
                </c:pt>
                <c:pt idx="41">
                  <c:v>VC Gränsbygdskliniken Markaryd</c:v>
                </c:pt>
                <c:pt idx="42">
                  <c:v>VC Lammhult</c:v>
                </c:pt>
                <c:pt idx="43">
                  <c:v>VC Strömsnäsbruk</c:v>
                </c:pt>
                <c:pt idx="44">
                  <c:v>VC Moheda</c:v>
                </c:pt>
                <c:pt idx="45">
                  <c:v>VC Hälsocentralen Falken</c:v>
                </c:pt>
                <c:pt idx="47">
                  <c:v>Privata tandläkare</c:v>
                </c:pt>
                <c:pt idx="48">
                  <c:v>Folktandvård</c:v>
                </c:pt>
                <c:pt idx="50">
                  <c:v>Privata läkare</c:v>
                </c:pt>
                <c:pt idx="52">
                  <c:v>Övriga</c:v>
                </c:pt>
              </c:strCache>
            </c:strRef>
          </c:cat>
          <c:val>
            <c:numRef>
              <c:f>Blad1!$B$2:$B$54</c:f>
              <c:numCache>
                <c:formatCode>#,##0</c:formatCode>
                <c:ptCount val="53"/>
                <c:pt idx="0">
                  <c:v>3835</c:v>
                </c:pt>
                <c:pt idx="1">
                  <c:v>3469</c:v>
                </c:pt>
                <c:pt idx="2">
                  <c:v>1222</c:v>
                </c:pt>
                <c:pt idx="3">
                  <c:v>1629</c:v>
                </c:pt>
                <c:pt idx="4">
                  <c:v>1162</c:v>
                </c:pt>
                <c:pt idx="5">
                  <c:v>1013</c:v>
                </c:pt>
                <c:pt idx="6">
                  <c:v>931</c:v>
                </c:pt>
                <c:pt idx="7">
                  <c:v>509</c:v>
                </c:pt>
                <c:pt idx="8">
                  <c:v>326</c:v>
                </c:pt>
                <c:pt idx="10">
                  <c:v>2829</c:v>
                </c:pt>
                <c:pt idx="11">
                  <c:v>916</c:v>
                </c:pt>
                <c:pt idx="12">
                  <c:v>298</c:v>
                </c:pt>
                <c:pt idx="14">
                  <c:v>2256</c:v>
                </c:pt>
                <c:pt idx="15">
                  <c:v>1781</c:v>
                </c:pt>
                <c:pt idx="16">
                  <c:v>1710</c:v>
                </c:pt>
                <c:pt idx="17">
                  <c:v>1670</c:v>
                </c:pt>
                <c:pt idx="18">
                  <c:v>1208</c:v>
                </c:pt>
                <c:pt idx="19">
                  <c:v>1353</c:v>
                </c:pt>
                <c:pt idx="20">
                  <c:v>1542</c:v>
                </c:pt>
                <c:pt idx="21">
                  <c:v>1061</c:v>
                </c:pt>
                <c:pt idx="22">
                  <c:v>1232</c:v>
                </c:pt>
                <c:pt idx="23">
                  <c:v>1355</c:v>
                </c:pt>
                <c:pt idx="24">
                  <c:v>980</c:v>
                </c:pt>
                <c:pt idx="25">
                  <c:v>955</c:v>
                </c:pt>
                <c:pt idx="26">
                  <c:v>846</c:v>
                </c:pt>
                <c:pt idx="27">
                  <c:v>899</c:v>
                </c:pt>
                <c:pt idx="28">
                  <c:v>572</c:v>
                </c:pt>
                <c:pt idx="29">
                  <c:v>871</c:v>
                </c:pt>
                <c:pt idx="30">
                  <c:v>690</c:v>
                </c:pt>
                <c:pt idx="31">
                  <c:v>812</c:v>
                </c:pt>
                <c:pt idx="32">
                  <c:v>601</c:v>
                </c:pt>
                <c:pt idx="33">
                  <c:v>702</c:v>
                </c:pt>
                <c:pt idx="34">
                  <c:v>597</c:v>
                </c:pt>
                <c:pt idx="35">
                  <c:v>589</c:v>
                </c:pt>
                <c:pt idx="36">
                  <c:v>431</c:v>
                </c:pt>
                <c:pt idx="37">
                  <c:v>634</c:v>
                </c:pt>
                <c:pt idx="38">
                  <c:v>615</c:v>
                </c:pt>
                <c:pt idx="39">
                  <c:v>431</c:v>
                </c:pt>
                <c:pt idx="40">
                  <c:v>334</c:v>
                </c:pt>
                <c:pt idx="41">
                  <c:v>314</c:v>
                </c:pt>
                <c:pt idx="42">
                  <c:v>508</c:v>
                </c:pt>
                <c:pt idx="43">
                  <c:v>383</c:v>
                </c:pt>
                <c:pt idx="44">
                  <c:v>383</c:v>
                </c:pt>
                <c:pt idx="45">
                  <c:v>282</c:v>
                </c:pt>
                <c:pt idx="47">
                  <c:v>1415</c:v>
                </c:pt>
                <c:pt idx="48">
                  <c:v>1319</c:v>
                </c:pt>
                <c:pt idx="50">
                  <c:v>1001</c:v>
                </c:pt>
                <c:pt idx="52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37-472A-B936-CB5B596F12B1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okt 2025-sep 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Blad1!$A$2:$A$54</c:f>
              <c:strCache>
                <c:ptCount val="53"/>
                <c:pt idx="0">
                  <c:v>Kirurgklinik</c:v>
                </c:pt>
                <c:pt idx="1">
                  <c:v>Medicinklinik</c:v>
                </c:pt>
                <c:pt idx="2">
                  <c:v>Ortopedklinik</c:v>
                </c:pt>
                <c:pt idx="3">
                  <c:v>Barn- o ungdomsklinik</c:v>
                </c:pt>
                <c:pt idx="4">
                  <c:v>Öron-näsa-halsklinik</c:v>
                </c:pt>
                <c:pt idx="5">
                  <c:v>Kvinnoklinik</c:v>
                </c:pt>
                <c:pt idx="6">
                  <c:v>Infektionsklinik</c:v>
                </c:pt>
                <c:pt idx="7">
                  <c:v>Onkologklinik</c:v>
                </c:pt>
                <c:pt idx="8">
                  <c:v>Hudklinik</c:v>
                </c:pt>
                <c:pt idx="10">
                  <c:v>JLC Växjö</c:v>
                </c:pt>
                <c:pt idx="11">
                  <c:v>JLC Ljungby</c:v>
                </c:pt>
                <c:pt idx="12">
                  <c:v>1177 direkt</c:v>
                </c:pt>
                <c:pt idx="14">
                  <c:v>VC Achima Care Älmhult</c:v>
                </c:pt>
                <c:pt idx="15">
                  <c:v>VC Skärvet</c:v>
                </c:pt>
                <c:pt idx="16">
                  <c:v>VC Alvesta</c:v>
                </c:pt>
                <c:pt idx="17">
                  <c:v>VC Capio Hovshaga</c:v>
                </c:pt>
                <c:pt idx="18">
                  <c:v>VC Dalbo</c:v>
                </c:pt>
                <c:pt idx="19">
                  <c:v>VC Teleborg</c:v>
                </c:pt>
                <c:pt idx="20">
                  <c:v>VC Sländan</c:v>
                </c:pt>
                <c:pt idx="21">
                  <c:v>VC Achima Care Växjö</c:v>
                </c:pt>
                <c:pt idx="22">
                  <c:v>VC Söder Växjö</c:v>
                </c:pt>
                <c:pt idx="23">
                  <c:v>VC Tingsryd</c:v>
                </c:pt>
                <c:pt idx="24">
                  <c:v>VC Centrum</c:v>
                </c:pt>
                <c:pt idx="25">
                  <c:v>VC Kungshögen</c:v>
                </c:pt>
                <c:pt idx="26">
                  <c:v>VC Markaryd</c:v>
                </c:pt>
                <c:pt idx="27">
                  <c:v>VC Lessebo</c:v>
                </c:pt>
                <c:pt idx="28">
                  <c:v>VC Praktikertjänst Ljungby</c:v>
                </c:pt>
                <c:pt idx="29">
                  <c:v>VC Achima Care Vislanda</c:v>
                </c:pt>
                <c:pt idx="30">
                  <c:v>VC Birka</c:v>
                </c:pt>
                <c:pt idx="31">
                  <c:v>VC Kry Älmhult</c:v>
                </c:pt>
                <c:pt idx="32">
                  <c:v>VC Åseda</c:v>
                </c:pt>
                <c:pt idx="33">
                  <c:v>VC Växjöhälsan</c:v>
                </c:pt>
                <c:pt idx="34">
                  <c:v>VC Ingelstad</c:v>
                </c:pt>
                <c:pt idx="35">
                  <c:v>VC Läkarhuset Ljungby</c:v>
                </c:pt>
                <c:pt idx="36">
                  <c:v>VC Lagan</c:v>
                </c:pt>
                <c:pt idx="37">
                  <c:v>VC Rottne</c:v>
                </c:pt>
                <c:pt idx="38">
                  <c:v>VC Ryd</c:v>
                </c:pt>
                <c:pt idx="39">
                  <c:v>VC Lenhovda</c:v>
                </c:pt>
                <c:pt idx="40">
                  <c:v>VC Braås</c:v>
                </c:pt>
                <c:pt idx="41">
                  <c:v>VC Gränsbygdskliniken Markaryd</c:v>
                </c:pt>
                <c:pt idx="42">
                  <c:v>VC Lammhult</c:v>
                </c:pt>
                <c:pt idx="43">
                  <c:v>VC Strömsnäsbruk</c:v>
                </c:pt>
                <c:pt idx="44">
                  <c:v>VC Moheda</c:v>
                </c:pt>
                <c:pt idx="45">
                  <c:v>VC Hälsocentralen Falken</c:v>
                </c:pt>
                <c:pt idx="47">
                  <c:v>Privata tandläkare</c:v>
                </c:pt>
                <c:pt idx="48">
                  <c:v>Folktandvård</c:v>
                </c:pt>
                <c:pt idx="50">
                  <c:v>Privata läkare</c:v>
                </c:pt>
                <c:pt idx="52">
                  <c:v>Övriga</c:v>
                </c:pt>
              </c:strCache>
            </c:strRef>
          </c:cat>
          <c:val>
            <c:numRef>
              <c:f>Blad1!$C$2:$C$54</c:f>
              <c:numCache>
                <c:formatCode>#,##0</c:formatCode>
                <c:ptCount val="53"/>
                <c:pt idx="0">
                  <c:v>3729</c:v>
                </c:pt>
                <c:pt idx="1">
                  <c:v>3088</c:v>
                </c:pt>
                <c:pt idx="2">
                  <c:v>1364</c:v>
                </c:pt>
                <c:pt idx="3">
                  <c:v>1236</c:v>
                </c:pt>
                <c:pt idx="4">
                  <c:v>1011</c:v>
                </c:pt>
                <c:pt idx="5">
                  <c:v>905</c:v>
                </c:pt>
                <c:pt idx="6">
                  <c:v>878</c:v>
                </c:pt>
                <c:pt idx="7">
                  <c:v>459</c:v>
                </c:pt>
                <c:pt idx="8">
                  <c:v>315</c:v>
                </c:pt>
                <c:pt idx="10">
                  <c:v>2350</c:v>
                </c:pt>
                <c:pt idx="11">
                  <c:v>803</c:v>
                </c:pt>
                <c:pt idx="12">
                  <c:v>390</c:v>
                </c:pt>
                <c:pt idx="14">
                  <c:v>1988</c:v>
                </c:pt>
                <c:pt idx="15">
                  <c:v>1752</c:v>
                </c:pt>
                <c:pt idx="16">
                  <c:v>1498</c:v>
                </c:pt>
                <c:pt idx="17">
                  <c:v>1467</c:v>
                </c:pt>
                <c:pt idx="18">
                  <c:v>1266</c:v>
                </c:pt>
                <c:pt idx="19">
                  <c:v>1159</c:v>
                </c:pt>
                <c:pt idx="20">
                  <c:v>1142</c:v>
                </c:pt>
                <c:pt idx="21">
                  <c:v>1118</c:v>
                </c:pt>
                <c:pt idx="22">
                  <c:v>1111</c:v>
                </c:pt>
                <c:pt idx="23">
                  <c:v>1076</c:v>
                </c:pt>
                <c:pt idx="24">
                  <c:v>900</c:v>
                </c:pt>
                <c:pt idx="25">
                  <c:v>885</c:v>
                </c:pt>
                <c:pt idx="26">
                  <c:v>881</c:v>
                </c:pt>
                <c:pt idx="27">
                  <c:v>786</c:v>
                </c:pt>
                <c:pt idx="28">
                  <c:v>731</c:v>
                </c:pt>
                <c:pt idx="29">
                  <c:v>669</c:v>
                </c:pt>
                <c:pt idx="30">
                  <c:v>659</c:v>
                </c:pt>
                <c:pt idx="31">
                  <c:v>648</c:v>
                </c:pt>
                <c:pt idx="32">
                  <c:v>594</c:v>
                </c:pt>
                <c:pt idx="33">
                  <c:v>585</c:v>
                </c:pt>
                <c:pt idx="34">
                  <c:v>575</c:v>
                </c:pt>
                <c:pt idx="35">
                  <c:v>525</c:v>
                </c:pt>
                <c:pt idx="36">
                  <c:v>518</c:v>
                </c:pt>
                <c:pt idx="37">
                  <c:v>508</c:v>
                </c:pt>
                <c:pt idx="38">
                  <c:v>414</c:v>
                </c:pt>
                <c:pt idx="39">
                  <c:v>369</c:v>
                </c:pt>
                <c:pt idx="40">
                  <c:v>347</c:v>
                </c:pt>
                <c:pt idx="41">
                  <c:v>320</c:v>
                </c:pt>
                <c:pt idx="42">
                  <c:v>295</c:v>
                </c:pt>
                <c:pt idx="43">
                  <c:v>292</c:v>
                </c:pt>
                <c:pt idx="44">
                  <c:v>283</c:v>
                </c:pt>
                <c:pt idx="45">
                  <c:v>254</c:v>
                </c:pt>
                <c:pt idx="47">
                  <c:v>1418</c:v>
                </c:pt>
                <c:pt idx="48">
                  <c:v>1238</c:v>
                </c:pt>
                <c:pt idx="50">
                  <c:v>895</c:v>
                </c:pt>
                <c:pt idx="52">
                  <c:v>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37-472A-B936-CB5B596F1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297168"/>
        <c:axId val="526300448"/>
      </c:barChart>
      <c:catAx>
        <c:axId val="5262971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26300448"/>
        <c:crosses val="autoZero"/>
        <c:auto val="1"/>
        <c:lblAlgn val="ctr"/>
        <c:lblOffset val="100"/>
        <c:noMultiLvlLbl val="0"/>
      </c:catAx>
      <c:valAx>
        <c:axId val="526300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" sourceLinked="1"/>
        <c:majorTickMark val="in"/>
        <c:minorTickMark val="in"/>
        <c:tickLblPos val="nextTo"/>
        <c:spPr>
          <a:noFill/>
          <a:ln>
            <a:solidFill>
              <a:srgbClr val="80808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26297168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17882473406117"/>
          <c:y val="0.58205429308640755"/>
          <c:w val="0.30370472371945961"/>
          <c:h val="4.23470667314361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sv-SE" sz="1800" b="1" i="0" u="none" strike="noStrike" baseline="0" dirty="0">
                <a:effectLst/>
              </a:rPr>
              <a:t>Antal uthämtade antibiotikarecept per 1000 listade patienter och år per VC</a:t>
            </a:r>
            <a:endParaRPr lang="sv-SE" sz="18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1364995678044746E-2"/>
          <c:y val="0.10918587085011321"/>
          <c:w val="0.91845314398509748"/>
          <c:h val="0.64390935865841192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Blad1!$K$1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</c:v>
                </c:pt>
                <c:pt idx="2">
                  <c:v>VC Praktikertjänst Ljungby</c:v>
                </c:pt>
                <c:pt idx="3">
                  <c:v>VC Markaryd </c:v>
                </c:pt>
                <c:pt idx="4">
                  <c:v>VC Lagan </c:v>
                </c:pt>
                <c:pt idx="5">
                  <c:v>VC Achima Care Växjö</c:v>
                </c:pt>
                <c:pt idx="6">
                  <c:v>VC Lenhovda </c:v>
                </c:pt>
                <c:pt idx="7">
                  <c:v>VC Skärvet</c:v>
                </c:pt>
                <c:pt idx="8">
                  <c:v>VC Sländan (inkl Lidhult)</c:v>
                </c:pt>
                <c:pt idx="9">
                  <c:v>VC Växjöhälsan </c:v>
                </c:pt>
                <c:pt idx="10">
                  <c:v>VC Achima Care Älmhult </c:v>
                </c:pt>
                <c:pt idx="11">
                  <c:v>VC Läkarhuset Ljungby</c:v>
                </c:pt>
                <c:pt idx="12">
                  <c:v>VC Åseda </c:v>
                </c:pt>
                <c:pt idx="13">
                  <c:v>VC Strömsnäsbruk </c:v>
                </c:pt>
                <c:pt idx="14">
                  <c:v>VC Kungshögen </c:v>
                </c:pt>
                <c:pt idx="15">
                  <c:v>VC Dalbo </c:v>
                </c:pt>
                <c:pt idx="16">
                  <c:v>VC Achima Care Vislanda </c:v>
                </c:pt>
                <c:pt idx="17">
                  <c:v>VC Alvesta </c:v>
                </c:pt>
                <c:pt idx="18">
                  <c:v>VC Capio Hovshaga </c:v>
                </c:pt>
                <c:pt idx="19">
                  <c:v>VC Birka </c:v>
                </c:pt>
                <c:pt idx="20">
                  <c:v>VC Tingsryd </c:v>
                </c:pt>
                <c:pt idx="21">
                  <c:v>VC Gränsbygdskliniken Markaryd </c:v>
                </c:pt>
                <c:pt idx="22">
                  <c:v>VC Kry Älmhult </c:v>
                </c:pt>
                <c:pt idx="23">
                  <c:v>VC Ingelstad </c:v>
                </c:pt>
                <c:pt idx="24">
                  <c:v>VC Teleborg </c:v>
                </c:pt>
                <c:pt idx="25">
                  <c:v>VC Braås </c:v>
                </c:pt>
                <c:pt idx="26">
                  <c:v>VC Prima vård Söder Växjö</c:v>
                </c:pt>
                <c:pt idx="27">
                  <c:v>VC Hälsocentralen Falken </c:v>
                </c:pt>
                <c:pt idx="28">
                  <c:v>VC Centrum </c:v>
                </c:pt>
                <c:pt idx="29">
                  <c:v>VC Lessebo </c:v>
                </c:pt>
                <c:pt idx="30">
                  <c:v>VC Ryd </c:v>
                </c:pt>
                <c:pt idx="31">
                  <c:v>VC Rottne </c:v>
                </c:pt>
                <c:pt idx="32">
                  <c:v>VC Moheda </c:v>
                </c:pt>
                <c:pt idx="33">
                  <c:v>VC Lammhult </c:v>
                </c:pt>
              </c:strCache>
            </c:strRef>
          </c:cat>
          <c:val>
            <c:numRef>
              <c:f>Blad1!$K$2:$K$35</c:f>
              <c:numCache>
                <c:formatCode>General</c:formatCode>
                <c:ptCount val="34"/>
                <c:pt idx="0" formatCode="0">
                  <c:v>259.97344349365602</c:v>
                </c:pt>
                <c:pt idx="2" formatCode="0">
                  <c:v>415.84869523581517</c:v>
                </c:pt>
                <c:pt idx="3" formatCode="0">
                  <c:v>261.1451942740286</c:v>
                </c:pt>
                <c:pt idx="4" formatCode="0">
                  <c:v>250.65502183406113</c:v>
                </c:pt>
                <c:pt idx="5" formatCode="0">
                  <c:v>292.29661627069834</c:v>
                </c:pt>
                <c:pt idx="6" formatCode="0">
                  <c:v>222.2222222222222</c:v>
                </c:pt>
                <c:pt idx="7" formatCode="0">
                  <c:v>260.7571126263814</c:v>
                </c:pt>
                <c:pt idx="8" formatCode="0">
                  <c:v>251.56482861400892</c:v>
                </c:pt>
                <c:pt idx="9" formatCode="0">
                  <c:v>272.95800646054454</c:v>
                </c:pt>
                <c:pt idx="10" formatCode="0">
                  <c:v>293.63680076935407</c:v>
                </c:pt>
                <c:pt idx="11" formatCode="0">
                  <c:v>246.4209564422784</c:v>
                </c:pt>
                <c:pt idx="12" formatCode="0">
                  <c:v>226.3675321401563</c:v>
                </c:pt>
                <c:pt idx="13" formatCode="0">
                  <c:v>244.5880452342488</c:v>
                </c:pt>
                <c:pt idx="14" formatCode="0">
                  <c:v>259.39749400159957</c:v>
                </c:pt>
                <c:pt idx="15" formatCode="0">
                  <c:v>232.22152297042163</c:v>
                </c:pt>
                <c:pt idx="16" formatCode="0">
                  <c:v>253.82705833678116</c:v>
                </c:pt>
                <c:pt idx="17" formatCode="0">
                  <c:v>255.92773805043285</c:v>
                </c:pt>
                <c:pt idx="18" formatCode="0">
                  <c:v>220.12684989429175</c:v>
                </c:pt>
                <c:pt idx="19" formatCode="0">
                  <c:v>255.18472737261365</c:v>
                </c:pt>
                <c:pt idx="20" formatCode="0">
                  <c:v>262.7694470477976</c:v>
                </c:pt>
                <c:pt idx="21" formatCode="0">
                  <c:v>216.41486320947325</c:v>
                </c:pt>
                <c:pt idx="22" formatCode="0">
                  <c:v>250.74261750829984</c:v>
                </c:pt>
                <c:pt idx="23" formatCode="0">
                  <c:v>197.58378799688231</c:v>
                </c:pt>
                <c:pt idx="24" formatCode="0">
                  <c:v>239.16507329509244</c:v>
                </c:pt>
                <c:pt idx="25" formatCode="0">
                  <c:v>231.60858852516719</c:v>
                </c:pt>
                <c:pt idx="26" formatCode="0">
                  <c:v>230.13945119208276</c:v>
                </c:pt>
                <c:pt idx="27" formatCode="0">
                  <c:v>201.27326150832516</c:v>
                </c:pt>
                <c:pt idx="28" formatCode="0">
                  <c:v>236.19135659810493</c:v>
                </c:pt>
                <c:pt idx="29" formatCode="0">
                  <c:v>245.06683640992998</c:v>
                </c:pt>
                <c:pt idx="30" formatCode="0">
                  <c:v>248.97314375987361</c:v>
                </c:pt>
                <c:pt idx="31" formatCode="0">
                  <c:v>202.94532983659471</c:v>
                </c:pt>
                <c:pt idx="32" formatCode="0">
                  <c:v>301.53846153846155</c:v>
                </c:pt>
                <c:pt idx="33" formatCode="0">
                  <c:v>223.47794385709076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00-4340-8935-049ECA6BCCE5}"/>
            </c:ext>
          </c:extLst>
        </c:ser>
        <c:ser>
          <c:idx val="4"/>
          <c:order val="4"/>
          <c:tx>
            <c:strRef>
              <c:f>Blad1!$L$1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</c:v>
                </c:pt>
                <c:pt idx="2">
                  <c:v>VC Praktikertjänst Ljungby</c:v>
                </c:pt>
                <c:pt idx="3">
                  <c:v>VC Markaryd </c:v>
                </c:pt>
                <c:pt idx="4">
                  <c:v>VC Lagan </c:v>
                </c:pt>
                <c:pt idx="5">
                  <c:v>VC Achima Care Växjö</c:v>
                </c:pt>
                <c:pt idx="6">
                  <c:v>VC Lenhovda </c:v>
                </c:pt>
                <c:pt idx="7">
                  <c:v>VC Skärvet</c:v>
                </c:pt>
                <c:pt idx="8">
                  <c:v>VC Sländan (inkl Lidhult)</c:v>
                </c:pt>
                <c:pt idx="9">
                  <c:v>VC Växjöhälsan </c:v>
                </c:pt>
                <c:pt idx="10">
                  <c:v>VC Achima Care Älmhult </c:v>
                </c:pt>
                <c:pt idx="11">
                  <c:v>VC Läkarhuset Ljungby</c:v>
                </c:pt>
                <c:pt idx="12">
                  <c:v>VC Åseda </c:v>
                </c:pt>
                <c:pt idx="13">
                  <c:v>VC Strömsnäsbruk </c:v>
                </c:pt>
                <c:pt idx="14">
                  <c:v>VC Kungshögen </c:v>
                </c:pt>
                <c:pt idx="15">
                  <c:v>VC Dalbo </c:v>
                </c:pt>
                <c:pt idx="16">
                  <c:v>VC Achima Care Vislanda </c:v>
                </c:pt>
                <c:pt idx="17">
                  <c:v>VC Alvesta </c:v>
                </c:pt>
                <c:pt idx="18">
                  <c:v>VC Capio Hovshaga </c:v>
                </c:pt>
                <c:pt idx="19">
                  <c:v>VC Birka </c:v>
                </c:pt>
                <c:pt idx="20">
                  <c:v>VC Tingsryd </c:v>
                </c:pt>
                <c:pt idx="21">
                  <c:v>VC Gränsbygdskliniken Markaryd </c:v>
                </c:pt>
                <c:pt idx="22">
                  <c:v>VC Kry Älmhult </c:v>
                </c:pt>
                <c:pt idx="23">
                  <c:v>VC Ingelstad </c:v>
                </c:pt>
                <c:pt idx="24">
                  <c:v>VC Teleborg </c:v>
                </c:pt>
                <c:pt idx="25">
                  <c:v>VC Braås </c:v>
                </c:pt>
                <c:pt idx="26">
                  <c:v>VC Prima vård Söder Växjö</c:v>
                </c:pt>
                <c:pt idx="27">
                  <c:v>VC Hälsocentralen Falken </c:v>
                </c:pt>
                <c:pt idx="28">
                  <c:v>VC Centrum </c:v>
                </c:pt>
                <c:pt idx="29">
                  <c:v>VC Lessebo </c:v>
                </c:pt>
                <c:pt idx="30">
                  <c:v>VC Ryd </c:v>
                </c:pt>
                <c:pt idx="31">
                  <c:v>VC Rottne </c:v>
                </c:pt>
                <c:pt idx="32">
                  <c:v>VC Moheda </c:v>
                </c:pt>
                <c:pt idx="33">
                  <c:v>VC Lammhult </c:v>
                </c:pt>
              </c:strCache>
            </c:strRef>
          </c:cat>
          <c:val>
            <c:numRef>
              <c:f>Blad1!$L$2:$L$35</c:f>
              <c:numCache>
                <c:formatCode>General</c:formatCode>
                <c:ptCount val="34"/>
                <c:pt idx="0" formatCode="0">
                  <c:v>279.301147625223</c:v>
                </c:pt>
                <c:pt idx="2" formatCode="0">
                  <c:v>425.15883100381194</c:v>
                </c:pt>
                <c:pt idx="3" formatCode="0">
                  <c:v>290.7758094074527</c:v>
                </c:pt>
                <c:pt idx="4" formatCode="0">
                  <c:v>277.71428571428567</c:v>
                </c:pt>
                <c:pt idx="5" formatCode="0">
                  <c:v>282.17336507491945</c:v>
                </c:pt>
                <c:pt idx="6" formatCode="0">
                  <c:v>262.26484691995574</c:v>
                </c:pt>
                <c:pt idx="7" formatCode="0">
                  <c:v>293.18041871921179</c:v>
                </c:pt>
                <c:pt idx="8" formatCode="0">
                  <c:v>289.71301535974129</c:v>
                </c:pt>
                <c:pt idx="9" formatCode="0">
                  <c:v>280.69792802617235</c:v>
                </c:pt>
                <c:pt idx="10" formatCode="0">
                  <c:v>316.60788714331517</c:v>
                </c:pt>
                <c:pt idx="11" formatCode="0">
                  <c:v>268.4287812041116</c:v>
                </c:pt>
                <c:pt idx="12" formatCode="0">
                  <c:v>246.18567364882338</c:v>
                </c:pt>
                <c:pt idx="13" formatCode="0">
                  <c:v>289.62487326799595</c:v>
                </c:pt>
                <c:pt idx="14" formatCode="0">
                  <c:v>297.16545814106786</c:v>
                </c:pt>
                <c:pt idx="15" formatCode="0">
                  <c:v>247.7562095595909</c:v>
                </c:pt>
                <c:pt idx="16" formatCode="0">
                  <c:v>288.8</c:v>
                </c:pt>
                <c:pt idx="17" formatCode="0">
                  <c:v>264.25873922726834</c:v>
                </c:pt>
                <c:pt idx="18" formatCode="0">
                  <c:v>258.32078942967053</c:v>
                </c:pt>
                <c:pt idx="19" formatCode="0">
                  <c:v>246.72364672364671</c:v>
                </c:pt>
                <c:pt idx="20" formatCode="0">
                  <c:v>295.2685876912131</c:v>
                </c:pt>
                <c:pt idx="21" formatCode="0">
                  <c:v>241.64629176854115</c:v>
                </c:pt>
                <c:pt idx="22" formatCode="0">
                  <c:v>300.43290043290045</c:v>
                </c:pt>
                <c:pt idx="23" formatCode="0">
                  <c:v>234.25499231950843</c:v>
                </c:pt>
                <c:pt idx="24" formatCode="0">
                  <c:v>236.27827571489544</c:v>
                </c:pt>
                <c:pt idx="25" formatCode="0">
                  <c:v>210.4129263913824</c:v>
                </c:pt>
                <c:pt idx="26" formatCode="0">
                  <c:v>248.01929038925249</c:v>
                </c:pt>
                <c:pt idx="27" formatCode="0">
                  <c:v>238.40445269016698</c:v>
                </c:pt>
                <c:pt idx="28" formatCode="0">
                  <c:v>226.93931984885529</c:v>
                </c:pt>
                <c:pt idx="29" formatCode="0">
                  <c:v>266.58860265417644</c:v>
                </c:pt>
                <c:pt idx="30" formatCode="0">
                  <c:v>275.80696708213486</c:v>
                </c:pt>
                <c:pt idx="31" formatCode="0">
                  <c:v>260.24631536442558</c:v>
                </c:pt>
                <c:pt idx="32" formatCode="0">
                  <c:v>301.53158902361201</c:v>
                </c:pt>
                <c:pt idx="33" formatCode="0">
                  <c:v>223.72757231783231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00-4340-8935-049ECA6BCCE5}"/>
            </c:ext>
          </c:extLst>
        </c:ser>
        <c:ser>
          <c:idx val="5"/>
          <c:order val="5"/>
          <c:tx>
            <c:strRef>
              <c:f>Blad1!$M$1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</c:v>
                </c:pt>
                <c:pt idx="2">
                  <c:v>VC Praktikertjänst Ljungby</c:v>
                </c:pt>
                <c:pt idx="3">
                  <c:v>VC Markaryd </c:v>
                </c:pt>
                <c:pt idx="4">
                  <c:v>VC Lagan </c:v>
                </c:pt>
                <c:pt idx="5">
                  <c:v>VC Achima Care Växjö</c:v>
                </c:pt>
                <c:pt idx="6">
                  <c:v>VC Lenhovda </c:v>
                </c:pt>
                <c:pt idx="7">
                  <c:v>VC Skärvet</c:v>
                </c:pt>
                <c:pt idx="8">
                  <c:v>VC Sländan (inkl Lidhult)</c:v>
                </c:pt>
                <c:pt idx="9">
                  <c:v>VC Växjöhälsan </c:v>
                </c:pt>
                <c:pt idx="10">
                  <c:v>VC Achima Care Älmhult </c:v>
                </c:pt>
                <c:pt idx="11">
                  <c:v>VC Läkarhuset Ljungby</c:v>
                </c:pt>
                <c:pt idx="12">
                  <c:v>VC Åseda </c:v>
                </c:pt>
                <c:pt idx="13">
                  <c:v>VC Strömsnäsbruk </c:v>
                </c:pt>
                <c:pt idx="14">
                  <c:v>VC Kungshögen </c:v>
                </c:pt>
                <c:pt idx="15">
                  <c:v>VC Dalbo </c:v>
                </c:pt>
                <c:pt idx="16">
                  <c:v>VC Achima Care Vislanda </c:v>
                </c:pt>
                <c:pt idx="17">
                  <c:v>VC Alvesta </c:v>
                </c:pt>
                <c:pt idx="18">
                  <c:v>VC Capio Hovshaga </c:v>
                </c:pt>
                <c:pt idx="19">
                  <c:v>VC Birka </c:v>
                </c:pt>
                <c:pt idx="20">
                  <c:v>VC Tingsryd </c:v>
                </c:pt>
                <c:pt idx="21">
                  <c:v>VC Gränsbygdskliniken Markaryd </c:v>
                </c:pt>
                <c:pt idx="22">
                  <c:v>VC Kry Älmhult </c:v>
                </c:pt>
                <c:pt idx="23">
                  <c:v>VC Ingelstad </c:v>
                </c:pt>
                <c:pt idx="24">
                  <c:v>VC Teleborg </c:v>
                </c:pt>
                <c:pt idx="25">
                  <c:v>VC Braås </c:v>
                </c:pt>
                <c:pt idx="26">
                  <c:v>VC Prima vård Söder Växjö</c:v>
                </c:pt>
                <c:pt idx="27">
                  <c:v>VC Hälsocentralen Falken </c:v>
                </c:pt>
                <c:pt idx="28">
                  <c:v>VC Centrum </c:v>
                </c:pt>
                <c:pt idx="29">
                  <c:v>VC Lessebo </c:v>
                </c:pt>
                <c:pt idx="30">
                  <c:v>VC Ryd </c:v>
                </c:pt>
                <c:pt idx="31">
                  <c:v>VC Rottne </c:v>
                </c:pt>
                <c:pt idx="32">
                  <c:v>VC Moheda </c:v>
                </c:pt>
                <c:pt idx="33">
                  <c:v>VC Lammhult </c:v>
                </c:pt>
              </c:strCache>
            </c:strRef>
          </c:cat>
          <c:val>
            <c:numRef>
              <c:f>Blad1!$M$2:$M$35</c:f>
              <c:numCache>
                <c:formatCode>General</c:formatCode>
                <c:ptCount val="34"/>
                <c:pt idx="0" formatCode="0">
                  <c:v>286</c:v>
                </c:pt>
                <c:pt idx="2" formatCode="0">
                  <c:v>352.64281900694073</c:v>
                </c:pt>
                <c:pt idx="3" formatCode="0">
                  <c:v>288.64288642886424</c:v>
                </c:pt>
                <c:pt idx="4" formatCode="0">
                  <c:v>267.88732394366201</c:v>
                </c:pt>
                <c:pt idx="5" formatCode="0">
                  <c:v>305.77053632043447</c:v>
                </c:pt>
                <c:pt idx="6" formatCode="0">
                  <c:v>264.15094339622641</c:v>
                </c:pt>
                <c:pt idx="7" formatCode="0">
                  <c:v>319.63087248322148</c:v>
                </c:pt>
                <c:pt idx="8" formatCode="0">
                  <c:v>287.46903385631714</c:v>
                </c:pt>
                <c:pt idx="9" formatCode="0">
                  <c:v>287.76824034334766</c:v>
                </c:pt>
                <c:pt idx="10" formatCode="0">
                  <c:v>297.22289693142255</c:v>
                </c:pt>
                <c:pt idx="11" formatCode="0">
                  <c:v>290.64178682499295</c:v>
                </c:pt>
                <c:pt idx="12" formatCode="0">
                  <c:v>243.20688727468391</c:v>
                </c:pt>
                <c:pt idx="13" formatCode="0">
                  <c:v>294.48709002093511</c:v>
                </c:pt>
                <c:pt idx="14" formatCode="0">
                  <c:v>291.20166104334282</c:v>
                </c:pt>
                <c:pt idx="15" formatCode="0">
                  <c:v>250.05246589716685</c:v>
                </c:pt>
                <c:pt idx="16" formatCode="0">
                  <c:v>304.18549813322852</c:v>
                </c:pt>
                <c:pt idx="17" formatCode="0">
                  <c:v>280.94381123775247</c:v>
                </c:pt>
                <c:pt idx="18" formatCode="0">
                  <c:v>281.35368281353686</c:v>
                </c:pt>
                <c:pt idx="19" formatCode="0">
                  <c:v>262.63671297664791</c:v>
                </c:pt>
                <c:pt idx="20" formatCode="0">
                  <c:v>287.35632183908046</c:v>
                </c:pt>
                <c:pt idx="21" formatCode="0">
                  <c:v>262.20250100847113</c:v>
                </c:pt>
                <c:pt idx="22" formatCode="0">
                  <c:v>275.5626439836966</c:v>
                </c:pt>
                <c:pt idx="23" formatCode="0">
                  <c:v>252.36473704124103</c:v>
                </c:pt>
                <c:pt idx="24" formatCode="0">
                  <c:v>252.34946049425687</c:v>
                </c:pt>
                <c:pt idx="25" formatCode="0">
                  <c:v>231.76601258793039</c:v>
                </c:pt>
                <c:pt idx="26" formatCode="0">
                  <c:v>248.78089098272585</c:v>
                </c:pt>
                <c:pt idx="27" formatCode="0">
                  <c:v>251.0479739170936</c:v>
                </c:pt>
                <c:pt idx="28" formatCode="0">
                  <c:v>255.55197940135176</c:v>
                </c:pt>
                <c:pt idx="29" formatCode="0">
                  <c:v>262.8811777076761</c:v>
                </c:pt>
                <c:pt idx="30" formatCode="0">
                  <c:v>294.15461973601509</c:v>
                </c:pt>
                <c:pt idx="31" formatCode="0">
                  <c:v>248.9853896103896</c:v>
                </c:pt>
                <c:pt idx="32" formatCode="0">
                  <c:v>306.35077328068445</c:v>
                </c:pt>
                <c:pt idx="33" formatCode="0">
                  <c:v>299.16997473836159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F-4F3D-9EA3-20C345AF2100}"/>
            </c:ext>
          </c:extLst>
        </c:ser>
        <c:ser>
          <c:idx val="6"/>
          <c:order val="6"/>
          <c:tx>
            <c:strRef>
              <c:f>Blad1!$N$1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</c:v>
                </c:pt>
                <c:pt idx="2">
                  <c:v>VC Praktikertjänst Ljungby</c:v>
                </c:pt>
                <c:pt idx="3">
                  <c:v>VC Markaryd </c:v>
                </c:pt>
                <c:pt idx="4">
                  <c:v>VC Lagan </c:v>
                </c:pt>
                <c:pt idx="5">
                  <c:v>VC Achima Care Växjö</c:v>
                </c:pt>
                <c:pt idx="6">
                  <c:v>VC Lenhovda </c:v>
                </c:pt>
                <c:pt idx="7">
                  <c:v>VC Skärvet</c:v>
                </c:pt>
                <c:pt idx="8">
                  <c:v>VC Sländan (inkl Lidhult)</c:v>
                </c:pt>
                <c:pt idx="9">
                  <c:v>VC Växjöhälsan </c:v>
                </c:pt>
                <c:pt idx="10">
                  <c:v>VC Achima Care Älmhult </c:v>
                </c:pt>
                <c:pt idx="11">
                  <c:v>VC Läkarhuset Ljungby</c:v>
                </c:pt>
                <c:pt idx="12">
                  <c:v>VC Åseda </c:v>
                </c:pt>
                <c:pt idx="13">
                  <c:v>VC Strömsnäsbruk </c:v>
                </c:pt>
                <c:pt idx="14">
                  <c:v>VC Kungshögen </c:v>
                </c:pt>
                <c:pt idx="15">
                  <c:v>VC Dalbo </c:v>
                </c:pt>
                <c:pt idx="16">
                  <c:v>VC Achima Care Vislanda </c:v>
                </c:pt>
                <c:pt idx="17">
                  <c:v>VC Alvesta </c:v>
                </c:pt>
                <c:pt idx="18">
                  <c:v>VC Capio Hovshaga </c:v>
                </c:pt>
                <c:pt idx="19">
                  <c:v>VC Birka </c:v>
                </c:pt>
                <c:pt idx="20">
                  <c:v>VC Tingsryd </c:v>
                </c:pt>
                <c:pt idx="21">
                  <c:v>VC Gränsbygdskliniken Markaryd </c:v>
                </c:pt>
                <c:pt idx="22">
                  <c:v>VC Kry Älmhult </c:v>
                </c:pt>
                <c:pt idx="23">
                  <c:v>VC Ingelstad </c:v>
                </c:pt>
                <c:pt idx="24">
                  <c:v>VC Teleborg </c:v>
                </c:pt>
                <c:pt idx="25">
                  <c:v>VC Braås </c:v>
                </c:pt>
                <c:pt idx="26">
                  <c:v>VC Prima vård Söder Växjö</c:v>
                </c:pt>
                <c:pt idx="27">
                  <c:v>VC Hälsocentralen Falken </c:v>
                </c:pt>
                <c:pt idx="28">
                  <c:v>VC Centrum </c:v>
                </c:pt>
                <c:pt idx="29">
                  <c:v>VC Lessebo </c:v>
                </c:pt>
                <c:pt idx="30">
                  <c:v>VC Ryd </c:v>
                </c:pt>
                <c:pt idx="31">
                  <c:v>VC Rottne </c:v>
                </c:pt>
                <c:pt idx="32">
                  <c:v>VC Moheda </c:v>
                </c:pt>
                <c:pt idx="33">
                  <c:v>VC Lammhult </c:v>
                </c:pt>
              </c:strCache>
            </c:strRef>
          </c:cat>
          <c:val>
            <c:numRef>
              <c:f>Blad1!$N$2:$N$35</c:f>
              <c:numCache>
                <c:formatCode>General</c:formatCode>
                <c:ptCount val="34"/>
                <c:pt idx="0">
                  <c:v>261</c:v>
                </c:pt>
                <c:pt idx="2" formatCode="0">
                  <c:v>317.72219265566793</c:v>
                </c:pt>
                <c:pt idx="3" formatCode="0">
                  <c:v>297.10144927536231</c:v>
                </c:pt>
                <c:pt idx="4" formatCode="0">
                  <c:v>275.7731958762887</c:v>
                </c:pt>
                <c:pt idx="5" formatCode="0">
                  <c:v>277.31536530585282</c:v>
                </c:pt>
                <c:pt idx="6" formatCode="0">
                  <c:v>269.84747751271021</c:v>
                </c:pt>
                <c:pt idx="7" formatCode="0">
                  <c:v>279.24817798235517</c:v>
                </c:pt>
                <c:pt idx="8" formatCode="0">
                  <c:v>305.00838222967309</c:v>
                </c:pt>
                <c:pt idx="9" formatCode="0">
                  <c:v>285.87172140180741</c:v>
                </c:pt>
                <c:pt idx="10" formatCode="0">
                  <c:v>263.28541431109676</c:v>
                </c:pt>
                <c:pt idx="11" formatCode="0">
                  <c:v>281.59148220790138</c:v>
                </c:pt>
                <c:pt idx="12" formatCode="0">
                  <c:v>250.41006014215418</c:v>
                </c:pt>
                <c:pt idx="13" formatCode="0">
                  <c:v>270.84818246614395</c:v>
                </c:pt>
                <c:pt idx="14" formatCode="0">
                  <c:v>263.43042071197408</c:v>
                </c:pt>
                <c:pt idx="15" formatCode="0">
                  <c:v>230.36921476859072</c:v>
                </c:pt>
                <c:pt idx="16" formatCode="0">
                  <c:v>265.34156696256275</c:v>
                </c:pt>
                <c:pt idx="17" formatCode="0">
                  <c:v>264.72380178716492</c:v>
                </c:pt>
                <c:pt idx="18" formatCode="0">
                  <c:v>249.79464432396912</c:v>
                </c:pt>
                <c:pt idx="19" formatCode="0">
                  <c:v>233.06894447834046</c:v>
                </c:pt>
                <c:pt idx="20" formatCode="0">
                  <c:v>243.83359921462755</c:v>
                </c:pt>
                <c:pt idx="21" formatCode="0">
                  <c:v>230.02028397565925</c:v>
                </c:pt>
                <c:pt idx="22" formatCode="0">
                  <c:v>247.34855293906165</c:v>
                </c:pt>
                <c:pt idx="23" formatCode="0">
                  <c:v>218.52913085004775</c:v>
                </c:pt>
                <c:pt idx="24" formatCode="0">
                  <c:v>227.59204401184934</c:v>
                </c:pt>
                <c:pt idx="25" formatCode="0">
                  <c:v>226.6715650257164</c:v>
                </c:pt>
                <c:pt idx="26" formatCode="0">
                  <c:v>234.850939727803</c:v>
                </c:pt>
                <c:pt idx="27" formatCode="0">
                  <c:v>223.94366197183101</c:v>
                </c:pt>
                <c:pt idx="28" formatCode="0">
                  <c:v>229.37539970155618</c:v>
                </c:pt>
                <c:pt idx="29" formatCode="0">
                  <c:v>210.88344864289516</c:v>
                </c:pt>
                <c:pt idx="30" formatCode="0">
                  <c:v>260.0994406463642</c:v>
                </c:pt>
                <c:pt idx="31" formatCode="0">
                  <c:v>230.5810397553517</c:v>
                </c:pt>
                <c:pt idx="32" formatCode="0">
                  <c:v>235.13604299630501</c:v>
                </c:pt>
                <c:pt idx="33" formatCode="0">
                  <c:v>259.13742690058479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6-42B9-B981-CA8802C6BAA5}"/>
            </c:ext>
          </c:extLst>
        </c:ser>
        <c:ser>
          <c:idx val="7"/>
          <c:order val="7"/>
          <c:tx>
            <c:strRef>
              <c:f>Blad1!$O$1</c:f>
              <c:strCache>
                <c:ptCount val="1"/>
                <c:pt idx="0">
                  <c:v>okt 2025-sep 2026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val>
            <c:numRef>
              <c:f>Blad1!$O$2:$O$35</c:f>
              <c:numCache>
                <c:formatCode>General</c:formatCode>
                <c:ptCount val="34"/>
                <c:pt idx="0" formatCode="0">
                  <c:v>248.38309559670401</c:v>
                </c:pt>
                <c:pt idx="2" formatCode="0">
                  <c:v>349.66532797858099</c:v>
                </c:pt>
                <c:pt idx="3" formatCode="0">
                  <c:v>288.60028860028859</c:v>
                </c:pt>
                <c:pt idx="4" formatCode="0">
                  <c:v>287.5835998836871</c:v>
                </c:pt>
                <c:pt idx="5" formatCode="0">
                  <c:v>276.70150395105787</c:v>
                </c:pt>
                <c:pt idx="6" formatCode="0">
                  <c:v>273.42179332529156</c:v>
                </c:pt>
                <c:pt idx="7" formatCode="0">
                  <c:v>264.35980801981731</c:v>
                </c:pt>
                <c:pt idx="8" formatCode="0">
                  <c:v>262.98459904407861</c:v>
                </c:pt>
                <c:pt idx="9" formatCode="0">
                  <c:v>260.97507169644831</c:v>
                </c:pt>
                <c:pt idx="10" formatCode="0">
                  <c:v>256.9719505294641</c:v>
                </c:pt>
                <c:pt idx="11" formatCode="0">
                  <c:v>251.9663683211283</c:v>
                </c:pt>
                <c:pt idx="12" formatCode="0">
                  <c:v>251.73852573018078</c:v>
                </c:pt>
                <c:pt idx="13" formatCode="0">
                  <c:v>247.17050018254838</c:v>
                </c:pt>
                <c:pt idx="14" formatCode="0">
                  <c:v>246.4906632324533</c:v>
                </c:pt>
                <c:pt idx="15" formatCode="0">
                  <c:v>246.31207147309371</c:v>
                </c:pt>
                <c:pt idx="16" formatCode="0">
                  <c:v>241.17987275882012</c:v>
                </c:pt>
                <c:pt idx="17" formatCode="0">
                  <c:v>239.549512987013</c:v>
                </c:pt>
                <c:pt idx="18" formatCode="0">
                  <c:v>238.98952966594649</c:v>
                </c:pt>
                <c:pt idx="19" formatCode="0">
                  <c:v>236.26373626373626</c:v>
                </c:pt>
                <c:pt idx="20" formatCode="0">
                  <c:v>234.73828173567077</c:v>
                </c:pt>
                <c:pt idx="21" formatCode="0">
                  <c:v>232.92682926829269</c:v>
                </c:pt>
                <c:pt idx="22" formatCode="0">
                  <c:v>231.43223913442142</c:v>
                </c:pt>
                <c:pt idx="23" formatCode="0">
                  <c:v>230.63617143955412</c:v>
                </c:pt>
                <c:pt idx="24" formatCode="0">
                  <c:v>227.06606044396898</c:v>
                </c:pt>
                <c:pt idx="25" formatCode="0">
                  <c:v>225.42930215564485</c:v>
                </c:pt>
                <c:pt idx="26" formatCode="0">
                  <c:v>223.15653298835704</c:v>
                </c:pt>
                <c:pt idx="27" formatCode="0">
                  <c:v>222.48464808691546</c:v>
                </c:pt>
                <c:pt idx="28" formatCode="0">
                  <c:v>215.52284044165404</c:v>
                </c:pt>
                <c:pt idx="29" formatCode="0">
                  <c:v>207.88579197824609</c:v>
                </c:pt>
                <c:pt idx="30" formatCode="0">
                  <c:v>204.81927710843374</c:v>
                </c:pt>
                <c:pt idx="31" formatCode="0">
                  <c:v>204.52251160912579</c:v>
                </c:pt>
                <c:pt idx="32" formatCode="0">
                  <c:v>197.36397431564717</c:v>
                </c:pt>
                <c:pt idx="33" formatCode="0">
                  <c:v>189.46978123841305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5-43AB-A573-DABABC3D0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050176"/>
        <c:axId val="2000520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Blad1!$H$1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Blad1!$A$2:$A$35</c15:sqref>
                        </c15:formulaRef>
                      </c:ext>
                    </c:extLst>
                    <c:strCache>
                      <c:ptCount val="34"/>
                      <c:pt idx="0">
                        <c:v>Totalt Kronoberg</c:v>
                      </c:pt>
                      <c:pt idx="2">
                        <c:v>VC Praktikertjänst Ljungby</c:v>
                      </c:pt>
                      <c:pt idx="3">
                        <c:v>VC Markaryd </c:v>
                      </c:pt>
                      <c:pt idx="4">
                        <c:v>VC Lagan </c:v>
                      </c:pt>
                      <c:pt idx="5">
                        <c:v>VC Achima Care Växjö</c:v>
                      </c:pt>
                      <c:pt idx="6">
                        <c:v>VC Lenhovda </c:v>
                      </c:pt>
                      <c:pt idx="7">
                        <c:v>VC Skärvet</c:v>
                      </c:pt>
                      <c:pt idx="8">
                        <c:v>VC Sländan (inkl Lidhult)</c:v>
                      </c:pt>
                      <c:pt idx="9">
                        <c:v>VC Växjöhälsan </c:v>
                      </c:pt>
                      <c:pt idx="10">
                        <c:v>VC Achima Care Älmhult </c:v>
                      </c:pt>
                      <c:pt idx="11">
                        <c:v>VC Läkarhuset Ljungby</c:v>
                      </c:pt>
                      <c:pt idx="12">
                        <c:v>VC Åseda </c:v>
                      </c:pt>
                      <c:pt idx="13">
                        <c:v>VC Strömsnäsbruk </c:v>
                      </c:pt>
                      <c:pt idx="14">
                        <c:v>VC Kungshögen </c:v>
                      </c:pt>
                      <c:pt idx="15">
                        <c:v>VC Dalbo </c:v>
                      </c:pt>
                      <c:pt idx="16">
                        <c:v>VC Achima Care Vislanda </c:v>
                      </c:pt>
                      <c:pt idx="17">
                        <c:v>VC Alvesta </c:v>
                      </c:pt>
                      <c:pt idx="18">
                        <c:v>VC Capio Hovshaga </c:v>
                      </c:pt>
                      <c:pt idx="19">
                        <c:v>VC Birka </c:v>
                      </c:pt>
                      <c:pt idx="20">
                        <c:v>VC Tingsryd </c:v>
                      </c:pt>
                      <c:pt idx="21">
                        <c:v>VC Gränsbygdskliniken Markaryd </c:v>
                      </c:pt>
                      <c:pt idx="22">
                        <c:v>VC Kry Älmhult </c:v>
                      </c:pt>
                      <c:pt idx="23">
                        <c:v>VC Ingelstad </c:v>
                      </c:pt>
                      <c:pt idx="24">
                        <c:v>VC Teleborg </c:v>
                      </c:pt>
                      <c:pt idx="25">
                        <c:v>VC Braås </c:v>
                      </c:pt>
                      <c:pt idx="26">
                        <c:v>VC Prima vård Söder Växjö</c:v>
                      </c:pt>
                      <c:pt idx="27">
                        <c:v>VC Hälsocentralen Falken </c:v>
                      </c:pt>
                      <c:pt idx="28">
                        <c:v>VC Centrum </c:v>
                      </c:pt>
                      <c:pt idx="29">
                        <c:v>VC Lessebo </c:v>
                      </c:pt>
                      <c:pt idx="30">
                        <c:v>VC Ryd </c:v>
                      </c:pt>
                      <c:pt idx="31">
                        <c:v>VC Rottne </c:v>
                      </c:pt>
                      <c:pt idx="32">
                        <c:v>VC Moheda </c:v>
                      </c:pt>
                      <c:pt idx="33">
                        <c:v>VC Lammhult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Blad1!$H$2:$H$35</c15:sqref>
                        </c15:formulaRef>
                      </c:ext>
                    </c:extLst>
                    <c:numCache>
                      <c:formatCode>0</c:formatCode>
                      <c:ptCount val="34"/>
                      <c:pt idx="0">
                        <c:v>292.90195411384502</c:v>
                      </c:pt>
                      <c:pt idx="2">
                        <c:v>417.6592928719985</c:v>
                      </c:pt>
                      <c:pt idx="3">
                        <c:v>302.34597675948254</c:v>
                      </c:pt>
                      <c:pt idx="4">
                        <c:v>371.93698949824972</c:v>
                      </c:pt>
                      <c:pt idx="5">
                        <c:v>348.61138085065062</c:v>
                      </c:pt>
                      <c:pt idx="6">
                        <c:v>291.00529100529099</c:v>
                      </c:pt>
                      <c:pt idx="7">
                        <c:v>304.10654827968926</c:v>
                      </c:pt>
                      <c:pt idx="8">
                        <c:v>293.13164349959112</c:v>
                      </c:pt>
                      <c:pt idx="9">
                        <c:v>283.02380329584099</c:v>
                      </c:pt>
                      <c:pt idx="10">
                        <c:v>318.98332009531373</c:v>
                      </c:pt>
                      <c:pt idx="11">
                        <c:v>314.32545201668984</c:v>
                      </c:pt>
                      <c:pt idx="12">
                        <c:v>267.59860209685473</c:v>
                      </c:pt>
                      <c:pt idx="13">
                        <c:v>288.47871390294733</c:v>
                      </c:pt>
                      <c:pt idx="14">
                        <c:v>305.87581608556746</c:v>
                      </c:pt>
                      <c:pt idx="15">
                        <c:v>283.19491438531736</c:v>
                      </c:pt>
                      <c:pt idx="16">
                        <c:v>293.18181818181813</c:v>
                      </c:pt>
                      <c:pt idx="17">
                        <c:v>280.1731754726984</c:v>
                      </c:pt>
                      <c:pt idx="18">
                        <c:v>270.28010185522004</c:v>
                      </c:pt>
                      <c:pt idx="19">
                        <c:v>263.89966382208428</c:v>
                      </c:pt>
                      <c:pt idx="20">
                        <c:v>317.20038816108689</c:v>
                      </c:pt>
                      <c:pt idx="21">
                        <c:v>309.33544303797464</c:v>
                      </c:pt>
                      <c:pt idx="22">
                        <c:v>295.10064565134826</c:v>
                      </c:pt>
                      <c:pt idx="23">
                        <c:v>214.32933034805617</c:v>
                      </c:pt>
                      <c:pt idx="24">
                        <c:v>221.51898734177215</c:v>
                      </c:pt>
                      <c:pt idx="25">
                        <c:v>293.54949982752674</c:v>
                      </c:pt>
                      <c:pt idx="26">
                        <c:v>235.02439024390242</c:v>
                      </c:pt>
                      <c:pt idx="27">
                        <c:v>192.90928050052136</c:v>
                      </c:pt>
                      <c:pt idx="28">
                        <c:v>223.01462589145413</c:v>
                      </c:pt>
                      <c:pt idx="29">
                        <c:v>250.06270378730878</c:v>
                      </c:pt>
                      <c:pt idx="30">
                        <c:v>278.42435094001786</c:v>
                      </c:pt>
                      <c:pt idx="31">
                        <c:v>228.95420915816837</c:v>
                      </c:pt>
                      <c:pt idx="32">
                        <c:v>284.34313137372527</c:v>
                      </c:pt>
                      <c:pt idx="33">
                        <c:v>255.71428571428572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58AC-4AA0-8531-7A48DA3F28A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Blad1!$I$1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Blad1!$A$2:$A$35</c15:sqref>
                        </c15:formulaRef>
                      </c:ext>
                    </c:extLst>
                    <c:strCache>
                      <c:ptCount val="34"/>
                      <c:pt idx="0">
                        <c:v>Totalt Kronoberg</c:v>
                      </c:pt>
                      <c:pt idx="2">
                        <c:v>VC Praktikertjänst Ljungby</c:v>
                      </c:pt>
                      <c:pt idx="3">
                        <c:v>VC Markaryd </c:v>
                      </c:pt>
                      <c:pt idx="4">
                        <c:v>VC Lagan </c:v>
                      </c:pt>
                      <c:pt idx="5">
                        <c:v>VC Achima Care Växjö</c:v>
                      </c:pt>
                      <c:pt idx="6">
                        <c:v>VC Lenhovda </c:v>
                      </c:pt>
                      <c:pt idx="7">
                        <c:v>VC Skärvet</c:v>
                      </c:pt>
                      <c:pt idx="8">
                        <c:v>VC Sländan (inkl Lidhult)</c:v>
                      </c:pt>
                      <c:pt idx="9">
                        <c:v>VC Växjöhälsan </c:v>
                      </c:pt>
                      <c:pt idx="10">
                        <c:v>VC Achima Care Älmhult </c:v>
                      </c:pt>
                      <c:pt idx="11">
                        <c:v>VC Läkarhuset Ljungby</c:v>
                      </c:pt>
                      <c:pt idx="12">
                        <c:v>VC Åseda </c:v>
                      </c:pt>
                      <c:pt idx="13">
                        <c:v>VC Strömsnäsbruk </c:v>
                      </c:pt>
                      <c:pt idx="14">
                        <c:v>VC Kungshögen </c:v>
                      </c:pt>
                      <c:pt idx="15">
                        <c:v>VC Dalbo </c:v>
                      </c:pt>
                      <c:pt idx="16">
                        <c:v>VC Achima Care Vislanda </c:v>
                      </c:pt>
                      <c:pt idx="17">
                        <c:v>VC Alvesta </c:v>
                      </c:pt>
                      <c:pt idx="18">
                        <c:v>VC Capio Hovshaga </c:v>
                      </c:pt>
                      <c:pt idx="19">
                        <c:v>VC Birka </c:v>
                      </c:pt>
                      <c:pt idx="20">
                        <c:v>VC Tingsryd </c:v>
                      </c:pt>
                      <c:pt idx="21">
                        <c:v>VC Gränsbygdskliniken Markaryd </c:v>
                      </c:pt>
                      <c:pt idx="22">
                        <c:v>VC Kry Älmhult </c:v>
                      </c:pt>
                      <c:pt idx="23">
                        <c:v>VC Ingelstad </c:v>
                      </c:pt>
                      <c:pt idx="24">
                        <c:v>VC Teleborg </c:v>
                      </c:pt>
                      <c:pt idx="25">
                        <c:v>VC Braås </c:v>
                      </c:pt>
                      <c:pt idx="26">
                        <c:v>VC Prima vård Söder Växjö</c:v>
                      </c:pt>
                      <c:pt idx="27">
                        <c:v>VC Hälsocentralen Falken </c:v>
                      </c:pt>
                      <c:pt idx="28">
                        <c:v>VC Centrum </c:v>
                      </c:pt>
                      <c:pt idx="29">
                        <c:v>VC Lessebo </c:v>
                      </c:pt>
                      <c:pt idx="30">
                        <c:v>VC Ryd </c:v>
                      </c:pt>
                      <c:pt idx="31">
                        <c:v>VC Rottne </c:v>
                      </c:pt>
                      <c:pt idx="32">
                        <c:v>VC Moheda </c:v>
                      </c:pt>
                      <c:pt idx="33">
                        <c:v>VC Lammhult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Blad1!$I$2:$I$35</c15:sqref>
                        </c15:formulaRef>
                      </c:ext>
                    </c:extLst>
                    <c:numCache>
                      <c:formatCode>General</c:formatCode>
                      <c:ptCount val="34"/>
                      <c:pt idx="0" formatCode="0">
                        <c:v>238.03165747583995</c:v>
                      </c:pt>
                      <c:pt idx="2" formatCode="0">
                        <c:v>367.47474747474746</c:v>
                      </c:pt>
                      <c:pt idx="3" formatCode="0">
                        <c:v>270.1222081753055</c:v>
                      </c:pt>
                      <c:pt idx="4" formatCode="0">
                        <c:v>260.60251535536707</c:v>
                      </c:pt>
                      <c:pt idx="5" formatCode="0">
                        <c:v>289.50563746747616</c:v>
                      </c:pt>
                      <c:pt idx="6" formatCode="0">
                        <c:v>219.87120515179393</c:v>
                      </c:pt>
                      <c:pt idx="7" formatCode="0">
                        <c:v>240.3282532239156</c:v>
                      </c:pt>
                      <c:pt idx="8" formatCode="0">
                        <c:v>243.39106654512307</c:v>
                      </c:pt>
                      <c:pt idx="9" formatCode="0">
                        <c:v>239.09657320872273</c:v>
                      </c:pt>
                      <c:pt idx="10" formatCode="0">
                        <c:v>252.90444953765905</c:v>
                      </c:pt>
                      <c:pt idx="11" formatCode="0">
                        <c:v>235.03698722259583</c:v>
                      </c:pt>
                      <c:pt idx="12" formatCode="0">
                        <c:v>200.25031289111388</c:v>
                      </c:pt>
                      <c:pt idx="13" formatCode="0">
                        <c:v>235.90054578532443</c:v>
                      </c:pt>
                      <c:pt idx="14" formatCode="0">
                        <c:v>234.00465817235238</c:v>
                      </c:pt>
                      <c:pt idx="15" formatCode="0">
                        <c:v>226.60200185739345</c:v>
                      </c:pt>
                      <c:pt idx="16" formatCode="0">
                        <c:v>229.6608290844602</c:v>
                      </c:pt>
                      <c:pt idx="17" formatCode="0">
                        <c:v>243.62683059121315</c:v>
                      </c:pt>
                      <c:pt idx="18" formatCode="0">
                        <c:v>208.23592878978599</c:v>
                      </c:pt>
                      <c:pt idx="19" formatCode="0">
                        <c:v>205.55407919213394</c:v>
                      </c:pt>
                      <c:pt idx="20" formatCode="0">
                        <c:v>274.8769655503541</c:v>
                      </c:pt>
                      <c:pt idx="21" formatCode="0">
                        <c:v>201.77921552769914</c:v>
                      </c:pt>
                      <c:pt idx="22" formatCode="0">
                        <c:v>234.54715219421101</c:v>
                      </c:pt>
                      <c:pt idx="23" formatCode="0">
                        <c:v>193.32797427652733</c:v>
                      </c:pt>
                      <c:pt idx="24" formatCode="0">
                        <c:v>200.2351385112793</c:v>
                      </c:pt>
                      <c:pt idx="25" formatCode="0">
                        <c:v>219.44444444444443</c:v>
                      </c:pt>
                      <c:pt idx="26" formatCode="0">
                        <c:v>192.97240523250261</c:v>
                      </c:pt>
                      <c:pt idx="27" formatCode="0">
                        <c:v>193.81875327396543</c:v>
                      </c:pt>
                      <c:pt idx="28" formatCode="0">
                        <c:v>203.45075485262402</c:v>
                      </c:pt>
                      <c:pt idx="29" formatCode="0">
                        <c:v>194.22473320778406</c:v>
                      </c:pt>
                      <c:pt idx="30" formatCode="0">
                        <c:v>225.48426150121065</c:v>
                      </c:pt>
                      <c:pt idx="31" formatCode="0">
                        <c:v>174.64114832535884</c:v>
                      </c:pt>
                      <c:pt idx="32" formatCode="0">
                        <c:v>203.26958667489203</c:v>
                      </c:pt>
                      <c:pt idx="33" formatCode="0">
                        <c:v>178.16500711237555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0-9300-4340-8935-049ECA6BCCE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Blad1!$J$1</c15:sqref>
                        </c15:formulaRef>
                      </c:ext>
                    </c:extLst>
                    <c:strCache>
                      <c:ptCount val="1"/>
                      <c:pt idx="0">
                        <c:v>2021</c:v>
                      </c:pt>
                    </c:strCache>
                  </c:strRef>
                </c:tx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Blad1!$A$2:$A$35</c15:sqref>
                        </c15:formulaRef>
                      </c:ext>
                    </c:extLst>
                    <c:strCache>
                      <c:ptCount val="34"/>
                      <c:pt idx="0">
                        <c:v>Totalt Kronoberg</c:v>
                      </c:pt>
                      <c:pt idx="2">
                        <c:v>VC Praktikertjänst Ljungby</c:v>
                      </c:pt>
                      <c:pt idx="3">
                        <c:v>VC Markaryd </c:v>
                      </c:pt>
                      <c:pt idx="4">
                        <c:v>VC Lagan </c:v>
                      </c:pt>
                      <c:pt idx="5">
                        <c:v>VC Achima Care Växjö</c:v>
                      </c:pt>
                      <c:pt idx="6">
                        <c:v>VC Lenhovda </c:v>
                      </c:pt>
                      <c:pt idx="7">
                        <c:v>VC Skärvet</c:v>
                      </c:pt>
                      <c:pt idx="8">
                        <c:v>VC Sländan (inkl Lidhult)</c:v>
                      </c:pt>
                      <c:pt idx="9">
                        <c:v>VC Växjöhälsan </c:v>
                      </c:pt>
                      <c:pt idx="10">
                        <c:v>VC Achima Care Älmhult </c:v>
                      </c:pt>
                      <c:pt idx="11">
                        <c:v>VC Läkarhuset Ljungby</c:v>
                      </c:pt>
                      <c:pt idx="12">
                        <c:v>VC Åseda </c:v>
                      </c:pt>
                      <c:pt idx="13">
                        <c:v>VC Strömsnäsbruk </c:v>
                      </c:pt>
                      <c:pt idx="14">
                        <c:v>VC Kungshögen </c:v>
                      </c:pt>
                      <c:pt idx="15">
                        <c:v>VC Dalbo </c:v>
                      </c:pt>
                      <c:pt idx="16">
                        <c:v>VC Achima Care Vislanda </c:v>
                      </c:pt>
                      <c:pt idx="17">
                        <c:v>VC Alvesta </c:v>
                      </c:pt>
                      <c:pt idx="18">
                        <c:v>VC Capio Hovshaga </c:v>
                      </c:pt>
                      <c:pt idx="19">
                        <c:v>VC Birka </c:v>
                      </c:pt>
                      <c:pt idx="20">
                        <c:v>VC Tingsryd </c:v>
                      </c:pt>
                      <c:pt idx="21">
                        <c:v>VC Gränsbygdskliniken Markaryd </c:v>
                      </c:pt>
                      <c:pt idx="22">
                        <c:v>VC Kry Älmhult </c:v>
                      </c:pt>
                      <c:pt idx="23">
                        <c:v>VC Ingelstad </c:v>
                      </c:pt>
                      <c:pt idx="24">
                        <c:v>VC Teleborg </c:v>
                      </c:pt>
                      <c:pt idx="25">
                        <c:v>VC Braås </c:v>
                      </c:pt>
                      <c:pt idx="26">
                        <c:v>VC Prima vård Söder Växjö</c:v>
                      </c:pt>
                      <c:pt idx="27">
                        <c:v>VC Hälsocentralen Falken </c:v>
                      </c:pt>
                      <c:pt idx="28">
                        <c:v>VC Centrum </c:v>
                      </c:pt>
                      <c:pt idx="29">
                        <c:v>VC Lessebo </c:v>
                      </c:pt>
                      <c:pt idx="30">
                        <c:v>VC Ryd </c:v>
                      </c:pt>
                      <c:pt idx="31">
                        <c:v>VC Rottne </c:v>
                      </c:pt>
                      <c:pt idx="32">
                        <c:v>VC Moheda </c:v>
                      </c:pt>
                      <c:pt idx="33">
                        <c:v>VC Lammhult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Blad1!$J$2:$J$35</c15:sqref>
                        </c15:formulaRef>
                      </c:ext>
                    </c:extLst>
                    <c:numCache>
                      <c:formatCode>General</c:formatCode>
                      <c:ptCount val="34"/>
                      <c:pt idx="0" formatCode="0">
                        <c:v>237.3147832277777</c:v>
                      </c:pt>
                      <c:pt idx="2" formatCode="0">
                        <c:v>390.56269384138238</c:v>
                      </c:pt>
                      <c:pt idx="3" formatCode="0">
                        <c:v>265.65386984192156</c:v>
                      </c:pt>
                      <c:pt idx="4" formatCode="0">
                        <c:v>238.99556868537667</c:v>
                      </c:pt>
                      <c:pt idx="5" formatCode="0">
                        <c:v>251.61697428616503</c:v>
                      </c:pt>
                      <c:pt idx="6" formatCode="0">
                        <c:v>247.6280834914611</c:v>
                      </c:pt>
                      <c:pt idx="7" formatCode="0">
                        <c:v>223.05904975562856</c:v>
                      </c:pt>
                      <c:pt idx="8" formatCode="0">
                        <c:v>232.9892774827137</c:v>
                      </c:pt>
                      <c:pt idx="9" formatCode="0">
                        <c:v>252.6655095462435</c:v>
                      </c:pt>
                      <c:pt idx="10" formatCode="0">
                        <c:v>258.25227236485409</c:v>
                      </c:pt>
                      <c:pt idx="11" formatCode="0">
                        <c:v>240.58246280468504</c:v>
                      </c:pt>
                      <c:pt idx="12" formatCode="0">
                        <c:v>216.66249687265449</c:v>
                      </c:pt>
                      <c:pt idx="13" formatCode="0">
                        <c:v>254.36179981634527</c:v>
                      </c:pt>
                      <c:pt idx="14" formatCode="0">
                        <c:v>231.5592903828198</c:v>
                      </c:pt>
                      <c:pt idx="15" formatCode="0">
                        <c:v>234.95612202256584</c:v>
                      </c:pt>
                      <c:pt idx="16" formatCode="0">
                        <c:v>249.8928418345478</c:v>
                      </c:pt>
                      <c:pt idx="17" formatCode="0">
                        <c:v>232.73538432939864</c:v>
                      </c:pt>
                      <c:pt idx="18" formatCode="0">
                        <c:v>190.29194512838552</c:v>
                      </c:pt>
                      <c:pt idx="19" formatCode="0">
                        <c:v>231.39158576051778</c:v>
                      </c:pt>
                      <c:pt idx="20" formatCode="0">
                        <c:v>242.92153010516586</c:v>
                      </c:pt>
                      <c:pt idx="21" formatCode="0">
                        <c:v>198.02793755135579</c:v>
                      </c:pt>
                      <c:pt idx="22" formatCode="0">
                        <c:v>207.08250943735396</c:v>
                      </c:pt>
                      <c:pt idx="23" formatCode="0">
                        <c:v>202.60149783208513</c:v>
                      </c:pt>
                      <c:pt idx="24" formatCode="0">
                        <c:v>202.48028783587233</c:v>
                      </c:pt>
                      <c:pt idx="25" formatCode="0">
                        <c:v>223.19859402460457</c:v>
                      </c:pt>
                      <c:pt idx="26" formatCode="0">
                        <c:v>199.83324068927183</c:v>
                      </c:pt>
                      <c:pt idx="27" formatCode="0">
                        <c:v>177.02845100105375</c:v>
                      </c:pt>
                      <c:pt idx="28" formatCode="0">
                        <c:v>219.70863437166884</c:v>
                      </c:pt>
                      <c:pt idx="29" formatCode="0">
                        <c:v>193.84149419485109</c:v>
                      </c:pt>
                      <c:pt idx="30" formatCode="0">
                        <c:v>249.08057505850886</c:v>
                      </c:pt>
                      <c:pt idx="31" formatCode="0">
                        <c:v>199.39698492462313</c:v>
                      </c:pt>
                      <c:pt idx="32" formatCode="0">
                        <c:v>268.68872549019608</c:v>
                      </c:pt>
                      <c:pt idx="33" formatCode="0">
                        <c:v>177.47193045997827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9300-4340-8935-049ECA6BCCE5}"/>
                  </c:ext>
                </c:extLst>
              </c15:ser>
            </c15:filteredBarSeries>
          </c:ext>
        </c:extLst>
      </c:barChart>
      <c:catAx>
        <c:axId val="200050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sv-SE" sz="1000" dirty="0"/>
                  <a:t>VC där patienten är listad</a:t>
                </a:r>
              </a:p>
            </c:rich>
          </c:tx>
          <c:layout>
            <c:manualLayout>
              <c:xMode val="edge"/>
              <c:yMode val="edge"/>
              <c:x val="0.8128703824229252"/>
              <c:y val="0.950012471673380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sv-SE"/>
          </a:p>
        </c:txPr>
        <c:crossAx val="200052096"/>
        <c:crosses val="autoZero"/>
        <c:auto val="1"/>
        <c:lblAlgn val="ctr"/>
        <c:lblOffset val="100"/>
        <c:noMultiLvlLbl val="0"/>
      </c:catAx>
      <c:valAx>
        <c:axId val="200052096"/>
        <c:scaling>
          <c:orientation val="minMax"/>
          <c:max val="45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sv-SE" sz="1000" dirty="0"/>
                  <a:t>Antal uthämtade recept per 1000 listade personer</a:t>
                </a:r>
              </a:p>
            </c:rich>
          </c:tx>
          <c:layout>
            <c:manualLayout>
              <c:xMode val="edge"/>
              <c:yMode val="edge"/>
              <c:x val="8.5942456890658724E-3"/>
              <c:y val="0.18111161944295218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sv-SE"/>
          </a:p>
        </c:txPr>
        <c:crossAx val="20005017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3212976859727813"/>
          <c:y val="0.16241251638993592"/>
          <c:w val="0.35099406227256275"/>
          <c:h val="8.3918174350343627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100" b="1"/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800" b="1" i="0" baseline="0" dirty="0">
                <a:solidFill>
                  <a:schemeClr val="tx1"/>
                </a:solidFill>
                <a:effectLst/>
              </a:rPr>
              <a:t>Antibiotikarecept per 1000 listade patienter </a:t>
            </a:r>
            <a:endParaRPr lang="sv-SE" dirty="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sv-SE" sz="1400" b="0" i="0" baseline="0" dirty="0">
                <a:solidFill>
                  <a:schemeClr val="tx1"/>
                </a:solidFill>
                <a:effectLst/>
              </a:rPr>
              <a:t>fördelat per förskrivande enhet, uthämtat på apotek under 12-månadersperiod från okt-25 till sep-26</a:t>
            </a:r>
            <a:endParaRPr lang="sv-SE" sz="1600" b="0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0419632797698848"/>
          <c:y val="0.13466226706533091"/>
          <c:w val="0.8840797178530142"/>
          <c:h val="0.559789109330765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Recept från egen VC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  (49527)</c:v>
                </c:pt>
                <c:pt idx="2">
                  <c:v>VC Praktikertjänst Ljungby (1306)</c:v>
                </c:pt>
                <c:pt idx="3">
                  <c:v>VC Markaryd (1400)</c:v>
                </c:pt>
                <c:pt idx="4">
                  <c:v>VC Lagan (989)</c:v>
                </c:pt>
                <c:pt idx="5">
                  <c:v>VC Achima Care Växjö (2171)</c:v>
                </c:pt>
                <c:pt idx="6">
                  <c:v>VC Lenhovda (680)</c:v>
                </c:pt>
                <c:pt idx="7">
                  <c:v>VC Sländan (2476)</c:v>
                </c:pt>
                <c:pt idx="8">
                  <c:v>VC Skärvet (3415)</c:v>
                </c:pt>
                <c:pt idx="9">
                  <c:v>VC Växjöhälsan Växjö (1183)</c:v>
                </c:pt>
                <c:pt idx="10">
                  <c:v>VC Achima Care Älmhult (3179)</c:v>
                </c:pt>
                <c:pt idx="11">
                  <c:v>VC Läkarhuset Ljungby (929)</c:v>
                </c:pt>
                <c:pt idx="12">
                  <c:v>VC Åseda (905)</c:v>
                </c:pt>
                <c:pt idx="13">
                  <c:v>VC Strömsnäsbruk (677)</c:v>
                </c:pt>
                <c:pt idx="14">
                  <c:v>VC Kungshögen (1914)</c:v>
                </c:pt>
                <c:pt idx="15">
                  <c:v>VC Dalbo (2371)</c:v>
                </c:pt>
                <c:pt idx="16">
                  <c:v>VC Achima Care Vislanda (1251)</c:v>
                </c:pt>
                <c:pt idx="17">
                  <c:v>VC Capio Hovshaga (2876)</c:v>
                </c:pt>
                <c:pt idx="18">
                  <c:v>VC Alvesta (2361)</c:v>
                </c:pt>
                <c:pt idx="19">
                  <c:v>VC Birka (1505)</c:v>
                </c:pt>
                <c:pt idx="20">
                  <c:v>VC Tingsryd (1888)</c:v>
                </c:pt>
                <c:pt idx="21">
                  <c:v>VC Gränsbygdskliniken (573)</c:v>
                </c:pt>
                <c:pt idx="22">
                  <c:v>VC Kry Älmhult (1262)</c:v>
                </c:pt>
                <c:pt idx="23">
                  <c:v>VC Ingelstad (1200)</c:v>
                </c:pt>
                <c:pt idx="24">
                  <c:v>VC Braås (617)</c:v>
                </c:pt>
                <c:pt idx="25">
                  <c:v>VC Prima Vård Söder (2760)</c:v>
                </c:pt>
                <c:pt idx="26">
                  <c:v>VC Hälsocentralen Falken (471)</c:v>
                </c:pt>
                <c:pt idx="27">
                  <c:v>VC Teleborg (2547)</c:v>
                </c:pt>
                <c:pt idx="28">
                  <c:v>VC Centrum (1991)</c:v>
                </c:pt>
                <c:pt idx="29">
                  <c:v>VC Lessebo (1529)</c:v>
                </c:pt>
                <c:pt idx="30">
                  <c:v>VC Ryd (663)</c:v>
                </c:pt>
                <c:pt idx="31">
                  <c:v>VC Rottne (1013)</c:v>
                </c:pt>
                <c:pt idx="32">
                  <c:v>VC Moheda (584)</c:v>
                </c:pt>
                <c:pt idx="33">
                  <c:v>VC Lammhult (511)</c:v>
                </c:pt>
              </c:strCache>
            </c:strRef>
          </c:cat>
          <c:val>
            <c:numRef>
              <c:f>Blad1!$B$2:$B$35</c:f>
              <c:numCache>
                <c:formatCode>#,##0</c:formatCode>
                <c:ptCount val="34"/>
                <c:pt idx="0">
                  <c:v>118.52014866979655</c:v>
                </c:pt>
                <c:pt idx="2">
                  <c:v>190.69269858250871</c:v>
                </c:pt>
                <c:pt idx="3">
                  <c:v>161.68898043254376</c:v>
                </c:pt>
                <c:pt idx="4">
                  <c:v>142.89813486370156</c:v>
                </c:pt>
                <c:pt idx="5">
                  <c:v>136.58167129512751</c:v>
                </c:pt>
                <c:pt idx="6">
                  <c:v>138.02816901408451</c:v>
                </c:pt>
                <c:pt idx="7">
                  <c:v>114.13043478260869</c:v>
                </c:pt>
                <c:pt idx="8">
                  <c:v>128.08641975308643</c:v>
                </c:pt>
                <c:pt idx="9">
                  <c:v>120.64402293780327</c:v>
                </c:pt>
                <c:pt idx="10">
                  <c:v>156.76901887709633</c:v>
                </c:pt>
                <c:pt idx="11">
                  <c:v>132.42876526458616</c:v>
                </c:pt>
                <c:pt idx="12">
                  <c:v>150.2086230876217</c:v>
                </c:pt>
                <c:pt idx="13">
                  <c:v>102.97903641044502</c:v>
                </c:pt>
                <c:pt idx="14">
                  <c:v>105.91418631619636</c:v>
                </c:pt>
                <c:pt idx="15">
                  <c:v>124.2603550295858</c:v>
                </c:pt>
                <c:pt idx="16">
                  <c:v>123.69741412582015</c:v>
                </c:pt>
                <c:pt idx="17">
                  <c:v>116.377874041986</c:v>
                </c:pt>
                <c:pt idx="18">
                  <c:v>142.75568181818181</c:v>
                </c:pt>
                <c:pt idx="19">
                  <c:v>98.992760465848292</c:v>
                </c:pt>
                <c:pt idx="20">
                  <c:v>126.97819314641745</c:v>
                </c:pt>
                <c:pt idx="21">
                  <c:v>126.27291242362526</c:v>
                </c:pt>
                <c:pt idx="22">
                  <c:v>113.14536799707068</c:v>
                </c:pt>
                <c:pt idx="23">
                  <c:v>108.78339419565636</c:v>
                </c:pt>
                <c:pt idx="24">
                  <c:v>108.80640465793304</c:v>
                </c:pt>
                <c:pt idx="25">
                  <c:v>85.91481122942885</c:v>
                </c:pt>
                <c:pt idx="26">
                  <c:v>115.09433962264151</c:v>
                </c:pt>
                <c:pt idx="27">
                  <c:v>93.974666210201974</c:v>
                </c:pt>
                <c:pt idx="28">
                  <c:v>93.770349468200564</c:v>
                </c:pt>
                <c:pt idx="29">
                  <c:v>101.9047619047619</c:v>
                </c:pt>
                <c:pt idx="30">
                  <c:v>113.35403726708076</c:v>
                </c:pt>
                <c:pt idx="31">
                  <c:v>94.103392568659132</c:v>
                </c:pt>
                <c:pt idx="32">
                  <c:v>87.5</c:v>
                </c:pt>
                <c:pt idx="33">
                  <c:v>103.8863976083707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9-4E7C-8334-E84E42928941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Recept från andra VC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  (49527)</c:v>
                </c:pt>
                <c:pt idx="2">
                  <c:v>VC Praktikertjänst Ljungby (1306)</c:v>
                </c:pt>
                <c:pt idx="3">
                  <c:v>VC Markaryd (1400)</c:v>
                </c:pt>
                <c:pt idx="4">
                  <c:v>VC Lagan (989)</c:v>
                </c:pt>
                <c:pt idx="5">
                  <c:v>VC Achima Care Växjö (2171)</c:v>
                </c:pt>
                <c:pt idx="6">
                  <c:v>VC Lenhovda (680)</c:v>
                </c:pt>
                <c:pt idx="7">
                  <c:v>VC Sländan (2476)</c:v>
                </c:pt>
                <c:pt idx="8">
                  <c:v>VC Skärvet (3415)</c:v>
                </c:pt>
                <c:pt idx="9">
                  <c:v>VC Växjöhälsan Växjö (1183)</c:v>
                </c:pt>
                <c:pt idx="10">
                  <c:v>VC Achima Care Älmhult (3179)</c:v>
                </c:pt>
                <c:pt idx="11">
                  <c:v>VC Läkarhuset Ljungby (929)</c:v>
                </c:pt>
                <c:pt idx="12">
                  <c:v>VC Åseda (905)</c:v>
                </c:pt>
                <c:pt idx="13">
                  <c:v>VC Strömsnäsbruk (677)</c:v>
                </c:pt>
                <c:pt idx="14">
                  <c:v>VC Kungshögen (1914)</c:v>
                </c:pt>
                <c:pt idx="15">
                  <c:v>VC Dalbo (2371)</c:v>
                </c:pt>
                <c:pt idx="16">
                  <c:v>VC Achima Care Vislanda (1251)</c:v>
                </c:pt>
                <c:pt idx="17">
                  <c:v>VC Capio Hovshaga (2876)</c:v>
                </c:pt>
                <c:pt idx="18">
                  <c:v>VC Alvesta (2361)</c:v>
                </c:pt>
                <c:pt idx="19">
                  <c:v>VC Birka (1505)</c:v>
                </c:pt>
                <c:pt idx="20">
                  <c:v>VC Tingsryd (1888)</c:v>
                </c:pt>
                <c:pt idx="21">
                  <c:v>VC Gränsbygdskliniken (573)</c:v>
                </c:pt>
                <c:pt idx="22">
                  <c:v>VC Kry Älmhult (1262)</c:v>
                </c:pt>
                <c:pt idx="23">
                  <c:v>VC Ingelstad (1200)</c:v>
                </c:pt>
                <c:pt idx="24">
                  <c:v>VC Braås (617)</c:v>
                </c:pt>
                <c:pt idx="25">
                  <c:v>VC Prima Vård Söder (2760)</c:v>
                </c:pt>
                <c:pt idx="26">
                  <c:v>VC Hälsocentralen Falken (471)</c:v>
                </c:pt>
                <c:pt idx="27">
                  <c:v>VC Teleborg (2547)</c:v>
                </c:pt>
                <c:pt idx="28">
                  <c:v>VC Centrum (1991)</c:v>
                </c:pt>
                <c:pt idx="29">
                  <c:v>VC Lessebo (1529)</c:v>
                </c:pt>
                <c:pt idx="30">
                  <c:v>VC Ryd (663)</c:v>
                </c:pt>
                <c:pt idx="31">
                  <c:v>VC Rottne (1013)</c:v>
                </c:pt>
                <c:pt idx="32">
                  <c:v>VC Moheda (584)</c:v>
                </c:pt>
                <c:pt idx="33">
                  <c:v>VC Lammhult (511)</c:v>
                </c:pt>
              </c:strCache>
            </c:strRef>
          </c:cat>
          <c:val>
            <c:numRef>
              <c:f>Blad1!$C$2:$C$35</c:f>
              <c:numCache>
                <c:formatCode>#,##0</c:formatCode>
                <c:ptCount val="34"/>
                <c:pt idx="0">
                  <c:v>5.1154147104851333</c:v>
                </c:pt>
                <c:pt idx="2">
                  <c:v>5.883926183471516</c:v>
                </c:pt>
                <c:pt idx="3">
                  <c:v>2.8836251287332648</c:v>
                </c:pt>
                <c:pt idx="4">
                  <c:v>10.9038737446198</c:v>
                </c:pt>
                <c:pt idx="5">
                  <c:v>3.6606917445089624</c:v>
                </c:pt>
                <c:pt idx="6">
                  <c:v>7.2434607645875255</c:v>
                </c:pt>
                <c:pt idx="7">
                  <c:v>4.2625745950554137</c:v>
                </c:pt>
                <c:pt idx="8">
                  <c:v>4.0123456790123457</c:v>
                </c:pt>
                <c:pt idx="9">
                  <c:v>4.6316718129686816</c:v>
                </c:pt>
                <c:pt idx="10">
                  <c:v>1.8634043587458478</c:v>
                </c:pt>
                <c:pt idx="11">
                  <c:v>2.9850746268656718</c:v>
                </c:pt>
                <c:pt idx="12">
                  <c:v>5.2851182197496529</c:v>
                </c:pt>
                <c:pt idx="13">
                  <c:v>27.951452739977935</c:v>
                </c:pt>
                <c:pt idx="14">
                  <c:v>6.1847700038654807</c:v>
                </c:pt>
                <c:pt idx="15">
                  <c:v>3.0104847918613098</c:v>
                </c:pt>
                <c:pt idx="16">
                  <c:v>5.5962948668467778</c:v>
                </c:pt>
                <c:pt idx="17">
                  <c:v>3.5821392869043649</c:v>
                </c:pt>
                <c:pt idx="18">
                  <c:v>3.6525974025974026</c:v>
                </c:pt>
                <c:pt idx="19">
                  <c:v>13.220018885741265</c:v>
                </c:pt>
                <c:pt idx="20">
                  <c:v>3.8629283489096573</c:v>
                </c:pt>
                <c:pt idx="21">
                  <c:v>1.629327902240326</c:v>
                </c:pt>
                <c:pt idx="22">
                  <c:v>2.7462467960454044</c:v>
                </c:pt>
                <c:pt idx="23">
                  <c:v>4.0361330001921969</c:v>
                </c:pt>
                <c:pt idx="24">
                  <c:v>9.825327510917031</c:v>
                </c:pt>
                <c:pt idx="25">
                  <c:v>3.8722168441432721</c:v>
                </c:pt>
                <c:pt idx="26">
                  <c:v>5.1886792452830184</c:v>
                </c:pt>
                <c:pt idx="27">
                  <c:v>2.2252653200958576</c:v>
                </c:pt>
                <c:pt idx="28">
                  <c:v>4.1241588886477105</c:v>
                </c:pt>
                <c:pt idx="29">
                  <c:v>1.7687074829931972</c:v>
                </c:pt>
                <c:pt idx="30">
                  <c:v>1.8633540372670807</c:v>
                </c:pt>
                <c:pt idx="31">
                  <c:v>9.6930533117932143</c:v>
                </c:pt>
                <c:pt idx="32">
                  <c:v>13.513513513513514</c:v>
                </c:pt>
                <c:pt idx="33">
                  <c:v>8.2212257100149486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E9-4E7C-8334-E84E42928941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Recept från JLC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  (49527)</c:v>
                </c:pt>
                <c:pt idx="2">
                  <c:v>VC Praktikertjänst Ljungby (1306)</c:v>
                </c:pt>
                <c:pt idx="3">
                  <c:v>VC Markaryd (1400)</c:v>
                </c:pt>
                <c:pt idx="4">
                  <c:v>VC Lagan (989)</c:v>
                </c:pt>
                <c:pt idx="5">
                  <c:v>VC Achima Care Växjö (2171)</c:v>
                </c:pt>
                <c:pt idx="6">
                  <c:v>VC Lenhovda (680)</c:v>
                </c:pt>
                <c:pt idx="7">
                  <c:v>VC Sländan (2476)</c:v>
                </c:pt>
                <c:pt idx="8">
                  <c:v>VC Skärvet (3415)</c:v>
                </c:pt>
                <c:pt idx="9">
                  <c:v>VC Växjöhälsan Växjö (1183)</c:v>
                </c:pt>
                <c:pt idx="10">
                  <c:v>VC Achima Care Älmhult (3179)</c:v>
                </c:pt>
                <c:pt idx="11">
                  <c:v>VC Läkarhuset Ljungby (929)</c:v>
                </c:pt>
                <c:pt idx="12">
                  <c:v>VC Åseda (905)</c:v>
                </c:pt>
                <c:pt idx="13">
                  <c:v>VC Strömsnäsbruk (677)</c:v>
                </c:pt>
                <c:pt idx="14">
                  <c:v>VC Kungshögen (1914)</c:v>
                </c:pt>
                <c:pt idx="15">
                  <c:v>VC Dalbo (2371)</c:v>
                </c:pt>
                <c:pt idx="16">
                  <c:v>VC Achima Care Vislanda (1251)</c:v>
                </c:pt>
                <c:pt idx="17">
                  <c:v>VC Capio Hovshaga (2876)</c:v>
                </c:pt>
                <c:pt idx="18">
                  <c:v>VC Alvesta (2361)</c:v>
                </c:pt>
                <c:pt idx="19">
                  <c:v>VC Birka (1505)</c:v>
                </c:pt>
                <c:pt idx="20">
                  <c:v>VC Tingsryd (1888)</c:v>
                </c:pt>
                <c:pt idx="21">
                  <c:v>VC Gränsbygdskliniken (573)</c:v>
                </c:pt>
                <c:pt idx="22">
                  <c:v>VC Kry Älmhult (1262)</c:v>
                </c:pt>
                <c:pt idx="23">
                  <c:v>VC Ingelstad (1200)</c:v>
                </c:pt>
                <c:pt idx="24">
                  <c:v>VC Braås (617)</c:v>
                </c:pt>
                <c:pt idx="25">
                  <c:v>VC Prima Vård Söder (2760)</c:v>
                </c:pt>
                <c:pt idx="26">
                  <c:v>VC Hälsocentralen Falken (471)</c:v>
                </c:pt>
                <c:pt idx="27">
                  <c:v>VC Teleborg (2547)</c:v>
                </c:pt>
                <c:pt idx="28">
                  <c:v>VC Centrum (1991)</c:v>
                </c:pt>
                <c:pt idx="29">
                  <c:v>VC Lessebo (1529)</c:v>
                </c:pt>
                <c:pt idx="30">
                  <c:v>VC Ryd (663)</c:v>
                </c:pt>
                <c:pt idx="31">
                  <c:v>VC Rottne (1013)</c:v>
                </c:pt>
                <c:pt idx="32">
                  <c:v>VC Moheda (584)</c:v>
                </c:pt>
                <c:pt idx="33">
                  <c:v>VC Lammhult (511)</c:v>
                </c:pt>
              </c:strCache>
            </c:strRef>
          </c:cat>
          <c:val>
            <c:numRef>
              <c:f>Blad1!$D$2:$D$35</c:f>
              <c:numCache>
                <c:formatCode>#,##0</c:formatCode>
                <c:ptCount val="34"/>
                <c:pt idx="0">
                  <c:v>15.003912363067293</c:v>
                </c:pt>
                <c:pt idx="2">
                  <c:v>22.198448783097085</c:v>
                </c:pt>
                <c:pt idx="3">
                  <c:v>9.2687950566426363</c:v>
                </c:pt>
                <c:pt idx="4">
                  <c:v>22.66857962697274</c:v>
                </c:pt>
                <c:pt idx="5">
                  <c:v>16.662458975006309</c:v>
                </c:pt>
                <c:pt idx="6">
                  <c:v>16.096579476861169</c:v>
                </c:pt>
                <c:pt idx="7">
                  <c:v>19.820971867007675</c:v>
                </c:pt>
                <c:pt idx="8">
                  <c:v>22.299382716049383</c:v>
                </c:pt>
                <c:pt idx="9">
                  <c:v>21.393912659902956</c:v>
                </c:pt>
                <c:pt idx="10">
                  <c:v>8.5068459855788703</c:v>
                </c:pt>
                <c:pt idx="11">
                  <c:v>15.468113975576662</c:v>
                </c:pt>
                <c:pt idx="12">
                  <c:v>10.848400556328233</c:v>
                </c:pt>
                <c:pt idx="13">
                  <c:v>11.769032732622287</c:v>
                </c:pt>
                <c:pt idx="14">
                  <c:v>18.167761886354853</c:v>
                </c:pt>
                <c:pt idx="15">
                  <c:v>14.844804318488528</c:v>
                </c:pt>
                <c:pt idx="16">
                  <c:v>10.806638363566192</c:v>
                </c:pt>
                <c:pt idx="17">
                  <c:v>17.494168610463177</c:v>
                </c:pt>
                <c:pt idx="18">
                  <c:v>12.78409090909091</c:v>
                </c:pt>
                <c:pt idx="19">
                  <c:v>21.87598363235757</c:v>
                </c:pt>
                <c:pt idx="20">
                  <c:v>12.211838006230529</c:v>
                </c:pt>
                <c:pt idx="21">
                  <c:v>3.258655804480652</c:v>
                </c:pt>
                <c:pt idx="22">
                  <c:v>8.4218235078725741</c:v>
                </c:pt>
                <c:pt idx="23">
                  <c:v>11.724005381510668</c:v>
                </c:pt>
                <c:pt idx="24">
                  <c:v>18.195050946142647</c:v>
                </c:pt>
                <c:pt idx="25">
                  <c:v>17.909002904162634</c:v>
                </c:pt>
                <c:pt idx="26">
                  <c:v>2.3584905660377355</c:v>
                </c:pt>
                <c:pt idx="27">
                  <c:v>15.234508729887025</c:v>
                </c:pt>
                <c:pt idx="28">
                  <c:v>16.062513566312134</c:v>
                </c:pt>
                <c:pt idx="29">
                  <c:v>9.387755102040817</c:v>
                </c:pt>
                <c:pt idx="30">
                  <c:v>7.1428571428571423</c:v>
                </c:pt>
                <c:pt idx="31">
                  <c:v>13.126009693053312</c:v>
                </c:pt>
                <c:pt idx="32">
                  <c:v>13.175675675675677</c:v>
                </c:pt>
                <c:pt idx="33">
                  <c:v>10.46337817638266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E9-4E7C-8334-E84E42928941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Recept från sjukhus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  (49527)</c:v>
                </c:pt>
                <c:pt idx="2">
                  <c:v>VC Praktikertjänst Ljungby (1306)</c:v>
                </c:pt>
                <c:pt idx="3">
                  <c:v>VC Markaryd (1400)</c:v>
                </c:pt>
                <c:pt idx="4">
                  <c:v>VC Lagan (989)</c:v>
                </c:pt>
                <c:pt idx="5">
                  <c:v>VC Achima Care Växjö (2171)</c:v>
                </c:pt>
                <c:pt idx="6">
                  <c:v>VC Lenhovda (680)</c:v>
                </c:pt>
                <c:pt idx="7">
                  <c:v>VC Sländan (2476)</c:v>
                </c:pt>
                <c:pt idx="8">
                  <c:v>VC Skärvet (3415)</c:v>
                </c:pt>
                <c:pt idx="9">
                  <c:v>VC Växjöhälsan Växjö (1183)</c:v>
                </c:pt>
                <c:pt idx="10">
                  <c:v>VC Achima Care Älmhult (3179)</c:v>
                </c:pt>
                <c:pt idx="11">
                  <c:v>VC Läkarhuset Ljungby (929)</c:v>
                </c:pt>
                <c:pt idx="12">
                  <c:v>VC Åseda (905)</c:v>
                </c:pt>
                <c:pt idx="13">
                  <c:v>VC Strömsnäsbruk (677)</c:v>
                </c:pt>
                <c:pt idx="14">
                  <c:v>VC Kungshögen (1914)</c:v>
                </c:pt>
                <c:pt idx="15">
                  <c:v>VC Dalbo (2371)</c:v>
                </c:pt>
                <c:pt idx="16">
                  <c:v>VC Achima Care Vislanda (1251)</c:v>
                </c:pt>
                <c:pt idx="17">
                  <c:v>VC Capio Hovshaga (2876)</c:v>
                </c:pt>
                <c:pt idx="18">
                  <c:v>VC Alvesta (2361)</c:v>
                </c:pt>
                <c:pt idx="19">
                  <c:v>VC Birka (1505)</c:v>
                </c:pt>
                <c:pt idx="20">
                  <c:v>VC Tingsryd (1888)</c:v>
                </c:pt>
                <c:pt idx="21">
                  <c:v>VC Gränsbygdskliniken (573)</c:v>
                </c:pt>
                <c:pt idx="22">
                  <c:v>VC Kry Älmhult (1262)</c:v>
                </c:pt>
                <c:pt idx="23">
                  <c:v>VC Ingelstad (1200)</c:v>
                </c:pt>
                <c:pt idx="24">
                  <c:v>VC Braås (617)</c:v>
                </c:pt>
                <c:pt idx="25">
                  <c:v>VC Prima Vård Söder (2760)</c:v>
                </c:pt>
                <c:pt idx="26">
                  <c:v>VC Hälsocentralen Falken (471)</c:v>
                </c:pt>
                <c:pt idx="27">
                  <c:v>VC Teleborg (2547)</c:v>
                </c:pt>
                <c:pt idx="28">
                  <c:v>VC Centrum (1991)</c:v>
                </c:pt>
                <c:pt idx="29">
                  <c:v>VC Lessebo (1529)</c:v>
                </c:pt>
                <c:pt idx="30">
                  <c:v>VC Ryd (663)</c:v>
                </c:pt>
                <c:pt idx="31">
                  <c:v>VC Rottne (1013)</c:v>
                </c:pt>
                <c:pt idx="32">
                  <c:v>VC Moheda (584)</c:v>
                </c:pt>
                <c:pt idx="33">
                  <c:v>VC Lammhult (511)</c:v>
                </c:pt>
              </c:strCache>
            </c:strRef>
          </c:cat>
          <c:val>
            <c:numRef>
              <c:f>Blad1!$E$2:$E$35</c:f>
              <c:numCache>
                <c:formatCode>#,##0</c:formatCode>
                <c:ptCount val="34"/>
                <c:pt idx="0">
                  <c:v>63.135758998435058</c:v>
                </c:pt>
                <c:pt idx="2">
                  <c:v>94.41027012570207</c:v>
                </c:pt>
                <c:pt idx="3">
                  <c:v>69.618949536560251</c:v>
                </c:pt>
                <c:pt idx="4">
                  <c:v>72.596843615494976</c:v>
                </c:pt>
                <c:pt idx="5">
                  <c:v>58.949760161575362</c:v>
                </c:pt>
                <c:pt idx="6">
                  <c:v>75.25150905432595</c:v>
                </c:pt>
                <c:pt idx="7">
                  <c:v>87.595907928388741</c:v>
                </c:pt>
                <c:pt idx="8">
                  <c:v>67.283950617283949</c:v>
                </c:pt>
                <c:pt idx="9">
                  <c:v>63.299514777238635</c:v>
                </c:pt>
                <c:pt idx="10">
                  <c:v>55.65907801993032</c:v>
                </c:pt>
                <c:pt idx="11">
                  <c:v>60.244233378561738</c:v>
                </c:pt>
                <c:pt idx="12">
                  <c:v>53.407510431154378</c:v>
                </c:pt>
                <c:pt idx="13">
                  <c:v>56.270687752850307</c:v>
                </c:pt>
                <c:pt idx="14">
                  <c:v>76.794227547996385</c:v>
                </c:pt>
                <c:pt idx="15">
                  <c:v>66.74971452299387</c:v>
                </c:pt>
                <c:pt idx="16">
                  <c:v>68.120416827479744</c:v>
                </c:pt>
                <c:pt idx="17">
                  <c:v>59.81339553482173</c:v>
                </c:pt>
                <c:pt idx="18">
                  <c:v>51.54220779220779</c:v>
                </c:pt>
                <c:pt idx="19">
                  <c:v>55.240793201133144</c:v>
                </c:pt>
                <c:pt idx="20">
                  <c:v>58.940809968847354</c:v>
                </c:pt>
                <c:pt idx="21">
                  <c:v>60.285132382892058</c:v>
                </c:pt>
                <c:pt idx="22">
                  <c:v>53.460270963017209</c:v>
                </c:pt>
                <c:pt idx="23">
                  <c:v>63.617143955410334</c:v>
                </c:pt>
                <c:pt idx="24">
                  <c:v>64.046579330422134</c:v>
                </c:pt>
                <c:pt idx="25">
                  <c:v>70.748628589867707</c:v>
                </c:pt>
                <c:pt idx="26">
                  <c:v>77.830188679245282</c:v>
                </c:pt>
                <c:pt idx="27">
                  <c:v>57.856898322492299</c:v>
                </c:pt>
                <c:pt idx="28">
                  <c:v>60.77707835901888</c:v>
                </c:pt>
                <c:pt idx="29">
                  <c:v>59.047619047619051</c:v>
                </c:pt>
                <c:pt idx="30">
                  <c:v>52.173913043478258</c:v>
                </c:pt>
                <c:pt idx="31">
                  <c:v>60.783521809369951</c:v>
                </c:pt>
                <c:pt idx="32">
                  <c:v>48.648648648648653</c:v>
                </c:pt>
                <c:pt idx="33">
                  <c:v>38.863976083707023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E9-4E7C-8334-E84E42928941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Övriga recept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Blad1!$A$2:$A$35</c:f>
              <c:strCache>
                <c:ptCount val="34"/>
                <c:pt idx="0">
                  <c:v>Totalt Kronoberg  (49527)</c:v>
                </c:pt>
                <c:pt idx="2">
                  <c:v>VC Praktikertjänst Ljungby (1306)</c:v>
                </c:pt>
                <c:pt idx="3">
                  <c:v>VC Markaryd (1400)</c:v>
                </c:pt>
                <c:pt idx="4">
                  <c:v>VC Lagan (989)</c:v>
                </c:pt>
                <c:pt idx="5">
                  <c:v>VC Achima Care Växjö (2171)</c:v>
                </c:pt>
                <c:pt idx="6">
                  <c:v>VC Lenhovda (680)</c:v>
                </c:pt>
                <c:pt idx="7">
                  <c:v>VC Sländan (2476)</c:v>
                </c:pt>
                <c:pt idx="8">
                  <c:v>VC Skärvet (3415)</c:v>
                </c:pt>
                <c:pt idx="9">
                  <c:v>VC Växjöhälsan Växjö (1183)</c:v>
                </c:pt>
                <c:pt idx="10">
                  <c:v>VC Achima Care Älmhult (3179)</c:v>
                </c:pt>
                <c:pt idx="11">
                  <c:v>VC Läkarhuset Ljungby (929)</c:v>
                </c:pt>
                <c:pt idx="12">
                  <c:v>VC Åseda (905)</c:v>
                </c:pt>
                <c:pt idx="13">
                  <c:v>VC Strömsnäsbruk (677)</c:v>
                </c:pt>
                <c:pt idx="14">
                  <c:v>VC Kungshögen (1914)</c:v>
                </c:pt>
                <c:pt idx="15">
                  <c:v>VC Dalbo (2371)</c:v>
                </c:pt>
                <c:pt idx="16">
                  <c:v>VC Achima Care Vislanda (1251)</c:v>
                </c:pt>
                <c:pt idx="17">
                  <c:v>VC Capio Hovshaga (2876)</c:v>
                </c:pt>
                <c:pt idx="18">
                  <c:v>VC Alvesta (2361)</c:v>
                </c:pt>
                <c:pt idx="19">
                  <c:v>VC Birka (1505)</c:v>
                </c:pt>
                <c:pt idx="20">
                  <c:v>VC Tingsryd (1888)</c:v>
                </c:pt>
                <c:pt idx="21">
                  <c:v>VC Gränsbygdskliniken (573)</c:v>
                </c:pt>
                <c:pt idx="22">
                  <c:v>VC Kry Älmhult (1262)</c:v>
                </c:pt>
                <c:pt idx="23">
                  <c:v>VC Ingelstad (1200)</c:v>
                </c:pt>
                <c:pt idx="24">
                  <c:v>VC Braås (617)</c:v>
                </c:pt>
                <c:pt idx="25">
                  <c:v>VC Prima Vård Söder (2760)</c:v>
                </c:pt>
                <c:pt idx="26">
                  <c:v>VC Hälsocentralen Falken (471)</c:v>
                </c:pt>
                <c:pt idx="27">
                  <c:v>VC Teleborg (2547)</c:v>
                </c:pt>
                <c:pt idx="28">
                  <c:v>VC Centrum (1991)</c:v>
                </c:pt>
                <c:pt idx="29">
                  <c:v>VC Lessebo (1529)</c:v>
                </c:pt>
                <c:pt idx="30">
                  <c:v>VC Ryd (663)</c:v>
                </c:pt>
                <c:pt idx="31">
                  <c:v>VC Rottne (1013)</c:v>
                </c:pt>
                <c:pt idx="32">
                  <c:v>VC Moheda (584)</c:v>
                </c:pt>
                <c:pt idx="33">
                  <c:v>VC Lammhult (511)</c:v>
                </c:pt>
              </c:strCache>
            </c:strRef>
          </c:cat>
          <c:val>
            <c:numRef>
              <c:f>Blad1!$F$2:$F$35</c:f>
              <c:numCache>
                <c:formatCode>#,##0</c:formatCode>
                <c:ptCount val="34"/>
                <c:pt idx="0">
                  <c:v>40.43427230046948</c:v>
                </c:pt>
                <c:pt idx="2">
                  <c:v>36.105910671302482</c:v>
                </c:pt>
                <c:pt idx="3">
                  <c:v>44.902162718846547</c:v>
                </c:pt>
                <c:pt idx="4">
                  <c:v>34.720229555236727</c:v>
                </c:pt>
                <c:pt idx="5">
                  <c:v>58.192375662711441</c:v>
                </c:pt>
                <c:pt idx="6">
                  <c:v>37.022132796780681</c:v>
                </c:pt>
                <c:pt idx="7">
                  <c:v>38.04347826086957</c:v>
                </c:pt>
                <c:pt idx="8">
                  <c:v>41.820987654320987</c:v>
                </c:pt>
                <c:pt idx="9">
                  <c:v>50.948389942655496</c:v>
                </c:pt>
                <c:pt idx="10">
                  <c:v>34.756542169650814</c:v>
                </c:pt>
                <c:pt idx="11">
                  <c:v>40.976933514246944</c:v>
                </c:pt>
                <c:pt idx="12">
                  <c:v>31.988873435326845</c:v>
                </c:pt>
                <c:pt idx="13">
                  <c:v>50.018389113644723</c:v>
                </c:pt>
                <c:pt idx="14">
                  <c:v>39.556758149722974</c:v>
                </c:pt>
                <c:pt idx="15">
                  <c:v>37.267725526834845</c:v>
                </c:pt>
                <c:pt idx="16">
                  <c:v>33.191817830953298</c:v>
                </c:pt>
                <c:pt idx="17">
                  <c:v>42.319226924358553</c:v>
                </c:pt>
                <c:pt idx="18">
                  <c:v>28.814935064935064</c:v>
                </c:pt>
                <c:pt idx="19">
                  <c:v>47.529115517784078</c:v>
                </c:pt>
                <c:pt idx="20">
                  <c:v>33.271028037383182</c:v>
                </c:pt>
                <c:pt idx="21">
                  <c:v>41.955193482688394</c:v>
                </c:pt>
                <c:pt idx="22">
                  <c:v>53.277187843280849</c:v>
                </c:pt>
                <c:pt idx="23">
                  <c:v>42.475494906784547</c:v>
                </c:pt>
                <c:pt idx="24">
                  <c:v>23.653566229985444</c:v>
                </c:pt>
                <c:pt idx="25">
                  <c:v>44.207808970635689</c:v>
                </c:pt>
                <c:pt idx="26">
                  <c:v>21.69811320754717</c:v>
                </c:pt>
                <c:pt idx="27">
                  <c:v>48.699075659020878</c:v>
                </c:pt>
                <c:pt idx="28">
                  <c:v>41.350119383546776</c:v>
                </c:pt>
                <c:pt idx="29">
                  <c:v>35.918367346938773</c:v>
                </c:pt>
                <c:pt idx="30">
                  <c:v>31.366459627329196</c:v>
                </c:pt>
                <c:pt idx="31">
                  <c:v>26.857835218093701</c:v>
                </c:pt>
                <c:pt idx="32">
                  <c:v>34.45945945945946</c:v>
                </c:pt>
                <c:pt idx="33">
                  <c:v>29.521674140508221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E9-4E7C-8334-E84E42928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42505136"/>
        <c:axId val="442506776"/>
      </c:barChart>
      <c:catAx>
        <c:axId val="44250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42506776"/>
        <c:crosses val="autoZero"/>
        <c:auto val="1"/>
        <c:lblAlgn val="ctr"/>
        <c:lblOffset val="100"/>
        <c:noMultiLvlLbl val="0"/>
      </c:catAx>
      <c:valAx>
        <c:axId val="44250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000" b="1" i="0" baseline="0" dirty="0">
                    <a:solidFill>
                      <a:schemeClr val="tx1"/>
                    </a:solidFill>
                    <a:effectLst/>
                  </a:rPr>
                  <a:t>Antal uthämtade recept per 1000 listade patienter</a:t>
                </a:r>
                <a:endParaRPr lang="sv-SE" sz="1000" dirty="0"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 sz="1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4250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995025501908186"/>
          <c:y val="0.1531887182785964"/>
          <c:w val="0.73289970648153391"/>
          <c:h val="4.2963472360714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sv-SE" sz="1800" b="1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Antibiotika (J01 </a:t>
            </a:r>
            <a:r>
              <a:rPr lang="sv-SE" sz="1800" b="1" i="0" u="none" strike="noStrike" baseline="0" dirty="0" err="1">
                <a:solidFill>
                  <a:srgbClr val="000000"/>
                </a:solidFill>
                <a:latin typeface="Calibri"/>
                <a:cs typeface="Calibri"/>
              </a:rPr>
              <a:t>exkl</a:t>
            </a:r>
            <a:r>
              <a:rPr lang="sv-SE" sz="1800" b="1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sv-SE" sz="1800" b="1" i="0" u="none" strike="noStrike" baseline="0" dirty="0" err="1">
                <a:solidFill>
                  <a:srgbClr val="000000"/>
                </a:solidFill>
                <a:latin typeface="Calibri"/>
                <a:cs typeface="Calibri"/>
              </a:rPr>
              <a:t>Hiprex</a:t>
            </a:r>
            <a:r>
              <a:rPr lang="sv-SE" sz="1800" b="1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sv-SE" sz="1200" b="1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antal expedierade recept/1000 invånare, rullande 12-månadersperioder, fördelat på åldersgrupp,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sv-SE" sz="1200" b="1" i="0" u="none" strike="noStrike" baseline="0" dirty="0">
                <a:solidFill>
                  <a:srgbClr val="000000"/>
                </a:solidFill>
                <a:latin typeface="Calibri"/>
                <a:cs typeface="Calibri"/>
              </a:rPr>
              <a:t>personer från Kronoberg, uthämtat på apotek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7"/>
          <c:order val="0"/>
          <c:tx>
            <c:strRef>
              <c:f>Sheet1!$A$36</c:f>
              <c:strCache>
                <c:ptCount val="1"/>
                <c:pt idx="0">
                  <c:v>85 år - 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Sheet1!$B$36:$AI$36</c:f>
              <c:numCache>
                <c:formatCode>0.0</c:formatCode>
                <c:ptCount val="34"/>
                <c:pt idx="0">
                  <c:v>638.17243920412704</c:v>
                </c:pt>
                <c:pt idx="1">
                  <c:v>633.50217076700403</c:v>
                </c:pt>
                <c:pt idx="2">
                  <c:v>640.55716353111404</c:v>
                </c:pt>
                <c:pt idx="3">
                  <c:v>585.90699325523599</c:v>
                </c:pt>
                <c:pt idx="4">
                  <c:v>566.38267660631902</c:v>
                </c:pt>
                <c:pt idx="5">
                  <c:v>556.96864111498303</c:v>
                </c:pt>
                <c:pt idx="6">
                  <c:v>534.49477351916403</c:v>
                </c:pt>
                <c:pt idx="7">
                  <c:v>513.75194603009902</c:v>
                </c:pt>
                <c:pt idx="8">
                  <c:v>501.64331430548401</c:v>
                </c:pt>
                <c:pt idx="9">
                  <c:v>496.08177172061301</c:v>
                </c:pt>
                <c:pt idx="10">
                  <c:v>498.12606473594548</c:v>
                </c:pt>
                <c:pt idx="11">
                  <c:v>521.39487870619951</c:v>
                </c:pt>
                <c:pt idx="12">
                  <c:v>546.83288409703505</c:v>
                </c:pt>
                <c:pt idx="13">
                  <c:v>539.76226351916966</c:v>
                </c:pt>
                <c:pt idx="14">
                  <c:v>537.92064289301857</c:v>
                </c:pt>
                <c:pt idx="15">
                  <c:v>530.46357615894044</c:v>
                </c:pt>
                <c:pt idx="16">
                  <c:v>539.9006622516556</c:v>
                </c:pt>
                <c:pt idx="17">
                  <c:v>542.5408888154634</c:v>
                </c:pt>
                <c:pt idx="18">
                  <c:v>525.85494795968941</c:v>
                </c:pt>
                <c:pt idx="19">
                  <c:v>511.47704590818364</c:v>
                </c:pt>
                <c:pt idx="20">
                  <c:v>548.24</c:v>
                </c:pt>
                <c:pt idx="21">
                  <c:v>520.58389371822204</c:v>
                </c:pt>
                <c:pt idx="22">
                  <c:v>489.91307200262429</c:v>
                </c:pt>
                <c:pt idx="23">
                  <c:v>504.83333333333337</c:v>
                </c:pt>
                <c:pt idx="24">
                  <c:v>546.5</c:v>
                </c:pt>
                <c:pt idx="25">
                  <c:v>598.36333878887081</c:v>
                </c:pt>
                <c:pt idx="26">
                  <c:v>601.80032733224198</c:v>
                </c:pt>
                <c:pt idx="27">
                  <c:v>610.16677357280298</c:v>
                </c:pt>
                <c:pt idx="28">
                  <c:v>640.15394483643399</c:v>
                </c:pt>
                <c:pt idx="29">
                  <c:v>643.82269726501102</c:v>
                </c:pt>
                <c:pt idx="30">
                  <c:v>653.882426909777</c:v>
                </c:pt>
                <c:pt idx="31">
                  <c:v>625.51440329218099</c:v>
                </c:pt>
                <c:pt idx="32">
                  <c:v>601.12787684804096</c:v>
                </c:pt>
                <c:pt idx="33">
                  <c:v>586.11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42-40DF-8678-786234B66278}"/>
            </c:ext>
          </c:extLst>
        </c:ser>
        <c:ser>
          <c:idx val="6"/>
          <c:order val="1"/>
          <c:tx>
            <c:strRef>
              <c:f>Sheet1!$A$35</c:f>
              <c:strCache>
                <c:ptCount val="1"/>
                <c:pt idx="0">
                  <c:v>75 - 84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Sheet1!$B$35:$AI$35</c:f>
              <c:numCache>
                <c:formatCode>0.0</c:formatCode>
                <c:ptCount val="34"/>
                <c:pt idx="0">
                  <c:v>597.92381886545695</c:v>
                </c:pt>
                <c:pt idx="1">
                  <c:v>577.65198129460998</c:v>
                </c:pt>
                <c:pt idx="2">
                  <c:v>566.00213307080196</c:v>
                </c:pt>
                <c:pt idx="3">
                  <c:v>547.85831960461303</c:v>
                </c:pt>
                <c:pt idx="4">
                  <c:v>534.26688632619403</c:v>
                </c:pt>
                <c:pt idx="5">
                  <c:v>523.30839431061395</c:v>
                </c:pt>
                <c:pt idx="6">
                  <c:v>511.71585957411799</c:v>
                </c:pt>
                <c:pt idx="7">
                  <c:v>509.80392156862803</c:v>
                </c:pt>
                <c:pt idx="8">
                  <c:v>513.80718954248402</c:v>
                </c:pt>
                <c:pt idx="9">
                  <c:v>504.49126245304598</c:v>
                </c:pt>
                <c:pt idx="10">
                  <c:v>502.93973542381178</c:v>
                </c:pt>
                <c:pt idx="11">
                  <c:v>519.72045947465654</c:v>
                </c:pt>
                <c:pt idx="12">
                  <c:v>519.88111494899181</c:v>
                </c:pt>
                <c:pt idx="13">
                  <c:v>499.92044550517102</c:v>
                </c:pt>
                <c:pt idx="14">
                  <c:v>511.61495624502777</c:v>
                </c:pt>
                <c:pt idx="15">
                  <c:v>537.21276762606851</c:v>
                </c:pt>
                <c:pt idx="16">
                  <c:v>547.80017253548749</c:v>
                </c:pt>
                <c:pt idx="17">
                  <c:v>531.21418201268432</c:v>
                </c:pt>
                <c:pt idx="18">
                  <c:v>535.64606097654166</c:v>
                </c:pt>
                <c:pt idx="19">
                  <c:v>517.09276844411977</c:v>
                </c:pt>
                <c:pt idx="20">
                  <c:v>528.78</c:v>
                </c:pt>
                <c:pt idx="21">
                  <c:v>488.67990247300594</c:v>
                </c:pt>
                <c:pt idx="22">
                  <c:v>469.80146290491115</c:v>
                </c:pt>
                <c:pt idx="23">
                  <c:v>435.05237173927543</c:v>
                </c:pt>
                <c:pt idx="24">
                  <c:v>474.68143305090393</c:v>
                </c:pt>
                <c:pt idx="25">
                  <c:v>494.89013796627489</c:v>
                </c:pt>
                <c:pt idx="26">
                  <c:v>491.185487991824</c:v>
                </c:pt>
                <c:pt idx="27">
                  <c:v>476.48110474076799</c:v>
                </c:pt>
                <c:pt idx="28">
                  <c:v>498.67455767215301</c:v>
                </c:pt>
                <c:pt idx="29">
                  <c:v>488.369325956333</c:v>
                </c:pt>
                <c:pt idx="30">
                  <c:v>490.68951157118198</c:v>
                </c:pt>
                <c:pt idx="31">
                  <c:v>500.05775005775001</c:v>
                </c:pt>
                <c:pt idx="32">
                  <c:v>501.21275121275102</c:v>
                </c:pt>
                <c:pt idx="33">
                  <c:v>486.45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42-40DF-8678-786234B66278}"/>
            </c:ext>
          </c:extLst>
        </c:ser>
        <c:ser>
          <c:idx val="5"/>
          <c:order val="2"/>
          <c:tx>
            <c:strRef>
              <c:f>Sheet1!$A$34</c:f>
              <c:strCache>
                <c:ptCount val="1"/>
                <c:pt idx="0">
                  <c:v>65 - 74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Sheet1!$B$34:$AI$34</c:f>
              <c:numCache>
                <c:formatCode>0.0</c:formatCode>
                <c:ptCount val="34"/>
                <c:pt idx="0">
                  <c:v>525.51820240376196</c:v>
                </c:pt>
                <c:pt idx="1">
                  <c:v>492.66585176130701</c:v>
                </c:pt>
                <c:pt idx="2">
                  <c:v>509.88998777642001</c:v>
                </c:pt>
                <c:pt idx="3">
                  <c:v>499.334221038615</c:v>
                </c:pt>
                <c:pt idx="4">
                  <c:v>493.52862849534</c:v>
                </c:pt>
                <c:pt idx="5">
                  <c:v>463.04137121869098</c:v>
                </c:pt>
                <c:pt idx="6">
                  <c:v>459.01137580982498</c:v>
                </c:pt>
                <c:pt idx="7">
                  <c:v>455.60055314105102</c:v>
                </c:pt>
                <c:pt idx="8">
                  <c:v>452.88423548004698</c:v>
                </c:pt>
                <c:pt idx="9">
                  <c:v>418.60798166889401</c:v>
                </c:pt>
                <c:pt idx="10">
                  <c:v>420.32652281840751</c:v>
                </c:pt>
                <c:pt idx="11">
                  <c:v>427.03683035714283</c:v>
                </c:pt>
                <c:pt idx="12">
                  <c:v>438.24404761904765</c:v>
                </c:pt>
                <c:pt idx="13">
                  <c:v>431.85856836925319</c:v>
                </c:pt>
                <c:pt idx="14">
                  <c:v>432.45090445163351</c:v>
                </c:pt>
                <c:pt idx="15">
                  <c:v>418.57455259517116</c:v>
                </c:pt>
                <c:pt idx="16">
                  <c:v>424.64408443789887</c:v>
                </c:pt>
                <c:pt idx="17">
                  <c:v>423.53567152928656</c:v>
                </c:pt>
                <c:pt idx="18">
                  <c:v>408.41573183168532</c:v>
                </c:pt>
                <c:pt idx="19">
                  <c:v>395.14515627083983</c:v>
                </c:pt>
                <c:pt idx="20">
                  <c:v>398.12</c:v>
                </c:pt>
                <c:pt idx="21">
                  <c:v>373.0732934885184</c:v>
                </c:pt>
                <c:pt idx="22">
                  <c:v>330.06785601941311</c:v>
                </c:pt>
                <c:pt idx="23">
                  <c:v>313.244792140453</c:v>
                </c:pt>
                <c:pt idx="24">
                  <c:v>331.52915491676521</c:v>
                </c:pt>
                <c:pt idx="25">
                  <c:v>356.91982734870055</c:v>
                </c:pt>
                <c:pt idx="26">
                  <c:v>360.91468454403503</c:v>
                </c:pt>
                <c:pt idx="27">
                  <c:v>368.32541235672397</c:v>
                </c:pt>
                <c:pt idx="28">
                  <c:v>364.784269872332</c:v>
                </c:pt>
                <c:pt idx="29">
                  <c:v>370.580718443845</c:v>
                </c:pt>
                <c:pt idx="30">
                  <c:v>367.031094703961</c:v>
                </c:pt>
                <c:pt idx="31">
                  <c:v>368.80549985677499</c:v>
                </c:pt>
                <c:pt idx="32">
                  <c:v>353.33715267831599</c:v>
                </c:pt>
                <c:pt idx="33">
                  <c:v>345.5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42-40DF-8678-786234B66278}"/>
            </c:ext>
          </c:extLst>
        </c:ser>
        <c:ser>
          <c:idx val="1"/>
          <c:order val="3"/>
          <c:tx>
            <c:strRef>
              <c:f>Sheet1!$A$30</c:f>
              <c:strCache>
                <c:ptCount val="1"/>
                <c:pt idx="0">
                  <c:v>0 - 4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Sheet1!$B$30:$AI$30</c:f>
              <c:numCache>
                <c:formatCode>0.0</c:formatCode>
                <c:ptCount val="34"/>
                <c:pt idx="0">
                  <c:v>589.28571428571399</c:v>
                </c:pt>
                <c:pt idx="1">
                  <c:v>547.04170708050401</c:v>
                </c:pt>
                <c:pt idx="2">
                  <c:v>551.50339476236695</c:v>
                </c:pt>
                <c:pt idx="3">
                  <c:v>512.10021827844696</c:v>
                </c:pt>
                <c:pt idx="4">
                  <c:v>488.08958906709699</c:v>
                </c:pt>
                <c:pt idx="5">
                  <c:v>483.73287671232902</c:v>
                </c:pt>
                <c:pt idx="6">
                  <c:v>482.11567732115702</c:v>
                </c:pt>
                <c:pt idx="7">
                  <c:v>431.52672470279902</c:v>
                </c:pt>
                <c:pt idx="8">
                  <c:v>393.99045212019098</c:v>
                </c:pt>
                <c:pt idx="9">
                  <c:v>353.21143067168998</c:v>
                </c:pt>
                <c:pt idx="10">
                  <c:v>345.58485711660387</c:v>
                </c:pt>
                <c:pt idx="11">
                  <c:v>333.54464770874841</c:v>
                </c:pt>
                <c:pt idx="12">
                  <c:v>313.25846766890055</c:v>
                </c:pt>
                <c:pt idx="13">
                  <c:v>319.07101384546672</c:v>
                </c:pt>
                <c:pt idx="14">
                  <c:v>348.54845913354177</c:v>
                </c:pt>
                <c:pt idx="15">
                  <c:v>367.79733791326748</c:v>
                </c:pt>
                <c:pt idx="16">
                  <c:v>369.85830828681839</c:v>
                </c:pt>
                <c:pt idx="17">
                  <c:v>383.52822411037266</c:v>
                </c:pt>
                <c:pt idx="18">
                  <c:v>356.18743164801884</c:v>
                </c:pt>
                <c:pt idx="19">
                  <c:v>328.90892395024628</c:v>
                </c:pt>
                <c:pt idx="20">
                  <c:v>341.85</c:v>
                </c:pt>
                <c:pt idx="21">
                  <c:v>249.50016661112963</c:v>
                </c:pt>
                <c:pt idx="22">
                  <c:v>163.69543485504832</c:v>
                </c:pt>
                <c:pt idx="23">
                  <c:v>117.47661230234291</c:v>
                </c:pt>
                <c:pt idx="24">
                  <c:v>192.40003311532411</c:v>
                </c:pt>
                <c:pt idx="25">
                  <c:v>259.08745888504683</c:v>
                </c:pt>
                <c:pt idx="26">
                  <c:v>288.85890191448101</c:v>
                </c:pt>
                <c:pt idx="27">
                  <c:v>340.34515325835002</c:v>
                </c:pt>
                <c:pt idx="28">
                  <c:v>318.62282132738</c:v>
                </c:pt>
                <c:pt idx="29">
                  <c:v>334.07631954350899</c:v>
                </c:pt>
                <c:pt idx="30">
                  <c:v>302.96005706134099</c:v>
                </c:pt>
                <c:pt idx="31">
                  <c:v>275.45925577013702</c:v>
                </c:pt>
                <c:pt idx="32">
                  <c:v>256.523787093735</c:v>
                </c:pt>
                <c:pt idx="33">
                  <c:v>247.64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42-40DF-8678-786234B66278}"/>
            </c:ext>
          </c:extLst>
        </c:ser>
        <c:ser>
          <c:idx val="0"/>
          <c:order val="4"/>
          <c:tx>
            <c:strRef>
              <c:f>Sheet1!$A$29</c:f>
              <c:strCache>
                <c:ptCount val="1"/>
                <c:pt idx="0">
                  <c:v>Alla åldrar</c:v>
                </c:pt>
              </c:strCache>
            </c:strRef>
          </c:tx>
          <c:spPr>
            <a:ln w="50800"/>
          </c:spPr>
          <c:marker>
            <c:symbol val="diamond"/>
            <c:size val="11"/>
          </c:marker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Sheet1!$B$29:$AI$29</c:f>
              <c:numCache>
                <c:formatCode>0.0</c:formatCode>
                <c:ptCount val="34"/>
                <c:pt idx="0">
                  <c:v>385.33343577135798</c:v>
                </c:pt>
                <c:pt idx="1">
                  <c:v>373.72380733994999</c:v>
                </c:pt>
                <c:pt idx="2">
                  <c:v>379.85499175593202</c:v>
                </c:pt>
                <c:pt idx="3">
                  <c:v>376.01935413721901</c:v>
                </c:pt>
                <c:pt idx="4">
                  <c:v>378.70501250407699</c:v>
                </c:pt>
                <c:pt idx="5">
                  <c:v>373.59060729797397</c:v>
                </c:pt>
                <c:pt idx="6">
                  <c:v>359.58062105342998</c:v>
                </c:pt>
                <c:pt idx="7">
                  <c:v>349.06690623873601</c:v>
                </c:pt>
                <c:pt idx="8">
                  <c:v>333.53058578598802</c:v>
                </c:pt>
                <c:pt idx="9">
                  <c:v>310.29194896236299</c:v>
                </c:pt>
                <c:pt idx="10">
                  <c:v>310.15837055718225</c:v>
                </c:pt>
                <c:pt idx="11">
                  <c:v>315.3631403070936</c:v>
                </c:pt>
                <c:pt idx="12">
                  <c:v>311.91045218053381</c:v>
                </c:pt>
                <c:pt idx="13">
                  <c:v>305.82278216430041</c:v>
                </c:pt>
                <c:pt idx="14">
                  <c:v>312.04636069582847</c:v>
                </c:pt>
                <c:pt idx="15">
                  <c:v>313.81918326242879</c:v>
                </c:pt>
                <c:pt idx="16">
                  <c:v>315.79217789834968</c:v>
                </c:pt>
                <c:pt idx="17">
                  <c:v>312.10668340767222</c:v>
                </c:pt>
                <c:pt idx="18">
                  <c:v>300.0572096861568</c:v>
                </c:pt>
                <c:pt idx="19">
                  <c:v>286.19313008414798</c:v>
                </c:pt>
                <c:pt idx="20">
                  <c:v>292.89999999999998</c:v>
                </c:pt>
                <c:pt idx="21">
                  <c:v>269.80329479969623</c:v>
                </c:pt>
                <c:pt idx="22">
                  <c:v>238.03165747583995</c:v>
                </c:pt>
                <c:pt idx="23">
                  <c:v>218.13678230818292</c:v>
                </c:pt>
                <c:pt idx="24">
                  <c:v>237.3147832277777</c:v>
                </c:pt>
                <c:pt idx="25">
                  <c:v>253.78676108980034</c:v>
                </c:pt>
                <c:pt idx="26">
                  <c:v>259.97344349365602</c:v>
                </c:pt>
                <c:pt idx="27">
                  <c:v>274.250617857929</c:v>
                </c:pt>
                <c:pt idx="28">
                  <c:v>279.301147625223</c:v>
                </c:pt>
                <c:pt idx="29">
                  <c:v>284.87966772384902</c:v>
                </c:pt>
                <c:pt idx="30">
                  <c:v>285.73883330223998</c:v>
                </c:pt>
                <c:pt idx="31">
                  <c:v>279.45276885778799</c:v>
                </c:pt>
                <c:pt idx="32">
                  <c:v>260.93798407679299</c:v>
                </c:pt>
                <c:pt idx="33">
                  <c:v>250.11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42-40DF-8678-786234B66278}"/>
            </c:ext>
          </c:extLst>
        </c:ser>
        <c:ser>
          <c:idx val="4"/>
          <c:order val="5"/>
          <c:tx>
            <c:strRef>
              <c:f>Sheet1!$A$33</c:f>
              <c:strCache>
                <c:ptCount val="1"/>
                <c:pt idx="0">
                  <c:v>45 - 64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Sheet1!$B$33:$AI$33</c:f>
              <c:numCache>
                <c:formatCode>0.0</c:formatCode>
                <c:ptCount val="34"/>
                <c:pt idx="0">
                  <c:v>364.73163061493398</c:v>
                </c:pt>
                <c:pt idx="1">
                  <c:v>354.20872558811698</c:v>
                </c:pt>
                <c:pt idx="2">
                  <c:v>364.23911426567798</c:v>
                </c:pt>
                <c:pt idx="3">
                  <c:v>363.282827209554</c:v>
                </c:pt>
                <c:pt idx="4">
                  <c:v>362.24153685955298</c:v>
                </c:pt>
                <c:pt idx="5">
                  <c:v>351.972073817075</c:v>
                </c:pt>
                <c:pt idx="6">
                  <c:v>337.455567144165</c:v>
                </c:pt>
                <c:pt idx="7">
                  <c:v>334.595905860323</c:v>
                </c:pt>
                <c:pt idx="8">
                  <c:v>318.870494105631</c:v>
                </c:pt>
                <c:pt idx="9">
                  <c:v>300.582226108469</c:v>
                </c:pt>
                <c:pt idx="10">
                  <c:v>301.75520911087892</c:v>
                </c:pt>
                <c:pt idx="11">
                  <c:v>310.88016422889405</c:v>
                </c:pt>
                <c:pt idx="12">
                  <c:v>302.7328714395689</c:v>
                </c:pt>
                <c:pt idx="13">
                  <c:v>291.87360849460521</c:v>
                </c:pt>
                <c:pt idx="14">
                  <c:v>295.19181366672376</c:v>
                </c:pt>
                <c:pt idx="15">
                  <c:v>297.62209699453553</c:v>
                </c:pt>
                <c:pt idx="16">
                  <c:v>296.70423497267757</c:v>
                </c:pt>
                <c:pt idx="17">
                  <c:v>292.33712403018387</c:v>
                </c:pt>
                <c:pt idx="18">
                  <c:v>277.69157189924539</c:v>
                </c:pt>
                <c:pt idx="19">
                  <c:v>266.77958924412451</c:v>
                </c:pt>
                <c:pt idx="20">
                  <c:v>276.98</c:v>
                </c:pt>
                <c:pt idx="21">
                  <c:v>265.4455007272191</c:v>
                </c:pt>
                <c:pt idx="22">
                  <c:v>238.16951581964969</c:v>
                </c:pt>
                <c:pt idx="23">
                  <c:v>220.28529473463396</c:v>
                </c:pt>
                <c:pt idx="24">
                  <c:v>236.89951751625759</c:v>
                </c:pt>
                <c:pt idx="25">
                  <c:v>245.33154890111041</c:v>
                </c:pt>
                <c:pt idx="26">
                  <c:v>245.05970180464601</c:v>
                </c:pt>
                <c:pt idx="27">
                  <c:v>251.465026391256</c:v>
                </c:pt>
                <c:pt idx="28">
                  <c:v>252.56639374922099</c:v>
                </c:pt>
                <c:pt idx="29">
                  <c:v>255.094855438655</c:v>
                </c:pt>
                <c:pt idx="30">
                  <c:v>252.69240328059001</c:v>
                </c:pt>
                <c:pt idx="31">
                  <c:v>251.56427465152299</c:v>
                </c:pt>
                <c:pt idx="32">
                  <c:v>239.38048528652601</c:v>
                </c:pt>
                <c:pt idx="33">
                  <c:v>226.04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42-40DF-8678-786234B66278}"/>
            </c:ext>
          </c:extLst>
        </c:ser>
        <c:ser>
          <c:idx val="3"/>
          <c:order val="6"/>
          <c:tx>
            <c:strRef>
              <c:f>Sheet1!$A$32</c:f>
              <c:strCache>
                <c:ptCount val="1"/>
                <c:pt idx="0">
                  <c:v>15 - 44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Sheet1!$B$32:$AI$32</c:f>
              <c:numCache>
                <c:formatCode>0.0</c:formatCode>
                <c:ptCount val="34"/>
                <c:pt idx="0">
                  <c:v>304.234648155787</c:v>
                </c:pt>
                <c:pt idx="1">
                  <c:v>299.82370837953903</c:v>
                </c:pt>
                <c:pt idx="2">
                  <c:v>303.19315306093398</c:v>
                </c:pt>
                <c:pt idx="3">
                  <c:v>301.82227478022998</c:v>
                </c:pt>
                <c:pt idx="4">
                  <c:v>303.58898371493302</c:v>
                </c:pt>
                <c:pt idx="5">
                  <c:v>301.30365568574598</c:v>
                </c:pt>
                <c:pt idx="6">
                  <c:v>287.535674846186</c:v>
                </c:pt>
                <c:pt idx="7">
                  <c:v>279.60030436592803</c:v>
                </c:pt>
                <c:pt idx="8">
                  <c:v>260.99378346948401</c:v>
                </c:pt>
                <c:pt idx="9">
                  <c:v>243.929836688845</c:v>
                </c:pt>
                <c:pt idx="10">
                  <c:v>246.26285319277628</c:v>
                </c:pt>
                <c:pt idx="11">
                  <c:v>249.98926224462036</c:v>
                </c:pt>
                <c:pt idx="12">
                  <c:v>243.67546208140649</c:v>
                </c:pt>
                <c:pt idx="13">
                  <c:v>238.61509669369931</c:v>
                </c:pt>
                <c:pt idx="14">
                  <c:v>241.70589236091419</c:v>
                </c:pt>
                <c:pt idx="15">
                  <c:v>241.97929871975259</c:v>
                </c:pt>
                <c:pt idx="16">
                  <c:v>245.05802209436774</c:v>
                </c:pt>
                <c:pt idx="17">
                  <c:v>239.68818380743983</c:v>
                </c:pt>
                <c:pt idx="18">
                  <c:v>229.88238512035011</c:v>
                </c:pt>
                <c:pt idx="19">
                  <c:v>221.01723299659662</c:v>
                </c:pt>
                <c:pt idx="20">
                  <c:v>227.14</c:v>
                </c:pt>
                <c:pt idx="21">
                  <c:v>214.57392190243837</c:v>
                </c:pt>
                <c:pt idx="22">
                  <c:v>189.53337176101556</c:v>
                </c:pt>
                <c:pt idx="23">
                  <c:v>174.45007100179515</c:v>
                </c:pt>
                <c:pt idx="24">
                  <c:v>182.9970795488037</c:v>
                </c:pt>
                <c:pt idx="25">
                  <c:v>189.07109648713813</c:v>
                </c:pt>
                <c:pt idx="26">
                  <c:v>194.18652670281199</c:v>
                </c:pt>
                <c:pt idx="27">
                  <c:v>202.71593826931701</c:v>
                </c:pt>
                <c:pt idx="28">
                  <c:v>208.30134738068099</c:v>
                </c:pt>
                <c:pt idx="29">
                  <c:v>213.61870809832899</c:v>
                </c:pt>
                <c:pt idx="30">
                  <c:v>220.26976694689799</c:v>
                </c:pt>
                <c:pt idx="31">
                  <c:v>217.24400101372501</c:v>
                </c:pt>
                <c:pt idx="32">
                  <c:v>197.54304997932499</c:v>
                </c:pt>
                <c:pt idx="33">
                  <c:v>187.57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642-40DF-8678-786234B66278}"/>
            </c:ext>
          </c:extLst>
        </c:ser>
        <c:ser>
          <c:idx val="2"/>
          <c:order val="7"/>
          <c:tx>
            <c:strRef>
              <c:f>Sheet1!$A$31</c:f>
              <c:strCache>
                <c:ptCount val="1"/>
                <c:pt idx="0">
                  <c:v>5 - 14 år</c:v>
                </c:pt>
              </c:strCache>
            </c:strRef>
          </c:tx>
          <c:cat>
            <c:strRef>
              <c:f>Sheet1!$B$28:$AI$28</c:f>
              <c:strCache>
                <c:ptCount val="34"/>
                <c:pt idx="0">
                  <c:v>2009-H2</c:v>
                </c:pt>
                <c:pt idx="1">
                  <c:v>2010-H1</c:v>
                </c:pt>
                <c:pt idx="2">
                  <c:v>2010-H2</c:v>
                </c:pt>
                <c:pt idx="3">
                  <c:v>2011-H1</c:v>
                </c:pt>
                <c:pt idx="4">
                  <c:v>2011-H2</c:v>
                </c:pt>
                <c:pt idx="5">
                  <c:v>2012-H1</c:v>
                </c:pt>
                <c:pt idx="6">
                  <c:v>2012-H2</c:v>
                </c:pt>
                <c:pt idx="7">
                  <c:v>2013-H1</c:v>
                </c:pt>
                <c:pt idx="8">
                  <c:v>2013-H2</c:v>
                </c:pt>
                <c:pt idx="9">
                  <c:v>2014-H1</c:v>
                </c:pt>
                <c:pt idx="10">
                  <c:v>2014-H2</c:v>
                </c:pt>
                <c:pt idx="11">
                  <c:v>2015-H1</c:v>
                </c:pt>
                <c:pt idx="12">
                  <c:v>2015-H2</c:v>
                </c:pt>
                <c:pt idx="13">
                  <c:v>2016-H1</c:v>
                </c:pt>
                <c:pt idx="14">
                  <c:v>2016-H2</c:v>
                </c:pt>
                <c:pt idx="15">
                  <c:v>2017-H1</c:v>
                </c:pt>
                <c:pt idx="16">
                  <c:v>2017-H2</c:v>
                </c:pt>
                <c:pt idx="17">
                  <c:v>2018-H1</c:v>
                </c:pt>
                <c:pt idx="18">
                  <c:v>2018-H2</c:v>
                </c:pt>
                <c:pt idx="19">
                  <c:v>2019-H1</c:v>
                </c:pt>
                <c:pt idx="20">
                  <c:v>2019-H2</c:v>
                </c:pt>
                <c:pt idx="21">
                  <c:v>2020-H1</c:v>
                </c:pt>
                <c:pt idx="22">
                  <c:v>2020-H2</c:v>
                </c:pt>
                <c:pt idx="23">
                  <c:v>2021-H1</c:v>
                </c:pt>
                <c:pt idx="24">
                  <c:v>2021-H2</c:v>
                </c:pt>
                <c:pt idx="25">
                  <c:v>2022-H1</c:v>
                </c:pt>
                <c:pt idx="26">
                  <c:v>2022-H2</c:v>
                </c:pt>
                <c:pt idx="27">
                  <c:v>2023-H1</c:v>
                </c:pt>
                <c:pt idx="28">
                  <c:v>2023-H2</c:v>
                </c:pt>
                <c:pt idx="29">
                  <c:v>2024-H1</c:v>
                </c:pt>
                <c:pt idx="30">
                  <c:v>2024-H2</c:v>
                </c:pt>
                <c:pt idx="31">
                  <c:v>2025-H1</c:v>
                </c:pt>
                <c:pt idx="32">
                  <c:v>2025-H2</c:v>
                </c:pt>
                <c:pt idx="33">
                  <c:v>2026-H1</c:v>
                </c:pt>
              </c:strCache>
            </c:strRef>
          </c:cat>
          <c:val>
            <c:numRef>
              <c:f>Sheet1!$B$31:$AI$31</c:f>
              <c:numCache>
                <c:formatCode>0.0</c:formatCode>
                <c:ptCount val="34"/>
                <c:pt idx="0">
                  <c:v>285.63485644965601</c:v>
                </c:pt>
                <c:pt idx="1">
                  <c:v>285.68534089757901</c:v>
                </c:pt>
                <c:pt idx="2">
                  <c:v>293.840543004761</c:v>
                </c:pt>
                <c:pt idx="3">
                  <c:v>296.379398266191</c:v>
                </c:pt>
                <c:pt idx="4">
                  <c:v>327.689954105048</c:v>
                </c:pt>
                <c:pt idx="5">
                  <c:v>350.11039743075099</c:v>
                </c:pt>
                <c:pt idx="6">
                  <c:v>320.35327177840202</c:v>
                </c:pt>
                <c:pt idx="7">
                  <c:v>289.62933753943202</c:v>
                </c:pt>
                <c:pt idx="8">
                  <c:v>265.67429022082001</c:v>
                </c:pt>
                <c:pt idx="9">
                  <c:v>210.65989847715699</c:v>
                </c:pt>
                <c:pt idx="10">
                  <c:v>202.90202087922611</c:v>
                </c:pt>
                <c:pt idx="11">
                  <c:v>199.11053460576301</c:v>
                </c:pt>
                <c:pt idx="12">
                  <c:v>190.58649124432503</c:v>
                </c:pt>
                <c:pt idx="13">
                  <c:v>188.45811051693406</c:v>
                </c:pt>
                <c:pt idx="14">
                  <c:v>204.05525846702318</c:v>
                </c:pt>
                <c:pt idx="15">
                  <c:v>211.45374449339207</c:v>
                </c:pt>
                <c:pt idx="16">
                  <c:v>213.57000950159801</c:v>
                </c:pt>
                <c:pt idx="17">
                  <c:v>216.2446369984016</c:v>
                </c:pt>
                <c:pt idx="18">
                  <c:v>208.54715235130814</c:v>
                </c:pt>
                <c:pt idx="19">
                  <c:v>187.08568622636878</c:v>
                </c:pt>
                <c:pt idx="20">
                  <c:v>180.58</c:v>
                </c:pt>
                <c:pt idx="21">
                  <c:v>149.06957928802589</c:v>
                </c:pt>
                <c:pt idx="22">
                  <c:v>122.85598705501619</c:v>
                </c:pt>
                <c:pt idx="23">
                  <c:v>94.163017715823727</c:v>
                </c:pt>
                <c:pt idx="24">
                  <c:v>104.48720523842044</c:v>
                </c:pt>
                <c:pt idx="25">
                  <c:v>117.71985150293402</c:v>
                </c:pt>
                <c:pt idx="26">
                  <c:v>132.36996527084699</c:v>
                </c:pt>
                <c:pt idx="27">
                  <c:v>182.20220778703199</c:v>
                </c:pt>
                <c:pt idx="28">
                  <c:v>197.14661459371101</c:v>
                </c:pt>
                <c:pt idx="29">
                  <c:v>210.481586402266</c:v>
                </c:pt>
                <c:pt idx="30">
                  <c:v>216.34965600971299</c:v>
                </c:pt>
                <c:pt idx="31">
                  <c:v>182.24089407349999</c:v>
                </c:pt>
                <c:pt idx="32">
                  <c:v>141.085777215809</c:v>
                </c:pt>
                <c:pt idx="33">
                  <c:v>124.97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642-40DF-8678-786234B66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5224456"/>
        <c:axId val="1"/>
      </c:lineChart>
      <c:catAx>
        <c:axId val="615224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192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v-SE"/>
          </a:p>
        </c:txPr>
        <c:crossAx val="1"/>
        <c:crosses val="autoZero"/>
        <c:auto val="1"/>
        <c:lblAlgn val="ctr"/>
        <c:lblOffset val="100"/>
        <c:tickLblSkip val="1"/>
        <c:noMultiLvlLbl val="0"/>
      </c:catAx>
      <c:valAx>
        <c:axId val="1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sv-SE"/>
                  <a:t>antal varurader (recept)/1000 invånare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sv-SE"/>
          </a:p>
        </c:txPr>
        <c:crossAx val="61522445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4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 err="1">
                <a:effectLst/>
              </a:rPr>
              <a:t>Antal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 err="1">
                <a:effectLst/>
              </a:rPr>
              <a:t>uthämtade</a:t>
            </a:r>
            <a:r>
              <a:rPr lang="en-US" sz="1800" b="1" i="0" baseline="0" dirty="0">
                <a:effectLst/>
              </a:rPr>
              <a:t> </a:t>
            </a:r>
            <a:r>
              <a:rPr lang="en-US" sz="1800" b="1" i="0" baseline="0" dirty="0" err="1">
                <a:effectLst/>
              </a:rPr>
              <a:t>antibiotikarecept</a:t>
            </a:r>
            <a:r>
              <a:rPr lang="en-US" sz="1800" b="1" i="0" baseline="0" dirty="0">
                <a:effectLst/>
              </a:rPr>
              <a:t>/1000 barn (0-6 </a:t>
            </a:r>
            <a:r>
              <a:rPr lang="en-US" sz="1800" b="1" i="0" baseline="0" dirty="0" err="1">
                <a:effectLst/>
              </a:rPr>
              <a:t>år</a:t>
            </a:r>
            <a:r>
              <a:rPr lang="en-US" sz="1800" b="1" i="0" baseline="0" dirty="0">
                <a:effectLst/>
              </a:rPr>
              <a:t>)</a:t>
            </a:r>
            <a:endParaRPr lang="sv-SE" sz="2000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4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 dirty="0">
                <a:effectLst/>
              </a:rPr>
              <a:t>per </a:t>
            </a:r>
            <a:r>
              <a:rPr lang="en-US" sz="1800" b="1" i="0" baseline="0" dirty="0" err="1">
                <a:effectLst/>
              </a:rPr>
              <a:t>län</a:t>
            </a:r>
            <a:r>
              <a:rPr lang="en-US" sz="1800" b="1" i="0" baseline="0" dirty="0">
                <a:effectLst/>
              </a:rPr>
              <a:t> och </a:t>
            </a:r>
            <a:r>
              <a:rPr lang="en-US" sz="1800" b="1" i="0" baseline="0" dirty="0" err="1">
                <a:effectLst/>
              </a:rPr>
              <a:t>år</a:t>
            </a:r>
            <a:r>
              <a:rPr lang="en-US" sz="1800" b="1" i="0" baseline="0" dirty="0">
                <a:effectLst/>
              </a:rPr>
              <a:t> 2022-2026</a:t>
            </a:r>
            <a:endParaRPr lang="sv-SE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4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4807808055653369E-2"/>
          <c:y val="0.1261412721210361"/>
          <c:w val="0.89666413624612851"/>
          <c:h val="0.70024371237266725"/>
        </c:manualLayout>
      </c:layout>
      <c:barChart>
        <c:barDir val="col"/>
        <c:grouping val="clustered"/>
        <c:varyColors val="0"/>
        <c:ser>
          <c:idx val="3"/>
          <c:order val="3"/>
          <c:tx>
            <c:strRef>
              <c:f>Blad1!$E$1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Blad1!$A$2:$A$23</c:f>
              <c:strCache>
                <c:ptCount val="22"/>
                <c:pt idx="0">
                  <c:v>Kronoberg</c:v>
                </c:pt>
                <c:pt idx="1">
                  <c:v>Stockholm</c:v>
                </c:pt>
                <c:pt idx="2">
                  <c:v>Skåne</c:v>
                </c:pt>
                <c:pt idx="3">
                  <c:v>Västra Götaland</c:v>
                </c:pt>
                <c:pt idx="4">
                  <c:v>Östergötland</c:v>
                </c:pt>
                <c:pt idx="5">
                  <c:v>Blekinge</c:v>
                </c:pt>
                <c:pt idx="6">
                  <c:v>Halland</c:v>
                </c:pt>
                <c:pt idx="7">
                  <c:v>Riket</c:v>
                </c:pt>
                <c:pt idx="8">
                  <c:v>Västmanland</c:v>
                </c:pt>
                <c:pt idx="9">
                  <c:v>Kalmar</c:v>
                </c:pt>
                <c:pt idx="10">
                  <c:v>Södermanland</c:v>
                </c:pt>
                <c:pt idx="11">
                  <c:v>Uppsala</c:v>
                </c:pt>
                <c:pt idx="12">
                  <c:v>Norrbotten</c:v>
                </c:pt>
                <c:pt idx="13">
                  <c:v>Gävleborg</c:v>
                </c:pt>
                <c:pt idx="14">
                  <c:v>Örebro</c:v>
                </c:pt>
                <c:pt idx="15">
                  <c:v>Gotland</c:v>
                </c:pt>
                <c:pt idx="16">
                  <c:v>Jönköping</c:v>
                </c:pt>
                <c:pt idx="17">
                  <c:v>Värmland</c:v>
                </c:pt>
                <c:pt idx="18">
                  <c:v>Västernorrland</c:v>
                </c:pt>
                <c:pt idx="19">
                  <c:v>Jämtland</c:v>
                </c:pt>
                <c:pt idx="20">
                  <c:v>Västerbotten</c:v>
                </c:pt>
                <c:pt idx="21">
                  <c:v>Dalarna</c:v>
                </c:pt>
              </c:strCache>
            </c:strRef>
          </c:cat>
          <c:val>
            <c:numRef>
              <c:f>Blad1!$E$2:$E$23</c:f>
              <c:numCache>
                <c:formatCode>0</c:formatCode>
                <c:ptCount val="22"/>
                <c:pt idx="0">
                  <c:v>263.09552026546601</c:v>
                </c:pt>
                <c:pt idx="1">
                  <c:v>242.68339128585299</c:v>
                </c:pt>
                <c:pt idx="2">
                  <c:v>289.99515838981898</c:v>
                </c:pt>
                <c:pt idx="3">
                  <c:v>232.47898620010599</c:v>
                </c:pt>
                <c:pt idx="4">
                  <c:v>231.691114666088</c:v>
                </c:pt>
                <c:pt idx="5">
                  <c:v>240.439062636118</c:v>
                </c:pt>
                <c:pt idx="6">
                  <c:v>256.11188605829199</c:v>
                </c:pt>
                <c:pt idx="7">
                  <c:v>230.916659501906</c:v>
                </c:pt>
                <c:pt idx="8">
                  <c:v>221.039870689655</c:v>
                </c:pt>
                <c:pt idx="9">
                  <c:v>208.79300038041399</c:v>
                </c:pt>
                <c:pt idx="10">
                  <c:v>221.697921327747</c:v>
                </c:pt>
                <c:pt idx="11">
                  <c:v>189.036917138766</c:v>
                </c:pt>
                <c:pt idx="12">
                  <c:v>165.02913286873101</c:v>
                </c:pt>
                <c:pt idx="13">
                  <c:v>191.55630694092201</c:v>
                </c:pt>
                <c:pt idx="14">
                  <c:v>207.242133047387</c:v>
                </c:pt>
                <c:pt idx="15">
                  <c:v>162.00840959683401</c:v>
                </c:pt>
                <c:pt idx="16">
                  <c:v>211.22740247383399</c:v>
                </c:pt>
                <c:pt idx="17">
                  <c:v>206.71006030439401</c:v>
                </c:pt>
                <c:pt idx="18">
                  <c:v>183.21249302844399</c:v>
                </c:pt>
                <c:pt idx="19">
                  <c:v>141.07266779022501</c:v>
                </c:pt>
                <c:pt idx="20">
                  <c:v>179.35039184212999</c:v>
                </c:pt>
                <c:pt idx="21">
                  <c:v>148.74789034347501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47-4B60-AC6B-08641F6991F4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D300"/>
            </a:solidFill>
            <a:ln>
              <a:solidFill>
                <a:srgbClr val="FFD300"/>
              </a:solidFill>
            </a:ln>
          </c:spPr>
          <c:invertIfNegative val="0"/>
          <c:cat>
            <c:strRef>
              <c:f>Blad1!$A$2:$A$23</c:f>
              <c:strCache>
                <c:ptCount val="22"/>
                <c:pt idx="0">
                  <c:v>Kronoberg</c:v>
                </c:pt>
                <c:pt idx="1">
                  <c:v>Stockholm</c:v>
                </c:pt>
                <c:pt idx="2">
                  <c:v>Skåne</c:v>
                </c:pt>
                <c:pt idx="3">
                  <c:v>Västra Götaland</c:v>
                </c:pt>
                <c:pt idx="4">
                  <c:v>Östergötland</c:v>
                </c:pt>
                <c:pt idx="5">
                  <c:v>Blekinge</c:v>
                </c:pt>
                <c:pt idx="6">
                  <c:v>Halland</c:v>
                </c:pt>
                <c:pt idx="7">
                  <c:v>Riket</c:v>
                </c:pt>
                <c:pt idx="8">
                  <c:v>Västmanland</c:v>
                </c:pt>
                <c:pt idx="9">
                  <c:v>Kalmar</c:v>
                </c:pt>
                <c:pt idx="10">
                  <c:v>Södermanland</c:v>
                </c:pt>
                <c:pt idx="11">
                  <c:v>Uppsala</c:v>
                </c:pt>
                <c:pt idx="12">
                  <c:v>Norrbotten</c:v>
                </c:pt>
                <c:pt idx="13">
                  <c:v>Gävleborg</c:v>
                </c:pt>
                <c:pt idx="14">
                  <c:v>Örebro</c:v>
                </c:pt>
                <c:pt idx="15">
                  <c:v>Gotland</c:v>
                </c:pt>
                <c:pt idx="16">
                  <c:v>Jönköping</c:v>
                </c:pt>
                <c:pt idx="17">
                  <c:v>Värmland</c:v>
                </c:pt>
                <c:pt idx="18">
                  <c:v>Västernorrland</c:v>
                </c:pt>
                <c:pt idx="19">
                  <c:v>Jämtland</c:v>
                </c:pt>
                <c:pt idx="20">
                  <c:v>Västerbotten</c:v>
                </c:pt>
                <c:pt idx="21">
                  <c:v>Dalarna</c:v>
                </c:pt>
              </c:strCache>
            </c:strRef>
          </c:cat>
          <c:val>
            <c:numRef>
              <c:f>Blad1!$F$2:$F$23</c:f>
              <c:numCache>
                <c:formatCode>#,##0</c:formatCode>
                <c:ptCount val="22"/>
                <c:pt idx="0">
                  <c:v>316.31060969755202</c:v>
                </c:pt>
                <c:pt idx="1">
                  <c:v>325.17413837390302</c:v>
                </c:pt>
                <c:pt idx="2">
                  <c:v>369.20240551336599</c:v>
                </c:pt>
                <c:pt idx="3">
                  <c:v>309.49853785335199</c:v>
                </c:pt>
                <c:pt idx="4">
                  <c:v>322.60118487348399</c:v>
                </c:pt>
                <c:pt idx="5">
                  <c:v>305.161807970045</c:v>
                </c:pt>
                <c:pt idx="6">
                  <c:v>319.363258703724</c:v>
                </c:pt>
                <c:pt idx="7">
                  <c:v>304.12410562625303</c:v>
                </c:pt>
                <c:pt idx="8">
                  <c:v>285.03958258366299</c:v>
                </c:pt>
                <c:pt idx="9">
                  <c:v>290.29212484727299</c:v>
                </c:pt>
                <c:pt idx="10">
                  <c:v>271.098577530792</c:v>
                </c:pt>
                <c:pt idx="11">
                  <c:v>285.21204826909099</c:v>
                </c:pt>
                <c:pt idx="12">
                  <c:v>210.44313059767001</c:v>
                </c:pt>
                <c:pt idx="13">
                  <c:v>254.90290793160099</c:v>
                </c:pt>
                <c:pt idx="14">
                  <c:v>289.41930586598102</c:v>
                </c:pt>
                <c:pt idx="15">
                  <c:v>287.321830457614</c:v>
                </c:pt>
                <c:pt idx="16">
                  <c:v>280.42768636333398</c:v>
                </c:pt>
                <c:pt idx="17">
                  <c:v>253.54523227383899</c:v>
                </c:pt>
                <c:pt idx="18">
                  <c:v>237.96637494242299</c:v>
                </c:pt>
                <c:pt idx="19">
                  <c:v>177.92907224875501</c:v>
                </c:pt>
                <c:pt idx="20">
                  <c:v>201.38689622190299</c:v>
                </c:pt>
                <c:pt idx="21">
                  <c:v>199.43139448173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47-4B60-AC6B-08641F6991F4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Blad1!$A$2:$A$23</c:f>
              <c:strCache>
                <c:ptCount val="22"/>
                <c:pt idx="0">
                  <c:v>Kronoberg</c:v>
                </c:pt>
                <c:pt idx="1">
                  <c:v>Stockholm</c:v>
                </c:pt>
                <c:pt idx="2">
                  <c:v>Skåne</c:v>
                </c:pt>
                <c:pt idx="3">
                  <c:v>Västra Götaland</c:v>
                </c:pt>
                <c:pt idx="4">
                  <c:v>Östergötland</c:v>
                </c:pt>
                <c:pt idx="5">
                  <c:v>Blekinge</c:v>
                </c:pt>
                <c:pt idx="6">
                  <c:v>Halland</c:v>
                </c:pt>
                <c:pt idx="7">
                  <c:v>Riket</c:v>
                </c:pt>
                <c:pt idx="8">
                  <c:v>Västmanland</c:v>
                </c:pt>
                <c:pt idx="9">
                  <c:v>Kalmar</c:v>
                </c:pt>
                <c:pt idx="10">
                  <c:v>Södermanland</c:v>
                </c:pt>
                <c:pt idx="11">
                  <c:v>Uppsala</c:v>
                </c:pt>
                <c:pt idx="12">
                  <c:v>Norrbotten</c:v>
                </c:pt>
                <c:pt idx="13">
                  <c:v>Gävleborg</c:v>
                </c:pt>
                <c:pt idx="14">
                  <c:v>Örebro</c:v>
                </c:pt>
                <c:pt idx="15">
                  <c:v>Gotland</c:v>
                </c:pt>
                <c:pt idx="16">
                  <c:v>Jönköping</c:v>
                </c:pt>
                <c:pt idx="17">
                  <c:v>Värmland</c:v>
                </c:pt>
                <c:pt idx="18">
                  <c:v>Västernorrland</c:v>
                </c:pt>
                <c:pt idx="19">
                  <c:v>Jämtland</c:v>
                </c:pt>
                <c:pt idx="20">
                  <c:v>Västerbotten</c:v>
                </c:pt>
                <c:pt idx="21">
                  <c:v>Dalarna</c:v>
                </c:pt>
              </c:strCache>
            </c:strRef>
          </c:cat>
          <c:val>
            <c:numRef>
              <c:f>Blad1!$G$2:$G$23</c:f>
              <c:numCache>
                <c:formatCode>#,##0</c:formatCode>
                <c:ptCount val="22"/>
                <c:pt idx="0">
                  <c:v>319.81728302358999</c:v>
                </c:pt>
                <c:pt idx="1">
                  <c:v>283.27755920737201</c:v>
                </c:pt>
                <c:pt idx="2">
                  <c:v>311.57972756772398</c:v>
                </c:pt>
                <c:pt idx="3">
                  <c:v>247.432983661413</c:v>
                </c:pt>
                <c:pt idx="4">
                  <c:v>275.05820805426998</c:v>
                </c:pt>
                <c:pt idx="5">
                  <c:v>282.777777777778</c:v>
                </c:pt>
                <c:pt idx="6">
                  <c:v>261.309207025013</c:v>
                </c:pt>
                <c:pt idx="7">
                  <c:v>262.011968794035</c:v>
                </c:pt>
                <c:pt idx="8">
                  <c:v>252.071116075584</c:v>
                </c:pt>
                <c:pt idx="9">
                  <c:v>251.70849365416601</c:v>
                </c:pt>
                <c:pt idx="10">
                  <c:v>231.32466850466099</c:v>
                </c:pt>
                <c:pt idx="11">
                  <c:v>247.427365687388</c:v>
                </c:pt>
                <c:pt idx="12">
                  <c:v>240.34749034749001</c:v>
                </c:pt>
                <c:pt idx="13">
                  <c:v>231.001966617921</c:v>
                </c:pt>
                <c:pt idx="14">
                  <c:v>222.06316154780501</c:v>
                </c:pt>
                <c:pt idx="15">
                  <c:v>218.72561768530599</c:v>
                </c:pt>
                <c:pt idx="16">
                  <c:v>224.42380460956301</c:v>
                </c:pt>
                <c:pt idx="17">
                  <c:v>230.02396614145101</c:v>
                </c:pt>
                <c:pt idx="18">
                  <c:v>219.11632100991901</c:v>
                </c:pt>
                <c:pt idx="19">
                  <c:v>165.14147470285101</c:v>
                </c:pt>
                <c:pt idx="20">
                  <c:v>206.967818128137</c:v>
                </c:pt>
                <c:pt idx="21">
                  <c:v>206.23874641101801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E-4BB0-A112-7C823BF459DB}"/>
            </c:ext>
          </c:extLst>
        </c:ser>
        <c:ser>
          <c:idx val="6"/>
          <c:order val="6"/>
          <c:tx>
            <c:strRef>
              <c:f>Blad1!$H$1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21"/>
            <c:invertIfNegative val="0"/>
            <c:bubble3D val="0"/>
            <c:spPr>
              <a:solidFill>
                <a:srgbClr val="A2CB8B"/>
              </a:solidFill>
            </c:spPr>
            <c:extLst>
              <c:ext xmlns:c16="http://schemas.microsoft.com/office/drawing/2014/chart" uri="{C3380CC4-5D6E-409C-BE32-E72D297353CC}">
                <c16:uniqueId val="{00000001-14EB-4D4D-A088-4BEC7D89D816}"/>
              </c:ext>
            </c:extLst>
          </c:dPt>
          <c:cat>
            <c:strRef>
              <c:f>Blad1!$A$2:$A$23</c:f>
              <c:strCache>
                <c:ptCount val="22"/>
                <c:pt idx="0">
                  <c:v>Kronoberg</c:v>
                </c:pt>
                <c:pt idx="1">
                  <c:v>Stockholm</c:v>
                </c:pt>
                <c:pt idx="2">
                  <c:v>Skåne</c:v>
                </c:pt>
                <c:pt idx="3">
                  <c:v>Västra Götaland</c:v>
                </c:pt>
                <c:pt idx="4">
                  <c:v>Östergötland</c:v>
                </c:pt>
                <c:pt idx="5">
                  <c:v>Blekinge</c:v>
                </c:pt>
                <c:pt idx="6">
                  <c:v>Halland</c:v>
                </c:pt>
                <c:pt idx="7">
                  <c:v>Riket</c:v>
                </c:pt>
                <c:pt idx="8">
                  <c:v>Västmanland</c:v>
                </c:pt>
                <c:pt idx="9">
                  <c:v>Kalmar</c:v>
                </c:pt>
                <c:pt idx="10">
                  <c:v>Södermanland</c:v>
                </c:pt>
                <c:pt idx="11">
                  <c:v>Uppsala</c:v>
                </c:pt>
                <c:pt idx="12">
                  <c:v>Norrbotten</c:v>
                </c:pt>
                <c:pt idx="13">
                  <c:v>Gävleborg</c:v>
                </c:pt>
                <c:pt idx="14">
                  <c:v>Örebro</c:v>
                </c:pt>
                <c:pt idx="15">
                  <c:v>Gotland</c:v>
                </c:pt>
                <c:pt idx="16">
                  <c:v>Jönköping</c:v>
                </c:pt>
                <c:pt idx="17">
                  <c:v>Värmland</c:v>
                </c:pt>
                <c:pt idx="18">
                  <c:v>Västernorrland</c:v>
                </c:pt>
                <c:pt idx="19">
                  <c:v>Jämtland</c:v>
                </c:pt>
                <c:pt idx="20">
                  <c:v>Västerbotten</c:v>
                </c:pt>
                <c:pt idx="21">
                  <c:v>Dalarna</c:v>
                </c:pt>
              </c:strCache>
            </c:strRef>
          </c:cat>
          <c:val>
            <c:numRef>
              <c:f>Blad1!$H$2:$H$23</c:f>
              <c:numCache>
                <c:formatCode>#,##0</c:formatCode>
                <c:ptCount val="22"/>
                <c:pt idx="0">
                  <c:v>243.179894524383</c:v>
                </c:pt>
                <c:pt idx="1">
                  <c:v>260.003891644009</c:v>
                </c:pt>
                <c:pt idx="2">
                  <c:v>251.827661706312</c:v>
                </c:pt>
                <c:pt idx="3">
                  <c:v>235.94960505768699</c:v>
                </c:pt>
                <c:pt idx="4">
                  <c:v>239.98220376686899</c:v>
                </c:pt>
                <c:pt idx="5">
                  <c:v>279.95747970622301</c:v>
                </c:pt>
                <c:pt idx="6">
                  <c:v>229.02274314988699</c:v>
                </c:pt>
                <c:pt idx="7">
                  <c:v>228.27322185198901</c:v>
                </c:pt>
                <c:pt idx="8">
                  <c:v>214.800923254472</c:v>
                </c:pt>
                <c:pt idx="9">
                  <c:v>216.418353416038</c:v>
                </c:pt>
                <c:pt idx="10">
                  <c:v>210.335988281608</c:v>
                </c:pt>
                <c:pt idx="11">
                  <c:v>195.91485417287399</c:v>
                </c:pt>
                <c:pt idx="12">
                  <c:v>207.029070848571</c:v>
                </c:pt>
                <c:pt idx="13">
                  <c:v>181.02812598757001</c:v>
                </c:pt>
                <c:pt idx="14">
                  <c:v>183.188016990834</c:v>
                </c:pt>
                <c:pt idx="15">
                  <c:v>165.17250747079601</c:v>
                </c:pt>
                <c:pt idx="16">
                  <c:v>190.22964215271901</c:v>
                </c:pt>
                <c:pt idx="17">
                  <c:v>183.09186435281001</c:v>
                </c:pt>
                <c:pt idx="18">
                  <c:v>188.07368092413401</c:v>
                </c:pt>
                <c:pt idx="19">
                  <c:v>152.72806161188799</c:v>
                </c:pt>
                <c:pt idx="20">
                  <c:v>148.88575173943701</c:v>
                </c:pt>
                <c:pt idx="21">
                  <c:v>147.56847400782601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C-4EC9-912A-1F0DFE5AAD9D}"/>
            </c:ext>
          </c:extLst>
        </c:ser>
        <c:ser>
          <c:idx val="7"/>
          <c:order val="7"/>
          <c:tx>
            <c:strRef>
              <c:f>Blad1!$I$1</c:f>
              <c:strCache>
                <c:ptCount val="1"/>
                <c:pt idx="0">
                  <c:v>okt 2025-sep 2026</c:v>
                </c:pt>
              </c:strCache>
            </c:strRef>
          </c:tx>
          <c:spPr>
            <a:solidFill>
              <a:srgbClr val="F991AC"/>
            </a:solidFill>
          </c:spPr>
          <c:invertIfNegative val="0"/>
          <c:val>
            <c:numRef>
              <c:f>Blad1!$I$2:$I$23</c:f>
              <c:numCache>
                <c:formatCode>#,##0</c:formatCode>
                <c:ptCount val="22"/>
                <c:pt idx="0">
                  <c:v>226.859643217772</c:v>
                </c:pt>
                <c:pt idx="1">
                  <c:v>225.17048645468401</c:v>
                </c:pt>
                <c:pt idx="2">
                  <c:v>213.951888063767</c:v>
                </c:pt>
                <c:pt idx="3">
                  <c:v>208.61813470296599</c:v>
                </c:pt>
                <c:pt idx="4">
                  <c:v>206.23340150798299</c:v>
                </c:pt>
                <c:pt idx="5">
                  <c:v>202.17698044749</c:v>
                </c:pt>
                <c:pt idx="6">
                  <c:v>201.658335316988</c:v>
                </c:pt>
                <c:pt idx="7">
                  <c:v>198.22171649344699</c:v>
                </c:pt>
                <c:pt idx="8">
                  <c:v>194.141926500572</c:v>
                </c:pt>
                <c:pt idx="9">
                  <c:v>192.86861945371399</c:v>
                </c:pt>
                <c:pt idx="10">
                  <c:v>178.38071871842999</c:v>
                </c:pt>
                <c:pt idx="11">
                  <c:v>172.23114513207801</c:v>
                </c:pt>
                <c:pt idx="12">
                  <c:v>170.77631330011999</c:v>
                </c:pt>
                <c:pt idx="13">
                  <c:v>166.62968715331701</c:v>
                </c:pt>
                <c:pt idx="14">
                  <c:v>165.46326920389399</c:v>
                </c:pt>
                <c:pt idx="15">
                  <c:v>162.094064949608</c:v>
                </c:pt>
                <c:pt idx="16">
                  <c:v>161.16625764624001</c:v>
                </c:pt>
                <c:pt idx="17">
                  <c:v>153.50174119728001</c:v>
                </c:pt>
                <c:pt idx="18">
                  <c:v>149.606815203146</c:v>
                </c:pt>
                <c:pt idx="19">
                  <c:v>138.97961482148901</c:v>
                </c:pt>
                <c:pt idx="20">
                  <c:v>131.91759783932599</c:v>
                </c:pt>
                <c:pt idx="21">
                  <c:v>128.357260157864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B-4D4D-A088-4BEC7D89D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244416"/>
        <c:axId val="199246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Blad1!$B$1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solidFill>
                    <a:srgbClr val="E13288">
                      <a:alpha val="99000"/>
                    </a:srgbClr>
                  </a:solidFill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Kronoberg</c:v>
                      </c:pt>
                      <c:pt idx="1">
                        <c:v>Stockholm</c:v>
                      </c:pt>
                      <c:pt idx="2">
                        <c:v>Skåne</c:v>
                      </c:pt>
                      <c:pt idx="3">
                        <c:v>Västra Götaland</c:v>
                      </c:pt>
                      <c:pt idx="4">
                        <c:v>Östergötland</c:v>
                      </c:pt>
                      <c:pt idx="5">
                        <c:v>Blekinge</c:v>
                      </c:pt>
                      <c:pt idx="6">
                        <c:v>Halland</c:v>
                      </c:pt>
                      <c:pt idx="7">
                        <c:v>Riket</c:v>
                      </c:pt>
                      <c:pt idx="8">
                        <c:v>Västmanland</c:v>
                      </c:pt>
                      <c:pt idx="9">
                        <c:v>Kalmar</c:v>
                      </c:pt>
                      <c:pt idx="10">
                        <c:v>Södermanland</c:v>
                      </c:pt>
                      <c:pt idx="11">
                        <c:v>Uppsala</c:v>
                      </c:pt>
                      <c:pt idx="12">
                        <c:v>Norrbotten</c:v>
                      </c:pt>
                      <c:pt idx="13">
                        <c:v>Gävleborg</c:v>
                      </c:pt>
                      <c:pt idx="14">
                        <c:v>Örebro</c:v>
                      </c:pt>
                      <c:pt idx="15">
                        <c:v>Gotland</c:v>
                      </c:pt>
                      <c:pt idx="16">
                        <c:v>Jönköping</c:v>
                      </c:pt>
                      <c:pt idx="17">
                        <c:v>Värmland</c:v>
                      </c:pt>
                      <c:pt idx="18">
                        <c:v>Västernorrland</c:v>
                      </c:pt>
                      <c:pt idx="19">
                        <c:v>Jämtland</c:v>
                      </c:pt>
                      <c:pt idx="20">
                        <c:v>Västerbotten</c:v>
                      </c:pt>
                      <c:pt idx="21">
                        <c:v>Dalarna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Blad1!$B$2:$B$23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320.47267355982302</c:v>
                      </c:pt>
                      <c:pt idx="1">
                        <c:v>319.51145303603198</c:v>
                      </c:pt>
                      <c:pt idx="2">
                        <c:v>323.38759318787999</c:v>
                      </c:pt>
                      <c:pt idx="3">
                        <c:v>291.69277121155602</c:v>
                      </c:pt>
                      <c:pt idx="4">
                        <c:v>280.73107326648602</c:v>
                      </c:pt>
                      <c:pt idx="5">
                        <c:v>263.24435318275198</c:v>
                      </c:pt>
                      <c:pt idx="6">
                        <c:v>277.62903465714697</c:v>
                      </c:pt>
                      <c:pt idx="7">
                        <c:v>289.24712217950099</c:v>
                      </c:pt>
                      <c:pt idx="8">
                        <c:v>292.69379931351102</c:v>
                      </c:pt>
                      <c:pt idx="9">
                        <c:v>250.915848155031</c:v>
                      </c:pt>
                      <c:pt idx="10">
                        <c:v>279.385062341121</c:v>
                      </c:pt>
                      <c:pt idx="11">
                        <c:v>277.58849138746899</c:v>
                      </c:pt>
                      <c:pt idx="12">
                        <c:v>224.72924187725599</c:v>
                      </c:pt>
                      <c:pt idx="13">
                        <c:v>238.89956971527999</c:v>
                      </c:pt>
                      <c:pt idx="14">
                        <c:v>264.87314967934498</c:v>
                      </c:pt>
                      <c:pt idx="15">
                        <c:v>253.149224806202</c:v>
                      </c:pt>
                      <c:pt idx="16">
                        <c:v>282.47207840838797</c:v>
                      </c:pt>
                      <c:pt idx="17">
                        <c:v>258.44312488402301</c:v>
                      </c:pt>
                      <c:pt idx="18">
                        <c:v>259.73037616873199</c:v>
                      </c:pt>
                      <c:pt idx="19">
                        <c:v>203.44009489916999</c:v>
                      </c:pt>
                      <c:pt idx="20">
                        <c:v>200.95873672337601</c:v>
                      </c:pt>
                      <c:pt idx="21">
                        <c:v>209.86110490822199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D5A5-4002-93D7-DDB3E3DA1A88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Blad1!$C$1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solidFill>
                    <a:srgbClr val="A05599">
                      <a:lumMod val="60000"/>
                      <a:lumOff val="40000"/>
                    </a:srgbClr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Kronoberg</c:v>
                      </c:pt>
                      <c:pt idx="1">
                        <c:v>Stockholm</c:v>
                      </c:pt>
                      <c:pt idx="2">
                        <c:v>Skåne</c:v>
                      </c:pt>
                      <c:pt idx="3">
                        <c:v>Västra Götaland</c:v>
                      </c:pt>
                      <c:pt idx="4">
                        <c:v>Östergötland</c:v>
                      </c:pt>
                      <c:pt idx="5">
                        <c:v>Blekinge</c:v>
                      </c:pt>
                      <c:pt idx="6">
                        <c:v>Halland</c:v>
                      </c:pt>
                      <c:pt idx="7">
                        <c:v>Riket</c:v>
                      </c:pt>
                      <c:pt idx="8">
                        <c:v>Västmanland</c:v>
                      </c:pt>
                      <c:pt idx="9">
                        <c:v>Kalmar</c:v>
                      </c:pt>
                      <c:pt idx="10">
                        <c:v>Södermanland</c:v>
                      </c:pt>
                      <c:pt idx="11">
                        <c:v>Uppsala</c:v>
                      </c:pt>
                      <c:pt idx="12">
                        <c:v>Norrbotten</c:v>
                      </c:pt>
                      <c:pt idx="13">
                        <c:v>Gävleborg</c:v>
                      </c:pt>
                      <c:pt idx="14">
                        <c:v>Örebro</c:v>
                      </c:pt>
                      <c:pt idx="15">
                        <c:v>Gotland</c:v>
                      </c:pt>
                      <c:pt idx="16">
                        <c:v>Jönköping</c:v>
                      </c:pt>
                      <c:pt idx="17">
                        <c:v>Värmland</c:v>
                      </c:pt>
                      <c:pt idx="18">
                        <c:v>Västernorrland</c:v>
                      </c:pt>
                      <c:pt idx="19">
                        <c:v>Jämtland</c:v>
                      </c:pt>
                      <c:pt idx="20">
                        <c:v>Västerbotten</c:v>
                      </c:pt>
                      <c:pt idx="21">
                        <c:v>Dalarna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Blad1!$C$2:$C$23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167.04886223319801</c:v>
                      </c:pt>
                      <c:pt idx="1">
                        <c:v>177.86622432645501</c:v>
                      </c:pt>
                      <c:pt idx="2">
                        <c:v>192.21459058600101</c:v>
                      </c:pt>
                      <c:pt idx="3">
                        <c:v>158.80653797379199</c:v>
                      </c:pt>
                      <c:pt idx="4">
                        <c:v>169.074029739579</c:v>
                      </c:pt>
                      <c:pt idx="5">
                        <c:v>149.20130467508599</c:v>
                      </c:pt>
                      <c:pt idx="6">
                        <c:v>161.71483338248299</c:v>
                      </c:pt>
                      <c:pt idx="7">
                        <c:v>162.328659097811</c:v>
                      </c:pt>
                      <c:pt idx="8">
                        <c:v>163.46025085925999</c:v>
                      </c:pt>
                      <c:pt idx="9">
                        <c:v>150.27410512737799</c:v>
                      </c:pt>
                      <c:pt idx="10">
                        <c:v>162.19140750240501</c:v>
                      </c:pt>
                      <c:pt idx="11">
                        <c:v>150.323730881111</c:v>
                      </c:pt>
                      <c:pt idx="12">
                        <c:v>125.464370145221</c:v>
                      </c:pt>
                      <c:pt idx="13">
                        <c:v>136.58559056569001</c:v>
                      </c:pt>
                      <c:pt idx="14">
                        <c:v>147.263038914904</c:v>
                      </c:pt>
                      <c:pt idx="15">
                        <c:v>145.45008584743701</c:v>
                      </c:pt>
                      <c:pt idx="16">
                        <c:v>149.809191428292</c:v>
                      </c:pt>
                      <c:pt idx="17">
                        <c:v>136.095229168619</c:v>
                      </c:pt>
                      <c:pt idx="18">
                        <c:v>126.943429163712</c:v>
                      </c:pt>
                      <c:pt idx="19">
                        <c:v>99.960567823343794</c:v>
                      </c:pt>
                      <c:pt idx="20">
                        <c:v>128.650577519016</c:v>
                      </c:pt>
                      <c:pt idx="21">
                        <c:v>109.23615474373899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0-3B47-4B60-AC6B-08641F6991F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Blad1!$D$1</c15:sqref>
                        </c15:formulaRef>
                      </c:ext>
                    </c:extLst>
                    <c:strCache>
                      <c:ptCount val="1"/>
                      <c:pt idx="0">
                        <c:v>2021</c:v>
                      </c:pt>
                    </c:strCache>
                  </c:strRef>
                </c:tx>
                <c:spPr>
                  <a:solidFill>
                    <a:srgbClr val="83B81A"/>
                  </a:solidFill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Blad1!$A$2:$A$23</c15:sqref>
                        </c15:formulaRef>
                      </c:ext>
                    </c:extLst>
                    <c:strCache>
                      <c:ptCount val="22"/>
                      <c:pt idx="0">
                        <c:v>Kronoberg</c:v>
                      </c:pt>
                      <c:pt idx="1">
                        <c:v>Stockholm</c:v>
                      </c:pt>
                      <c:pt idx="2">
                        <c:v>Skåne</c:v>
                      </c:pt>
                      <c:pt idx="3">
                        <c:v>Västra Götaland</c:v>
                      </c:pt>
                      <c:pt idx="4">
                        <c:v>Östergötland</c:v>
                      </c:pt>
                      <c:pt idx="5">
                        <c:v>Blekinge</c:v>
                      </c:pt>
                      <c:pt idx="6">
                        <c:v>Halland</c:v>
                      </c:pt>
                      <c:pt idx="7">
                        <c:v>Riket</c:v>
                      </c:pt>
                      <c:pt idx="8">
                        <c:v>Västmanland</c:v>
                      </c:pt>
                      <c:pt idx="9">
                        <c:v>Kalmar</c:v>
                      </c:pt>
                      <c:pt idx="10">
                        <c:v>Södermanland</c:v>
                      </c:pt>
                      <c:pt idx="11">
                        <c:v>Uppsala</c:v>
                      </c:pt>
                      <c:pt idx="12">
                        <c:v>Norrbotten</c:v>
                      </c:pt>
                      <c:pt idx="13">
                        <c:v>Gävleborg</c:v>
                      </c:pt>
                      <c:pt idx="14">
                        <c:v>Örebro</c:v>
                      </c:pt>
                      <c:pt idx="15">
                        <c:v>Gotland</c:v>
                      </c:pt>
                      <c:pt idx="16">
                        <c:v>Jönköping</c:v>
                      </c:pt>
                      <c:pt idx="17">
                        <c:v>Värmland</c:v>
                      </c:pt>
                      <c:pt idx="18">
                        <c:v>Västernorrland</c:v>
                      </c:pt>
                      <c:pt idx="19">
                        <c:v>Jämtland</c:v>
                      </c:pt>
                      <c:pt idx="20">
                        <c:v>Västerbotten</c:v>
                      </c:pt>
                      <c:pt idx="21">
                        <c:v>Dalarna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Blad1!$D$2:$D$23</c15:sqref>
                        </c15:formulaRef>
                      </c:ext>
                    </c:extLst>
                    <c:numCache>
                      <c:formatCode>0</c:formatCode>
                      <c:ptCount val="22"/>
                      <c:pt idx="0">
                        <c:v>187.33447119063001</c:v>
                      </c:pt>
                      <c:pt idx="1">
                        <c:v>180.86122526953099</c:v>
                      </c:pt>
                      <c:pt idx="2">
                        <c:v>208.60932849302301</c:v>
                      </c:pt>
                      <c:pt idx="3">
                        <c:v>168.77699985103499</c:v>
                      </c:pt>
                      <c:pt idx="4">
                        <c:v>172.97952586206901</c:v>
                      </c:pt>
                      <c:pt idx="5">
                        <c:v>169.033361847733</c:v>
                      </c:pt>
                      <c:pt idx="6">
                        <c:v>179.695281661563</c:v>
                      </c:pt>
                      <c:pt idx="7">
                        <c:v>170.34802475960501</c:v>
                      </c:pt>
                      <c:pt idx="8">
                        <c:v>170.39056215926399</c:v>
                      </c:pt>
                      <c:pt idx="9">
                        <c:v>154.298032875236</c:v>
                      </c:pt>
                      <c:pt idx="10">
                        <c:v>170.92187121273301</c:v>
                      </c:pt>
                      <c:pt idx="11">
                        <c:v>153.95214831517001</c:v>
                      </c:pt>
                      <c:pt idx="12">
                        <c:v>121.527777777778</c:v>
                      </c:pt>
                      <c:pt idx="13">
                        <c:v>148.74184529356901</c:v>
                      </c:pt>
                      <c:pt idx="14">
                        <c:v>154.287574783281</c:v>
                      </c:pt>
                      <c:pt idx="15">
                        <c:v>130.434782608696</c:v>
                      </c:pt>
                      <c:pt idx="16">
                        <c:v>161.11690342760301</c:v>
                      </c:pt>
                      <c:pt idx="17">
                        <c:v>138.56954391255201</c:v>
                      </c:pt>
                      <c:pt idx="18">
                        <c:v>137.83380328412699</c:v>
                      </c:pt>
                      <c:pt idx="19">
                        <c:v>94.665739545048197</c:v>
                      </c:pt>
                      <c:pt idx="20">
                        <c:v>127.78981071664001</c:v>
                      </c:pt>
                      <c:pt idx="21">
                        <c:v>120.41341336823599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3B47-4B60-AC6B-08641F6991F4}"/>
                  </c:ext>
                </c:extLst>
              </c15:ser>
            </c15:filteredBarSeries>
          </c:ext>
        </c:extLst>
      </c:barChart>
      <c:catAx>
        <c:axId val="199244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sv-SE"/>
          </a:p>
        </c:txPr>
        <c:crossAx val="199246208"/>
        <c:crosses val="autoZero"/>
        <c:auto val="1"/>
        <c:lblAlgn val="ctr"/>
        <c:lblOffset val="100"/>
        <c:noMultiLvlLbl val="0"/>
      </c:catAx>
      <c:valAx>
        <c:axId val="199246208"/>
        <c:scaling>
          <c:orientation val="minMax"/>
          <c:max val="400"/>
          <c:min val="0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/>
                  <a:t>Antal recept/1000 inv</a:t>
                </a:r>
              </a:p>
            </c:rich>
          </c:tx>
          <c:layout>
            <c:manualLayout>
              <c:xMode val="edge"/>
              <c:yMode val="edge"/>
              <c:x val="5.7825174690649545E-3"/>
              <c:y val="0.26931202739885596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199244416"/>
        <c:crosses val="autoZero"/>
        <c:crossBetween val="between"/>
        <c:majorUnit val="50"/>
      </c:valAx>
    </c:plotArea>
    <c:legend>
      <c:legendPos val="t"/>
      <c:overlay val="0"/>
      <c:spPr>
        <a:solidFill>
          <a:schemeClr val="bg1"/>
        </a:solidFill>
        <a:ln>
          <a:solidFill>
            <a:schemeClr val="tx1"/>
          </a:solidFill>
        </a:ln>
      </c:spPr>
    </c:legend>
    <c:plotVisOnly val="1"/>
    <c:dispBlanksAs val="gap"/>
    <c:showDLblsOverMax val="0"/>
  </c:chart>
  <c:txPr>
    <a:bodyPr/>
    <a:lstStyle/>
    <a:p>
      <a:pPr>
        <a:defRPr sz="1200" baseline="0"/>
      </a:pPr>
      <a:endParaRPr lang="sv-SE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HC Falken (12)</c:v>
                </c:pt>
                <c:pt idx="1">
                  <c:v>VC Ingelstad (18)</c:v>
                </c:pt>
                <c:pt idx="2">
                  <c:v>VC Söder Prima Vård (47)</c:v>
                </c:pt>
                <c:pt idx="3">
                  <c:v>VC Braås (30)</c:v>
                </c:pt>
                <c:pt idx="4">
                  <c:v>Achima Care Vislanda VC (11)</c:v>
                </c:pt>
                <c:pt idx="5">
                  <c:v>VC Lagan (19)</c:v>
                </c:pt>
                <c:pt idx="6">
                  <c:v>VC Ryd (45)</c:v>
                </c:pt>
                <c:pt idx="7">
                  <c:v>Kry VC Älmhult (17)</c:v>
                </c:pt>
                <c:pt idx="8">
                  <c:v>VC Kungshögen (48)</c:v>
                </c:pt>
                <c:pt idx="9">
                  <c:v>VC Växjöhälsan (56)</c:v>
                </c:pt>
                <c:pt idx="10">
                  <c:v>VC Birka (30)</c:v>
                </c:pt>
                <c:pt idx="11">
                  <c:v>VC Dalbo (58)</c:v>
                </c:pt>
                <c:pt idx="12">
                  <c:v>Capio VC Hovshaga (28)</c:v>
                </c:pt>
                <c:pt idx="13">
                  <c:v>VC Sländan (38)</c:v>
                </c:pt>
                <c:pt idx="14">
                  <c:v>VC Lammhult (17)</c:v>
                </c:pt>
                <c:pt idx="15">
                  <c:v>Gränsbygdskliniken Vård (72)</c:v>
                </c:pt>
                <c:pt idx="16">
                  <c:v>VC Rottne (39)</c:v>
                </c:pt>
                <c:pt idx="17">
                  <c:v>VC Lessebo (32)</c:v>
                </c:pt>
                <c:pt idx="18">
                  <c:v>VC Skärvet (103)</c:v>
                </c:pt>
                <c:pt idx="19">
                  <c:v>Alla VC (1129)</c:v>
                </c:pt>
                <c:pt idx="20">
                  <c:v>VC Centrum (45)</c:v>
                </c:pt>
                <c:pt idx="21">
                  <c:v>VC Strömsnäsbruk (4)</c:v>
                </c:pt>
                <c:pt idx="22">
                  <c:v>VC Alvesta (45)</c:v>
                </c:pt>
                <c:pt idx="23">
                  <c:v>Achima Care Älmhult VC (37)</c:v>
                </c:pt>
                <c:pt idx="24">
                  <c:v>VC Markaryd (24)</c:v>
                </c:pt>
                <c:pt idx="25">
                  <c:v>Achima Care Växjö VC (27)</c:v>
                </c:pt>
                <c:pt idx="26">
                  <c:v>VC Tingsryd (78)</c:v>
                </c:pt>
                <c:pt idx="27">
                  <c:v>Läkarhuset i Ljungby (42)</c:v>
                </c:pt>
                <c:pt idx="28">
                  <c:v>VC Lenhovda (27)</c:v>
                </c:pt>
                <c:pt idx="29">
                  <c:v>VC Teleborg (31)</c:v>
                </c:pt>
                <c:pt idx="30">
                  <c:v>VC Moheda (5)</c:v>
                </c:pt>
                <c:pt idx="31">
                  <c:v>Ljungby VC (9)</c:v>
                </c:pt>
                <c:pt idx="32">
                  <c:v>VC Åseda (35)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</c:v>
                </c:pt>
                <c:pt idx="1">
                  <c:v>5.5599999999999997E-2</c:v>
                </c:pt>
                <c:pt idx="2">
                  <c:v>6.3799999999999996E-2</c:v>
                </c:pt>
                <c:pt idx="3">
                  <c:v>6.6699999999999995E-2</c:v>
                </c:pt>
                <c:pt idx="4">
                  <c:v>9.0899999999999995E-2</c:v>
                </c:pt>
                <c:pt idx="5">
                  <c:v>0.1053</c:v>
                </c:pt>
                <c:pt idx="6">
                  <c:v>0.1111</c:v>
                </c:pt>
                <c:pt idx="7">
                  <c:v>0.1176</c:v>
                </c:pt>
                <c:pt idx="8">
                  <c:v>0.125</c:v>
                </c:pt>
                <c:pt idx="9">
                  <c:v>0.125</c:v>
                </c:pt>
                <c:pt idx="10">
                  <c:v>0.1333</c:v>
                </c:pt>
                <c:pt idx="11">
                  <c:v>0.13789999999999999</c:v>
                </c:pt>
                <c:pt idx="12">
                  <c:v>0.1429</c:v>
                </c:pt>
                <c:pt idx="13">
                  <c:v>0.15790000000000001</c:v>
                </c:pt>
                <c:pt idx="14">
                  <c:v>0.17649999999999999</c:v>
                </c:pt>
                <c:pt idx="15">
                  <c:v>0.19439999999999999</c:v>
                </c:pt>
                <c:pt idx="16">
                  <c:v>0.2051</c:v>
                </c:pt>
                <c:pt idx="17">
                  <c:v>0.21879999999999999</c:v>
                </c:pt>
                <c:pt idx="18">
                  <c:v>0.2233</c:v>
                </c:pt>
                <c:pt idx="19">
                  <c:v>0.2321</c:v>
                </c:pt>
                <c:pt idx="20">
                  <c:v>0.24440000000000001</c:v>
                </c:pt>
                <c:pt idx="21">
                  <c:v>0.25</c:v>
                </c:pt>
                <c:pt idx="22">
                  <c:v>0.26669999999999999</c:v>
                </c:pt>
                <c:pt idx="23">
                  <c:v>0.27029999999999998</c:v>
                </c:pt>
                <c:pt idx="24">
                  <c:v>0.29170000000000001</c:v>
                </c:pt>
                <c:pt idx="25">
                  <c:v>0.29630000000000001</c:v>
                </c:pt>
                <c:pt idx="26">
                  <c:v>0.32050000000000001</c:v>
                </c:pt>
                <c:pt idx="27">
                  <c:v>0.47620000000000001</c:v>
                </c:pt>
                <c:pt idx="28">
                  <c:v>0.48149999999999998</c:v>
                </c:pt>
                <c:pt idx="29">
                  <c:v>0.5161</c:v>
                </c:pt>
                <c:pt idx="30">
                  <c:v>0.6</c:v>
                </c:pt>
                <c:pt idx="31">
                  <c:v>0.66669999999999996</c:v>
                </c:pt>
                <c:pt idx="32">
                  <c:v>0.68569999999999998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A8-466E-AB7A-428047D623B1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1.1081276978437667E-3"/>
                  <c:y val="-3.40848567910206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2.1200204220789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57530875099E-3"/>
                  <c:y val="-2.864434033631974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dLbl>
              <c:idx val="6"/>
              <c:layout>
                <c:manualLayout>
                  <c:x val="1.1081276978437261E-3"/>
                  <c:y val="1.8848866438925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A8-466E-AB7A-428047D623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Strömsnäsbruk (6)</c:v>
                </c:pt>
                <c:pt idx="1">
                  <c:v>Gränsbygdskliniken Vård (15)</c:v>
                </c:pt>
                <c:pt idx="2">
                  <c:v>VC Ingelstad (15)</c:v>
                </c:pt>
                <c:pt idx="3">
                  <c:v>HC Falken (12)</c:v>
                </c:pt>
                <c:pt idx="4">
                  <c:v>VC Moheda (2)</c:v>
                </c:pt>
                <c:pt idx="5">
                  <c:v>VC Braås (20)</c:v>
                </c:pt>
                <c:pt idx="6">
                  <c:v>VC Lenhovda (20)</c:v>
                </c:pt>
                <c:pt idx="7">
                  <c:v>VC Teleborg (79)</c:v>
                </c:pt>
                <c:pt idx="8">
                  <c:v>Läkarhuset i Ljungby (26)</c:v>
                </c:pt>
                <c:pt idx="9">
                  <c:v>VC Lagan (42)</c:v>
                </c:pt>
                <c:pt idx="10">
                  <c:v>VC Markaryd (33)</c:v>
                </c:pt>
                <c:pt idx="11">
                  <c:v>Kry VC Älmhult (49)</c:v>
                </c:pt>
                <c:pt idx="12">
                  <c:v>VC Birka (39)</c:v>
                </c:pt>
                <c:pt idx="13">
                  <c:v>VC Söder Prima Vård (65)</c:v>
                </c:pt>
                <c:pt idx="14">
                  <c:v>Capio VC Hovshaga (107)</c:v>
                </c:pt>
                <c:pt idx="15">
                  <c:v>VC Centrum (41)</c:v>
                </c:pt>
                <c:pt idx="16">
                  <c:v>VC Skärvet (108)</c:v>
                </c:pt>
                <c:pt idx="17">
                  <c:v>Alla VC (679)</c:v>
                </c:pt>
                <c:pt idx="18">
                  <c:v>VC Rottne (28)</c:v>
                </c:pt>
                <c:pt idx="19">
                  <c:v>VC Lessebo (18)</c:v>
                </c:pt>
                <c:pt idx="20">
                  <c:v>VC Tingsryd (45)</c:v>
                </c:pt>
                <c:pt idx="21">
                  <c:v>VC Kungshögen (68)</c:v>
                </c:pt>
                <c:pt idx="22">
                  <c:v>VC Växjöhälsan (38)</c:v>
                </c:pt>
                <c:pt idx="23">
                  <c:v>VC Dalbo (68)</c:v>
                </c:pt>
                <c:pt idx="24">
                  <c:v>VC Åseda (34)</c:v>
                </c:pt>
                <c:pt idx="25">
                  <c:v>VC Alvesta (70)</c:v>
                </c:pt>
                <c:pt idx="26">
                  <c:v>Achima Care Älmhult VC (101)</c:v>
                </c:pt>
                <c:pt idx="27">
                  <c:v>Achima Care Vislanda VC (23)</c:v>
                </c:pt>
                <c:pt idx="28">
                  <c:v>Achima Care Växjö VC (84)</c:v>
                </c:pt>
                <c:pt idx="29">
                  <c:v>VC Sländan (57)</c:v>
                </c:pt>
                <c:pt idx="30">
                  <c:v>Ljungby VC (15)</c:v>
                </c:pt>
                <c:pt idx="31">
                  <c:v>VC Ryd (7)</c:v>
                </c:pt>
                <c:pt idx="32">
                  <c:v>VC Lammhult (3)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0.05</c:v>
                </c:pt>
                <c:pt idx="7">
                  <c:v>8.8599999999999998E-2</c:v>
                </c:pt>
                <c:pt idx="8">
                  <c:v>0.1154</c:v>
                </c:pt>
                <c:pt idx="9">
                  <c:v>0.11899999999999999</c:v>
                </c:pt>
                <c:pt idx="10">
                  <c:v>0.1212</c:v>
                </c:pt>
                <c:pt idx="11">
                  <c:v>0.1429</c:v>
                </c:pt>
                <c:pt idx="12">
                  <c:v>0.15379999999999999</c:v>
                </c:pt>
                <c:pt idx="13">
                  <c:v>0.15379999999999999</c:v>
                </c:pt>
                <c:pt idx="14">
                  <c:v>0.15890000000000001</c:v>
                </c:pt>
                <c:pt idx="15">
                  <c:v>0.1951</c:v>
                </c:pt>
                <c:pt idx="16">
                  <c:v>0.20369999999999999</c:v>
                </c:pt>
                <c:pt idx="17">
                  <c:v>0.20777279521674141</c:v>
                </c:pt>
                <c:pt idx="18">
                  <c:v>0.21429999999999999</c:v>
                </c:pt>
                <c:pt idx="19">
                  <c:v>0.22220000000000001</c:v>
                </c:pt>
                <c:pt idx="20">
                  <c:v>0.24440000000000001</c:v>
                </c:pt>
                <c:pt idx="21">
                  <c:v>0.25</c:v>
                </c:pt>
                <c:pt idx="22">
                  <c:v>0.26319999999999999</c:v>
                </c:pt>
                <c:pt idx="23">
                  <c:v>0.26469999999999999</c:v>
                </c:pt>
                <c:pt idx="24">
                  <c:v>0.26469999999999999</c:v>
                </c:pt>
                <c:pt idx="25">
                  <c:v>0.28570000000000001</c:v>
                </c:pt>
                <c:pt idx="26">
                  <c:v>0.29699999999999999</c:v>
                </c:pt>
                <c:pt idx="27">
                  <c:v>0.30430000000000001</c:v>
                </c:pt>
                <c:pt idx="28">
                  <c:v>0.32140000000000002</c:v>
                </c:pt>
                <c:pt idx="29">
                  <c:v>0.33329999999999999</c:v>
                </c:pt>
                <c:pt idx="30">
                  <c:v>0.33329999999999999</c:v>
                </c:pt>
                <c:pt idx="31">
                  <c:v>0.42859999999999998</c:v>
                </c:pt>
                <c:pt idx="32">
                  <c:v>0.66669999999999996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F50-4FE2-A8AD-E8983F088EFB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Strömsnäsbruk (12)</c:v>
                </c:pt>
                <c:pt idx="1">
                  <c:v>VC Lessebo (22)</c:v>
                </c:pt>
                <c:pt idx="2">
                  <c:v>VC Kungshögen (58)</c:v>
                </c:pt>
                <c:pt idx="3">
                  <c:v>VC Braås (14)</c:v>
                </c:pt>
                <c:pt idx="4">
                  <c:v>VC Söder Prima Vård (62)</c:v>
                </c:pt>
                <c:pt idx="5">
                  <c:v>Capio VC Hovshaga (42)</c:v>
                </c:pt>
                <c:pt idx="6">
                  <c:v>Kry VC Älmhult (43)</c:v>
                </c:pt>
                <c:pt idx="7">
                  <c:v>HC Falken (5)</c:v>
                </c:pt>
                <c:pt idx="8">
                  <c:v>VC Ryd (19)</c:v>
                </c:pt>
                <c:pt idx="9">
                  <c:v>VC Sländan (53)</c:v>
                </c:pt>
                <c:pt idx="10">
                  <c:v>VC Lammhult (9)</c:v>
                </c:pt>
                <c:pt idx="11">
                  <c:v>VC Markaryd (20)</c:v>
                </c:pt>
                <c:pt idx="12">
                  <c:v>VC Lenhovda (26)</c:v>
                </c:pt>
                <c:pt idx="13">
                  <c:v>VC Ingelstad (27)</c:v>
                </c:pt>
                <c:pt idx="14">
                  <c:v>VC Teleborg (77)</c:v>
                </c:pt>
                <c:pt idx="15">
                  <c:v>Achima Care Älmhult VC (99)</c:v>
                </c:pt>
                <c:pt idx="16">
                  <c:v>Alla VC (588)</c:v>
                </c:pt>
                <c:pt idx="17">
                  <c:v>VC Centrum (19)</c:v>
                </c:pt>
                <c:pt idx="18">
                  <c:v>Achima Care Växjö VC (60)</c:v>
                </c:pt>
                <c:pt idx="19">
                  <c:v>VC Dalbo (46)</c:v>
                </c:pt>
                <c:pt idx="20">
                  <c:v>VC Rottne (25)</c:v>
                </c:pt>
                <c:pt idx="21">
                  <c:v>VC Skärvet (113)</c:v>
                </c:pt>
                <c:pt idx="22">
                  <c:v>Achima Care Vislanda VC (44)</c:v>
                </c:pt>
                <c:pt idx="23">
                  <c:v>VC Växjöhälsan (41)</c:v>
                </c:pt>
                <c:pt idx="24">
                  <c:v>VC Birka (16)</c:v>
                </c:pt>
                <c:pt idx="25">
                  <c:v>VC Alvesta (85)</c:v>
                </c:pt>
                <c:pt idx="26">
                  <c:v>VC Lagan (16)</c:v>
                </c:pt>
                <c:pt idx="27">
                  <c:v>VC Moheda (4)</c:v>
                </c:pt>
                <c:pt idx="28">
                  <c:v>VC Tingsryd (25)</c:v>
                </c:pt>
                <c:pt idx="29">
                  <c:v>VC Åseda (31)</c:v>
                </c:pt>
                <c:pt idx="30">
                  <c:v>Läkarhuset i Ljungby (42)</c:v>
                </c:pt>
                <c:pt idx="31">
                  <c:v>Ljungby VC (60)</c:v>
                </c:pt>
                <c:pt idx="32">
                  <c:v>Gränsbygdskliniken Vård (28)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0.16669999999999999</c:v>
                </c:pt>
                <c:pt idx="1">
                  <c:v>0.31819999999999998</c:v>
                </c:pt>
                <c:pt idx="2">
                  <c:v>0.3448</c:v>
                </c:pt>
                <c:pt idx="3">
                  <c:v>0.35709999999999997</c:v>
                </c:pt>
                <c:pt idx="4">
                  <c:v>0.371</c:v>
                </c:pt>
                <c:pt idx="5">
                  <c:v>0.38100000000000001</c:v>
                </c:pt>
                <c:pt idx="6">
                  <c:v>0.39529999999999998</c:v>
                </c:pt>
                <c:pt idx="7">
                  <c:v>0.4</c:v>
                </c:pt>
                <c:pt idx="8">
                  <c:v>0.42109999999999997</c:v>
                </c:pt>
                <c:pt idx="9">
                  <c:v>0.434</c:v>
                </c:pt>
                <c:pt idx="10">
                  <c:v>0.44440000000000002</c:v>
                </c:pt>
                <c:pt idx="11">
                  <c:v>0.45</c:v>
                </c:pt>
                <c:pt idx="12">
                  <c:v>0.46150000000000002</c:v>
                </c:pt>
                <c:pt idx="13">
                  <c:v>0.48149999999999998</c:v>
                </c:pt>
                <c:pt idx="14">
                  <c:v>0.51949999999999996</c:v>
                </c:pt>
                <c:pt idx="15">
                  <c:v>0.52529999999999999</c:v>
                </c:pt>
                <c:pt idx="16">
                  <c:v>0.57039420756234915</c:v>
                </c:pt>
                <c:pt idx="17">
                  <c:v>0.57889999999999997</c:v>
                </c:pt>
                <c:pt idx="18">
                  <c:v>0.58330000000000004</c:v>
                </c:pt>
                <c:pt idx="19">
                  <c:v>0.58699999999999997</c:v>
                </c:pt>
                <c:pt idx="20">
                  <c:v>0.6</c:v>
                </c:pt>
                <c:pt idx="21">
                  <c:v>0.61060000000000003</c:v>
                </c:pt>
                <c:pt idx="22">
                  <c:v>0.61360000000000003</c:v>
                </c:pt>
                <c:pt idx="23">
                  <c:v>0.65849999999999997</c:v>
                </c:pt>
                <c:pt idx="24">
                  <c:v>0.6875</c:v>
                </c:pt>
                <c:pt idx="25">
                  <c:v>0.70589999999999997</c:v>
                </c:pt>
                <c:pt idx="26">
                  <c:v>0.75</c:v>
                </c:pt>
                <c:pt idx="27">
                  <c:v>0.75</c:v>
                </c:pt>
                <c:pt idx="28">
                  <c:v>0.76</c:v>
                </c:pt>
                <c:pt idx="29">
                  <c:v>0.7742</c:v>
                </c:pt>
                <c:pt idx="30">
                  <c:v>0.78569999999999995</c:v>
                </c:pt>
                <c:pt idx="31">
                  <c:v>0.91669999999999996</c:v>
                </c:pt>
                <c:pt idx="3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5.6717469739890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Moheda (3)</c:v>
                </c:pt>
                <c:pt idx="1">
                  <c:v>HC Falken (2)</c:v>
                </c:pt>
                <c:pt idx="2">
                  <c:v>VC Ingelstad (13)</c:v>
                </c:pt>
                <c:pt idx="3">
                  <c:v>Kry VC Älmhult (17)</c:v>
                </c:pt>
                <c:pt idx="4">
                  <c:v>VC Centrum (11)</c:v>
                </c:pt>
                <c:pt idx="5">
                  <c:v>Capio VC Hovshaga (16)</c:v>
                </c:pt>
                <c:pt idx="6">
                  <c:v>VC Braås (5)</c:v>
                </c:pt>
                <c:pt idx="7">
                  <c:v>VC Söder Prima Vård (23)</c:v>
                </c:pt>
                <c:pt idx="8">
                  <c:v>VC Markaryd (9)</c:v>
                </c:pt>
                <c:pt idx="9">
                  <c:v>Gränsbygdskliniken Vård (28)</c:v>
                </c:pt>
                <c:pt idx="10">
                  <c:v>VC Lessebo (7)</c:v>
                </c:pt>
                <c:pt idx="11">
                  <c:v>VC Alvesta (60)</c:v>
                </c:pt>
                <c:pt idx="12">
                  <c:v>VC Kungshögen (20)</c:v>
                </c:pt>
                <c:pt idx="13">
                  <c:v>VC Skärvet (69)</c:v>
                </c:pt>
                <c:pt idx="14">
                  <c:v>VC Sländan (23)</c:v>
                </c:pt>
                <c:pt idx="15">
                  <c:v>VC Rottne (15)</c:v>
                </c:pt>
                <c:pt idx="16">
                  <c:v>VC Åseda (24)</c:v>
                </c:pt>
                <c:pt idx="17">
                  <c:v>VC Växjöhälsan (27)</c:v>
                </c:pt>
                <c:pt idx="18">
                  <c:v>Achima Care Älmhult VC (52)</c:v>
                </c:pt>
                <c:pt idx="19">
                  <c:v>Alla VC (709)</c:v>
                </c:pt>
                <c:pt idx="20">
                  <c:v>Achima Care Vislanda VC (27)</c:v>
                </c:pt>
                <c:pt idx="21">
                  <c:v>VC Lagan (12)</c:v>
                </c:pt>
                <c:pt idx="22">
                  <c:v>VC Tingsryd (19)</c:v>
                </c:pt>
                <c:pt idx="23">
                  <c:v>VC Ryd (8)</c:v>
                </c:pt>
                <c:pt idx="24">
                  <c:v>VC Lammhult (4)</c:v>
                </c:pt>
                <c:pt idx="25">
                  <c:v>VC Strömsnäsbruk (2)</c:v>
                </c:pt>
                <c:pt idx="26">
                  <c:v>VC Dalbo (27)</c:v>
                </c:pt>
                <c:pt idx="27">
                  <c:v>VC Teleborg (40)</c:v>
                </c:pt>
                <c:pt idx="28">
                  <c:v>Achima Care Växjö VC (35)</c:v>
                </c:pt>
                <c:pt idx="29">
                  <c:v>VC Lenhovda (12)</c:v>
                </c:pt>
                <c:pt idx="30">
                  <c:v>VC Birka (11)</c:v>
                </c:pt>
                <c:pt idx="31">
                  <c:v>Läkarhuset i Ljungby (33)</c:v>
                </c:pt>
                <c:pt idx="32">
                  <c:v>Ljungby VC (55)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1</c:v>
                </c:pt>
                <c:pt idx="1">
                  <c:v>1</c:v>
                </c:pt>
                <c:pt idx="2">
                  <c:v>0.92310000000000003</c:v>
                </c:pt>
                <c:pt idx="3">
                  <c:v>0.88239999999999996</c:v>
                </c:pt>
                <c:pt idx="4">
                  <c:v>0.81820000000000004</c:v>
                </c:pt>
                <c:pt idx="5">
                  <c:v>0.8125</c:v>
                </c:pt>
                <c:pt idx="6">
                  <c:v>0.8</c:v>
                </c:pt>
                <c:pt idx="7">
                  <c:v>0.78259999999999996</c:v>
                </c:pt>
                <c:pt idx="8">
                  <c:v>0.77780000000000005</c:v>
                </c:pt>
                <c:pt idx="9">
                  <c:v>0.71430000000000005</c:v>
                </c:pt>
                <c:pt idx="10">
                  <c:v>0.71430000000000005</c:v>
                </c:pt>
                <c:pt idx="11">
                  <c:v>0.7</c:v>
                </c:pt>
                <c:pt idx="12">
                  <c:v>0.7</c:v>
                </c:pt>
                <c:pt idx="13">
                  <c:v>0.69569999999999999</c:v>
                </c:pt>
                <c:pt idx="14">
                  <c:v>0.69569999999999999</c:v>
                </c:pt>
                <c:pt idx="15">
                  <c:v>0.66669999999999996</c:v>
                </c:pt>
                <c:pt idx="16">
                  <c:v>0.66669999999999996</c:v>
                </c:pt>
                <c:pt idx="17">
                  <c:v>0.66669999999999996</c:v>
                </c:pt>
                <c:pt idx="18">
                  <c:v>0.65380000000000005</c:v>
                </c:pt>
                <c:pt idx="19">
                  <c:v>0.60084626234132577</c:v>
                </c:pt>
                <c:pt idx="20">
                  <c:v>0.59260000000000002</c:v>
                </c:pt>
                <c:pt idx="21">
                  <c:v>0.58330000000000004</c:v>
                </c:pt>
                <c:pt idx="22">
                  <c:v>0.57889999999999997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0.48149999999999998</c:v>
                </c:pt>
                <c:pt idx="27">
                  <c:v>0.45</c:v>
                </c:pt>
                <c:pt idx="28">
                  <c:v>0.42859999999999998</c:v>
                </c:pt>
                <c:pt idx="29">
                  <c:v>0.41670000000000001</c:v>
                </c:pt>
                <c:pt idx="30">
                  <c:v>0.36359999999999998</c:v>
                </c:pt>
                <c:pt idx="31">
                  <c:v>0.36359999999999998</c:v>
                </c:pt>
                <c:pt idx="32">
                  <c:v>0.21820000000000001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FC-4BC8-A5B5-784A8D10473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dLbl>
              <c:idx val="7"/>
              <c:layout>
                <c:manualLayout>
                  <c:x val="-4.253007559308123E-17"/>
                  <c:y val="2.7850284763679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C-4BC8-A5B5-784A8D10473D}"/>
                </c:ext>
              </c:extLst>
            </c:dLbl>
            <c:dLbl>
              <c:idx val="8"/>
              <c:layout>
                <c:manualLayout>
                  <c:x val="2.3198491038623845E-3"/>
                  <c:y val="1.1140113905471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FC-4BC8-A5B5-784A8D10473D}"/>
                </c:ext>
              </c:extLst>
            </c:dLbl>
            <c:dLbl>
              <c:idx val="9"/>
              <c:layout>
                <c:manualLayout>
                  <c:x val="1.1599245519311923E-3"/>
                  <c:y val="-1.9495199334575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FC-4BC8-A5B5-784A8D1047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Moheda (0)</c:v>
                </c:pt>
                <c:pt idx="1">
                  <c:v>VC Ryd (9)</c:v>
                </c:pt>
                <c:pt idx="2">
                  <c:v>VC Strömsnäsbruk (7)</c:v>
                </c:pt>
                <c:pt idx="3">
                  <c:v>Achima Care Vislanda VC (32)</c:v>
                </c:pt>
                <c:pt idx="4">
                  <c:v>Achima Care Växjö VC (31)</c:v>
                </c:pt>
                <c:pt idx="5">
                  <c:v>VC Lenhovda (11)</c:v>
                </c:pt>
                <c:pt idx="6">
                  <c:v>Capio VC Hovshaga (40)</c:v>
                </c:pt>
                <c:pt idx="7">
                  <c:v>VC Dalbo (36)</c:v>
                </c:pt>
                <c:pt idx="8">
                  <c:v>Gränsbygdskliniken Vård (8)</c:v>
                </c:pt>
                <c:pt idx="9">
                  <c:v>VC Centrum (33)</c:v>
                </c:pt>
                <c:pt idx="10">
                  <c:v>VC Braås (23)</c:v>
                </c:pt>
                <c:pt idx="11">
                  <c:v>HC Falken (17)</c:v>
                </c:pt>
                <c:pt idx="12">
                  <c:v>VC Lessebo (39)</c:v>
                </c:pt>
                <c:pt idx="13">
                  <c:v>VC Markaryd (33)</c:v>
                </c:pt>
                <c:pt idx="14">
                  <c:v>VC Ingelstad (22)</c:v>
                </c:pt>
                <c:pt idx="15">
                  <c:v>Achima Care Älmhult VC (111)</c:v>
                </c:pt>
                <c:pt idx="16">
                  <c:v>VC Tingsryd (61)</c:v>
                </c:pt>
                <c:pt idx="17">
                  <c:v>Alla VC (893)</c:v>
                </c:pt>
                <c:pt idx="18">
                  <c:v>VC Rottne (15)</c:v>
                </c:pt>
                <c:pt idx="19">
                  <c:v>VC Söder Prima Vård (40)</c:v>
                </c:pt>
                <c:pt idx="20">
                  <c:v>VC Sländan (44)</c:v>
                </c:pt>
                <c:pt idx="21">
                  <c:v>Läkarhuset i Ljungby (19)</c:v>
                </c:pt>
                <c:pt idx="22">
                  <c:v>VC Teleborg (19)</c:v>
                </c:pt>
                <c:pt idx="23">
                  <c:v>VC Lammhult (9)</c:v>
                </c:pt>
                <c:pt idx="24">
                  <c:v>VC Växjöhälsan (25)</c:v>
                </c:pt>
                <c:pt idx="25">
                  <c:v>VC Skärvet (54)</c:v>
                </c:pt>
                <c:pt idx="26">
                  <c:v>VC Kungshögen (26)</c:v>
                </c:pt>
                <c:pt idx="27">
                  <c:v>Kry VC Älmhult (25)</c:v>
                </c:pt>
                <c:pt idx="28">
                  <c:v>Ljungby VC (24)</c:v>
                </c:pt>
                <c:pt idx="29">
                  <c:v>VC Alvesta (40)</c:v>
                </c:pt>
                <c:pt idx="30">
                  <c:v>VC Åseda (17)</c:v>
                </c:pt>
                <c:pt idx="31">
                  <c:v>VC Lagan (8)</c:v>
                </c:pt>
                <c:pt idx="32">
                  <c:v>VC Birka (15)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6.25E-2</c:v>
                </c:pt>
                <c:pt idx="4">
                  <c:v>6.4500000000000002E-2</c:v>
                </c:pt>
                <c:pt idx="5">
                  <c:v>9.0899999999999995E-2</c:v>
                </c:pt>
                <c:pt idx="6">
                  <c:v>0.1</c:v>
                </c:pt>
                <c:pt idx="7">
                  <c:v>0.1111</c:v>
                </c:pt>
                <c:pt idx="8">
                  <c:v>0.125</c:v>
                </c:pt>
                <c:pt idx="9">
                  <c:v>0.1515</c:v>
                </c:pt>
                <c:pt idx="10">
                  <c:v>0.1739</c:v>
                </c:pt>
                <c:pt idx="11">
                  <c:v>0.17649999999999999</c:v>
                </c:pt>
                <c:pt idx="12">
                  <c:v>0.17949999999999999</c:v>
                </c:pt>
                <c:pt idx="13">
                  <c:v>0.18179999999999999</c:v>
                </c:pt>
                <c:pt idx="14">
                  <c:v>0.18179999999999999</c:v>
                </c:pt>
                <c:pt idx="15">
                  <c:v>0.18920000000000001</c:v>
                </c:pt>
                <c:pt idx="16">
                  <c:v>0.19670000000000001</c:v>
                </c:pt>
                <c:pt idx="17">
                  <c:v>0.19708846584546472</c:v>
                </c:pt>
                <c:pt idx="18">
                  <c:v>0.2</c:v>
                </c:pt>
                <c:pt idx="19">
                  <c:v>0.2</c:v>
                </c:pt>
                <c:pt idx="20">
                  <c:v>0.20449999999999999</c:v>
                </c:pt>
                <c:pt idx="21">
                  <c:v>0.21049999999999999</c:v>
                </c:pt>
                <c:pt idx="22">
                  <c:v>0.21049999999999999</c:v>
                </c:pt>
                <c:pt idx="23">
                  <c:v>0.22220000000000001</c:v>
                </c:pt>
                <c:pt idx="24">
                  <c:v>0.24</c:v>
                </c:pt>
                <c:pt idx="25">
                  <c:v>0.25929999999999997</c:v>
                </c:pt>
                <c:pt idx="26">
                  <c:v>0.26919999999999999</c:v>
                </c:pt>
                <c:pt idx="27">
                  <c:v>0.28000000000000003</c:v>
                </c:pt>
                <c:pt idx="28">
                  <c:v>0.29170000000000001</c:v>
                </c:pt>
                <c:pt idx="29">
                  <c:v>0.35</c:v>
                </c:pt>
                <c:pt idx="30">
                  <c:v>0.35289999999999999</c:v>
                </c:pt>
                <c:pt idx="31">
                  <c:v>0.375</c:v>
                </c:pt>
                <c:pt idx="3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dLbl>
              <c:idx val="29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0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Strömsnäsbruk (2)</c:v>
                </c:pt>
                <c:pt idx="1">
                  <c:v>VC Växjöhälsan (20)</c:v>
                </c:pt>
                <c:pt idx="2">
                  <c:v>VC Braås (21)</c:v>
                </c:pt>
                <c:pt idx="3">
                  <c:v>Kry VC Älmhult (43)</c:v>
                </c:pt>
                <c:pt idx="4">
                  <c:v>VC Lammhult (19)</c:v>
                </c:pt>
                <c:pt idx="5">
                  <c:v>VC Söder Prima Vård (62)</c:v>
                </c:pt>
                <c:pt idx="6">
                  <c:v>Gränsbygdskliniken Vård (6)</c:v>
                </c:pt>
                <c:pt idx="7">
                  <c:v>VC Lessebo (31)</c:v>
                </c:pt>
                <c:pt idx="8">
                  <c:v>VC Centrum (31)</c:v>
                </c:pt>
                <c:pt idx="9">
                  <c:v>VC Ingelstad (25)</c:v>
                </c:pt>
                <c:pt idx="10">
                  <c:v>VC Ryd (11)</c:v>
                </c:pt>
                <c:pt idx="11">
                  <c:v>VC Kungshögen (42)</c:v>
                </c:pt>
                <c:pt idx="12">
                  <c:v>VC Rottne (28)</c:v>
                </c:pt>
                <c:pt idx="13">
                  <c:v>VC Skärvet (115)</c:v>
                </c:pt>
                <c:pt idx="14">
                  <c:v>VC Markaryd (22)</c:v>
                </c:pt>
                <c:pt idx="15">
                  <c:v>VC Moheda (14)</c:v>
                </c:pt>
                <c:pt idx="16">
                  <c:v>VC Lagan (19)</c:v>
                </c:pt>
                <c:pt idx="17">
                  <c:v>Capio VC Hovshaga (107)</c:v>
                </c:pt>
                <c:pt idx="18">
                  <c:v>Alla VC (1188)</c:v>
                </c:pt>
                <c:pt idx="19">
                  <c:v>VC Lenhovda (16)</c:v>
                </c:pt>
                <c:pt idx="20">
                  <c:v>VC Sländan (46)</c:v>
                </c:pt>
                <c:pt idx="21">
                  <c:v>Achima Care Vislanda VC (28)</c:v>
                </c:pt>
                <c:pt idx="22">
                  <c:v>VC Tingsryd (30)</c:v>
                </c:pt>
                <c:pt idx="23">
                  <c:v>VC Teleborg (48)</c:v>
                </c:pt>
                <c:pt idx="24">
                  <c:v>Achima Care Växjö VC (30)</c:v>
                </c:pt>
                <c:pt idx="25">
                  <c:v>Achima Care Älmhult VC (80)</c:v>
                </c:pt>
                <c:pt idx="26">
                  <c:v>HC Falken (10)</c:v>
                </c:pt>
                <c:pt idx="27">
                  <c:v>VC Dalbo (81)</c:v>
                </c:pt>
                <c:pt idx="28">
                  <c:v>Läkarhuset i Ljungby (31)</c:v>
                </c:pt>
                <c:pt idx="29">
                  <c:v>VC Alvesta (84)</c:v>
                </c:pt>
                <c:pt idx="30">
                  <c:v>VC Birka (45)</c:v>
                </c:pt>
                <c:pt idx="31">
                  <c:v>VC Åseda (32)</c:v>
                </c:pt>
                <c:pt idx="32">
                  <c:v>Ljungby VC (9)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0.5</c:v>
                </c:pt>
                <c:pt idx="1">
                  <c:v>0.55000000000000004</c:v>
                </c:pt>
                <c:pt idx="2">
                  <c:v>0.61899999999999999</c:v>
                </c:pt>
                <c:pt idx="3">
                  <c:v>0.62790000000000001</c:v>
                </c:pt>
                <c:pt idx="4">
                  <c:v>0.63160000000000005</c:v>
                </c:pt>
                <c:pt idx="5">
                  <c:v>0.6452</c:v>
                </c:pt>
                <c:pt idx="6">
                  <c:v>0.66669999999999996</c:v>
                </c:pt>
                <c:pt idx="7">
                  <c:v>0.6774</c:v>
                </c:pt>
                <c:pt idx="8">
                  <c:v>0.6774</c:v>
                </c:pt>
                <c:pt idx="9">
                  <c:v>0.72</c:v>
                </c:pt>
                <c:pt idx="10">
                  <c:v>0.72729999999999995</c:v>
                </c:pt>
                <c:pt idx="11">
                  <c:v>0.73809999999999998</c:v>
                </c:pt>
                <c:pt idx="12">
                  <c:v>0.75</c:v>
                </c:pt>
                <c:pt idx="13">
                  <c:v>0.76519999999999999</c:v>
                </c:pt>
                <c:pt idx="14">
                  <c:v>0.77270000000000005</c:v>
                </c:pt>
                <c:pt idx="15">
                  <c:v>0.78569999999999995</c:v>
                </c:pt>
                <c:pt idx="16">
                  <c:v>0.78949999999999998</c:v>
                </c:pt>
                <c:pt idx="17">
                  <c:v>0.80369999999999997</c:v>
                </c:pt>
                <c:pt idx="18">
                  <c:v>0.8097643097643098</c:v>
                </c:pt>
                <c:pt idx="19">
                  <c:v>0.8125</c:v>
                </c:pt>
                <c:pt idx="20">
                  <c:v>0.82609999999999995</c:v>
                </c:pt>
                <c:pt idx="21">
                  <c:v>0.85709999999999997</c:v>
                </c:pt>
                <c:pt idx="22">
                  <c:v>0.86670000000000003</c:v>
                </c:pt>
                <c:pt idx="23">
                  <c:v>0.875</c:v>
                </c:pt>
                <c:pt idx="24">
                  <c:v>0.9</c:v>
                </c:pt>
                <c:pt idx="25">
                  <c:v>0.9</c:v>
                </c:pt>
                <c:pt idx="26">
                  <c:v>0.9</c:v>
                </c:pt>
                <c:pt idx="27">
                  <c:v>0.9012</c:v>
                </c:pt>
                <c:pt idx="28">
                  <c:v>0.9355</c:v>
                </c:pt>
                <c:pt idx="29">
                  <c:v>0.95240000000000002</c:v>
                </c:pt>
                <c:pt idx="30">
                  <c:v>0.9556</c:v>
                </c:pt>
                <c:pt idx="31">
                  <c:v>1</c:v>
                </c:pt>
                <c:pt idx="3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50F-47AD-B5C1-E525DA23538B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dLbl>
              <c:idx val="11"/>
              <c:layout>
                <c:manualLayout>
                  <c:x val="2.2764185089673861E-3"/>
                  <c:y val="-1.701524092196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0F-47AD-B5C1-E525DA23538B}"/>
                </c:ext>
              </c:extLst>
            </c:dLbl>
            <c:dLbl>
              <c:idx val="12"/>
              <c:layout>
                <c:manualLayout>
                  <c:x val="-1.1382092544836931E-3"/>
                  <c:y val="-1.9851114408961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0F-47AD-B5C1-E525DA2353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Växjöhälsan (21)</c:v>
                </c:pt>
                <c:pt idx="1">
                  <c:v>VC Lammhult (14)</c:v>
                </c:pt>
                <c:pt idx="2">
                  <c:v>VC Markaryd (18)</c:v>
                </c:pt>
                <c:pt idx="3">
                  <c:v>HC Falken (6)</c:v>
                </c:pt>
                <c:pt idx="4">
                  <c:v>VC Ingelstad (16)</c:v>
                </c:pt>
                <c:pt idx="5">
                  <c:v>VC Ryd (18)</c:v>
                </c:pt>
                <c:pt idx="6">
                  <c:v>VC Rottne (29)</c:v>
                </c:pt>
                <c:pt idx="7">
                  <c:v>VC Kungshögen (44)</c:v>
                </c:pt>
                <c:pt idx="8">
                  <c:v>VC Lessebo (34)</c:v>
                </c:pt>
                <c:pt idx="9">
                  <c:v>Achima Care Älmhult VC (90)</c:v>
                </c:pt>
                <c:pt idx="10">
                  <c:v>Achima Care Vislanda VC (16)</c:v>
                </c:pt>
                <c:pt idx="11">
                  <c:v>VC Centrum (31)</c:v>
                </c:pt>
                <c:pt idx="12">
                  <c:v>VC Moheda (11)</c:v>
                </c:pt>
                <c:pt idx="13">
                  <c:v>Capio VC Hovshaga (48)</c:v>
                </c:pt>
                <c:pt idx="14">
                  <c:v>Kry VC Älmhult (29)</c:v>
                </c:pt>
                <c:pt idx="15">
                  <c:v>Alla VC (984)</c:v>
                </c:pt>
                <c:pt idx="16">
                  <c:v>Gränsbygdskliniken Vård (21)</c:v>
                </c:pt>
                <c:pt idx="17">
                  <c:v>VC Teleborg (41)</c:v>
                </c:pt>
                <c:pt idx="18">
                  <c:v>VC Birka (31)</c:v>
                </c:pt>
                <c:pt idx="19">
                  <c:v>Achima Care Växjö VC (37)</c:v>
                </c:pt>
                <c:pt idx="20">
                  <c:v>VC Alvesta (83)</c:v>
                </c:pt>
                <c:pt idx="21">
                  <c:v>VC Sländan (30)</c:v>
                </c:pt>
                <c:pt idx="22">
                  <c:v>VC Skärvet (88)</c:v>
                </c:pt>
                <c:pt idx="23">
                  <c:v>VC Tingsryd (62)</c:v>
                </c:pt>
                <c:pt idx="24">
                  <c:v>VC Dalbo (40)</c:v>
                </c:pt>
                <c:pt idx="25">
                  <c:v>Läkarhuset i Ljungby (14)</c:v>
                </c:pt>
                <c:pt idx="26">
                  <c:v>VC Åseda (5)</c:v>
                </c:pt>
                <c:pt idx="27">
                  <c:v>VC Söder Prima Vård (38)</c:v>
                </c:pt>
                <c:pt idx="28">
                  <c:v>Ljungby VC (12)</c:v>
                </c:pt>
                <c:pt idx="29">
                  <c:v>VC Lenhovda (16)</c:v>
                </c:pt>
                <c:pt idx="30">
                  <c:v>VC Braås (13)</c:v>
                </c:pt>
                <c:pt idx="31">
                  <c:v>VC Lagan (26)</c:v>
                </c:pt>
                <c:pt idx="32">
                  <c:v>VC Strömsnäsbruk (2)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0.90480000000000005</c:v>
                </c:pt>
                <c:pt idx="1">
                  <c:v>0.85709999999999997</c:v>
                </c:pt>
                <c:pt idx="2">
                  <c:v>0.83330000000000004</c:v>
                </c:pt>
                <c:pt idx="3">
                  <c:v>0.83330000000000004</c:v>
                </c:pt>
                <c:pt idx="4">
                  <c:v>0.8125</c:v>
                </c:pt>
                <c:pt idx="5">
                  <c:v>0.77780000000000005</c:v>
                </c:pt>
                <c:pt idx="6">
                  <c:v>0.75860000000000005</c:v>
                </c:pt>
                <c:pt idx="7">
                  <c:v>0.75</c:v>
                </c:pt>
                <c:pt idx="8">
                  <c:v>0.73529999999999995</c:v>
                </c:pt>
                <c:pt idx="9">
                  <c:v>0.73329999999999995</c:v>
                </c:pt>
                <c:pt idx="10">
                  <c:v>0.6875</c:v>
                </c:pt>
                <c:pt idx="11">
                  <c:v>0.6452</c:v>
                </c:pt>
                <c:pt idx="12">
                  <c:v>0.63639999999999997</c:v>
                </c:pt>
                <c:pt idx="13">
                  <c:v>0.60419999999999996</c:v>
                </c:pt>
                <c:pt idx="14">
                  <c:v>0.58620000000000005</c:v>
                </c:pt>
                <c:pt idx="15">
                  <c:v>0.58028455284552849</c:v>
                </c:pt>
                <c:pt idx="16">
                  <c:v>0.57140000000000002</c:v>
                </c:pt>
                <c:pt idx="17">
                  <c:v>0.56100000000000005</c:v>
                </c:pt>
                <c:pt idx="18">
                  <c:v>0.5484</c:v>
                </c:pt>
                <c:pt idx="19">
                  <c:v>0.54049999999999998</c:v>
                </c:pt>
                <c:pt idx="20">
                  <c:v>0.53010000000000002</c:v>
                </c:pt>
                <c:pt idx="21">
                  <c:v>0.5</c:v>
                </c:pt>
                <c:pt idx="22">
                  <c:v>0.5</c:v>
                </c:pt>
                <c:pt idx="23">
                  <c:v>0.4516</c:v>
                </c:pt>
                <c:pt idx="24">
                  <c:v>0.45</c:v>
                </c:pt>
                <c:pt idx="25">
                  <c:v>0.42859999999999998</c:v>
                </c:pt>
                <c:pt idx="26">
                  <c:v>0.4</c:v>
                </c:pt>
                <c:pt idx="27">
                  <c:v>0.3947</c:v>
                </c:pt>
                <c:pt idx="28">
                  <c:v>0.33329999999999999</c:v>
                </c:pt>
                <c:pt idx="29">
                  <c:v>0.3125</c:v>
                </c:pt>
                <c:pt idx="30">
                  <c:v>0.30769999999999997</c:v>
                </c:pt>
                <c:pt idx="31">
                  <c:v>0.23080000000000001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CF3-4DDF-9920-154FACA49F0E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dLbl>
              <c:idx val="4"/>
              <c:layout>
                <c:manualLayout>
                  <c:x val="0"/>
                  <c:y val="-8.5076204609835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F3-4DDF-9920-154FACA49F0E}"/>
                </c:ext>
              </c:extLst>
            </c:dLbl>
            <c:dLbl>
              <c:idx val="5"/>
              <c:layout>
                <c:manualLayout>
                  <c:x val="1.1270782502030294E-3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F3-4DDF-9920-154FACA49F0E}"/>
                </c:ext>
              </c:extLst>
            </c:dLbl>
            <c:dLbl>
              <c:idx val="6"/>
              <c:layout>
                <c:manualLayout>
                  <c:x val="1.1270782502030294E-3"/>
                  <c:y val="8.5076204609835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F3-4DDF-9920-154FACA49F0E}"/>
                </c:ext>
              </c:extLst>
            </c:dLbl>
            <c:dLbl>
              <c:idx val="7"/>
              <c:layout>
                <c:manualLayout>
                  <c:x val="-1.1270782502030294E-3"/>
                  <c:y val="8.5076204609835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F3-4DDF-9920-154FACA49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VC Strömsnäsbruk (2)</c:v>
                </c:pt>
                <c:pt idx="1">
                  <c:v>VC Söder Prima Vård (17)</c:v>
                </c:pt>
                <c:pt idx="2">
                  <c:v>VC Centrum (11)</c:v>
                </c:pt>
                <c:pt idx="3">
                  <c:v>VC Ryd (9)</c:v>
                </c:pt>
                <c:pt idx="4">
                  <c:v>Achima Care Vislanda VC (15)</c:v>
                </c:pt>
                <c:pt idx="5">
                  <c:v>VC Lammhult (7)</c:v>
                </c:pt>
                <c:pt idx="6">
                  <c:v>Kry VC Älmhult (11)</c:v>
                </c:pt>
                <c:pt idx="7">
                  <c:v>Ljungby VC (11)</c:v>
                </c:pt>
                <c:pt idx="8">
                  <c:v>VC Lessebo (20)</c:v>
                </c:pt>
                <c:pt idx="9">
                  <c:v>VC Alvesta (29)</c:v>
                </c:pt>
                <c:pt idx="10">
                  <c:v>Capio VC Hovshaga (18)</c:v>
                </c:pt>
                <c:pt idx="11">
                  <c:v>HC Falken (9)</c:v>
                </c:pt>
                <c:pt idx="12">
                  <c:v>VC Birka (9)</c:v>
                </c:pt>
                <c:pt idx="13">
                  <c:v>VC Sländan (26)</c:v>
                </c:pt>
                <c:pt idx="14">
                  <c:v>VC Braås (11)</c:v>
                </c:pt>
                <c:pt idx="15">
                  <c:v>VC Växjöhälsan (11)</c:v>
                </c:pt>
                <c:pt idx="16">
                  <c:v>VC Kungshögen (11)</c:v>
                </c:pt>
                <c:pt idx="17">
                  <c:v>Achima Care Älmhult VC (24)</c:v>
                </c:pt>
                <c:pt idx="18">
                  <c:v>Alla VC (469)</c:v>
                </c:pt>
                <c:pt idx="19">
                  <c:v>VC Dalbo (24)</c:v>
                </c:pt>
                <c:pt idx="20">
                  <c:v>Achima Care Växjö VC (17)</c:v>
                </c:pt>
                <c:pt idx="21">
                  <c:v>VC Ingelstad (11)</c:v>
                </c:pt>
                <c:pt idx="22">
                  <c:v>Läkarhuset i Ljungby (16)</c:v>
                </c:pt>
                <c:pt idx="23">
                  <c:v>VC Markaryd (21)</c:v>
                </c:pt>
                <c:pt idx="24">
                  <c:v>Gränsbygdskliniken Vård (21)</c:v>
                </c:pt>
                <c:pt idx="25">
                  <c:v>VC Teleborg (17)</c:v>
                </c:pt>
                <c:pt idx="26">
                  <c:v>VC Rottne (12)</c:v>
                </c:pt>
                <c:pt idx="27">
                  <c:v>VC Tingsryd (18)</c:v>
                </c:pt>
                <c:pt idx="28">
                  <c:v>VC Åseda (9)</c:v>
                </c:pt>
                <c:pt idx="29">
                  <c:v>VC Skärvet (35)</c:v>
                </c:pt>
                <c:pt idx="30">
                  <c:v>VC Lagan (7)</c:v>
                </c:pt>
                <c:pt idx="31">
                  <c:v>VC Moheda (7)</c:v>
                </c:pt>
                <c:pt idx="32">
                  <c:v>VC Lenhovda (3)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1</c:v>
                </c:pt>
                <c:pt idx="1">
                  <c:v>1</c:v>
                </c:pt>
                <c:pt idx="2">
                  <c:v>0.90910000000000002</c:v>
                </c:pt>
                <c:pt idx="3">
                  <c:v>0.88890000000000002</c:v>
                </c:pt>
                <c:pt idx="4">
                  <c:v>0.86670000000000003</c:v>
                </c:pt>
                <c:pt idx="5">
                  <c:v>0.85709999999999997</c:v>
                </c:pt>
                <c:pt idx="6">
                  <c:v>0.81820000000000004</c:v>
                </c:pt>
                <c:pt idx="7">
                  <c:v>0.81820000000000004</c:v>
                </c:pt>
                <c:pt idx="8">
                  <c:v>0.8</c:v>
                </c:pt>
                <c:pt idx="9">
                  <c:v>0.79310000000000003</c:v>
                </c:pt>
                <c:pt idx="10">
                  <c:v>0.77780000000000005</c:v>
                </c:pt>
                <c:pt idx="11">
                  <c:v>0.77780000000000005</c:v>
                </c:pt>
                <c:pt idx="12">
                  <c:v>0.77780000000000005</c:v>
                </c:pt>
                <c:pt idx="13">
                  <c:v>0.76919999999999999</c:v>
                </c:pt>
                <c:pt idx="14">
                  <c:v>0.72729999999999995</c:v>
                </c:pt>
                <c:pt idx="15">
                  <c:v>0.72729999999999995</c:v>
                </c:pt>
                <c:pt idx="16">
                  <c:v>0.72729999999999995</c:v>
                </c:pt>
                <c:pt idx="17">
                  <c:v>0.70830000000000004</c:v>
                </c:pt>
                <c:pt idx="18">
                  <c:v>0.70362473347547971</c:v>
                </c:pt>
                <c:pt idx="19">
                  <c:v>0.66669999999999996</c:v>
                </c:pt>
                <c:pt idx="20">
                  <c:v>0.64710000000000001</c:v>
                </c:pt>
                <c:pt idx="21">
                  <c:v>0.63639999999999997</c:v>
                </c:pt>
                <c:pt idx="22">
                  <c:v>0.625</c:v>
                </c:pt>
                <c:pt idx="23">
                  <c:v>0.61899999999999999</c:v>
                </c:pt>
                <c:pt idx="24">
                  <c:v>0.61899999999999999</c:v>
                </c:pt>
                <c:pt idx="25">
                  <c:v>0.58819999999999995</c:v>
                </c:pt>
                <c:pt idx="26">
                  <c:v>0.58330000000000004</c:v>
                </c:pt>
                <c:pt idx="27">
                  <c:v>0.55559999999999998</c:v>
                </c:pt>
                <c:pt idx="28">
                  <c:v>0.55559999999999998</c:v>
                </c:pt>
                <c:pt idx="29">
                  <c:v>0.54290000000000005</c:v>
                </c:pt>
                <c:pt idx="30">
                  <c:v>0.42859999999999998</c:v>
                </c:pt>
                <c:pt idx="31">
                  <c:v>0.42859999999999998</c:v>
                </c:pt>
                <c:pt idx="32">
                  <c:v>0.33329999999999999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D32-4D56-81AF-33656B613BF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D16-4FF8-910C-D0453CB9F2FE}"/>
              </c:ext>
            </c:extLst>
          </c:dPt>
          <c:dLbls>
            <c:dLbl>
              <c:idx val="0"/>
              <c:layout>
                <c:manualLayout>
                  <c:x val="0"/>
                  <c:y val="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32-4D56-81AF-33656B613BFD}"/>
                </c:ext>
              </c:extLst>
            </c:dLbl>
            <c:dLbl>
              <c:idx val="1"/>
              <c:layout>
                <c:manualLayout>
                  <c:x val="-1.0752249138842017E-17"/>
                  <c:y val="-1.4179367434972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16-4FF8-910C-D0453CB9F2FE}"/>
                </c:ext>
              </c:extLst>
            </c:dLbl>
            <c:dLbl>
              <c:idx val="2"/>
              <c:layout>
                <c:manualLayout>
                  <c:x val="0"/>
                  <c:y val="-1.1343493947978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16-4FF8-910C-D0453CB9F2FE}"/>
                </c:ext>
              </c:extLst>
            </c:dLbl>
            <c:dLbl>
              <c:idx val="3"/>
              <c:layout>
                <c:manualLayout>
                  <c:x val="-1.1729861836081738E-3"/>
                  <c:y val="-5.6717469739890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16-4FF8-910C-D0453CB9F2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Blad1!$A$2:$A$34</c:f>
              <c:strCache>
                <c:ptCount val="33"/>
                <c:pt idx="0">
                  <c:v>HC Falken (5)</c:v>
                </c:pt>
                <c:pt idx="1">
                  <c:v>VC Markaryd (63)</c:v>
                </c:pt>
                <c:pt idx="2">
                  <c:v>VC Ingelstad (50)</c:v>
                </c:pt>
                <c:pt idx="3">
                  <c:v>VC Lessebo (49)</c:v>
                </c:pt>
                <c:pt idx="4">
                  <c:v>VC Lammhult (22)</c:v>
                </c:pt>
                <c:pt idx="5">
                  <c:v>Gränsbygdskliniken Vård (21)</c:v>
                </c:pt>
                <c:pt idx="6">
                  <c:v>Kry VC Älmhult (61)</c:v>
                </c:pt>
                <c:pt idx="7">
                  <c:v>VC Rottne (47)</c:v>
                </c:pt>
                <c:pt idx="8">
                  <c:v>VC Braås (22)</c:v>
                </c:pt>
                <c:pt idx="9">
                  <c:v>VC Söder Prima Vård (95)</c:v>
                </c:pt>
                <c:pt idx="10">
                  <c:v>Achima Care Växjö VC (52)</c:v>
                </c:pt>
                <c:pt idx="11">
                  <c:v>VC Växjöhälsan (31)</c:v>
                </c:pt>
                <c:pt idx="12">
                  <c:v>VC Kungshögen (90)</c:v>
                </c:pt>
                <c:pt idx="13">
                  <c:v>VC Moheda (19)</c:v>
                </c:pt>
                <c:pt idx="14">
                  <c:v>VC Centrum (47)</c:v>
                </c:pt>
                <c:pt idx="15">
                  <c:v>Achima Care Vislanda VC (32)</c:v>
                </c:pt>
                <c:pt idx="16">
                  <c:v>VC Lagan (30)</c:v>
                </c:pt>
                <c:pt idx="17">
                  <c:v>Alla VC (736)</c:v>
                </c:pt>
                <c:pt idx="18">
                  <c:v>Capio VC Hovshaga (72)</c:v>
                </c:pt>
                <c:pt idx="19">
                  <c:v>VC Lenhovda (26)</c:v>
                </c:pt>
                <c:pt idx="20">
                  <c:v>VC Sländan (65)</c:v>
                </c:pt>
                <c:pt idx="21">
                  <c:v>VC Tingsryd (56)</c:v>
                </c:pt>
                <c:pt idx="22">
                  <c:v>VC Alvesta (53)</c:v>
                </c:pt>
                <c:pt idx="23">
                  <c:v>Achima Care Älmhult VC (64)</c:v>
                </c:pt>
                <c:pt idx="24">
                  <c:v>Läkarhuset i Ljungby (23)</c:v>
                </c:pt>
                <c:pt idx="25">
                  <c:v>VC Strömsnäsbruk (17)</c:v>
                </c:pt>
                <c:pt idx="26">
                  <c:v>VC Ryd (22)</c:v>
                </c:pt>
                <c:pt idx="27">
                  <c:v>VC Dalbo (65)</c:v>
                </c:pt>
                <c:pt idx="28">
                  <c:v>VC Teleborg (81)</c:v>
                </c:pt>
                <c:pt idx="29">
                  <c:v>VC Skärvet (79)</c:v>
                </c:pt>
                <c:pt idx="30">
                  <c:v>VC Birka (31)</c:v>
                </c:pt>
                <c:pt idx="31">
                  <c:v>VC Åseda (32)</c:v>
                </c:pt>
                <c:pt idx="32">
                  <c:v>Ljungby VC (17)</c:v>
                </c:pt>
              </c:strCache>
            </c:strRef>
          </c:cat>
          <c:val>
            <c:numRef>
              <c:f>Blad1!$B$2:$B$34</c:f>
              <c:numCache>
                <c:formatCode>0%</c:formatCode>
                <c:ptCount val="33"/>
                <c:pt idx="0">
                  <c:v>0</c:v>
                </c:pt>
                <c:pt idx="1">
                  <c:v>3.1699999999999999E-2</c:v>
                </c:pt>
                <c:pt idx="2">
                  <c:v>0.04</c:v>
                </c:pt>
                <c:pt idx="3">
                  <c:v>4.0800000000000003E-2</c:v>
                </c:pt>
                <c:pt idx="4">
                  <c:v>4.5499999999999999E-2</c:v>
                </c:pt>
                <c:pt idx="5">
                  <c:v>4.7600000000000003E-2</c:v>
                </c:pt>
                <c:pt idx="6">
                  <c:v>8.2000000000000003E-2</c:v>
                </c:pt>
                <c:pt idx="7">
                  <c:v>8.5099999999999995E-2</c:v>
                </c:pt>
                <c:pt idx="8">
                  <c:v>9.0899999999999995E-2</c:v>
                </c:pt>
                <c:pt idx="9">
                  <c:v>9.4700000000000006E-2</c:v>
                </c:pt>
                <c:pt idx="10">
                  <c:v>9.6199999999999994E-2</c:v>
                </c:pt>
                <c:pt idx="11">
                  <c:v>9.6799999999999997E-2</c:v>
                </c:pt>
                <c:pt idx="12">
                  <c:v>0.1</c:v>
                </c:pt>
                <c:pt idx="13">
                  <c:v>0.1053</c:v>
                </c:pt>
                <c:pt idx="14">
                  <c:v>0.10639999999999999</c:v>
                </c:pt>
                <c:pt idx="15">
                  <c:v>0.125</c:v>
                </c:pt>
                <c:pt idx="16">
                  <c:v>0.1333</c:v>
                </c:pt>
                <c:pt idx="17">
                  <c:v>0.13829047949965254</c:v>
                </c:pt>
                <c:pt idx="18">
                  <c:v>0.1389</c:v>
                </c:pt>
                <c:pt idx="19">
                  <c:v>0.15379999999999999</c:v>
                </c:pt>
                <c:pt idx="20">
                  <c:v>0.15379999999999999</c:v>
                </c:pt>
                <c:pt idx="21">
                  <c:v>0.16070000000000001</c:v>
                </c:pt>
                <c:pt idx="22">
                  <c:v>0.16980000000000001</c:v>
                </c:pt>
                <c:pt idx="23">
                  <c:v>0.1719</c:v>
                </c:pt>
                <c:pt idx="24">
                  <c:v>0.1739</c:v>
                </c:pt>
                <c:pt idx="25">
                  <c:v>0.17649999999999999</c:v>
                </c:pt>
                <c:pt idx="26">
                  <c:v>0.18179999999999999</c:v>
                </c:pt>
                <c:pt idx="27">
                  <c:v>0.18459999999999999</c:v>
                </c:pt>
                <c:pt idx="28">
                  <c:v>0.1852</c:v>
                </c:pt>
                <c:pt idx="29">
                  <c:v>0.25319999999999998</c:v>
                </c:pt>
                <c:pt idx="30">
                  <c:v>0.2903</c:v>
                </c:pt>
                <c:pt idx="31">
                  <c:v>0.3125</c:v>
                </c:pt>
                <c:pt idx="32">
                  <c:v>0.52939999999999998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16-4FF8-910C-D0453CB9F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592208"/>
        <c:axId val="427245344"/>
      </c:barChart>
      <c:catAx>
        <c:axId val="50359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7245344"/>
        <c:crosses val="autoZero"/>
        <c:auto val="1"/>
        <c:lblAlgn val="ctr"/>
        <c:lblOffset val="100"/>
        <c:noMultiLvlLbl val="0"/>
      </c:catAx>
      <c:valAx>
        <c:axId val="42724534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0359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0.05645</cdr:x>
      <cdr:y>0.16481</cdr:y>
    </cdr:from>
    <cdr:to>
      <cdr:x>0.11717</cdr:x>
      <cdr:y>0.21142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553354" y="924996"/>
          <a:ext cx="595260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dirty="0"/>
            <a:t>14,72	</a:t>
          </a:r>
        </a:p>
      </cdr:txBody>
    </cdr:sp>
  </cdr:relSizeAnchor>
  <cdr:relSizeAnchor xmlns:cdr="http://schemas.openxmlformats.org/drawingml/2006/chartDrawing">
    <cdr:from>
      <cdr:x>0.28051</cdr:x>
      <cdr:y>0.21222</cdr:y>
    </cdr:from>
    <cdr:to>
      <cdr:x>0.34123</cdr:x>
      <cdr:y>0.25883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2749944" y="1191085"/>
          <a:ext cx="595260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13,72	</a:t>
          </a:r>
        </a:p>
      </cdr:txBody>
    </cdr:sp>
  </cdr:relSizeAnchor>
  <cdr:relSizeAnchor xmlns:cdr="http://schemas.openxmlformats.org/drawingml/2006/chartDrawing">
    <cdr:from>
      <cdr:x>0.23484</cdr:x>
      <cdr:y>0.18892</cdr:y>
    </cdr:from>
    <cdr:to>
      <cdr:x>0.29557</cdr:x>
      <cdr:y>0.23553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2302217" y="1060288"/>
          <a:ext cx="595357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14,28	</a:t>
          </a:r>
        </a:p>
      </cdr:txBody>
    </cdr:sp>
  </cdr:relSizeAnchor>
  <cdr:relSizeAnchor xmlns:cdr="http://schemas.openxmlformats.org/drawingml/2006/chartDrawing">
    <cdr:from>
      <cdr:x>0.19041</cdr:x>
      <cdr:y>0.19978</cdr:y>
    </cdr:from>
    <cdr:to>
      <cdr:x>0.25113</cdr:x>
      <cdr:y>0.24639</cdr:y>
    </cdr:to>
    <cdr:sp macro="" textlink="">
      <cdr:nvSpPr>
        <cdr:cNvPr id="5" name="textruta 1"/>
        <cdr:cNvSpPr txBox="1"/>
      </cdr:nvSpPr>
      <cdr:spPr>
        <a:xfrm xmlns:a="http://schemas.openxmlformats.org/drawingml/2006/main">
          <a:off x="1866628" y="1121259"/>
          <a:ext cx="595259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14,04	</a:t>
          </a:r>
        </a:p>
      </cdr:txBody>
    </cdr:sp>
  </cdr:relSizeAnchor>
  <cdr:relSizeAnchor xmlns:cdr="http://schemas.openxmlformats.org/drawingml/2006/chartDrawing">
    <cdr:from>
      <cdr:x>0.14603</cdr:x>
      <cdr:y>0.18892</cdr:y>
    </cdr:from>
    <cdr:to>
      <cdr:x>0.20676</cdr:x>
      <cdr:y>0.23553</cdr:y>
    </cdr:to>
    <cdr:sp macro="" textlink="">
      <cdr:nvSpPr>
        <cdr:cNvPr id="6" name="textruta 1"/>
        <cdr:cNvSpPr txBox="1"/>
      </cdr:nvSpPr>
      <cdr:spPr>
        <a:xfrm xmlns:a="http://schemas.openxmlformats.org/drawingml/2006/main">
          <a:off x="1431600" y="1060288"/>
          <a:ext cx="595357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14,09	</a:t>
          </a:r>
        </a:p>
      </cdr:txBody>
    </cdr:sp>
  </cdr:relSizeAnchor>
  <cdr:relSizeAnchor xmlns:cdr="http://schemas.openxmlformats.org/drawingml/2006/chartDrawing">
    <cdr:from>
      <cdr:x>0.09959</cdr:x>
      <cdr:y>0.17737</cdr:y>
    </cdr:from>
    <cdr:to>
      <cdr:x>0.16031</cdr:x>
      <cdr:y>0.22398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76297" y="995480"/>
          <a:ext cx="595259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14,45	</a:t>
          </a:r>
        </a:p>
      </cdr:txBody>
    </cdr:sp>
  </cdr:relSizeAnchor>
  <cdr:relSizeAnchor xmlns:cdr="http://schemas.openxmlformats.org/drawingml/2006/chartDrawing">
    <cdr:from>
      <cdr:x>0.32476</cdr:x>
      <cdr:y>0.24868</cdr:y>
    </cdr:from>
    <cdr:to>
      <cdr:x>0.38548</cdr:x>
      <cdr:y>0.29529</cdr:y>
    </cdr:to>
    <cdr:sp macro="" textlink="">
      <cdr:nvSpPr>
        <cdr:cNvPr id="8" name="textruta 1"/>
        <cdr:cNvSpPr txBox="1"/>
      </cdr:nvSpPr>
      <cdr:spPr>
        <a:xfrm xmlns:a="http://schemas.openxmlformats.org/drawingml/2006/main">
          <a:off x="3183693" y="1395721"/>
          <a:ext cx="595259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13,02	</a:t>
          </a:r>
        </a:p>
      </cdr:txBody>
    </cdr:sp>
  </cdr:relSizeAnchor>
  <cdr:relSizeAnchor xmlns:cdr="http://schemas.openxmlformats.org/drawingml/2006/chartDrawing">
    <cdr:from>
      <cdr:x>0.36821</cdr:x>
      <cdr:y>0.28457</cdr:y>
    </cdr:from>
    <cdr:to>
      <cdr:x>0.42894</cdr:x>
      <cdr:y>0.33118</cdr:y>
    </cdr:to>
    <cdr:sp macro="" textlink="">
      <cdr:nvSpPr>
        <cdr:cNvPr id="9" name="textruta 1"/>
        <cdr:cNvSpPr txBox="1"/>
      </cdr:nvSpPr>
      <cdr:spPr>
        <a:xfrm xmlns:a="http://schemas.openxmlformats.org/drawingml/2006/main">
          <a:off x="3609670" y="1597125"/>
          <a:ext cx="595358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12,30	</a:t>
          </a:r>
        </a:p>
      </cdr:txBody>
    </cdr:sp>
  </cdr:relSizeAnchor>
  <cdr:relSizeAnchor xmlns:cdr="http://schemas.openxmlformats.org/drawingml/2006/chartDrawing">
    <cdr:from>
      <cdr:x>0.41274</cdr:x>
      <cdr:y>0.29489</cdr:y>
    </cdr:from>
    <cdr:to>
      <cdr:x>0.47345</cdr:x>
      <cdr:y>0.3415</cdr:y>
    </cdr:to>
    <cdr:sp macro="" textlink="">
      <cdr:nvSpPr>
        <cdr:cNvPr id="10" name="textruta 1"/>
        <cdr:cNvSpPr txBox="1"/>
      </cdr:nvSpPr>
      <cdr:spPr>
        <a:xfrm xmlns:a="http://schemas.openxmlformats.org/drawingml/2006/main">
          <a:off x="4046250" y="1655057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12,09	</a:t>
          </a:r>
        </a:p>
      </cdr:txBody>
    </cdr:sp>
  </cdr:relSizeAnchor>
  <cdr:relSizeAnchor xmlns:cdr="http://schemas.openxmlformats.org/drawingml/2006/chartDrawing">
    <cdr:from>
      <cdr:x>0.45764</cdr:x>
      <cdr:y>0.29142</cdr:y>
    </cdr:from>
    <cdr:to>
      <cdr:x>0.51835</cdr:x>
      <cdr:y>0.33803</cdr:y>
    </cdr:to>
    <cdr:sp macro="" textlink="">
      <cdr:nvSpPr>
        <cdr:cNvPr id="11" name="textruta 1"/>
        <cdr:cNvSpPr txBox="1"/>
      </cdr:nvSpPr>
      <cdr:spPr>
        <a:xfrm xmlns:a="http://schemas.openxmlformats.org/drawingml/2006/main">
          <a:off x="4486405" y="1635583"/>
          <a:ext cx="595162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12,16	</a:t>
          </a:r>
        </a:p>
      </cdr:txBody>
    </cdr:sp>
  </cdr:relSizeAnchor>
  <cdr:relSizeAnchor xmlns:cdr="http://schemas.openxmlformats.org/drawingml/2006/chartDrawing">
    <cdr:from>
      <cdr:x>0.50345</cdr:x>
      <cdr:y>0.26784</cdr:y>
    </cdr:from>
    <cdr:to>
      <cdr:x>0.56416</cdr:x>
      <cdr:y>0.31445</cdr:y>
    </cdr:to>
    <cdr:sp macro="" textlink="">
      <cdr:nvSpPr>
        <cdr:cNvPr id="12" name="textruta 1"/>
        <cdr:cNvSpPr txBox="1"/>
      </cdr:nvSpPr>
      <cdr:spPr>
        <a:xfrm xmlns:a="http://schemas.openxmlformats.org/drawingml/2006/main">
          <a:off x="4935532" y="1503236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12,66	</a:t>
          </a:r>
        </a:p>
      </cdr:txBody>
    </cdr:sp>
  </cdr:relSizeAnchor>
  <cdr:relSizeAnchor xmlns:cdr="http://schemas.openxmlformats.org/drawingml/2006/chartDrawing">
    <cdr:from>
      <cdr:x>0.54766</cdr:x>
      <cdr:y>0.29798</cdr:y>
    </cdr:from>
    <cdr:to>
      <cdr:x>0.60837</cdr:x>
      <cdr:y>0.34459</cdr:y>
    </cdr:to>
    <cdr:sp macro="" textlink="">
      <cdr:nvSpPr>
        <cdr:cNvPr id="13" name="textruta 1"/>
        <cdr:cNvSpPr txBox="1"/>
      </cdr:nvSpPr>
      <cdr:spPr>
        <a:xfrm xmlns:a="http://schemas.openxmlformats.org/drawingml/2006/main">
          <a:off x="5368880" y="1672405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12,06	</a:t>
          </a:r>
        </a:p>
      </cdr:txBody>
    </cdr:sp>
  </cdr:relSizeAnchor>
  <cdr:relSizeAnchor xmlns:cdr="http://schemas.openxmlformats.org/drawingml/2006/chartDrawing">
    <cdr:from>
      <cdr:x>0.59212</cdr:x>
      <cdr:y>0.29619</cdr:y>
    </cdr:from>
    <cdr:to>
      <cdr:x>0.65283</cdr:x>
      <cdr:y>0.3428</cdr:y>
    </cdr:to>
    <cdr:sp macro="" textlink="">
      <cdr:nvSpPr>
        <cdr:cNvPr id="14" name="textruta 1">
          <a:extLst xmlns:a="http://schemas.openxmlformats.org/drawingml/2006/main">
            <a:ext uri="{FF2B5EF4-FFF2-40B4-BE49-F238E27FC236}">
              <a16:creationId xmlns:a16="http://schemas.microsoft.com/office/drawing/2014/main" id="{6893C4CD-1855-44E0-B2E2-FA5E87DC431E}"/>
            </a:ext>
          </a:extLst>
        </cdr:cNvPr>
        <cdr:cNvSpPr txBox="1"/>
      </cdr:nvSpPr>
      <cdr:spPr>
        <a:xfrm xmlns:a="http://schemas.openxmlformats.org/drawingml/2006/main">
          <a:off x="5804790" y="1662346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12,06	</a:t>
          </a:r>
        </a:p>
      </cdr:txBody>
    </cdr:sp>
  </cdr:relSizeAnchor>
  <cdr:relSizeAnchor xmlns:cdr="http://schemas.openxmlformats.org/drawingml/2006/chartDrawing">
    <cdr:from>
      <cdr:x>0.63947</cdr:x>
      <cdr:y>0.37874</cdr:y>
    </cdr:from>
    <cdr:to>
      <cdr:x>0.70018</cdr:x>
      <cdr:y>0.42535</cdr:y>
    </cdr:to>
    <cdr:sp macro="" textlink="">
      <cdr:nvSpPr>
        <cdr:cNvPr id="15" name="textruta 1">
          <a:extLst xmlns:a="http://schemas.openxmlformats.org/drawingml/2006/main">
            <a:ext uri="{FF2B5EF4-FFF2-40B4-BE49-F238E27FC236}">
              <a16:creationId xmlns:a16="http://schemas.microsoft.com/office/drawing/2014/main" id="{6893C4CD-1855-44E0-B2E2-FA5E87DC431E}"/>
            </a:ext>
          </a:extLst>
        </cdr:cNvPr>
        <cdr:cNvSpPr txBox="1"/>
      </cdr:nvSpPr>
      <cdr:spPr>
        <a:xfrm xmlns:a="http://schemas.openxmlformats.org/drawingml/2006/main">
          <a:off x="6268949" y="2125654"/>
          <a:ext cx="595162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10,39	</a:t>
          </a:r>
        </a:p>
      </cdr:txBody>
    </cdr:sp>
  </cdr:relSizeAnchor>
  <cdr:relSizeAnchor xmlns:cdr="http://schemas.openxmlformats.org/drawingml/2006/chartDrawing">
    <cdr:from>
      <cdr:x>0.68101</cdr:x>
      <cdr:y>0.38689</cdr:y>
    </cdr:from>
    <cdr:to>
      <cdr:x>0.74172</cdr:x>
      <cdr:y>0.4335</cdr:y>
    </cdr:to>
    <cdr:sp macro="" textlink="">
      <cdr:nvSpPr>
        <cdr:cNvPr id="16" name="textruta 1">
          <a:extLst xmlns:a="http://schemas.openxmlformats.org/drawingml/2006/main">
            <a:ext uri="{FF2B5EF4-FFF2-40B4-BE49-F238E27FC236}">
              <a16:creationId xmlns:a16="http://schemas.microsoft.com/office/drawing/2014/main" id="{6893C4CD-1855-44E0-B2E2-FA5E87DC431E}"/>
            </a:ext>
          </a:extLst>
        </cdr:cNvPr>
        <cdr:cNvSpPr txBox="1"/>
      </cdr:nvSpPr>
      <cdr:spPr>
        <a:xfrm xmlns:a="http://schemas.openxmlformats.org/drawingml/2006/main">
          <a:off x="6676187" y="2171369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10,29	</a:t>
          </a:r>
        </a:p>
      </cdr:txBody>
    </cdr:sp>
  </cdr:relSizeAnchor>
  <cdr:relSizeAnchor xmlns:cdr="http://schemas.openxmlformats.org/drawingml/2006/chartDrawing">
    <cdr:from>
      <cdr:x>0.72435</cdr:x>
      <cdr:y>0.34699</cdr:y>
    </cdr:from>
    <cdr:to>
      <cdr:x>0.78506</cdr:x>
      <cdr:y>0.3936</cdr:y>
    </cdr:to>
    <cdr:sp macro="" textlink="">
      <cdr:nvSpPr>
        <cdr:cNvPr id="17" name="textruta 1">
          <a:extLst xmlns:a="http://schemas.openxmlformats.org/drawingml/2006/main">
            <a:ext uri="{FF2B5EF4-FFF2-40B4-BE49-F238E27FC236}">
              <a16:creationId xmlns:a16="http://schemas.microsoft.com/office/drawing/2014/main" id="{6893C4CD-1855-44E0-B2E2-FA5E87DC431E}"/>
            </a:ext>
          </a:extLst>
        </cdr:cNvPr>
        <cdr:cNvSpPr txBox="1"/>
      </cdr:nvSpPr>
      <cdr:spPr>
        <a:xfrm xmlns:a="http://schemas.openxmlformats.org/drawingml/2006/main">
          <a:off x="7101014" y="1947479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11,05	</a:t>
          </a:r>
        </a:p>
      </cdr:txBody>
    </cdr:sp>
  </cdr:relSizeAnchor>
  <cdr:relSizeAnchor xmlns:cdr="http://schemas.openxmlformats.org/drawingml/2006/chartDrawing">
    <cdr:from>
      <cdr:x>0.7699</cdr:x>
      <cdr:y>0.33409</cdr:y>
    </cdr:from>
    <cdr:to>
      <cdr:x>0.83061</cdr:x>
      <cdr:y>0.3807</cdr:y>
    </cdr:to>
    <cdr:sp macro="" textlink="">
      <cdr:nvSpPr>
        <cdr:cNvPr id="18" name="textruta 1">
          <a:extLst xmlns:a="http://schemas.openxmlformats.org/drawingml/2006/main">
            <a:ext uri="{FF2B5EF4-FFF2-40B4-BE49-F238E27FC236}">
              <a16:creationId xmlns:a16="http://schemas.microsoft.com/office/drawing/2014/main" id="{59CCEAB4-9DF9-435C-9239-3BE22A490F80}"/>
            </a:ext>
          </a:extLst>
        </cdr:cNvPr>
        <cdr:cNvSpPr txBox="1"/>
      </cdr:nvSpPr>
      <cdr:spPr>
        <a:xfrm xmlns:a="http://schemas.openxmlformats.org/drawingml/2006/main">
          <a:off x="7547552" y="1875059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11,28	</a:t>
          </a:r>
        </a:p>
      </cdr:txBody>
    </cdr:sp>
  </cdr:relSizeAnchor>
  <cdr:relSizeAnchor xmlns:cdr="http://schemas.openxmlformats.org/drawingml/2006/chartDrawing">
    <cdr:from>
      <cdr:x>0.81375</cdr:x>
      <cdr:y>0.33194</cdr:y>
    </cdr:from>
    <cdr:to>
      <cdr:x>0.87446</cdr:x>
      <cdr:y>0.37855</cdr:y>
    </cdr:to>
    <cdr:sp macro="" textlink="">
      <cdr:nvSpPr>
        <cdr:cNvPr id="19" name="textruta 1">
          <a:extLst xmlns:a="http://schemas.openxmlformats.org/drawingml/2006/main">
            <a:ext uri="{FF2B5EF4-FFF2-40B4-BE49-F238E27FC236}">
              <a16:creationId xmlns:a16="http://schemas.microsoft.com/office/drawing/2014/main" id="{1AE65EC1-431E-409F-B21F-EE88A7D1571E}"/>
            </a:ext>
          </a:extLst>
        </cdr:cNvPr>
        <cdr:cNvSpPr txBox="1"/>
      </cdr:nvSpPr>
      <cdr:spPr>
        <a:xfrm xmlns:a="http://schemas.openxmlformats.org/drawingml/2006/main">
          <a:off x="7977437" y="1863010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dirty="0"/>
            <a:t>11,32</a:t>
          </a:r>
          <a:r>
            <a:rPr lang="sv-SE" sz="1100" dirty="0"/>
            <a:t>	</a:t>
          </a:r>
        </a:p>
      </cdr:txBody>
    </cdr:sp>
  </cdr:relSizeAnchor>
  <cdr:relSizeAnchor xmlns:cdr="http://schemas.openxmlformats.org/drawingml/2006/chartDrawing">
    <cdr:from>
      <cdr:x>0.85896</cdr:x>
      <cdr:y>0.35593</cdr:y>
    </cdr:from>
    <cdr:to>
      <cdr:x>0.91967</cdr:x>
      <cdr:y>0.40254</cdr:y>
    </cdr:to>
    <cdr:sp macro="" textlink="">
      <cdr:nvSpPr>
        <cdr:cNvPr id="20" name="textruta 1">
          <a:extLst xmlns:a="http://schemas.openxmlformats.org/drawingml/2006/main">
            <a:ext uri="{FF2B5EF4-FFF2-40B4-BE49-F238E27FC236}">
              <a16:creationId xmlns:a16="http://schemas.microsoft.com/office/drawing/2014/main" id="{ABE67608-5F91-47D5-8C8F-C431E5A6187C}"/>
            </a:ext>
          </a:extLst>
        </cdr:cNvPr>
        <cdr:cNvSpPr txBox="1"/>
      </cdr:nvSpPr>
      <cdr:spPr>
        <a:xfrm xmlns:a="http://schemas.openxmlformats.org/drawingml/2006/main">
          <a:off x="8420667" y="1997630"/>
          <a:ext cx="595161" cy="261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10,87	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0.30578</cdr:x>
      <cdr:y>0.18661</cdr:y>
    </cdr:from>
    <cdr:to>
      <cdr:x>0.3563</cdr:x>
      <cdr:y>0.33122</cdr:y>
    </cdr:to>
    <cdr:sp macro="" textlink="">
      <cdr:nvSpPr>
        <cdr:cNvPr id="6" name="Pil: nedåt 5">
          <a:extLst xmlns:a="http://schemas.openxmlformats.org/drawingml/2006/main">
            <a:ext uri="{FF2B5EF4-FFF2-40B4-BE49-F238E27FC236}">
              <a16:creationId xmlns:a16="http://schemas.microsoft.com/office/drawing/2014/main" id="{C3621FCC-43A6-44D2-9013-FE305248F63B}"/>
            </a:ext>
          </a:extLst>
        </cdr:cNvPr>
        <cdr:cNvSpPr/>
      </cdr:nvSpPr>
      <cdr:spPr>
        <a:xfrm xmlns:a="http://schemas.openxmlformats.org/drawingml/2006/main" rot="19619012">
          <a:off x="3108962" y="1115302"/>
          <a:ext cx="513660" cy="86428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0.06442</cdr:x>
      <cdr:y>0.54449</cdr:y>
    </cdr:from>
    <cdr:to>
      <cdr:x>0.99079</cdr:x>
      <cdr:y>0.54449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697492" y="2438399"/>
          <a:ext cx="10029825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0.09078</cdr:x>
      <cdr:y>0.55459</cdr:y>
    </cdr:from>
    <cdr:to>
      <cdr:x>0.99162</cdr:x>
      <cdr:y>0.55459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1040423" y="2615681"/>
          <a:ext cx="10324287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0.06683</cdr:x>
      <cdr:y>0.09334</cdr:y>
    </cdr:from>
    <cdr:to>
      <cdr:x>0.9932</cdr:x>
      <cdr:y>0.09334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723606" y="418021"/>
          <a:ext cx="10029870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0.06388</cdr:x>
      <cdr:y>0.48601</cdr:y>
    </cdr:from>
    <cdr:to>
      <cdr:x>0.99025</cdr:x>
      <cdr:y>0.48601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699437" y="2216231"/>
          <a:ext cx="10142814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0.08653</cdr:x>
      <cdr:y>0.20673</cdr:y>
    </cdr:from>
    <cdr:to>
      <cdr:x>0.98474</cdr:x>
      <cdr:y>0.20673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965437" y="925828"/>
          <a:ext cx="10022205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0.09383</cdr:x>
      <cdr:y>0.09395</cdr:y>
    </cdr:from>
    <cdr:to>
      <cdr:x>1</cdr:x>
      <cdr:y>0.09395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1057274" y="420721"/>
          <a:ext cx="10210799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0.05826</cdr:x>
      <cdr:y>0.5694</cdr:y>
    </cdr:from>
    <cdr:to>
      <cdr:x>0.98463</cdr:x>
      <cdr:y>0.5694</cdr:y>
    </cdr:to>
    <cdr:cxnSp macro="">
      <cdr:nvCxnSpPr>
        <cdr:cNvPr id="3" name="Rak koppling 2">
          <a:extLst xmlns:a="http://schemas.openxmlformats.org/drawingml/2006/main">
            <a:ext uri="{FF2B5EF4-FFF2-40B4-BE49-F238E27FC236}">
              <a16:creationId xmlns:a16="http://schemas.microsoft.com/office/drawing/2014/main" id="{4FA4200A-0A50-4EAC-AB24-F9076066BCC6}"/>
            </a:ext>
          </a:extLst>
        </cdr:cNvPr>
        <cdr:cNvCxnSpPr/>
      </cdr:nvCxnSpPr>
      <cdr:spPr>
        <a:xfrm xmlns:a="http://schemas.openxmlformats.org/drawingml/2006/main">
          <a:off x="630795" y="2549972"/>
          <a:ext cx="10029870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FD482-0830-4CE2-8CAC-E4BBA5E96A4D}" type="datetimeFigureOut">
              <a:rPr lang="sv-SE" smtClean="0"/>
              <a:t>2026-10-19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FAB8-8AA6-49BD-99AB-B816102A13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64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D2D79-210A-4DEB-9915-F2089B7BEE33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6915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ltkronoberg.se/HoS/HoS-personal/Strama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ltkronoberg.se/HoS/HoS-personal/Strama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A5AE3830-5278-7E19-E7AC-5058B5CB9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6" t="6614" b="4210"/>
          <a:stretch/>
        </p:blipFill>
        <p:spPr>
          <a:xfrm>
            <a:off x="-1" y="0"/>
            <a:ext cx="6474059" cy="6857999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9C1512DA-9E40-CF35-AC79-7F617696B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6796" y="864105"/>
            <a:ext cx="4774267" cy="3535156"/>
          </a:xfrm>
        </p:spPr>
        <p:txBody>
          <a:bodyPr anchor="t">
            <a:normAutofit/>
          </a:bodyPr>
          <a:lstStyle>
            <a:lvl1pPr algn="r">
              <a:defRPr sz="6000" b="1" i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sv-SE" dirty="0"/>
              <a:t>Titel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DC44104B-48FE-3858-DE21-17C04BBBC2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8630" y="5373407"/>
            <a:ext cx="4332434" cy="623887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 cap="none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</a:t>
            </a:r>
          </a:p>
        </p:txBody>
      </p:sp>
    </p:spTree>
    <p:extLst>
      <p:ext uri="{BB962C8B-B14F-4D97-AF65-F5344CB8AC3E}">
        <p14:creationId xmlns:p14="http://schemas.microsoft.com/office/powerpoint/2010/main" val="421405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BC9B2779-0085-DC05-206F-6C55BAFB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A51BC271-153A-FD43-22C0-256512427AB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3076" y="2024789"/>
            <a:ext cx="8336300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D35334A-EDDD-1F87-D106-441E8C38C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8B84731-E19F-BD2C-F6B3-22EABE26FBC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EAB6E72-BA71-4497-2A7C-AF8043010F4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254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0E7A07BE-FCFC-1EFE-15DE-8F28EC177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innehåll 10">
            <a:extLst>
              <a:ext uri="{FF2B5EF4-FFF2-40B4-BE49-F238E27FC236}">
                <a16:creationId xmlns:a16="http://schemas.microsoft.com/office/drawing/2014/main" id="{E4FEB789-CFC9-2534-8ED9-E95125A2C0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3528" y="2025497"/>
            <a:ext cx="4901030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11B4E59E-0FE4-B739-9766-FB27CDB1DFC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638664" y="2025497"/>
            <a:ext cx="4901030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6034EB9-0D0C-D10C-1222-AA3B36F37AE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49C2014-E2DB-E174-515A-4EA228E8E07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66F0875-1F5F-2D2B-867F-83DBF7430B5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055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1FA3189C-AC3C-5251-C5C2-4B0A658D9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28" y="517522"/>
            <a:ext cx="488009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CDAB5293-169E-6682-278F-924CC29F22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9929" y="2025650"/>
            <a:ext cx="4880093" cy="40147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D8625CD9-B7E5-4A83-826F-2160CEFBE4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6096001" cy="6858000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A3898C3-C390-76C6-3A23-0DB49CB28E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39399EC5-13DF-600B-6291-F3F79844E92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1811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CA256862-EE6C-34AD-6C41-43F80B95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0" y="517522"/>
            <a:ext cx="488009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1981DC1-92EB-A0FE-DDCD-63F7EB68BC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9928" y="2025650"/>
            <a:ext cx="4880095" cy="40147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25296" y="704336"/>
            <a:ext cx="7321296" cy="7321296"/>
          </a:xfrm>
          <a:prstGeom prst="teardrop">
            <a:avLst/>
          </a:prstGeom>
          <a:noFill/>
        </p:spPr>
        <p:txBody>
          <a:bodyPr anchor="t"/>
          <a:lstStyle>
            <a:lvl1pPr marL="0" indent="0" algn="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3B6E33D-BA6F-2C1F-3C14-C99DDBF609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888EF1CC-0BBB-23D6-30A8-9F491018027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5835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5">
            <a:extLst>
              <a:ext uri="{FF2B5EF4-FFF2-40B4-BE49-F238E27FC236}">
                <a16:creationId xmlns:a16="http://schemas.microsoft.com/office/drawing/2014/main" id="{941F2BB2-4923-2EB4-A32E-700491F95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0" y="517522"/>
            <a:ext cx="488009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174581D9-B191-A6A5-28F5-081EB298C8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49928" y="2025650"/>
            <a:ext cx="4880095" cy="40147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46852"/>
            <a:ext cx="6096000" cy="4711147"/>
          </a:xfrm>
          <a:prstGeom prst="round1Rect">
            <a:avLst>
              <a:gd name="adj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text 10">
            <a:extLst>
              <a:ext uri="{FF2B5EF4-FFF2-40B4-BE49-F238E27FC236}">
                <a16:creationId xmlns:a16="http://schemas.microsoft.com/office/drawing/2014/main" id="{383B43EA-D897-39A6-66BF-D21512B2A3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1974" y="556599"/>
            <a:ext cx="2657654" cy="2815311"/>
          </a:xfrm>
          <a:prstGeom prst="round2DiagRect">
            <a:avLst>
              <a:gd name="adj1" fmla="val 41601"/>
              <a:gd name="adj2" fmla="val 0"/>
            </a:avLst>
          </a:prstGeom>
          <a:solidFill>
            <a:srgbClr val="00413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bg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bg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bg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7A9AE5B-5646-B1B0-2B6D-F4BEB241C7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EF968-2B22-8C20-6352-D7111C1A2F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7050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cirkel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AE2A1714-E60F-4047-6C05-3F0D2753D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0" y="517522"/>
            <a:ext cx="488009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ADFA9880-B20A-B284-7667-BB6E139D0D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49928" y="2025650"/>
            <a:ext cx="4880095" cy="40147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bild 16">
            <a:extLst>
              <a:ext uri="{FF2B5EF4-FFF2-40B4-BE49-F238E27FC236}">
                <a16:creationId xmlns:a16="http://schemas.microsoft.com/office/drawing/2014/main" id="{EA50C948-0247-7936-CCAF-38904905F4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1974" y="658365"/>
            <a:ext cx="5534026" cy="5534026"/>
          </a:xfrm>
          <a:prstGeom prst="teardrop">
            <a:avLst/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6FBCD0DE-5E17-C743-9CED-779F9D7E2C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2616" y="4005728"/>
            <a:ext cx="2251625" cy="2251625"/>
          </a:xfrm>
          <a:prstGeom prst="ellipse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bg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bg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bg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0C11AC-6994-47F5-38EE-9940256649C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1153A39-3A6E-2C51-3DD0-86E6507A826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06EF699-DF7E-B62D-FBC1-92B42D79394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281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6127D97-63F8-3A7B-5F3F-5D6D4303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4359387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3E1FC7A-8A4C-9CEE-4D55-68EAF67290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28" y="2025650"/>
            <a:ext cx="4359387" cy="40147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39657" y="-1220312"/>
            <a:ext cx="7097483" cy="7097483"/>
          </a:xfrm>
          <a:prstGeom prst="teardrop">
            <a:avLst/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68A851D-3666-6F01-53F4-C83FDF17725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C963393-39D9-C156-678C-1AFBB0705A1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934F78E-EE75-DC7A-D191-6F350363095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546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till hög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med rundat hörn 30">
            <a:extLst>
              <a:ext uri="{FF2B5EF4-FFF2-40B4-BE49-F238E27FC236}">
                <a16:creationId xmlns:a16="http://schemas.microsoft.com/office/drawing/2014/main" id="{14E865C4-2AAB-7D8B-EC3A-97BBE53B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62973" y="616114"/>
            <a:ext cx="3629027" cy="6241886"/>
          </a:xfrm>
          <a:prstGeom prst="round1Rect">
            <a:avLst>
              <a:gd name="adj" fmla="val 50000"/>
            </a:avLst>
          </a:prstGeom>
          <a:solidFill>
            <a:srgbClr val="B4D9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B0888258-5F69-4461-1EF5-61C228B8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9" y="517522"/>
            <a:ext cx="5052898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0" name="Platshållare för text 23">
            <a:extLst>
              <a:ext uri="{FF2B5EF4-FFF2-40B4-BE49-F238E27FC236}">
                <a16:creationId xmlns:a16="http://schemas.microsoft.com/office/drawing/2014/main" id="{C2AAFA03-2D02-09D7-6A14-3C1178DD2E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29" y="2025497"/>
            <a:ext cx="5052897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976D0C01-CC2E-282A-9FA6-A5D978963C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4303" y="1233946"/>
            <a:ext cx="4537997" cy="4807200"/>
          </a:xfrm>
          <a:prstGeom prst="round2DiagRect">
            <a:avLst>
              <a:gd name="adj1" fmla="val 41761"/>
              <a:gd name="adj2" fmla="val 0"/>
            </a:avLst>
          </a:prstGeo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0DBF6F4-F46B-57B9-1ADA-AE5CB852743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97553C7-B092-A71C-7D19-1B5907A545B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3F539D1-6402-4870-44EE-DD03D1F3C59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 descr="Region Kronobergs logotyp">
            <a:extLst>
              <a:ext uri="{FF2B5EF4-FFF2-40B4-BE49-F238E27FC236}">
                <a16:creationId xmlns:a16="http://schemas.microsoft.com/office/drawing/2014/main" id="{3891D30F-5414-1D96-E793-81F0CA69AF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85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till hög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med rundat hörn 30">
            <a:extLst>
              <a:ext uri="{FF2B5EF4-FFF2-40B4-BE49-F238E27FC236}">
                <a16:creationId xmlns:a16="http://schemas.microsoft.com/office/drawing/2014/main" id="{14E865C4-2AAB-7D8B-EC3A-97BBE53B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62973" y="616114"/>
            <a:ext cx="3629027" cy="6241886"/>
          </a:xfrm>
          <a:prstGeom prst="round1Rect">
            <a:avLst>
              <a:gd name="adj" fmla="val 50000"/>
            </a:avLst>
          </a:prstGeom>
          <a:solidFill>
            <a:srgbClr val="F9D2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B79F0779-C10D-4A1E-D984-1FDEB74C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9" y="517522"/>
            <a:ext cx="5052898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0" name="Platshållare för text 23">
            <a:extLst>
              <a:ext uri="{FF2B5EF4-FFF2-40B4-BE49-F238E27FC236}">
                <a16:creationId xmlns:a16="http://schemas.microsoft.com/office/drawing/2014/main" id="{C2AAFA03-2D02-09D7-6A14-3C1178DD2E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29" y="2025497"/>
            <a:ext cx="5052897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976D0C01-CC2E-282A-9FA6-A5D978963C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4303" y="1233946"/>
            <a:ext cx="4537997" cy="4807200"/>
          </a:xfrm>
          <a:prstGeom prst="round2DiagRect">
            <a:avLst>
              <a:gd name="adj1" fmla="val 41761"/>
              <a:gd name="adj2" fmla="val 0"/>
            </a:avLst>
          </a:prstGeo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0DBF6F4-F46B-57B9-1ADA-AE5CB852743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97553C7-B092-A71C-7D19-1B5907A545B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3F539D1-6402-4870-44EE-DD03D1F3C59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 descr="Region Kronobergs logotyp">
            <a:extLst>
              <a:ext uri="{FF2B5EF4-FFF2-40B4-BE49-F238E27FC236}">
                <a16:creationId xmlns:a16="http://schemas.microsoft.com/office/drawing/2014/main" id="{3891D30F-5414-1D96-E793-81F0CA69AF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6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BB0A87F-8436-9960-B9ED-11AD0D6F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5264851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0" name="Platshållare för text 23">
            <a:extLst>
              <a:ext uri="{FF2B5EF4-FFF2-40B4-BE49-F238E27FC236}">
                <a16:creationId xmlns:a16="http://schemas.microsoft.com/office/drawing/2014/main" id="{768531DD-7107-45FB-A5E1-64F1B2F78F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31" y="2025497"/>
            <a:ext cx="5264851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2" name="Platshållare för bild 16">
            <a:extLst>
              <a:ext uri="{FF2B5EF4-FFF2-40B4-BE49-F238E27FC236}">
                <a16:creationId xmlns:a16="http://schemas.microsoft.com/office/drawing/2014/main" id="{A6653161-3AC6-49BC-67C5-FB5599F511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4483" y="0"/>
            <a:ext cx="5097517" cy="5849007"/>
          </a:xfrm>
          <a:prstGeom prst="round2SameRect">
            <a:avLst>
              <a:gd name="adj1" fmla="val 0"/>
              <a:gd name="adj2" fmla="val 50000"/>
            </a:avLst>
          </a:prstGeom>
          <a:noFill/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22B9B9BF-470D-2B21-9F0B-EB1F45731F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94450" y="1691925"/>
            <a:ext cx="2657654" cy="2815311"/>
          </a:xfrm>
          <a:prstGeom prst="round2DiagRect">
            <a:avLst>
              <a:gd name="adj1" fmla="val 0"/>
              <a:gd name="adj2" fmla="val 42021"/>
            </a:avLst>
          </a:prstGeom>
          <a:solidFill>
            <a:srgbClr val="00413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bg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bg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bg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9" name="Platshållare för bildnummer 28">
            <a:extLst>
              <a:ext uri="{FF2B5EF4-FFF2-40B4-BE49-F238E27FC236}">
                <a16:creationId xmlns:a16="http://schemas.microsoft.com/office/drawing/2014/main" id="{7DC0CC2B-BA1D-E748-9270-B5901D12948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7" name="Platshållare för datum 26">
            <a:extLst>
              <a:ext uri="{FF2B5EF4-FFF2-40B4-BE49-F238E27FC236}">
                <a16:creationId xmlns:a16="http://schemas.microsoft.com/office/drawing/2014/main" id="{439C5372-91A2-AD10-7FDC-6B153E2FEBD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28" name="Platshållare för sidfot 27">
            <a:extLst>
              <a:ext uri="{FF2B5EF4-FFF2-40B4-BE49-F238E27FC236}">
                <a16:creationId xmlns:a16="http://schemas.microsoft.com/office/drawing/2014/main" id="{48E51396-5C82-1B3F-5E8F-777BBDE1AB9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8053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nge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BD1CED-16DD-0340-44FF-56292D76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7519871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23">
            <a:extLst>
              <a:ext uri="{FF2B5EF4-FFF2-40B4-BE49-F238E27FC236}">
                <a16:creationId xmlns:a16="http://schemas.microsoft.com/office/drawing/2014/main" id="{2B0E109E-854A-2C92-6415-8827F23B78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30" y="2025497"/>
            <a:ext cx="7519870" cy="40156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text 10">
            <a:extLst>
              <a:ext uri="{FF2B5EF4-FFF2-40B4-BE49-F238E27FC236}">
                <a16:creationId xmlns:a16="http://schemas.microsoft.com/office/drawing/2014/main" id="{1A4EDF47-93B2-F7A4-C94B-062D946533C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480608" y="674112"/>
            <a:ext cx="3024466" cy="3203883"/>
          </a:xfrm>
          <a:prstGeom prst="teardrop">
            <a:avLst/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bg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bg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bg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478A2B2-935D-A2B7-DB5E-B89C67E23D6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58B928F3-F06C-53B4-8A5C-BFAD3E53449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CB1FC55-8B48-449E-87CC-81CEC5C3B91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4459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BD3A308-7549-9FA9-D648-1FF66274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2CEE24-4E29-6166-3822-C57F01CD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072084-6E77-EEDD-3B3E-C0E1F2DF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4B7BFD-E11B-A77F-4246-4F0379A4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86990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0E3B36-F312-C875-A9B5-C9CBB284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F7A55C-9AA7-A56B-150C-95A34A60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128E3B-CFE4-7ADB-7D98-87DC3322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8" name="Picture 9" descr="strama-top-sv-2">
            <a:hlinkClick r:id="rId2"/>
            <a:extLst>
              <a:ext uri="{FF2B5EF4-FFF2-40B4-BE49-F238E27FC236}">
                <a16:creationId xmlns:a16="http://schemas.microsoft.com/office/drawing/2014/main" id="{A89A6511-D0C1-4CC8-8C49-E58BC906BB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03" y="6175942"/>
            <a:ext cx="1251966" cy="50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905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_Ljusros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30A38B5A-DA93-EC1E-8DD4-9A90C8D89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1709AE4F-DE07-4194-9808-48C512EAA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019300" y="1303392"/>
            <a:ext cx="848052" cy="687556"/>
          </a:xfrm>
          <a:custGeom>
            <a:avLst/>
            <a:gdLst>
              <a:gd name="T0" fmla="*/ 212 w 1284"/>
              <a:gd name="T1" fmla="*/ 1035 h 1041"/>
              <a:gd name="T2" fmla="*/ 250 w 1284"/>
              <a:gd name="T3" fmla="*/ 1037 h 1041"/>
              <a:gd name="T4" fmla="*/ 306 w 1284"/>
              <a:gd name="T5" fmla="*/ 995 h 1041"/>
              <a:gd name="T6" fmla="*/ 432 w 1284"/>
              <a:gd name="T7" fmla="*/ 863 h 1041"/>
              <a:gd name="T8" fmla="*/ 532 w 1284"/>
              <a:gd name="T9" fmla="*/ 697 h 1041"/>
              <a:gd name="T10" fmla="*/ 580 w 1284"/>
              <a:gd name="T11" fmla="*/ 533 h 1041"/>
              <a:gd name="T12" fmla="*/ 592 w 1284"/>
              <a:gd name="T13" fmla="*/ 404 h 1041"/>
              <a:gd name="T14" fmla="*/ 574 w 1284"/>
              <a:gd name="T15" fmla="*/ 254 h 1041"/>
              <a:gd name="T16" fmla="*/ 506 w 1284"/>
              <a:gd name="T17" fmla="*/ 114 h 1041"/>
              <a:gd name="T18" fmla="*/ 408 w 1284"/>
              <a:gd name="T19" fmla="*/ 34 h 1041"/>
              <a:gd name="T20" fmla="*/ 300 w 1284"/>
              <a:gd name="T21" fmla="*/ 2 h 1041"/>
              <a:gd name="T22" fmla="*/ 218 w 1284"/>
              <a:gd name="T23" fmla="*/ 6 h 1041"/>
              <a:gd name="T24" fmla="*/ 118 w 1284"/>
              <a:gd name="T25" fmla="*/ 44 h 1041"/>
              <a:gd name="T26" fmla="*/ 46 w 1284"/>
              <a:gd name="T27" fmla="*/ 112 h 1041"/>
              <a:gd name="T28" fmla="*/ 6 w 1284"/>
              <a:gd name="T29" fmla="*/ 202 h 1041"/>
              <a:gd name="T30" fmla="*/ 2 w 1284"/>
              <a:gd name="T31" fmla="*/ 278 h 1041"/>
              <a:gd name="T32" fmla="*/ 32 w 1284"/>
              <a:gd name="T33" fmla="*/ 370 h 1041"/>
              <a:gd name="T34" fmla="*/ 92 w 1284"/>
              <a:gd name="T35" fmla="*/ 442 h 1041"/>
              <a:gd name="T36" fmla="*/ 178 w 1284"/>
              <a:gd name="T37" fmla="*/ 488 h 1041"/>
              <a:gd name="T38" fmla="*/ 250 w 1284"/>
              <a:gd name="T39" fmla="*/ 498 h 1041"/>
              <a:gd name="T40" fmla="*/ 350 w 1284"/>
              <a:gd name="T41" fmla="*/ 486 h 1041"/>
              <a:gd name="T42" fmla="*/ 386 w 1284"/>
              <a:gd name="T43" fmla="*/ 518 h 1041"/>
              <a:gd name="T44" fmla="*/ 338 w 1284"/>
              <a:gd name="T45" fmla="*/ 669 h 1041"/>
              <a:gd name="T46" fmla="*/ 258 w 1284"/>
              <a:gd name="T47" fmla="*/ 785 h 1041"/>
              <a:gd name="T48" fmla="*/ 144 w 1284"/>
              <a:gd name="T49" fmla="*/ 891 h 1041"/>
              <a:gd name="T50" fmla="*/ 126 w 1284"/>
              <a:gd name="T51" fmla="*/ 915 h 1041"/>
              <a:gd name="T52" fmla="*/ 132 w 1284"/>
              <a:gd name="T53" fmla="*/ 957 h 1041"/>
              <a:gd name="T54" fmla="*/ 884 w 1284"/>
              <a:gd name="T55" fmla="*/ 1019 h 1041"/>
              <a:gd name="T56" fmla="*/ 924 w 1284"/>
              <a:gd name="T57" fmla="*/ 1041 h 1041"/>
              <a:gd name="T58" fmla="*/ 960 w 1284"/>
              <a:gd name="T59" fmla="*/ 1025 h 1041"/>
              <a:gd name="T60" fmla="*/ 1070 w 1284"/>
              <a:gd name="T61" fmla="*/ 925 h 1041"/>
              <a:gd name="T62" fmla="*/ 1178 w 1284"/>
              <a:gd name="T63" fmla="*/ 787 h 1041"/>
              <a:gd name="T64" fmla="*/ 1260 w 1284"/>
              <a:gd name="T65" fmla="*/ 591 h 1041"/>
              <a:gd name="T66" fmla="*/ 1280 w 1284"/>
              <a:gd name="T67" fmla="*/ 470 h 1041"/>
              <a:gd name="T68" fmla="*/ 1282 w 1284"/>
              <a:gd name="T69" fmla="*/ 350 h 1041"/>
              <a:gd name="T70" fmla="*/ 1236 w 1284"/>
              <a:gd name="T71" fmla="*/ 176 h 1041"/>
              <a:gd name="T72" fmla="*/ 1150 w 1284"/>
              <a:gd name="T73" fmla="*/ 68 h 1041"/>
              <a:gd name="T74" fmla="*/ 1046 w 1284"/>
              <a:gd name="T75" fmla="*/ 12 h 1041"/>
              <a:gd name="T76" fmla="*/ 968 w 1284"/>
              <a:gd name="T77" fmla="*/ 0 h 1041"/>
              <a:gd name="T78" fmla="*/ 856 w 1284"/>
              <a:gd name="T79" fmla="*/ 22 h 1041"/>
              <a:gd name="T80" fmla="*/ 770 w 1284"/>
              <a:gd name="T81" fmla="*/ 76 h 1041"/>
              <a:gd name="T82" fmla="*/ 712 w 1284"/>
              <a:gd name="T83" fmla="*/ 154 h 1041"/>
              <a:gd name="T84" fmla="*/ 692 w 1284"/>
              <a:gd name="T85" fmla="*/ 252 h 1041"/>
              <a:gd name="T86" fmla="*/ 704 w 1284"/>
              <a:gd name="T87" fmla="*/ 326 h 1041"/>
              <a:gd name="T88" fmla="*/ 750 w 1284"/>
              <a:gd name="T89" fmla="*/ 410 h 1041"/>
              <a:gd name="T90" fmla="*/ 824 w 1284"/>
              <a:gd name="T91" fmla="*/ 468 h 1041"/>
              <a:gd name="T92" fmla="*/ 918 w 1284"/>
              <a:gd name="T93" fmla="*/ 496 h 1041"/>
              <a:gd name="T94" fmla="*/ 998 w 1284"/>
              <a:gd name="T95" fmla="*/ 494 h 1041"/>
              <a:gd name="T96" fmla="*/ 1082 w 1284"/>
              <a:gd name="T97" fmla="*/ 474 h 1041"/>
              <a:gd name="T98" fmla="*/ 1062 w 1284"/>
              <a:gd name="T99" fmla="*/ 597 h 1041"/>
              <a:gd name="T100" fmla="*/ 992 w 1284"/>
              <a:gd name="T101" fmla="*/ 731 h 1041"/>
              <a:gd name="T102" fmla="*/ 890 w 1284"/>
              <a:gd name="T103" fmla="*/ 847 h 1041"/>
              <a:gd name="T104" fmla="*/ 828 w 1284"/>
              <a:gd name="T105" fmla="*/ 897 h 1041"/>
              <a:gd name="T106" fmla="*/ 816 w 1284"/>
              <a:gd name="T107" fmla="*/ 935 h 1041"/>
              <a:gd name="T108" fmla="*/ 884 w 1284"/>
              <a:gd name="T109" fmla="*/ 1019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4" h="1041">
                <a:moveTo>
                  <a:pt x="192" y="1019"/>
                </a:moveTo>
                <a:lnTo>
                  <a:pt x="192" y="1019"/>
                </a:lnTo>
                <a:lnTo>
                  <a:pt x="202" y="1029"/>
                </a:lnTo>
                <a:lnTo>
                  <a:pt x="212" y="1035"/>
                </a:lnTo>
                <a:lnTo>
                  <a:pt x="222" y="1039"/>
                </a:lnTo>
                <a:lnTo>
                  <a:pt x="232" y="1041"/>
                </a:lnTo>
                <a:lnTo>
                  <a:pt x="240" y="1039"/>
                </a:lnTo>
                <a:lnTo>
                  <a:pt x="250" y="1037"/>
                </a:lnTo>
                <a:lnTo>
                  <a:pt x="260" y="1031"/>
                </a:lnTo>
                <a:lnTo>
                  <a:pt x="268" y="1025"/>
                </a:lnTo>
                <a:lnTo>
                  <a:pt x="268" y="1025"/>
                </a:lnTo>
                <a:lnTo>
                  <a:pt x="306" y="995"/>
                </a:lnTo>
                <a:lnTo>
                  <a:pt x="352" y="951"/>
                </a:lnTo>
                <a:lnTo>
                  <a:pt x="378" y="925"/>
                </a:lnTo>
                <a:lnTo>
                  <a:pt x="406" y="895"/>
                </a:lnTo>
                <a:lnTo>
                  <a:pt x="432" y="863"/>
                </a:lnTo>
                <a:lnTo>
                  <a:pt x="460" y="827"/>
                </a:lnTo>
                <a:lnTo>
                  <a:pt x="486" y="787"/>
                </a:lnTo>
                <a:lnTo>
                  <a:pt x="510" y="743"/>
                </a:lnTo>
                <a:lnTo>
                  <a:pt x="532" y="697"/>
                </a:lnTo>
                <a:lnTo>
                  <a:pt x="552" y="645"/>
                </a:lnTo>
                <a:lnTo>
                  <a:pt x="568" y="591"/>
                </a:lnTo>
                <a:lnTo>
                  <a:pt x="576" y="561"/>
                </a:lnTo>
                <a:lnTo>
                  <a:pt x="580" y="533"/>
                </a:lnTo>
                <a:lnTo>
                  <a:pt x="586" y="502"/>
                </a:lnTo>
                <a:lnTo>
                  <a:pt x="588" y="470"/>
                </a:lnTo>
                <a:lnTo>
                  <a:pt x="590" y="438"/>
                </a:lnTo>
                <a:lnTo>
                  <a:pt x="592" y="404"/>
                </a:lnTo>
                <a:lnTo>
                  <a:pt x="592" y="404"/>
                </a:lnTo>
                <a:lnTo>
                  <a:pt x="590" y="350"/>
                </a:lnTo>
                <a:lnTo>
                  <a:pt x="584" y="300"/>
                </a:lnTo>
                <a:lnTo>
                  <a:pt x="574" y="254"/>
                </a:lnTo>
                <a:lnTo>
                  <a:pt x="560" y="214"/>
                </a:lnTo>
                <a:lnTo>
                  <a:pt x="544" y="176"/>
                </a:lnTo>
                <a:lnTo>
                  <a:pt x="526" y="144"/>
                </a:lnTo>
                <a:lnTo>
                  <a:pt x="506" y="114"/>
                </a:lnTo>
                <a:lnTo>
                  <a:pt x="482" y="90"/>
                </a:lnTo>
                <a:lnTo>
                  <a:pt x="458" y="68"/>
                </a:lnTo>
                <a:lnTo>
                  <a:pt x="434" y="48"/>
                </a:lnTo>
                <a:lnTo>
                  <a:pt x="408" y="34"/>
                </a:lnTo>
                <a:lnTo>
                  <a:pt x="380" y="22"/>
                </a:lnTo>
                <a:lnTo>
                  <a:pt x="354" y="12"/>
                </a:lnTo>
                <a:lnTo>
                  <a:pt x="326" y="6"/>
                </a:lnTo>
                <a:lnTo>
                  <a:pt x="300" y="2"/>
                </a:lnTo>
                <a:lnTo>
                  <a:pt x="276" y="0"/>
                </a:lnTo>
                <a:lnTo>
                  <a:pt x="276" y="0"/>
                </a:lnTo>
                <a:lnTo>
                  <a:pt x="246" y="2"/>
                </a:lnTo>
                <a:lnTo>
                  <a:pt x="218" y="6"/>
                </a:lnTo>
                <a:lnTo>
                  <a:pt x="190" y="12"/>
                </a:lnTo>
                <a:lnTo>
                  <a:pt x="164" y="22"/>
                </a:lnTo>
                <a:lnTo>
                  <a:pt x="140" y="32"/>
                </a:lnTo>
                <a:lnTo>
                  <a:pt x="118" y="44"/>
                </a:lnTo>
                <a:lnTo>
                  <a:pt x="98" y="58"/>
                </a:lnTo>
                <a:lnTo>
                  <a:pt x="78" y="76"/>
                </a:lnTo>
                <a:lnTo>
                  <a:pt x="60" y="94"/>
                </a:lnTo>
                <a:lnTo>
                  <a:pt x="46" y="112"/>
                </a:lnTo>
                <a:lnTo>
                  <a:pt x="32" y="134"/>
                </a:lnTo>
                <a:lnTo>
                  <a:pt x="20" y="154"/>
                </a:lnTo>
                <a:lnTo>
                  <a:pt x="12" y="178"/>
                </a:lnTo>
                <a:lnTo>
                  <a:pt x="6" y="202"/>
                </a:lnTo>
                <a:lnTo>
                  <a:pt x="2" y="226"/>
                </a:lnTo>
                <a:lnTo>
                  <a:pt x="0" y="252"/>
                </a:lnTo>
                <a:lnTo>
                  <a:pt x="0" y="252"/>
                </a:lnTo>
                <a:lnTo>
                  <a:pt x="2" y="278"/>
                </a:lnTo>
                <a:lnTo>
                  <a:pt x="6" y="302"/>
                </a:lnTo>
                <a:lnTo>
                  <a:pt x="12" y="326"/>
                </a:lnTo>
                <a:lnTo>
                  <a:pt x="20" y="348"/>
                </a:lnTo>
                <a:lnTo>
                  <a:pt x="32" y="370"/>
                </a:lnTo>
                <a:lnTo>
                  <a:pt x="44" y="390"/>
                </a:lnTo>
                <a:lnTo>
                  <a:pt x="58" y="410"/>
                </a:lnTo>
                <a:lnTo>
                  <a:pt x="74" y="426"/>
                </a:lnTo>
                <a:lnTo>
                  <a:pt x="92" y="442"/>
                </a:lnTo>
                <a:lnTo>
                  <a:pt x="112" y="456"/>
                </a:lnTo>
                <a:lnTo>
                  <a:pt x="132" y="468"/>
                </a:lnTo>
                <a:lnTo>
                  <a:pt x="154" y="480"/>
                </a:lnTo>
                <a:lnTo>
                  <a:pt x="178" y="488"/>
                </a:lnTo>
                <a:lnTo>
                  <a:pt x="202" y="494"/>
                </a:lnTo>
                <a:lnTo>
                  <a:pt x="226" y="496"/>
                </a:lnTo>
                <a:lnTo>
                  <a:pt x="250" y="498"/>
                </a:lnTo>
                <a:lnTo>
                  <a:pt x="250" y="498"/>
                </a:lnTo>
                <a:lnTo>
                  <a:pt x="280" y="498"/>
                </a:lnTo>
                <a:lnTo>
                  <a:pt x="306" y="494"/>
                </a:lnTo>
                <a:lnTo>
                  <a:pt x="330" y="490"/>
                </a:lnTo>
                <a:lnTo>
                  <a:pt x="350" y="486"/>
                </a:lnTo>
                <a:lnTo>
                  <a:pt x="380" y="478"/>
                </a:lnTo>
                <a:lnTo>
                  <a:pt x="390" y="474"/>
                </a:lnTo>
                <a:lnTo>
                  <a:pt x="390" y="474"/>
                </a:lnTo>
                <a:lnTo>
                  <a:pt x="386" y="518"/>
                </a:lnTo>
                <a:lnTo>
                  <a:pt x="380" y="557"/>
                </a:lnTo>
                <a:lnTo>
                  <a:pt x="370" y="597"/>
                </a:lnTo>
                <a:lnTo>
                  <a:pt x="356" y="633"/>
                </a:lnTo>
                <a:lnTo>
                  <a:pt x="338" y="669"/>
                </a:lnTo>
                <a:lnTo>
                  <a:pt x="320" y="701"/>
                </a:lnTo>
                <a:lnTo>
                  <a:pt x="300" y="731"/>
                </a:lnTo>
                <a:lnTo>
                  <a:pt x="280" y="759"/>
                </a:lnTo>
                <a:lnTo>
                  <a:pt x="258" y="785"/>
                </a:lnTo>
                <a:lnTo>
                  <a:pt x="238" y="809"/>
                </a:lnTo>
                <a:lnTo>
                  <a:pt x="198" y="847"/>
                </a:lnTo>
                <a:lnTo>
                  <a:pt x="164" y="873"/>
                </a:lnTo>
                <a:lnTo>
                  <a:pt x="144" y="891"/>
                </a:lnTo>
                <a:lnTo>
                  <a:pt x="144" y="891"/>
                </a:lnTo>
                <a:lnTo>
                  <a:pt x="136" y="897"/>
                </a:lnTo>
                <a:lnTo>
                  <a:pt x="130" y="905"/>
                </a:lnTo>
                <a:lnTo>
                  <a:pt x="126" y="915"/>
                </a:lnTo>
                <a:lnTo>
                  <a:pt x="124" y="925"/>
                </a:lnTo>
                <a:lnTo>
                  <a:pt x="124" y="935"/>
                </a:lnTo>
                <a:lnTo>
                  <a:pt x="126" y="945"/>
                </a:lnTo>
                <a:lnTo>
                  <a:pt x="132" y="957"/>
                </a:lnTo>
                <a:lnTo>
                  <a:pt x="140" y="967"/>
                </a:lnTo>
                <a:lnTo>
                  <a:pt x="192" y="1019"/>
                </a:lnTo>
                <a:close/>
                <a:moveTo>
                  <a:pt x="884" y="1019"/>
                </a:moveTo>
                <a:lnTo>
                  <a:pt x="884" y="1019"/>
                </a:lnTo>
                <a:lnTo>
                  <a:pt x="894" y="1029"/>
                </a:lnTo>
                <a:lnTo>
                  <a:pt x="904" y="1035"/>
                </a:lnTo>
                <a:lnTo>
                  <a:pt x="914" y="1039"/>
                </a:lnTo>
                <a:lnTo>
                  <a:pt x="924" y="1041"/>
                </a:lnTo>
                <a:lnTo>
                  <a:pt x="932" y="1039"/>
                </a:lnTo>
                <a:lnTo>
                  <a:pt x="942" y="1037"/>
                </a:lnTo>
                <a:lnTo>
                  <a:pt x="952" y="1031"/>
                </a:lnTo>
                <a:lnTo>
                  <a:pt x="960" y="1025"/>
                </a:lnTo>
                <a:lnTo>
                  <a:pt x="960" y="1025"/>
                </a:lnTo>
                <a:lnTo>
                  <a:pt x="998" y="995"/>
                </a:lnTo>
                <a:lnTo>
                  <a:pt x="1044" y="951"/>
                </a:lnTo>
                <a:lnTo>
                  <a:pt x="1070" y="925"/>
                </a:lnTo>
                <a:lnTo>
                  <a:pt x="1098" y="895"/>
                </a:lnTo>
                <a:lnTo>
                  <a:pt x="1124" y="863"/>
                </a:lnTo>
                <a:lnTo>
                  <a:pt x="1152" y="827"/>
                </a:lnTo>
                <a:lnTo>
                  <a:pt x="1178" y="787"/>
                </a:lnTo>
                <a:lnTo>
                  <a:pt x="1202" y="743"/>
                </a:lnTo>
                <a:lnTo>
                  <a:pt x="1224" y="697"/>
                </a:lnTo>
                <a:lnTo>
                  <a:pt x="1244" y="645"/>
                </a:lnTo>
                <a:lnTo>
                  <a:pt x="1260" y="591"/>
                </a:lnTo>
                <a:lnTo>
                  <a:pt x="1268" y="561"/>
                </a:lnTo>
                <a:lnTo>
                  <a:pt x="1272" y="533"/>
                </a:lnTo>
                <a:lnTo>
                  <a:pt x="1278" y="502"/>
                </a:lnTo>
                <a:lnTo>
                  <a:pt x="1280" y="470"/>
                </a:lnTo>
                <a:lnTo>
                  <a:pt x="1282" y="438"/>
                </a:lnTo>
                <a:lnTo>
                  <a:pt x="1284" y="404"/>
                </a:lnTo>
                <a:lnTo>
                  <a:pt x="1284" y="404"/>
                </a:lnTo>
                <a:lnTo>
                  <a:pt x="1282" y="350"/>
                </a:lnTo>
                <a:lnTo>
                  <a:pt x="1276" y="300"/>
                </a:lnTo>
                <a:lnTo>
                  <a:pt x="1266" y="254"/>
                </a:lnTo>
                <a:lnTo>
                  <a:pt x="1252" y="214"/>
                </a:lnTo>
                <a:lnTo>
                  <a:pt x="1236" y="176"/>
                </a:lnTo>
                <a:lnTo>
                  <a:pt x="1218" y="144"/>
                </a:lnTo>
                <a:lnTo>
                  <a:pt x="1198" y="114"/>
                </a:lnTo>
                <a:lnTo>
                  <a:pt x="1174" y="90"/>
                </a:lnTo>
                <a:lnTo>
                  <a:pt x="1150" y="68"/>
                </a:lnTo>
                <a:lnTo>
                  <a:pt x="1126" y="48"/>
                </a:lnTo>
                <a:lnTo>
                  <a:pt x="1100" y="34"/>
                </a:lnTo>
                <a:lnTo>
                  <a:pt x="1072" y="22"/>
                </a:lnTo>
                <a:lnTo>
                  <a:pt x="1046" y="12"/>
                </a:lnTo>
                <a:lnTo>
                  <a:pt x="1018" y="6"/>
                </a:lnTo>
                <a:lnTo>
                  <a:pt x="992" y="2"/>
                </a:lnTo>
                <a:lnTo>
                  <a:pt x="968" y="0"/>
                </a:lnTo>
                <a:lnTo>
                  <a:pt x="968" y="0"/>
                </a:lnTo>
                <a:lnTo>
                  <a:pt x="938" y="2"/>
                </a:lnTo>
                <a:lnTo>
                  <a:pt x="910" y="6"/>
                </a:lnTo>
                <a:lnTo>
                  <a:pt x="882" y="12"/>
                </a:lnTo>
                <a:lnTo>
                  <a:pt x="856" y="22"/>
                </a:lnTo>
                <a:lnTo>
                  <a:pt x="832" y="32"/>
                </a:lnTo>
                <a:lnTo>
                  <a:pt x="810" y="44"/>
                </a:lnTo>
                <a:lnTo>
                  <a:pt x="788" y="58"/>
                </a:lnTo>
                <a:lnTo>
                  <a:pt x="770" y="76"/>
                </a:lnTo>
                <a:lnTo>
                  <a:pt x="752" y="94"/>
                </a:lnTo>
                <a:lnTo>
                  <a:pt x="738" y="112"/>
                </a:lnTo>
                <a:lnTo>
                  <a:pt x="724" y="134"/>
                </a:lnTo>
                <a:lnTo>
                  <a:pt x="712" y="154"/>
                </a:lnTo>
                <a:lnTo>
                  <a:pt x="704" y="178"/>
                </a:lnTo>
                <a:lnTo>
                  <a:pt x="698" y="202"/>
                </a:lnTo>
                <a:lnTo>
                  <a:pt x="694" y="226"/>
                </a:lnTo>
                <a:lnTo>
                  <a:pt x="692" y="252"/>
                </a:lnTo>
                <a:lnTo>
                  <a:pt x="692" y="252"/>
                </a:lnTo>
                <a:lnTo>
                  <a:pt x="694" y="278"/>
                </a:lnTo>
                <a:lnTo>
                  <a:pt x="698" y="302"/>
                </a:lnTo>
                <a:lnTo>
                  <a:pt x="704" y="326"/>
                </a:lnTo>
                <a:lnTo>
                  <a:pt x="712" y="348"/>
                </a:lnTo>
                <a:lnTo>
                  <a:pt x="724" y="370"/>
                </a:lnTo>
                <a:lnTo>
                  <a:pt x="736" y="390"/>
                </a:lnTo>
                <a:lnTo>
                  <a:pt x="750" y="410"/>
                </a:lnTo>
                <a:lnTo>
                  <a:pt x="766" y="426"/>
                </a:lnTo>
                <a:lnTo>
                  <a:pt x="784" y="442"/>
                </a:lnTo>
                <a:lnTo>
                  <a:pt x="804" y="456"/>
                </a:lnTo>
                <a:lnTo>
                  <a:pt x="824" y="468"/>
                </a:lnTo>
                <a:lnTo>
                  <a:pt x="846" y="480"/>
                </a:lnTo>
                <a:lnTo>
                  <a:pt x="870" y="488"/>
                </a:lnTo>
                <a:lnTo>
                  <a:pt x="894" y="494"/>
                </a:lnTo>
                <a:lnTo>
                  <a:pt x="918" y="496"/>
                </a:lnTo>
                <a:lnTo>
                  <a:pt x="942" y="498"/>
                </a:lnTo>
                <a:lnTo>
                  <a:pt x="942" y="498"/>
                </a:lnTo>
                <a:lnTo>
                  <a:pt x="972" y="498"/>
                </a:lnTo>
                <a:lnTo>
                  <a:pt x="998" y="494"/>
                </a:lnTo>
                <a:lnTo>
                  <a:pt x="1022" y="490"/>
                </a:lnTo>
                <a:lnTo>
                  <a:pt x="1042" y="486"/>
                </a:lnTo>
                <a:lnTo>
                  <a:pt x="1072" y="478"/>
                </a:lnTo>
                <a:lnTo>
                  <a:pt x="1082" y="474"/>
                </a:lnTo>
                <a:lnTo>
                  <a:pt x="1082" y="474"/>
                </a:lnTo>
                <a:lnTo>
                  <a:pt x="1078" y="518"/>
                </a:lnTo>
                <a:lnTo>
                  <a:pt x="1072" y="557"/>
                </a:lnTo>
                <a:lnTo>
                  <a:pt x="1062" y="597"/>
                </a:lnTo>
                <a:lnTo>
                  <a:pt x="1048" y="633"/>
                </a:lnTo>
                <a:lnTo>
                  <a:pt x="1030" y="669"/>
                </a:lnTo>
                <a:lnTo>
                  <a:pt x="1012" y="701"/>
                </a:lnTo>
                <a:lnTo>
                  <a:pt x="992" y="731"/>
                </a:lnTo>
                <a:lnTo>
                  <a:pt x="972" y="759"/>
                </a:lnTo>
                <a:lnTo>
                  <a:pt x="950" y="785"/>
                </a:lnTo>
                <a:lnTo>
                  <a:pt x="928" y="809"/>
                </a:lnTo>
                <a:lnTo>
                  <a:pt x="890" y="847"/>
                </a:lnTo>
                <a:lnTo>
                  <a:pt x="856" y="873"/>
                </a:lnTo>
                <a:lnTo>
                  <a:pt x="834" y="891"/>
                </a:lnTo>
                <a:lnTo>
                  <a:pt x="834" y="891"/>
                </a:lnTo>
                <a:lnTo>
                  <a:pt x="828" y="897"/>
                </a:lnTo>
                <a:lnTo>
                  <a:pt x="822" y="905"/>
                </a:lnTo>
                <a:lnTo>
                  <a:pt x="818" y="915"/>
                </a:lnTo>
                <a:lnTo>
                  <a:pt x="816" y="925"/>
                </a:lnTo>
                <a:lnTo>
                  <a:pt x="816" y="935"/>
                </a:lnTo>
                <a:lnTo>
                  <a:pt x="818" y="945"/>
                </a:lnTo>
                <a:lnTo>
                  <a:pt x="824" y="957"/>
                </a:lnTo>
                <a:lnTo>
                  <a:pt x="832" y="967"/>
                </a:lnTo>
                <a:lnTo>
                  <a:pt x="884" y="1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3CCAE72D-F891-F7EC-0A60-881018CEEE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19300" y="2322786"/>
            <a:ext cx="8153400" cy="235414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6800"/>
              </a:lnSpc>
              <a:defRPr sz="5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Citat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D2C710C-EB1A-9DB0-A7E9-B3EB756A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6D9AFC-C5C8-1466-2342-A2B12234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A52543D-D4DF-B4A1-0001-65838BA32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2" name="Bildobjekt 11" descr="Region Kronobergs logotyp">
            <a:extLst>
              <a:ext uri="{FF2B5EF4-FFF2-40B4-BE49-F238E27FC236}">
                <a16:creationId xmlns:a16="http://schemas.microsoft.com/office/drawing/2014/main" id="{B12C2BA5-DA85-C753-A692-4FA713CEC7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5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_Ljusgrö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30A38B5A-DA93-EC1E-8DD4-9A90C8D89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1709AE4F-DE07-4194-9808-48C512EAA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019300" y="1303392"/>
            <a:ext cx="848052" cy="687556"/>
          </a:xfrm>
          <a:custGeom>
            <a:avLst/>
            <a:gdLst>
              <a:gd name="T0" fmla="*/ 212 w 1284"/>
              <a:gd name="T1" fmla="*/ 1035 h 1041"/>
              <a:gd name="T2" fmla="*/ 250 w 1284"/>
              <a:gd name="T3" fmla="*/ 1037 h 1041"/>
              <a:gd name="T4" fmla="*/ 306 w 1284"/>
              <a:gd name="T5" fmla="*/ 995 h 1041"/>
              <a:gd name="T6" fmla="*/ 432 w 1284"/>
              <a:gd name="T7" fmla="*/ 863 h 1041"/>
              <a:gd name="T8" fmla="*/ 532 w 1284"/>
              <a:gd name="T9" fmla="*/ 697 h 1041"/>
              <a:gd name="T10" fmla="*/ 580 w 1284"/>
              <a:gd name="T11" fmla="*/ 533 h 1041"/>
              <a:gd name="T12" fmla="*/ 592 w 1284"/>
              <a:gd name="T13" fmla="*/ 404 h 1041"/>
              <a:gd name="T14" fmla="*/ 574 w 1284"/>
              <a:gd name="T15" fmla="*/ 254 h 1041"/>
              <a:gd name="T16" fmla="*/ 506 w 1284"/>
              <a:gd name="T17" fmla="*/ 114 h 1041"/>
              <a:gd name="T18" fmla="*/ 408 w 1284"/>
              <a:gd name="T19" fmla="*/ 34 h 1041"/>
              <a:gd name="T20" fmla="*/ 300 w 1284"/>
              <a:gd name="T21" fmla="*/ 2 h 1041"/>
              <a:gd name="T22" fmla="*/ 218 w 1284"/>
              <a:gd name="T23" fmla="*/ 6 h 1041"/>
              <a:gd name="T24" fmla="*/ 118 w 1284"/>
              <a:gd name="T25" fmla="*/ 44 h 1041"/>
              <a:gd name="T26" fmla="*/ 46 w 1284"/>
              <a:gd name="T27" fmla="*/ 112 h 1041"/>
              <a:gd name="T28" fmla="*/ 6 w 1284"/>
              <a:gd name="T29" fmla="*/ 202 h 1041"/>
              <a:gd name="T30" fmla="*/ 2 w 1284"/>
              <a:gd name="T31" fmla="*/ 278 h 1041"/>
              <a:gd name="T32" fmla="*/ 32 w 1284"/>
              <a:gd name="T33" fmla="*/ 370 h 1041"/>
              <a:gd name="T34" fmla="*/ 92 w 1284"/>
              <a:gd name="T35" fmla="*/ 442 h 1041"/>
              <a:gd name="T36" fmla="*/ 178 w 1284"/>
              <a:gd name="T37" fmla="*/ 488 h 1041"/>
              <a:gd name="T38" fmla="*/ 250 w 1284"/>
              <a:gd name="T39" fmla="*/ 498 h 1041"/>
              <a:gd name="T40" fmla="*/ 350 w 1284"/>
              <a:gd name="T41" fmla="*/ 486 h 1041"/>
              <a:gd name="T42" fmla="*/ 386 w 1284"/>
              <a:gd name="T43" fmla="*/ 518 h 1041"/>
              <a:gd name="T44" fmla="*/ 338 w 1284"/>
              <a:gd name="T45" fmla="*/ 669 h 1041"/>
              <a:gd name="T46" fmla="*/ 258 w 1284"/>
              <a:gd name="T47" fmla="*/ 785 h 1041"/>
              <a:gd name="T48" fmla="*/ 144 w 1284"/>
              <a:gd name="T49" fmla="*/ 891 h 1041"/>
              <a:gd name="T50" fmla="*/ 126 w 1284"/>
              <a:gd name="T51" fmla="*/ 915 h 1041"/>
              <a:gd name="T52" fmla="*/ 132 w 1284"/>
              <a:gd name="T53" fmla="*/ 957 h 1041"/>
              <a:gd name="T54" fmla="*/ 884 w 1284"/>
              <a:gd name="T55" fmla="*/ 1019 h 1041"/>
              <a:gd name="T56" fmla="*/ 924 w 1284"/>
              <a:gd name="T57" fmla="*/ 1041 h 1041"/>
              <a:gd name="T58" fmla="*/ 960 w 1284"/>
              <a:gd name="T59" fmla="*/ 1025 h 1041"/>
              <a:gd name="T60" fmla="*/ 1070 w 1284"/>
              <a:gd name="T61" fmla="*/ 925 h 1041"/>
              <a:gd name="T62" fmla="*/ 1178 w 1284"/>
              <a:gd name="T63" fmla="*/ 787 h 1041"/>
              <a:gd name="T64" fmla="*/ 1260 w 1284"/>
              <a:gd name="T65" fmla="*/ 591 h 1041"/>
              <a:gd name="T66" fmla="*/ 1280 w 1284"/>
              <a:gd name="T67" fmla="*/ 470 h 1041"/>
              <a:gd name="T68" fmla="*/ 1282 w 1284"/>
              <a:gd name="T69" fmla="*/ 350 h 1041"/>
              <a:gd name="T70" fmla="*/ 1236 w 1284"/>
              <a:gd name="T71" fmla="*/ 176 h 1041"/>
              <a:gd name="T72" fmla="*/ 1150 w 1284"/>
              <a:gd name="T73" fmla="*/ 68 h 1041"/>
              <a:gd name="T74" fmla="*/ 1046 w 1284"/>
              <a:gd name="T75" fmla="*/ 12 h 1041"/>
              <a:gd name="T76" fmla="*/ 968 w 1284"/>
              <a:gd name="T77" fmla="*/ 0 h 1041"/>
              <a:gd name="T78" fmla="*/ 856 w 1284"/>
              <a:gd name="T79" fmla="*/ 22 h 1041"/>
              <a:gd name="T80" fmla="*/ 770 w 1284"/>
              <a:gd name="T81" fmla="*/ 76 h 1041"/>
              <a:gd name="T82" fmla="*/ 712 w 1284"/>
              <a:gd name="T83" fmla="*/ 154 h 1041"/>
              <a:gd name="T84" fmla="*/ 692 w 1284"/>
              <a:gd name="T85" fmla="*/ 252 h 1041"/>
              <a:gd name="T86" fmla="*/ 704 w 1284"/>
              <a:gd name="T87" fmla="*/ 326 h 1041"/>
              <a:gd name="T88" fmla="*/ 750 w 1284"/>
              <a:gd name="T89" fmla="*/ 410 h 1041"/>
              <a:gd name="T90" fmla="*/ 824 w 1284"/>
              <a:gd name="T91" fmla="*/ 468 h 1041"/>
              <a:gd name="T92" fmla="*/ 918 w 1284"/>
              <a:gd name="T93" fmla="*/ 496 h 1041"/>
              <a:gd name="T94" fmla="*/ 998 w 1284"/>
              <a:gd name="T95" fmla="*/ 494 h 1041"/>
              <a:gd name="T96" fmla="*/ 1082 w 1284"/>
              <a:gd name="T97" fmla="*/ 474 h 1041"/>
              <a:gd name="T98" fmla="*/ 1062 w 1284"/>
              <a:gd name="T99" fmla="*/ 597 h 1041"/>
              <a:gd name="T100" fmla="*/ 992 w 1284"/>
              <a:gd name="T101" fmla="*/ 731 h 1041"/>
              <a:gd name="T102" fmla="*/ 890 w 1284"/>
              <a:gd name="T103" fmla="*/ 847 h 1041"/>
              <a:gd name="T104" fmla="*/ 828 w 1284"/>
              <a:gd name="T105" fmla="*/ 897 h 1041"/>
              <a:gd name="T106" fmla="*/ 816 w 1284"/>
              <a:gd name="T107" fmla="*/ 935 h 1041"/>
              <a:gd name="T108" fmla="*/ 884 w 1284"/>
              <a:gd name="T109" fmla="*/ 1019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4" h="1041">
                <a:moveTo>
                  <a:pt x="192" y="1019"/>
                </a:moveTo>
                <a:lnTo>
                  <a:pt x="192" y="1019"/>
                </a:lnTo>
                <a:lnTo>
                  <a:pt x="202" y="1029"/>
                </a:lnTo>
                <a:lnTo>
                  <a:pt x="212" y="1035"/>
                </a:lnTo>
                <a:lnTo>
                  <a:pt x="222" y="1039"/>
                </a:lnTo>
                <a:lnTo>
                  <a:pt x="232" y="1041"/>
                </a:lnTo>
                <a:lnTo>
                  <a:pt x="240" y="1039"/>
                </a:lnTo>
                <a:lnTo>
                  <a:pt x="250" y="1037"/>
                </a:lnTo>
                <a:lnTo>
                  <a:pt x="260" y="1031"/>
                </a:lnTo>
                <a:lnTo>
                  <a:pt x="268" y="1025"/>
                </a:lnTo>
                <a:lnTo>
                  <a:pt x="268" y="1025"/>
                </a:lnTo>
                <a:lnTo>
                  <a:pt x="306" y="995"/>
                </a:lnTo>
                <a:lnTo>
                  <a:pt x="352" y="951"/>
                </a:lnTo>
                <a:lnTo>
                  <a:pt x="378" y="925"/>
                </a:lnTo>
                <a:lnTo>
                  <a:pt x="406" y="895"/>
                </a:lnTo>
                <a:lnTo>
                  <a:pt x="432" y="863"/>
                </a:lnTo>
                <a:lnTo>
                  <a:pt x="460" y="827"/>
                </a:lnTo>
                <a:lnTo>
                  <a:pt x="486" y="787"/>
                </a:lnTo>
                <a:lnTo>
                  <a:pt x="510" y="743"/>
                </a:lnTo>
                <a:lnTo>
                  <a:pt x="532" y="697"/>
                </a:lnTo>
                <a:lnTo>
                  <a:pt x="552" y="645"/>
                </a:lnTo>
                <a:lnTo>
                  <a:pt x="568" y="591"/>
                </a:lnTo>
                <a:lnTo>
                  <a:pt x="576" y="561"/>
                </a:lnTo>
                <a:lnTo>
                  <a:pt x="580" y="533"/>
                </a:lnTo>
                <a:lnTo>
                  <a:pt x="586" y="502"/>
                </a:lnTo>
                <a:lnTo>
                  <a:pt x="588" y="470"/>
                </a:lnTo>
                <a:lnTo>
                  <a:pt x="590" y="438"/>
                </a:lnTo>
                <a:lnTo>
                  <a:pt x="592" y="404"/>
                </a:lnTo>
                <a:lnTo>
                  <a:pt x="592" y="404"/>
                </a:lnTo>
                <a:lnTo>
                  <a:pt x="590" y="350"/>
                </a:lnTo>
                <a:lnTo>
                  <a:pt x="584" y="300"/>
                </a:lnTo>
                <a:lnTo>
                  <a:pt x="574" y="254"/>
                </a:lnTo>
                <a:lnTo>
                  <a:pt x="560" y="214"/>
                </a:lnTo>
                <a:lnTo>
                  <a:pt x="544" y="176"/>
                </a:lnTo>
                <a:lnTo>
                  <a:pt x="526" y="144"/>
                </a:lnTo>
                <a:lnTo>
                  <a:pt x="506" y="114"/>
                </a:lnTo>
                <a:lnTo>
                  <a:pt x="482" y="90"/>
                </a:lnTo>
                <a:lnTo>
                  <a:pt x="458" y="68"/>
                </a:lnTo>
                <a:lnTo>
                  <a:pt x="434" y="48"/>
                </a:lnTo>
                <a:lnTo>
                  <a:pt x="408" y="34"/>
                </a:lnTo>
                <a:lnTo>
                  <a:pt x="380" y="22"/>
                </a:lnTo>
                <a:lnTo>
                  <a:pt x="354" y="12"/>
                </a:lnTo>
                <a:lnTo>
                  <a:pt x="326" y="6"/>
                </a:lnTo>
                <a:lnTo>
                  <a:pt x="300" y="2"/>
                </a:lnTo>
                <a:lnTo>
                  <a:pt x="276" y="0"/>
                </a:lnTo>
                <a:lnTo>
                  <a:pt x="276" y="0"/>
                </a:lnTo>
                <a:lnTo>
                  <a:pt x="246" y="2"/>
                </a:lnTo>
                <a:lnTo>
                  <a:pt x="218" y="6"/>
                </a:lnTo>
                <a:lnTo>
                  <a:pt x="190" y="12"/>
                </a:lnTo>
                <a:lnTo>
                  <a:pt x="164" y="22"/>
                </a:lnTo>
                <a:lnTo>
                  <a:pt x="140" y="32"/>
                </a:lnTo>
                <a:lnTo>
                  <a:pt x="118" y="44"/>
                </a:lnTo>
                <a:lnTo>
                  <a:pt x="98" y="58"/>
                </a:lnTo>
                <a:lnTo>
                  <a:pt x="78" y="76"/>
                </a:lnTo>
                <a:lnTo>
                  <a:pt x="60" y="94"/>
                </a:lnTo>
                <a:lnTo>
                  <a:pt x="46" y="112"/>
                </a:lnTo>
                <a:lnTo>
                  <a:pt x="32" y="134"/>
                </a:lnTo>
                <a:lnTo>
                  <a:pt x="20" y="154"/>
                </a:lnTo>
                <a:lnTo>
                  <a:pt x="12" y="178"/>
                </a:lnTo>
                <a:lnTo>
                  <a:pt x="6" y="202"/>
                </a:lnTo>
                <a:lnTo>
                  <a:pt x="2" y="226"/>
                </a:lnTo>
                <a:lnTo>
                  <a:pt x="0" y="252"/>
                </a:lnTo>
                <a:lnTo>
                  <a:pt x="0" y="252"/>
                </a:lnTo>
                <a:lnTo>
                  <a:pt x="2" y="278"/>
                </a:lnTo>
                <a:lnTo>
                  <a:pt x="6" y="302"/>
                </a:lnTo>
                <a:lnTo>
                  <a:pt x="12" y="326"/>
                </a:lnTo>
                <a:lnTo>
                  <a:pt x="20" y="348"/>
                </a:lnTo>
                <a:lnTo>
                  <a:pt x="32" y="370"/>
                </a:lnTo>
                <a:lnTo>
                  <a:pt x="44" y="390"/>
                </a:lnTo>
                <a:lnTo>
                  <a:pt x="58" y="410"/>
                </a:lnTo>
                <a:lnTo>
                  <a:pt x="74" y="426"/>
                </a:lnTo>
                <a:lnTo>
                  <a:pt x="92" y="442"/>
                </a:lnTo>
                <a:lnTo>
                  <a:pt x="112" y="456"/>
                </a:lnTo>
                <a:lnTo>
                  <a:pt x="132" y="468"/>
                </a:lnTo>
                <a:lnTo>
                  <a:pt x="154" y="480"/>
                </a:lnTo>
                <a:lnTo>
                  <a:pt x="178" y="488"/>
                </a:lnTo>
                <a:lnTo>
                  <a:pt x="202" y="494"/>
                </a:lnTo>
                <a:lnTo>
                  <a:pt x="226" y="496"/>
                </a:lnTo>
                <a:lnTo>
                  <a:pt x="250" y="498"/>
                </a:lnTo>
                <a:lnTo>
                  <a:pt x="250" y="498"/>
                </a:lnTo>
                <a:lnTo>
                  <a:pt x="280" y="498"/>
                </a:lnTo>
                <a:lnTo>
                  <a:pt x="306" y="494"/>
                </a:lnTo>
                <a:lnTo>
                  <a:pt x="330" y="490"/>
                </a:lnTo>
                <a:lnTo>
                  <a:pt x="350" y="486"/>
                </a:lnTo>
                <a:lnTo>
                  <a:pt x="380" y="478"/>
                </a:lnTo>
                <a:lnTo>
                  <a:pt x="390" y="474"/>
                </a:lnTo>
                <a:lnTo>
                  <a:pt x="390" y="474"/>
                </a:lnTo>
                <a:lnTo>
                  <a:pt x="386" y="518"/>
                </a:lnTo>
                <a:lnTo>
                  <a:pt x="380" y="557"/>
                </a:lnTo>
                <a:lnTo>
                  <a:pt x="370" y="597"/>
                </a:lnTo>
                <a:lnTo>
                  <a:pt x="356" y="633"/>
                </a:lnTo>
                <a:lnTo>
                  <a:pt x="338" y="669"/>
                </a:lnTo>
                <a:lnTo>
                  <a:pt x="320" y="701"/>
                </a:lnTo>
                <a:lnTo>
                  <a:pt x="300" y="731"/>
                </a:lnTo>
                <a:lnTo>
                  <a:pt x="280" y="759"/>
                </a:lnTo>
                <a:lnTo>
                  <a:pt x="258" y="785"/>
                </a:lnTo>
                <a:lnTo>
                  <a:pt x="238" y="809"/>
                </a:lnTo>
                <a:lnTo>
                  <a:pt x="198" y="847"/>
                </a:lnTo>
                <a:lnTo>
                  <a:pt x="164" y="873"/>
                </a:lnTo>
                <a:lnTo>
                  <a:pt x="144" y="891"/>
                </a:lnTo>
                <a:lnTo>
                  <a:pt x="144" y="891"/>
                </a:lnTo>
                <a:lnTo>
                  <a:pt x="136" y="897"/>
                </a:lnTo>
                <a:lnTo>
                  <a:pt x="130" y="905"/>
                </a:lnTo>
                <a:lnTo>
                  <a:pt x="126" y="915"/>
                </a:lnTo>
                <a:lnTo>
                  <a:pt x="124" y="925"/>
                </a:lnTo>
                <a:lnTo>
                  <a:pt x="124" y="935"/>
                </a:lnTo>
                <a:lnTo>
                  <a:pt x="126" y="945"/>
                </a:lnTo>
                <a:lnTo>
                  <a:pt x="132" y="957"/>
                </a:lnTo>
                <a:lnTo>
                  <a:pt x="140" y="967"/>
                </a:lnTo>
                <a:lnTo>
                  <a:pt x="192" y="1019"/>
                </a:lnTo>
                <a:close/>
                <a:moveTo>
                  <a:pt x="884" y="1019"/>
                </a:moveTo>
                <a:lnTo>
                  <a:pt x="884" y="1019"/>
                </a:lnTo>
                <a:lnTo>
                  <a:pt x="894" y="1029"/>
                </a:lnTo>
                <a:lnTo>
                  <a:pt x="904" y="1035"/>
                </a:lnTo>
                <a:lnTo>
                  <a:pt x="914" y="1039"/>
                </a:lnTo>
                <a:lnTo>
                  <a:pt x="924" y="1041"/>
                </a:lnTo>
                <a:lnTo>
                  <a:pt x="932" y="1039"/>
                </a:lnTo>
                <a:lnTo>
                  <a:pt x="942" y="1037"/>
                </a:lnTo>
                <a:lnTo>
                  <a:pt x="952" y="1031"/>
                </a:lnTo>
                <a:lnTo>
                  <a:pt x="960" y="1025"/>
                </a:lnTo>
                <a:lnTo>
                  <a:pt x="960" y="1025"/>
                </a:lnTo>
                <a:lnTo>
                  <a:pt x="998" y="995"/>
                </a:lnTo>
                <a:lnTo>
                  <a:pt x="1044" y="951"/>
                </a:lnTo>
                <a:lnTo>
                  <a:pt x="1070" y="925"/>
                </a:lnTo>
                <a:lnTo>
                  <a:pt x="1098" y="895"/>
                </a:lnTo>
                <a:lnTo>
                  <a:pt x="1124" y="863"/>
                </a:lnTo>
                <a:lnTo>
                  <a:pt x="1152" y="827"/>
                </a:lnTo>
                <a:lnTo>
                  <a:pt x="1178" y="787"/>
                </a:lnTo>
                <a:lnTo>
                  <a:pt x="1202" y="743"/>
                </a:lnTo>
                <a:lnTo>
                  <a:pt x="1224" y="697"/>
                </a:lnTo>
                <a:lnTo>
                  <a:pt x="1244" y="645"/>
                </a:lnTo>
                <a:lnTo>
                  <a:pt x="1260" y="591"/>
                </a:lnTo>
                <a:lnTo>
                  <a:pt x="1268" y="561"/>
                </a:lnTo>
                <a:lnTo>
                  <a:pt x="1272" y="533"/>
                </a:lnTo>
                <a:lnTo>
                  <a:pt x="1278" y="502"/>
                </a:lnTo>
                <a:lnTo>
                  <a:pt x="1280" y="470"/>
                </a:lnTo>
                <a:lnTo>
                  <a:pt x="1282" y="438"/>
                </a:lnTo>
                <a:lnTo>
                  <a:pt x="1284" y="404"/>
                </a:lnTo>
                <a:lnTo>
                  <a:pt x="1284" y="404"/>
                </a:lnTo>
                <a:lnTo>
                  <a:pt x="1282" y="350"/>
                </a:lnTo>
                <a:lnTo>
                  <a:pt x="1276" y="300"/>
                </a:lnTo>
                <a:lnTo>
                  <a:pt x="1266" y="254"/>
                </a:lnTo>
                <a:lnTo>
                  <a:pt x="1252" y="214"/>
                </a:lnTo>
                <a:lnTo>
                  <a:pt x="1236" y="176"/>
                </a:lnTo>
                <a:lnTo>
                  <a:pt x="1218" y="144"/>
                </a:lnTo>
                <a:lnTo>
                  <a:pt x="1198" y="114"/>
                </a:lnTo>
                <a:lnTo>
                  <a:pt x="1174" y="90"/>
                </a:lnTo>
                <a:lnTo>
                  <a:pt x="1150" y="68"/>
                </a:lnTo>
                <a:lnTo>
                  <a:pt x="1126" y="48"/>
                </a:lnTo>
                <a:lnTo>
                  <a:pt x="1100" y="34"/>
                </a:lnTo>
                <a:lnTo>
                  <a:pt x="1072" y="22"/>
                </a:lnTo>
                <a:lnTo>
                  <a:pt x="1046" y="12"/>
                </a:lnTo>
                <a:lnTo>
                  <a:pt x="1018" y="6"/>
                </a:lnTo>
                <a:lnTo>
                  <a:pt x="992" y="2"/>
                </a:lnTo>
                <a:lnTo>
                  <a:pt x="968" y="0"/>
                </a:lnTo>
                <a:lnTo>
                  <a:pt x="968" y="0"/>
                </a:lnTo>
                <a:lnTo>
                  <a:pt x="938" y="2"/>
                </a:lnTo>
                <a:lnTo>
                  <a:pt x="910" y="6"/>
                </a:lnTo>
                <a:lnTo>
                  <a:pt x="882" y="12"/>
                </a:lnTo>
                <a:lnTo>
                  <a:pt x="856" y="22"/>
                </a:lnTo>
                <a:lnTo>
                  <a:pt x="832" y="32"/>
                </a:lnTo>
                <a:lnTo>
                  <a:pt x="810" y="44"/>
                </a:lnTo>
                <a:lnTo>
                  <a:pt x="788" y="58"/>
                </a:lnTo>
                <a:lnTo>
                  <a:pt x="770" y="76"/>
                </a:lnTo>
                <a:lnTo>
                  <a:pt x="752" y="94"/>
                </a:lnTo>
                <a:lnTo>
                  <a:pt x="738" y="112"/>
                </a:lnTo>
                <a:lnTo>
                  <a:pt x="724" y="134"/>
                </a:lnTo>
                <a:lnTo>
                  <a:pt x="712" y="154"/>
                </a:lnTo>
                <a:lnTo>
                  <a:pt x="704" y="178"/>
                </a:lnTo>
                <a:lnTo>
                  <a:pt x="698" y="202"/>
                </a:lnTo>
                <a:lnTo>
                  <a:pt x="694" y="226"/>
                </a:lnTo>
                <a:lnTo>
                  <a:pt x="692" y="252"/>
                </a:lnTo>
                <a:lnTo>
                  <a:pt x="692" y="252"/>
                </a:lnTo>
                <a:lnTo>
                  <a:pt x="694" y="278"/>
                </a:lnTo>
                <a:lnTo>
                  <a:pt x="698" y="302"/>
                </a:lnTo>
                <a:lnTo>
                  <a:pt x="704" y="326"/>
                </a:lnTo>
                <a:lnTo>
                  <a:pt x="712" y="348"/>
                </a:lnTo>
                <a:lnTo>
                  <a:pt x="724" y="370"/>
                </a:lnTo>
                <a:lnTo>
                  <a:pt x="736" y="390"/>
                </a:lnTo>
                <a:lnTo>
                  <a:pt x="750" y="410"/>
                </a:lnTo>
                <a:lnTo>
                  <a:pt x="766" y="426"/>
                </a:lnTo>
                <a:lnTo>
                  <a:pt x="784" y="442"/>
                </a:lnTo>
                <a:lnTo>
                  <a:pt x="804" y="456"/>
                </a:lnTo>
                <a:lnTo>
                  <a:pt x="824" y="468"/>
                </a:lnTo>
                <a:lnTo>
                  <a:pt x="846" y="480"/>
                </a:lnTo>
                <a:lnTo>
                  <a:pt x="870" y="488"/>
                </a:lnTo>
                <a:lnTo>
                  <a:pt x="894" y="494"/>
                </a:lnTo>
                <a:lnTo>
                  <a:pt x="918" y="496"/>
                </a:lnTo>
                <a:lnTo>
                  <a:pt x="942" y="498"/>
                </a:lnTo>
                <a:lnTo>
                  <a:pt x="942" y="498"/>
                </a:lnTo>
                <a:lnTo>
                  <a:pt x="972" y="498"/>
                </a:lnTo>
                <a:lnTo>
                  <a:pt x="998" y="494"/>
                </a:lnTo>
                <a:lnTo>
                  <a:pt x="1022" y="490"/>
                </a:lnTo>
                <a:lnTo>
                  <a:pt x="1042" y="486"/>
                </a:lnTo>
                <a:lnTo>
                  <a:pt x="1072" y="478"/>
                </a:lnTo>
                <a:lnTo>
                  <a:pt x="1082" y="474"/>
                </a:lnTo>
                <a:lnTo>
                  <a:pt x="1082" y="474"/>
                </a:lnTo>
                <a:lnTo>
                  <a:pt x="1078" y="518"/>
                </a:lnTo>
                <a:lnTo>
                  <a:pt x="1072" y="557"/>
                </a:lnTo>
                <a:lnTo>
                  <a:pt x="1062" y="597"/>
                </a:lnTo>
                <a:lnTo>
                  <a:pt x="1048" y="633"/>
                </a:lnTo>
                <a:lnTo>
                  <a:pt x="1030" y="669"/>
                </a:lnTo>
                <a:lnTo>
                  <a:pt x="1012" y="701"/>
                </a:lnTo>
                <a:lnTo>
                  <a:pt x="992" y="731"/>
                </a:lnTo>
                <a:lnTo>
                  <a:pt x="972" y="759"/>
                </a:lnTo>
                <a:lnTo>
                  <a:pt x="950" y="785"/>
                </a:lnTo>
                <a:lnTo>
                  <a:pt x="928" y="809"/>
                </a:lnTo>
                <a:lnTo>
                  <a:pt x="890" y="847"/>
                </a:lnTo>
                <a:lnTo>
                  <a:pt x="856" y="873"/>
                </a:lnTo>
                <a:lnTo>
                  <a:pt x="834" y="891"/>
                </a:lnTo>
                <a:lnTo>
                  <a:pt x="834" y="891"/>
                </a:lnTo>
                <a:lnTo>
                  <a:pt x="828" y="897"/>
                </a:lnTo>
                <a:lnTo>
                  <a:pt x="822" y="905"/>
                </a:lnTo>
                <a:lnTo>
                  <a:pt x="818" y="915"/>
                </a:lnTo>
                <a:lnTo>
                  <a:pt x="816" y="925"/>
                </a:lnTo>
                <a:lnTo>
                  <a:pt x="816" y="935"/>
                </a:lnTo>
                <a:lnTo>
                  <a:pt x="818" y="945"/>
                </a:lnTo>
                <a:lnTo>
                  <a:pt x="824" y="957"/>
                </a:lnTo>
                <a:lnTo>
                  <a:pt x="832" y="967"/>
                </a:lnTo>
                <a:lnTo>
                  <a:pt x="884" y="10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3CCAE72D-F891-F7EC-0A60-881018CEEE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19300" y="2322786"/>
            <a:ext cx="8153400" cy="235414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6800"/>
              </a:lnSpc>
              <a:defRPr sz="5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Citat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D2C710C-EB1A-9DB0-A7E9-B3EB756A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6D9AFC-C5C8-1466-2342-A2B12234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A52543D-D4DF-B4A1-0001-65838BA32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 descr="Region Kronobergs logotyp">
            <a:extLst>
              <a:ext uri="{FF2B5EF4-FFF2-40B4-BE49-F238E27FC236}">
                <a16:creationId xmlns:a16="http://schemas.microsoft.com/office/drawing/2014/main" id="{DC5F6A89-8BD3-EF14-569B-0DB3F5F4EA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08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Ljusros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FEE0A1-26C1-26E2-C5AF-EB1D578C4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ubrik 2">
            <a:extLst>
              <a:ext uri="{FF2B5EF4-FFF2-40B4-BE49-F238E27FC236}">
                <a16:creationId xmlns:a16="http://schemas.microsoft.com/office/drawing/2014/main" id="{E3B3AC9B-F98B-219F-7B9A-68D22D4E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rgbClr val="700545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18F64C69-6E07-53BF-8045-C5BF6FA11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AAD33853-A4D2-FAAA-520E-7FF69E0F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5710E6E5-1249-0368-3103-E7D3820A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2" name="Bildobjekt 11" descr="Region Kronobergs logotyp">
            <a:extLst>
              <a:ext uri="{FF2B5EF4-FFF2-40B4-BE49-F238E27FC236}">
                <a16:creationId xmlns:a16="http://schemas.microsoft.com/office/drawing/2014/main" id="{B7B0F68E-6AB6-8240-C24A-270BB8047D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77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Ljusgrö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9FEE0A1-26C1-26E2-C5AF-EB1D578C4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ubrik 2">
            <a:extLst>
              <a:ext uri="{FF2B5EF4-FFF2-40B4-BE49-F238E27FC236}">
                <a16:creationId xmlns:a16="http://schemas.microsoft.com/office/drawing/2014/main" id="{9386AC30-CFF0-9F32-5F46-7FBAE80C2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rgbClr val="00413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18F64C69-6E07-53BF-8045-C5BF6FA11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AAD33853-A4D2-FAAA-520E-7FF69E0F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5710E6E5-1249-0368-3103-E7D3820A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 descr="Region Kronobergs logotyp">
            <a:extLst>
              <a:ext uri="{FF2B5EF4-FFF2-40B4-BE49-F238E27FC236}">
                <a16:creationId xmlns:a16="http://schemas.microsoft.com/office/drawing/2014/main" id="{4B4DC3DF-9ED1-6575-58B5-D011A8B62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08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delat innehåll_Mörk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BDEC135-66DF-CEC9-615D-56171E81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-7497"/>
            <a:ext cx="6096000" cy="6858000"/>
          </a:xfrm>
          <a:prstGeom prst="rect">
            <a:avLst/>
          </a:prstGeom>
          <a:solidFill>
            <a:srgbClr val="004131"/>
          </a:solidFill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963924" y="1894115"/>
            <a:ext cx="4168151" cy="306977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text 11">
            <a:extLst>
              <a:ext uri="{FF2B5EF4-FFF2-40B4-BE49-F238E27FC236}">
                <a16:creationId xmlns:a16="http://schemas.microsoft.com/office/drawing/2014/main" id="{AB69E867-06EA-137D-F928-667746C1A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781397"/>
            <a:ext cx="4880091" cy="4995876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A164EF78-DEEC-6388-FACB-C26790AF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B684164-7CDF-B192-9F03-5ED1A110572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2C9FA2B6-4370-0FAC-64A2-92519156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white">
          <a:xfrm>
            <a:off x="2087880" y="6426926"/>
            <a:ext cx="3844569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0830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delat innehåll_Mö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BDEC135-66DF-CEC9-615D-56171E81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-7497"/>
            <a:ext cx="6096000" cy="6858000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963924" y="1894115"/>
            <a:ext cx="4168151" cy="306977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text 11">
            <a:extLst>
              <a:ext uri="{FF2B5EF4-FFF2-40B4-BE49-F238E27FC236}">
                <a16:creationId xmlns:a16="http://schemas.microsoft.com/office/drawing/2014/main" id="{AB69E867-06EA-137D-F928-667746C1A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781397"/>
            <a:ext cx="4880091" cy="4995876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A164EF78-DEEC-6388-FACB-C26790AF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B684164-7CDF-B192-9F03-5ED1A110572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2C9FA2B6-4370-0FAC-64A2-92519156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white">
          <a:xfrm>
            <a:off x="2087880" y="6426926"/>
            <a:ext cx="3844569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0400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delat innehåll_Mörk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BDEC135-66DF-CEC9-615D-56171E81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-7497"/>
            <a:ext cx="6096000" cy="6858000"/>
          </a:xfrm>
          <a:prstGeom prst="rect">
            <a:avLst/>
          </a:prstGeom>
          <a:solidFill>
            <a:srgbClr val="700545"/>
          </a:solidFill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963924" y="1894115"/>
            <a:ext cx="4168151" cy="306977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text 11">
            <a:extLst>
              <a:ext uri="{FF2B5EF4-FFF2-40B4-BE49-F238E27FC236}">
                <a16:creationId xmlns:a16="http://schemas.microsoft.com/office/drawing/2014/main" id="{AB69E867-06EA-137D-F928-667746C1A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781397"/>
            <a:ext cx="4880091" cy="4995876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A164EF78-DEEC-6388-FACB-C26790AF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B684164-7CDF-B192-9F03-5ED1A110572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2C9FA2B6-4370-0FAC-64A2-92519156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white">
          <a:xfrm>
            <a:off x="2087880" y="6426926"/>
            <a:ext cx="3844569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6455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241DCC-EF83-BA75-77E2-666C4BAE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12192000" cy="3429000"/>
          </a:xfrm>
          <a:prstGeom prst="rect">
            <a:avLst/>
          </a:prstGeom>
          <a:solidFill>
            <a:srgbClr val="0041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77AFBECA-246A-05A7-5C17-D7BFBDBC7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-506" r="4923" b="69"/>
          <a:stretch/>
        </p:blipFill>
        <p:spPr>
          <a:xfrm>
            <a:off x="-1" y="294214"/>
            <a:ext cx="12192001" cy="6419017"/>
          </a:xfrm>
          <a:prstGeom prst="rect">
            <a:avLst/>
          </a:prstGeom>
        </p:spPr>
      </p:pic>
      <p:pic>
        <p:nvPicPr>
          <p:cNvPr id="3" name="Bildobjekt 2" descr="Region Kronobergs logotyp">
            <a:extLst>
              <a:ext uri="{FF2B5EF4-FFF2-40B4-BE49-F238E27FC236}">
                <a16:creationId xmlns:a16="http://schemas.microsoft.com/office/drawing/2014/main" id="{C21C4AE1-A668-3E47-ACF7-601DCA98DCE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01680" y="2255506"/>
            <a:ext cx="1988638" cy="2346987"/>
          </a:xfrm>
          <a:prstGeom prst="rect">
            <a:avLst/>
          </a:prstGeom>
        </p:spPr>
      </p:pic>
      <p:sp>
        <p:nvSpPr>
          <p:cNvPr id="17" name="Rubrik 16">
            <a:extLst>
              <a:ext uri="{FF2B5EF4-FFF2-40B4-BE49-F238E27FC236}">
                <a16:creationId xmlns:a16="http://schemas.microsoft.com/office/drawing/2014/main" id="{A17BA132-B236-B5C8-8E0E-6E209B945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5915" y="4938771"/>
            <a:ext cx="4060168" cy="582133"/>
          </a:xfrm>
        </p:spPr>
        <p:txBody>
          <a:bodyPr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Lägg till webbadress</a:t>
            </a:r>
          </a:p>
        </p:txBody>
      </p:sp>
    </p:spTree>
    <p:extLst>
      <p:ext uri="{BB962C8B-B14F-4D97-AF65-F5344CB8AC3E}">
        <p14:creationId xmlns:p14="http://schemas.microsoft.com/office/powerpoint/2010/main" val="3552284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2">
    <p:bg>
      <p:bgPr>
        <a:solidFill>
          <a:srgbClr val="004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1BEC45-D6B1-C25B-B718-25A7D269D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7" b="5077"/>
          <a:stretch/>
        </p:blipFill>
        <p:spPr>
          <a:xfrm>
            <a:off x="1974449" y="0"/>
            <a:ext cx="8243100" cy="6858000"/>
          </a:xfrm>
          <a:prstGeom prst="rect">
            <a:avLst/>
          </a:prstGeom>
        </p:spPr>
      </p:pic>
      <p:pic>
        <p:nvPicPr>
          <p:cNvPr id="3" name="Bildobjekt 2" descr="Region Kronobergs logotyp">
            <a:extLst>
              <a:ext uri="{FF2B5EF4-FFF2-40B4-BE49-F238E27FC236}">
                <a16:creationId xmlns:a16="http://schemas.microsoft.com/office/drawing/2014/main" id="{EDD5676D-7486-6BF0-3060-3690D28E94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81877" y="2231968"/>
            <a:ext cx="2028246" cy="2394063"/>
          </a:xfrm>
          <a:prstGeom prst="rect">
            <a:avLst/>
          </a:prstGeom>
        </p:spPr>
      </p:pic>
      <p:sp>
        <p:nvSpPr>
          <p:cNvPr id="17" name="Rubrik 16">
            <a:extLst>
              <a:ext uri="{FF2B5EF4-FFF2-40B4-BE49-F238E27FC236}">
                <a16:creationId xmlns:a16="http://schemas.microsoft.com/office/drawing/2014/main" id="{A17BA132-B236-B5C8-8E0E-6E209B945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3555" y="5319890"/>
            <a:ext cx="5344888" cy="582133"/>
          </a:xfrm>
        </p:spPr>
        <p:txBody>
          <a:bodyPr>
            <a:normAutofit/>
          </a:bodyPr>
          <a:lstStyle>
            <a:lvl1pPr algn="ctr">
              <a:defRPr sz="20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Lägg till webbadress</a:t>
            </a:r>
          </a:p>
        </p:txBody>
      </p:sp>
    </p:spTree>
    <p:extLst>
      <p:ext uri="{BB962C8B-B14F-4D97-AF65-F5344CB8AC3E}">
        <p14:creationId xmlns:p14="http://schemas.microsoft.com/office/powerpoint/2010/main" val="2915778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Text_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6FCAF63-D791-08FB-B447-275E5EBA9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9062" r="71690" b="14627"/>
          <a:stretch/>
        </p:blipFill>
        <p:spPr>
          <a:xfrm>
            <a:off x="6706601" y="-1"/>
            <a:ext cx="5485398" cy="6857999"/>
          </a:xfrm>
          <a:prstGeom prst="rect">
            <a:avLst/>
          </a:prstGeom>
        </p:spPr>
      </p:pic>
      <p:pic>
        <p:nvPicPr>
          <p:cNvPr id="4" name="Bildobjekt 3" descr="Region Kronobergs logotyp">
            <a:extLst>
              <a:ext uri="{FF2B5EF4-FFF2-40B4-BE49-F238E27FC236}">
                <a16:creationId xmlns:a16="http://schemas.microsoft.com/office/drawing/2014/main" id="{7D7E0653-9834-7D40-C136-8456753114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253990" y="3158068"/>
            <a:ext cx="1820640" cy="2148714"/>
          </a:xfrm>
          <a:prstGeom prst="rect">
            <a:avLst/>
          </a:prstGeom>
        </p:spPr>
      </p:pic>
      <p:sp>
        <p:nvSpPr>
          <p:cNvPr id="13" name="Rubrik 8">
            <a:extLst>
              <a:ext uri="{FF2B5EF4-FFF2-40B4-BE49-F238E27FC236}">
                <a16:creationId xmlns:a16="http://schemas.microsoft.com/office/drawing/2014/main" id="{68A95451-3858-D0F1-2E01-C8409482E8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30" y="1130064"/>
            <a:ext cx="5711548" cy="2929285"/>
          </a:xfrm>
        </p:spPr>
        <p:txBody>
          <a:bodyPr anchor="b">
            <a:no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Avslutning eller kontakt</a:t>
            </a:r>
          </a:p>
        </p:txBody>
      </p:sp>
      <p:sp>
        <p:nvSpPr>
          <p:cNvPr id="14" name="Underrubrik 2">
            <a:extLst>
              <a:ext uri="{FF2B5EF4-FFF2-40B4-BE49-F238E27FC236}">
                <a16:creationId xmlns:a16="http://schemas.microsoft.com/office/drawing/2014/main" id="{89EB1D23-790B-FFF2-213B-EE9E4F1859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529" y="4238964"/>
            <a:ext cx="5711548" cy="174776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none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Lägg till text</a:t>
            </a:r>
          </a:p>
        </p:txBody>
      </p:sp>
    </p:spTree>
    <p:extLst>
      <p:ext uri="{BB962C8B-B14F-4D97-AF65-F5344CB8AC3E}">
        <p14:creationId xmlns:p14="http://schemas.microsoft.com/office/powerpoint/2010/main" val="3041434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Text_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303A58C-AEBC-590B-41F0-90C687CF7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9062" r="71690" b="14627"/>
          <a:stretch/>
        </p:blipFill>
        <p:spPr>
          <a:xfrm>
            <a:off x="6706601" y="-1"/>
            <a:ext cx="5485398" cy="6857999"/>
          </a:xfrm>
          <a:prstGeom prst="rect">
            <a:avLst/>
          </a:prstGeom>
        </p:spPr>
      </p:pic>
      <p:pic>
        <p:nvPicPr>
          <p:cNvPr id="2" name="Bildobjekt 1" descr="Region Kronobergs logotyp">
            <a:extLst>
              <a:ext uri="{FF2B5EF4-FFF2-40B4-BE49-F238E27FC236}">
                <a16:creationId xmlns:a16="http://schemas.microsoft.com/office/drawing/2014/main" id="{CFC138CB-6770-7654-B2E1-BE56E63AA1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253990" y="3158068"/>
            <a:ext cx="1820640" cy="2148714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69EE33FE-F484-2AF6-5C44-24CE79007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30" y="1130064"/>
            <a:ext cx="5711548" cy="2929285"/>
          </a:xfrm>
        </p:spPr>
        <p:txBody>
          <a:bodyPr anchor="b">
            <a:noAutofit/>
          </a:bodyPr>
          <a:lstStyle>
            <a:lvl1pPr>
              <a:defRPr sz="5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Avslutning eller kontakt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6F52D620-F16A-6BB7-3456-DCA46CEAFD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529" y="4238964"/>
            <a:ext cx="5711548" cy="174776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none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Lägg till text</a:t>
            </a:r>
          </a:p>
        </p:txBody>
      </p:sp>
    </p:spTree>
    <p:extLst>
      <p:ext uri="{BB962C8B-B14F-4D97-AF65-F5344CB8AC3E}">
        <p14:creationId xmlns:p14="http://schemas.microsoft.com/office/powerpoint/2010/main" val="7683900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/>
          </p:nvPr>
        </p:nvSpPr>
        <p:spPr>
          <a:xfrm>
            <a:off x="1775884" y="846138"/>
            <a:ext cx="10176933" cy="513556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3" name="Picture 9" descr="strama-top-sv-2">
            <a:hlinkClick r:id="rId2"/>
            <a:extLst>
              <a:ext uri="{FF2B5EF4-FFF2-40B4-BE49-F238E27FC236}">
                <a16:creationId xmlns:a16="http://schemas.microsoft.com/office/drawing/2014/main" id="{D6027710-8BC3-4783-AB8A-F646291D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" y="6211037"/>
            <a:ext cx="1251966" cy="50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6920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51B29E2-75A6-293F-DDDA-01AD3A6B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3527" y="2025497"/>
            <a:ext cx="8336301" cy="40156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12D118FC-EE09-9189-C275-E873A462B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A01D25B9-C79D-A274-58C7-62B33FF42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670F659B-43B1-5F87-B495-101348349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632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>
            <a:extLst>
              <a:ext uri="{FF2B5EF4-FFF2-40B4-BE49-F238E27FC236}">
                <a16:creationId xmlns:a16="http://schemas.microsoft.com/office/drawing/2014/main" id="{513E1985-DEB6-B4FA-D8EF-15C862B6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3527" y="2025497"/>
            <a:ext cx="4649202" cy="403985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080DDE41-53B5-421A-9E94-B341E8631D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638664" y="2025497"/>
            <a:ext cx="4649202" cy="403985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7C006566-392A-D605-2590-6469889C1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3804973-0D2A-DF23-8E3D-0A574005B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B084F17-CF16-C29C-9E8B-74DB7C140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7438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ubrik 21">
            <a:extLst>
              <a:ext uri="{FF2B5EF4-FFF2-40B4-BE49-F238E27FC236}">
                <a16:creationId xmlns:a16="http://schemas.microsoft.com/office/drawing/2014/main" id="{D2256EB1-EAAE-3FFE-A737-12DF0B010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2" y="517522"/>
            <a:ext cx="4880093" cy="1325563"/>
          </a:xfrm>
        </p:spPr>
        <p:txBody>
          <a:bodyPr/>
          <a:lstStyle>
            <a:lvl1pPr>
              <a:defRPr b="1" i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3D6D32C4-CF2A-4531-BDF0-9775B888B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2025497"/>
            <a:ext cx="4880092" cy="40156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D8625CD9-B7E5-4A83-826F-2160CEFBE4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6096001" cy="6858000"/>
          </a:xfrm>
          <a:noFill/>
        </p:spPr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9D0988-67F2-ECF6-1602-F1D93017BA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41BA6-E131-E7FD-4535-07177B0ABA9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09136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C8BEBAC8-A98F-5385-F98A-E772E6EC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2" y="517522"/>
            <a:ext cx="4880093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3D6D32C4-CF2A-4531-BDF0-9775B888B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2025497"/>
            <a:ext cx="4880092" cy="40156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225296" y="704336"/>
            <a:ext cx="7321296" cy="7321296"/>
          </a:xfrm>
          <a:prstGeom prst="teardrop">
            <a:avLst/>
          </a:prstGeom>
          <a:noFill/>
        </p:spPr>
        <p:txBody>
          <a:bodyPr anchor="t"/>
          <a:lstStyle>
            <a:lvl1pPr marL="0" indent="0" algn="r">
              <a:buNone/>
              <a:defRPr/>
            </a:lvl1pPr>
          </a:lstStyle>
          <a:p>
            <a:endParaRPr lang="sv-SE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E13E6EFE-454E-E0E6-5F20-B9D7596464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2D842ED-9775-7E0C-0353-CAD6AE3604C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36372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C8BEBAC8-A98F-5385-F98A-E772E6EC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2" y="517522"/>
            <a:ext cx="4880093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3D6D32C4-CF2A-4531-BDF0-9775B888B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2025497"/>
            <a:ext cx="4880092" cy="40156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46852"/>
            <a:ext cx="6096000" cy="4711147"/>
          </a:xfrm>
          <a:prstGeom prst="round1Rect">
            <a:avLst>
              <a:gd name="adj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endParaRPr lang="sv-SE" dirty="0"/>
          </a:p>
        </p:txBody>
      </p:sp>
      <p:sp>
        <p:nvSpPr>
          <p:cNvPr id="8" name="Platshållare för text 10">
            <a:extLst>
              <a:ext uri="{FF2B5EF4-FFF2-40B4-BE49-F238E27FC236}">
                <a16:creationId xmlns:a16="http://schemas.microsoft.com/office/drawing/2014/main" id="{383B43EA-D897-39A6-66BF-D21512B2A3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1974" y="556599"/>
            <a:ext cx="2657654" cy="2815311"/>
          </a:xfrm>
          <a:prstGeom prst="round2DiagRect">
            <a:avLst>
              <a:gd name="adj1" fmla="val 41601"/>
              <a:gd name="adj2" fmla="val 0"/>
            </a:avLst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/>
            </a:lvl1pPr>
            <a:lvl2pPr marL="244475" indent="0" algn="ctr">
              <a:buNone/>
              <a:defRPr sz="2000" b="1"/>
            </a:lvl2pPr>
            <a:lvl3pPr marL="511175" indent="0" algn="ctr">
              <a:buNone/>
              <a:defRPr sz="1800" b="1"/>
            </a:lvl3pPr>
            <a:lvl4pPr marL="762000" indent="0" algn="ctr">
              <a:buNone/>
              <a:defRPr sz="1600" b="1"/>
            </a:lvl4pPr>
            <a:lvl5pPr marL="1030288" indent="0" algn="ctr">
              <a:buNone/>
              <a:defRPr sz="1400" b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C5A5ACD-6A3B-7965-FFBF-5BE8A1391E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3F09FD99-77B7-C63C-2EF5-8E45BA2F488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44271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cirkel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C8BEBAC8-A98F-5385-F98A-E772E6EC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932" y="517522"/>
            <a:ext cx="4880093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3D6D32C4-CF2A-4531-BDF0-9775B888B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2025497"/>
            <a:ext cx="4880092" cy="40156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Platshållare för bild 16">
            <a:extLst>
              <a:ext uri="{FF2B5EF4-FFF2-40B4-BE49-F238E27FC236}">
                <a16:creationId xmlns:a16="http://schemas.microsoft.com/office/drawing/2014/main" id="{EA50C948-0247-7936-CCAF-38904905F4E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1974" y="658365"/>
            <a:ext cx="5534026" cy="5534026"/>
          </a:xfrm>
          <a:prstGeom prst="teardrop">
            <a:avLst/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endParaRPr lang="sv-SE" dirty="0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6FBCD0DE-5E17-C743-9CED-779F9D7E2C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2616" y="4005728"/>
            <a:ext cx="2251625" cy="2251625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/>
            </a:lvl1pPr>
            <a:lvl2pPr marL="244475" indent="0" algn="ctr">
              <a:buNone/>
              <a:defRPr sz="2000" b="1"/>
            </a:lvl2pPr>
            <a:lvl3pPr marL="511175" indent="0" algn="ctr">
              <a:buNone/>
              <a:defRPr sz="1800" b="1"/>
            </a:lvl3pPr>
            <a:lvl4pPr marL="762000" indent="0" algn="ctr">
              <a:buNone/>
              <a:defRPr sz="1600" b="1"/>
            </a:lvl4pPr>
            <a:lvl5pPr marL="1030288" indent="0" algn="ctr">
              <a:buNone/>
              <a:defRPr sz="1400" b="1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BB90457-5C74-78FC-02D9-FC32640C06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252786" y="6426926"/>
            <a:ext cx="471753" cy="294549"/>
          </a:xfr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85BB414F-7DEA-E72F-A351-D5902F17B47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82405" y="6426926"/>
            <a:ext cx="1129937" cy="294549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4130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ubrik 18">
            <a:extLst>
              <a:ext uri="{FF2B5EF4-FFF2-40B4-BE49-F238E27FC236}">
                <a16:creationId xmlns:a16="http://schemas.microsoft.com/office/drawing/2014/main" id="{9C2854A0-3C5F-7E0A-ED5F-3AE242972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9" y="517522"/>
            <a:ext cx="4359386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4" name="Platshållare för text 23">
            <a:extLst>
              <a:ext uri="{FF2B5EF4-FFF2-40B4-BE49-F238E27FC236}">
                <a16:creationId xmlns:a16="http://schemas.microsoft.com/office/drawing/2014/main" id="{21E6B3DC-E005-65F6-7865-029466C45C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3530" y="2025497"/>
            <a:ext cx="4359386" cy="40156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39657" y="-1220312"/>
            <a:ext cx="7097483" cy="7097483"/>
          </a:xfrm>
          <a:prstGeom prst="teardrop">
            <a:avLst/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62873D0D-FB42-E43A-D086-74A407FA8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BA7FDBC-9535-9890-068D-8BC2F23B1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CCA83016-5EAD-C785-E43A-DEFD208FF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46491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till hög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med rundat hörn 30">
            <a:extLst>
              <a:ext uri="{FF2B5EF4-FFF2-40B4-BE49-F238E27FC236}">
                <a16:creationId xmlns:a16="http://schemas.microsoft.com/office/drawing/2014/main" id="{14E865C4-2AAB-7D8B-EC3A-97BBE53B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62973" y="616114"/>
            <a:ext cx="3629027" cy="6241886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ubrik 28">
            <a:extLst>
              <a:ext uri="{FF2B5EF4-FFF2-40B4-BE49-F238E27FC236}">
                <a16:creationId xmlns:a16="http://schemas.microsoft.com/office/drawing/2014/main" id="{C158849C-30A8-FB72-39FB-B32011BE1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5052899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0" name="Platshållare för text 23">
            <a:extLst>
              <a:ext uri="{FF2B5EF4-FFF2-40B4-BE49-F238E27FC236}">
                <a16:creationId xmlns:a16="http://schemas.microsoft.com/office/drawing/2014/main" id="{C2AAFA03-2D02-09D7-6A14-3C1178DD2E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29" y="2025497"/>
            <a:ext cx="5052897" cy="40156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976D0C01-CC2E-282A-9FA6-A5D978963C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4303" y="1233946"/>
            <a:ext cx="4537997" cy="4807200"/>
          </a:xfrm>
          <a:prstGeom prst="round2DiagRect">
            <a:avLst>
              <a:gd name="adj1" fmla="val 41761"/>
              <a:gd name="adj2" fmla="val 0"/>
            </a:avLst>
          </a:prstGeom>
          <a:noFill/>
        </p:spPr>
        <p:txBody>
          <a:bodyPr/>
          <a:lstStyle/>
          <a:p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482E1F2C-2820-71FD-F462-305268E22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981AD465-A6B2-E97D-4E98-7C31C66E6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9" name="Platshållare för sidfot 4">
            <a:extLst>
              <a:ext uri="{FF2B5EF4-FFF2-40B4-BE49-F238E27FC236}">
                <a16:creationId xmlns:a16="http://schemas.microsoft.com/office/drawing/2014/main" id="{16FEF121-A9B5-604D-F142-82B62704C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11" name="Bildobjekt 10" descr="Region Kronobergs logotyp">
            <a:extLst>
              <a:ext uri="{FF2B5EF4-FFF2-40B4-BE49-F238E27FC236}">
                <a16:creationId xmlns:a16="http://schemas.microsoft.com/office/drawing/2014/main" id="{4C65C9E4-6A18-4E47-AF4A-18AC385A4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white">
          <a:xfrm>
            <a:off x="10299103" y="6130234"/>
            <a:ext cx="1718777" cy="53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1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till hög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med rundat hörn 30">
            <a:extLst>
              <a:ext uri="{FF2B5EF4-FFF2-40B4-BE49-F238E27FC236}">
                <a16:creationId xmlns:a16="http://schemas.microsoft.com/office/drawing/2014/main" id="{14E865C4-2AAB-7D8B-EC3A-97BBE53BB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62973" y="616114"/>
            <a:ext cx="3629027" cy="6241886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ubrik 28">
            <a:extLst>
              <a:ext uri="{FF2B5EF4-FFF2-40B4-BE49-F238E27FC236}">
                <a16:creationId xmlns:a16="http://schemas.microsoft.com/office/drawing/2014/main" id="{C158849C-30A8-FB72-39FB-B32011BE1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5052899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0" name="Platshållare för text 23">
            <a:extLst>
              <a:ext uri="{FF2B5EF4-FFF2-40B4-BE49-F238E27FC236}">
                <a16:creationId xmlns:a16="http://schemas.microsoft.com/office/drawing/2014/main" id="{C2AAFA03-2D02-09D7-6A14-3C1178DD2ED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29" y="2025497"/>
            <a:ext cx="5052897" cy="40156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976D0C01-CC2E-282A-9FA6-A5D978963CC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4303" y="1233946"/>
            <a:ext cx="4537997" cy="4807200"/>
          </a:xfrm>
          <a:prstGeom prst="round2DiagRect">
            <a:avLst>
              <a:gd name="adj1" fmla="val 41761"/>
              <a:gd name="adj2" fmla="val 0"/>
            </a:avLst>
          </a:prstGeom>
          <a:noFill/>
        </p:spPr>
        <p:txBody>
          <a:bodyPr/>
          <a:lstStyle/>
          <a:p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482E1F2C-2820-71FD-F462-305268E22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981AD465-A6B2-E97D-4E98-7C31C66E6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9" name="Platshållare för sidfot 4">
            <a:extLst>
              <a:ext uri="{FF2B5EF4-FFF2-40B4-BE49-F238E27FC236}">
                <a16:creationId xmlns:a16="http://schemas.microsoft.com/office/drawing/2014/main" id="{16FEF121-A9B5-604D-F142-82B62704C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11" name="Bildobjekt 10" descr="Region Kronobergs logotyp">
            <a:extLst>
              <a:ext uri="{FF2B5EF4-FFF2-40B4-BE49-F238E27FC236}">
                <a16:creationId xmlns:a16="http://schemas.microsoft.com/office/drawing/2014/main" id="{4C65C9E4-6A18-4E47-AF4A-18AC385A4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white">
          <a:xfrm>
            <a:off x="10299103" y="6130234"/>
            <a:ext cx="1718777" cy="53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241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2EE59EE3-2143-C1B1-A9C0-AFD1AB68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31" y="517522"/>
            <a:ext cx="5264852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0" name="Platshållare för text 23">
            <a:extLst>
              <a:ext uri="{FF2B5EF4-FFF2-40B4-BE49-F238E27FC236}">
                <a16:creationId xmlns:a16="http://schemas.microsoft.com/office/drawing/2014/main" id="{768531DD-7107-45FB-A5E1-64F1B2F78F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32" y="2025497"/>
            <a:ext cx="5264850" cy="401564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bild 16">
            <a:extLst>
              <a:ext uri="{FF2B5EF4-FFF2-40B4-BE49-F238E27FC236}">
                <a16:creationId xmlns:a16="http://schemas.microsoft.com/office/drawing/2014/main" id="{A6653161-3AC6-49BC-67C5-FB5599F511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4483" y="0"/>
            <a:ext cx="5097517" cy="5849007"/>
          </a:xfrm>
          <a:prstGeom prst="round2SameRect">
            <a:avLst>
              <a:gd name="adj1" fmla="val 0"/>
              <a:gd name="adj2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endParaRPr lang="sv-SE" dirty="0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89BE894C-7FFB-094A-BDD2-295F19358BE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94450" y="1691925"/>
            <a:ext cx="2657654" cy="2815311"/>
          </a:xfrm>
          <a:prstGeom prst="round2DiagRect">
            <a:avLst>
              <a:gd name="adj1" fmla="val 0"/>
              <a:gd name="adj2" fmla="val 42021"/>
            </a:avLst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tx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tx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tx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9" name="Platshållare för bildnummer 28">
            <a:extLst>
              <a:ext uri="{FF2B5EF4-FFF2-40B4-BE49-F238E27FC236}">
                <a16:creationId xmlns:a16="http://schemas.microsoft.com/office/drawing/2014/main" id="{7DC0CC2B-BA1D-E748-9270-B5901D12948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7" name="Platshållare för datum 26">
            <a:extLst>
              <a:ext uri="{FF2B5EF4-FFF2-40B4-BE49-F238E27FC236}">
                <a16:creationId xmlns:a16="http://schemas.microsoft.com/office/drawing/2014/main" id="{439C5372-91A2-AD10-7FDC-6B153E2FEBD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28" name="Platshållare för sidfot 27">
            <a:extLst>
              <a:ext uri="{FF2B5EF4-FFF2-40B4-BE49-F238E27FC236}">
                <a16:creationId xmlns:a16="http://schemas.microsoft.com/office/drawing/2014/main" id="{48E51396-5C82-1B3F-5E8F-777BBDE1AB9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76461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bubbla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2EE59EE3-2143-C1B1-A9C0-AFD1AB684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9" y="517522"/>
            <a:ext cx="7519872" cy="1325563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23">
            <a:extLst>
              <a:ext uri="{FF2B5EF4-FFF2-40B4-BE49-F238E27FC236}">
                <a16:creationId xmlns:a16="http://schemas.microsoft.com/office/drawing/2014/main" id="{2B0E109E-854A-2C92-6415-8827F23B78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3530" y="2025497"/>
            <a:ext cx="7519870" cy="40156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text 10">
            <a:extLst>
              <a:ext uri="{FF2B5EF4-FFF2-40B4-BE49-F238E27FC236}">
                <a16:creationId xmlns:a16="http://schemas.microsoft.com/office/drawing/2014/main" id="{291BF0A9-BCD6-7A10-D8DA-E20A25D13F5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480608" y="674112"/>
            <a:ext cx="3024466" cy="3203883"/>
          </a:xfrm>
          <a:prstGeom prst="teardrop">
            <a:avLst/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244475" indent="0" algn="ctr">
              <a:buNone/>
              <a:defRPr sz="2000" b="1">
                <a:solidFill>
                  <a:schemeClr val="tx1"/>
                </a:solidFill>
              </a:defRPr>
            </a:lvl2pPr>
            <a:lvl3pPr marL="511175" indent="0" algn="ctr">
              <a:buNone/>
              <a:defRPr sz="1800" b="1">
                <a:solidFill>
                  <a:schemeClr val="tx1"/>
                </a:solidFill>
              </a:defRPr>
            </a:lvl3pPr>
            <a:lvl4pPr marL="762000" indent="0" algn="ctr">
              <a:buNone/>
              <a:defRPr sz="1600" b="1">
                <a:solidFill>
                  <a:schemeClr val="tx1"/>
                </a:solidFill>
              </a:defRPr>
            </a:lvl4pPr>
            <a:lvl5pPr marL="1030288" indent="0" algn="ctr">
              <a:buNone/>
              <a:defRPr sz="14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478A2B2-935D-A2B7-DB5E-B89C67E23D6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58B928F3-F06C-53B4-8A5C-BFAD3E53449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5CB1FC55-8B48-449E-87CC-81CEC5C3B91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00234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BD3A308-7549-9FA9-D648-1FF66274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4EB31791-A8BC-1E33-F99C-CD5EF0F9C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F38E539-0181-C3BE-D65D-6D2DA08EB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F6CC1F0-0F70-C897-1CBE-7223943F5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44326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2A93950-5ED0-47AC-DE6E-A06210CA6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AD121485-9AA9-0D96-4272-489D6518D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C7647F53-7F9E-5368-783E-DA11170BF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83512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1709AE4F-DE07-4194-9808-48C512EAA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019300" y="1303392"/>
            <a:ext cx="848052" cy="687556"/>
          </a:xfrm>
          <a:custGeom>
            <a:avLst/>
            <a:gdLst>
              <a:gd name="T0" fmla="*/ 212 w 1284"/>
              <a:gd name="T1" fmla="*/ 1035 h 1041"/>
              <a:gd name="T2" fmla="*/ 250 w 1284"/>
              <a:gd name="T3" fmla="*/ 1037 h 1041"/>
              <a:gd name="T4" fmla="*/ 306 w 1284"/>
              <a:gd name="T5" fmla="*/ 995 h 1041"/>
              <a:gd name="T6" fmla="*/ 432 w 1284"/>
              <a:gd name="T7" fmla="*/ 863 h 1041"/>
              <a:gd name="T8" fmla="*/ 532 w 1284"/>
              <a:gd name="T9" fmla="*/ 697 h 1041"/>
              <a:gd name="T10" fmla="*/ 580 w 1284"/>
              <a:gd name="T11" fmla="*/ 533 h 1041"/>
              <a:gd name="T12" fmla="*/ 592 w 1284"/>
              <a:gd name="T13" fmla="*/ 404 h 1041"/>
              <a:gd name="T14" fmla="*/ 574 w 1284"/>
              <a:gd name="T15" fmla="*/ 254 h 1041"/>
              <a:gd name="T16" fmla="*/ 506 w 1284"/>
              <a:gd name="T17" fmla="*/ 114 h 1041"/>
              <a:gd name="T18" fmla="*/ 408 w 1284"/>
              <a:gd name="T19" fmla="*/ 34 h 1041"/>
              <a:gd name="T20" fmla="*/ 300 w 1284"/>
              <a:gd name="T21" fmla="*/ 2 h 1041"/>
              <a:gd name="T22" fmla="*/ 218 w 1284"/>
              <a:gd name="T23" fmla="*/ 6 h 1041"/>
              <a:gd name="T24" fmla="*/ 118 w 1284"/>
              <a:gd name="T25" fmla="*/ 44 h 1041"/>
              <a:gd name="T26" fmla="*/ 46 w 1284"/>
              <a:gd name="T27" fmla="*/ 112 h 1041"/>
              <a:gd name="T28" fmla="*/ 6 w 1284"/>
              <a:gd name="T29" fmla="*/ 202 h 1041"/>
              <a:gd name="T30" fmla="*/ 2 w 1284"/>
              <a:gd name="T31" fmla="*/ 278 h 1041"/>
              <a:gd name="T32" fmla="*/ 32 w 1284"/>
              <a:gd name="T33" fmla="*/ 370 h 1041"/>
              <a:gd name="T34" fmla="*/ 92 w 1284"/>
              <a:gd name="T35" fmla="*/ 442 h 1041"/>
              <a:gd name="T36" fmla="*/ 178 w 1284"/>
              <a:gd name="T37" fmla="*/ 488 h 1041"/>
              <a:gd name="T38" fmla="*/ 250 w 1284"/>
              <a:gd name="T39" fmla="*/ 498 h 1041"/>
              <a:gd name="T40" fmla="*/ 350 w 1284"/>
              <a:gd name="T41" fmla="*/ 486 h 1041"/>
              <a:gd name="T42" fmla="*/ 386 w 1284"/>
              <a:gd name="T43" fmla="*/ 518 h 1041"/>
              <a:gd name="T44" fmla="*/ 338 w 1284"/>
              <a:gd name="T45" fmla="*/ 669 h 1041"/>
              <a:gd name="T46" fmla="*/ 258 w 1284"/>
              <a:gd name="T47" fmla="*/ 785 h 1041"/>
              <a:gd name="T48" fmla="*/ 144 w 1284"/>
              <a:gd name="T49" fmla="*/ 891 h 1041"/>
              <a:gd name="T50" fmla="*/ 126 w 1284"/>
              <a:gd name="T51" fmla="*/ 915 h 1041"/>
              <a:gd name="T52" fmla="*/ 132 w 1284"/>
              <a:gd name="T53" fmla="*/ 957 h 1041"/>
              <a:gd name="T54" fmla="*/ 884 w 1284"/>
              <a:gd name="T55" fmla="*/ 1019 h 1041"/>
              <a:gd name="T56" fmla="*/ 924 w 1284"/>
              <a:gd name="T57" fmla="*/ 1041 h 1041"/>
              <a:gd name="T58" fmla="*/ 960 w 1284"/>
              <a:gd name="T59" fmla="*/ 1025 h 1041"/>
              <a:gd name="T60" fmla="*/ 1070 w 1284"/>
              <a:gd name="T61" fmla="*/ 925 h 1041"/>
              <a:gd name="T62" fmla="*/ 1178 w 1284"/>
              <a:gd name="T63" fmla="*/ 787 h 1041"/>
              <a:gd name="T64" fmla="*/ 1260 w 1284"/>
              <a:gd name="T65" fmla="*/ 591 h 1041"/>
              <a:gd name="T66" fmla="*/ 1280 w 1284"/>
              <a:gd name="T67" fmla="*/ 470 h 1041"/>
              <a:gd name="T68" fmla="*/ 1282 w 1284"/>
              <a:gd name="T69" fmla="*/ 350 h 1041"/>
              <a:gd name="T70" fmla="*/ 1236 w 1284"/>
              <a:gd name="T71" fmla="*/ 176 h 1041"/>
              <a:gd name="T72" fmla="*/ 1150 w 1284"/>
              <a:gd name="T73" fmla="*/ 68 h 1041"/>
              <a:gd name="T74" fmla="*/ 1046 w 1284"/>
              <a:gd name="T75" fmla="*/ 12 h 1041"/>
              <a:gd name="T76" fmla="*/ 968 w 1284"/>
              <a:gd name="T77" fmla="*/ 0 h 1041"/>
              <a:gd name="T78" fmla="*/ 856 w 1284"/>
              <a:gd name="T79" fmla="*/ 22 h 1041"/>
              <a:gd name="T80" fmla="*/ 770 w 1284"/>
              <a:gd name="T81" fmla="*/ 76 h 1041"/>
              <a:gd name="T82" fmla="*/ 712 w 1284"/>
              <a:gd name="T83" fmla="*/ 154 h 1041"/>
              <a:gd name="T84" fmla="*/ 692 w 1284"/>
              <a:gd name="T85" fmla="*/ 252 h 1041"/>
              <a:gd name="T86" fmla="*/ 704 w 1284"/>
              <a:gd name="T87" fmla="*/ 326 h 1041"/>
              <a:gd name="T88" fmla="*/ 750 w 1284"/>
              <a:gd name="T89" fmla="*/ 410 h 1041"/>
              <a:gd name="T90" fmla="*/ 824 w 1284"/>
              <a:gd name="T91" fmla="*/ 468 h 1041"/>
              <a:gd name="T92" fmla="*/ 918 w 1284"/>
              <a:gd name="T93" fmla="*/ 496 h 1041"/>
              <a:gd name="T94" fmla="*/ 998 w 1284"/>
              <a:gd name="T95" fmla="*/ 494 h 1041"/>
              <a:gd name="T96" fmla="*/ 1082 w 1284"/>
              <a:gd name="T97" fmla="*/ 474 h 1041"/>
              <a:gd name="T98" fmla="*/ 1062 w 1284"/>
              <a:gd name="T99" fmla="*/ 597 h 1041"/>
              <a:gd name="T100" fmla="*/ 992 w 1284"/>
              <a:gd name="T101" fmla="*/ 731 h 1041"/>
              <a:gd name="T102" fmla="*/ 890 w 1284"/>
              <a:gd name="T103" fmla="*/ 847 h 1041"/>
              <a:gd name="T104" fmla="*/ 828 w 1284"/>
              <a:gd name="T105" fmla="*/ 897 h 1041"/>
              <a:gd name="T106" fmla="*/ 816 w 1284"/>
              <a:gd name="T107" fmla="*/ 935 h 1041"/>
              <a:gd name="T108" fmla="*/ 884 w 1284"/>
              <a:gd name="T109" fmla="*/ 1019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4" h="1041">
                <a:moveTo>
                  <a:pt x="192" y="1019"/>
                </a:moveTo>
                <a:lnTo>
                  <a:pt x="192" y="1019"/>
                </a:lnTo>
                <a:lnTo>
                  <a:pt x="202" y="1029"/>
                </a:lnTo>
                <a:lnTo>
                  <a:pt x="212" y="1035"/>
                </a:lnTo>
                <a:lnTo>
                  <a:pt x="222" y="1039"/>
                </a:lnTo>
                <a:lnTo>
                  <a:pt x="232" y="1041"/>
                </a:lnTo>
                <a:lnTo>
                  <a:pt x="240" y="1039"/>
                </a:lnTo>
                <a:lnTo>
                  <a:pt x="250" y="1037"/>
                </a:lnTo>
                <a:lnTo>
                  <a:pt x="260" y="1031"/>
                </a:lnTo>
                <a:lnTo>
                  <a:pt x="268" y="1025"/>
                </a:lnTo>
                <a:lnTo>
                  <a:pt x="268" y="1025"/>
                </a:lnTo>
                <a:lnTo>
                  <a:pt x="306" y="995"/>
                </a:lnTo>
                <a:lnTo>
                  <a:pt x="352" y="951"/>
                </a:lnTo>
                <a:lnTo>
                  <a:pt x="378" y="925"/>
                </a:lnTo>
                <a:lnTo>
                  <a:pt x="406" y="895"/>
                </a:lnTo>
                <a:lnTo>
                  <a:pt x="432" y="863"/>
                </a:lnTo>
                <a:lnTo>
                  <a:pt x="460" y="827"/>
                </a:lnTo>
                <a:lnTo>
                  <a:pt x="486" y="787"/>
                </a:lnTo>
                <a:lnTo>
                  <a:pt x="510" y="743"/>
                </a:lnTo>
                <a:lnTo>
                  <a:pt x="532" y="697"/>
                </a:lnTo>
                <a:lnTo>
                  <a:pt x="552" y="645"/>
                </a:lnTo>
                <a:lnTo>
                  <a:pt x="568" y="591"/>
                </a:lnTo>
                <a:lnTo>
                  <a:pt x="576" y="561"/>
                </a:lnTo>
                <a:lnTo>
                  <a:pt x="580" y="533"/>
                </a:lnTo>
                <a:lnTo>
                  <a:pt x="586" y="502"/>
                </a:lnTo>
                <a:lnTo>
                  <a:pt x="588" y="470"/>
                </a:lnTo>
                <a:lnTo>
                  <a:pt x="590" y="438"/>
                </a:lnTo>
                <a:lnTo>
                  <a:pt x="592" y="404"/>
                </a:lnTo>
                <a:lnTo>
                  <a:pt x="592" y="404"/>
                </a:lnTo>
                <a:lnTo>
                  <a:pt x="590" y="350"/>
                </a:lnTo>
                <a:lnTo>
                  <a:pt x="584" y="300"/>
                </a:lnTo>
                <a:lnTo>
                  <a:pt x="574" y="254"/>
                </a:lnTo>
                <a:lnTo>
                  <a:pt x="560" y="214"/>
                </a:lnTo>
                <a:lnTo>
                  <a:pt x="544" y="176"/>
                </a:lnTo>
                <a:lnTo>
                  <a:pt x="526" y="144"/>
                </a:lnTo>
                <a:lnTo>
                  <a:pt x="506" y="114"/>
                </a:lnTo>
                <a:lnTo>
                  <a:pt x="482" y="90"/>
                </a:lnTo>
                <a:lnTo>
                  <a:pt x="458" y="68"/>
                </a:lnTo>
                <a:lnTo>
                  <a:pt x="434" y="48"/>
                </a:lnTo>
                <a:lnTo>
                  <a:pt x="408" y="34"/>
                </a:lnTo>
                <a:lnTo>
                  <a:pt x="380" y="22"/>
                </a:lnTo>
                <a:lnTo>
                  <a:pt x="354" y="12"/>
                </a:lnTo>
                <a:lnTo>
                  <a:pt x="326" y="6"/>
                </a:lnTo>
                <a:lnTo>
                  <a:pt x="300" y="2"/>
                </a:lnTo>
                <a:lnTo>
                  <a:pt x="276" y="0"/>
                </a:lnTo>
                <a:lnTo>
                  <a:pt x="276" y="0"/>
                </a:lnTo>
                <a:lnTo>
                  <a:pt x="246" y="2"/>
                </a:lnTo>
                <a:lnTo>
                  <a:pt x="218" y="6"/>
                </a:lnTo>
                <a:lnTo>
                  <a:pt x="190" y="12"/>
                </a:lnTo>
                <a:lnTo>
                  <a:pt x="164" y="22"/>
                </a:lnTo>
                <a:lnTo>
                  <a:pt x="140" y="32"/>
                </a:lnTo>
                <a:lnTo>
                  <a:pt x="118" y="44"/>
                </a:lnTo>
                <a:lnTo>
                  <a:pt x="98" y="58"/>
                </a:lnTo>
                <a:lnTo>
                  <a:pt x="78" y="76"/>
                </a:lnTo>
                <a:lnTo>
                  <a:pt x="60" y="94"/>
                </a:lnTo>
                <a:lnTo>
                  <a:pt x="46" y="112"/>
                </a:lnTo>
                <a:lnTo>
                  <a:pt x="32" y="134"/>
                </a:lnTo>
                <a:lnTo>
                  <a:pt x="20" y="154"/>
                </a:lnTo>
                <a:lnTo>
                  <a:pt x="12" y="178"/>
                </a:lnTo>
                <a:lnTo>
                  <a:pt x="6" y="202"/>
                </a:lnTo>
                <a:lnTo>
                  <a:pt x="2" y="226"/>
                </a:lnTo>
                <a:lnTo>
                  <a:pt x="0" y="252"/>
                </a:lnTo>
                <a:lnTo>
                  <a:pt x="0" y="252"/>
                </a:lnTo>
                <a:lnTo>
                  <a:pt x="2" y="278"/>
                </a:lnTo>
                <a:lnTo>
                  <a:pt x="6" y="302"/>
                </a:lnTo>
                <a:lnTo>
                  <a:pt x="12" y="326"/>
                </a:lnTo>
                <a:lnTo>
                  <a:pt x="20" y="348"/>
                </a:lnTo>
                <a:lnTo>
                  <a:pt x="32" y="370"/>
                </a:lnTo>
                <a:lnTo>
                  <a:pt x="44" y="390"/>
                </a:lnTo>
                <a:lnTo>
                  <a:pt x="58" y="410"/>
                </a:lnTo>
                <a:lnTo>
                  <a:pt x="74" y="426"/>
                </a:lnTo>
                <a:lnTo>
                  <a:pt x="92" y="442"/>
                </a:lnTo>
                <a:lnTo>
                  <a:pt x="112" y="456"/>
                </a:lnTo>
                <a:lnTo>
                  <a:pt x="132" y="468"/>
                </a:lnTo>
                <a:lnTo>
                  <a:pt x="154" y="480"/>
                </a:lnTo>
                <a:lnTo>
                  <a:pt x="178" y="488"/>
                </a:lnTo>
                <a:lnTo>
                  <a:pt x="202" y="494"/>
                </a:lnTo>
                <a:lnTo>
                  <a:pt x="226" y="496"/>
                </a:lnTo>
                <a:lnTo>
                  <a:pt x="250" y="498"/>
                </a:lnTo>
                <a:lnTo>
                  <a:pt x="250" y="498"/>
                </a:lnTo>
                <a:lnTo>
                  <a:pt x="280" y="498"/>
                </a:lnTo>
                <a:lnTo>
                  <a:pt x="306" y="494"/>
                </a:lnTo>
                <a:lnTo>
                  <a:pt x="330" y="490"/>
                </a:lnTo>
                <a:lnTo>
                  <a:pt x="350" y="486"/>
                </a:lnTo>
                <a:lnTo>
                  <a:pt x="380" y="478"/>
                </a:lnTo>
                <a:lnTo>
                  <a:pt x="390" y="474"/>
                </a:lnTo>
                <a:lnTo>
                  <a:pt x="390" y="474"/>
                </a:lnTo>
                <a:lnTo>
                  <a:pt x="386" y="518"/>
                </a:lnTo>
                <a:lnTo>
                  <a:pt x="380" y="557"/>
                </a:lnTo>
                <a:lnTo>
                  <a:pt x="370" y="597"/>
                </a:lnTo>
                <a:lnTo>
                  <a:pt x="356" y="633"/>
                </a:lnTo>
                <a:lnTo>
                  <a:pt x="338" y="669"/>
                </a:lnTo>
                <a:lnTo>
                  <a:pt x="320" y="701"/>
                </a:lnTo>
                <a:lnTo>
                  <a:pt x="300" y="731"/>
                </a:lnTo>
                <a:lnTo>
                  <a:pt x="280" y="759"/>
                </a:lnTo>
                <a:lnTo>
                  <a:pt x="258" y="785"/>
                </a:lnTo>
                <a:lnTo>
                  <a:pt x="238" y="809"/>
                </a:lnTo>
                <a:lnTo>
                  <a:pt x="198" y="847"/>
                </a:lnTo>
                <a:lnTo>
                  <a:pt x="164" y="873"/>
                </a:lnTo>
                <a:lnTo>
                  <a:pt x="144" y="891"/>
                </a:lnTo>
                <a:lnTo>
                  <a:pt x="144" y="891"/>
                </a:lnTo>
                <a:lnTo>
                  <a:pt x="136" y="897"/>
                </a:lnTo>
                <a:lnTo>
                  <a:pt x="130" y="905"/>
                </a:lnTo>
                <a:lnTo>
                  <a:pt x="126" y="915"/>
                </a:lnTo>
                <a:lnTo>
                  <a:pt x="124" y="925"/>
                </a:lnTo>
                <a:lnTo>
                  <a:pt x="124" y="935"/>
                </a:lnTo>
                <a:lnTo>
                  <a:pt x="126" y="945"/>
                </a:lnTo>
                <a:lnTo>
                  <a:pt x="132" y="957"/>
                </a:lnTo>
                <a:lnTo>
                  <a:pt x="140" y="967"/>
                </a:lnTo>
                <a:lnTo>
                  <a:pt x="192" y="1019"/>
                </a:lnTo>
                <a:close/>
                <a:moveTo>
                  <a:pt x="884" y="1019"/>
                </a:moveTo>
                <a:lnTo>
                  <a:pt x="884" y="1019"/>
                </a:lnTo>
                <a:lnTo>
                  <a:pt x="894" y="1029"/>
                </a:lnTo>
                <a:lnTo>
                  <a:pt x="904" y="1035"/>
                </a:lnTo>
                <a:lnTo>
                  <a:pt x="914" y="1039"/>
                </a:lnTo>
                <a:lnTo>
                  <a:pt x="924" y="1041"/>
                </a:lnTo>
                <a:lnTo>
                  <a:pt x="932" y="1039"/>
                </a:lnTo>
                <a:lnTo>
                  <a:pt x="942" y="1037"/>
                </a:lnTo>
                <a:lnTo>
                  <a:pt x="952" y="1031"/>
                </a:lnTo>
                <a:lnTo>
                  <a:pt x="960" y="1025"/>
                </a:lnTo>
                <a:lnTo>
                  <a:pt x="960" y="1025"/>
                </a:lnTo>
                <a:lnTo>
                  <a:pt x="998" y="995"/>
                </a:lnTo>
                <a:lnTo>
                  <a:pt x="1044" y="951"/>
                </a:lnTo>
                <a:lnTo>
                  <a:pt x="1070" y="925"/>
                </a:lnTo>
                <a:lnTo>
                  <a:pt x="1098" y="895"/>
                </a:lnTo>
                <a:lnTo>
                  <a:pt x="1124" y="863"/>
                </a:lnTo>
                <a:lnTo>
                  <a:pt x="1152" y="827"/>
                </a:lnTo>
                <a:lnTo>
                  <a:pt x="1178" y="787"/>
                </a:lnTo>
                <a:lnTo>
                  <a:pt x="1202" y="743"/>
                </a:lnTo>
                <a:lnTo>
                  <a:pt x="1224" y="697"/>
                </a:lnTo>
                <a:lnTo>
                  <a:pt x="1244" y="645"/>
                </a:lnTo>
                <a:lnTo>
                  <a:pt x="1260" y="591"/>
                </a:lnTo>
                <a:lnTo>
                  <a:pt x="1268" y="561"/>
                </a:lnTo>
                <a:lnTo>
                  <a:pt x="1272" y="533"/>
                </a:lnTo>
                <a:lnTo>
                  <a:pt x="1278" y="502"/>
                </a:lnTo>
                <a:lnTo>
                  <a:pt x="1280" y="470"/>
                </a:lnTo>
                <a:lnTo>
                  <a:pt x="1282" y="438"/>
                </a:lnTo>
                <a:lnTo>
                  <a:pt x="1284" y="404"/>
                </a:lnTo>
                <a:lnTo>
                  <a:pt x="1284" y="404"/>
                </a:lnTo>
                <a:lnTo>
                  <a:pt x="1282" y="350"/>
                </a:lnTo>
                <a:lnTo>
                  <a:pt x="1276" y="300"/>
                </a:lnTo>
                <a:lnTo>
                  <a:pt x="1266" y="254"/>
                </a:lnTo>
                <a:lnTo>
                  <a:pt x="1252" y="214"/>
                </a:lnTo>
                <a:lnTo>
                  <a:pt x="1236" y="176"/>
                </a:lnTo>
                <a:lnTo>
                  <a:pt x="1218" y="144"/>
                </a:lnTo>
                <a:lnTo>
                  <a:pt x="1198" y="114"/>
                </a:lnTo>
                <a:lnTo>
                  <a:pt x="1174" y="90"/>
                </a:lnTo>
                <a:lnTo>
                  <a:pt x="1150" y="68"/>
                </a:lnTo>
                <a:lnTo>
                  <a:pt x="1126" y="48"/>
                </a:lnTo>
                <a:lnTo>
                  <a:pt x="1100" y="34"/>
                </a:lnTo>
                <a:lnTo>
                  <a:pt x="1072" y="22"/>
                </a:lnTo>
                <a:lnTo>
                  <a:pt x="1046" y="12"/>
                </a:lnTo>
                <a:lnTo>
                  <a:pt x="1018" y="6"/>
                </a:lnTo>
                <a:lnTo>
                  <a:pt x="992" y="2"/>
                </a:lnTo>
                <a:lnTo>
                  <a:pt x="968" y="0"/>
                </a:lnTo>
                <a:lnTo>
                  <a:pt x="968" y="0"/>
                </a:lnTo>
                <a:lnTo>
                  <a:pt x="938" y="2"/>
                </a:lnTo>
                <a:lnTo>
                  <a:pt x="910" y="6"/>
                </a:lnTo>
                <a:lnTo>
                  <a:pt x="882" y="12"/>
                </a:lnTo>
                <a:lnTo>
                  <a:pt x="856" y="22"/>
                </a:lnTo>
                <a:lnTo>
                  <a:pt x="832" y="32"/>
                </a:lnTo>
                <a:lnTo>
                  <a:pt x="810" y="44"/>
                </a:lnTo>
                <a:lnTo>
                  <a:pt x="788" y="58"/>
                </a:lnTo>
                <a:lnTo>
                  <a:pt x="770" y="76"/>
                </a:lnTo>
                <a:lnTo>
                  <a:pt x="752" y="94"/>
                </a:lnTo>
                <a:lnTo>
                  <a:pt x="738" y="112"/>
                </a:lnTo>
                <a:lnTo>
                  <a:pt x="724" y="134"/>
                </a:lnTo>
                <a:lnTo>
                  <a:pt x="712" y="154"/>
                </a:lnTo>
                <a:lnTo>
                  <a:pt x="704" y="178"/>
                </a:lnTo>
                <a:lnTo>
                  <a:pt x="698" y="202"/>
                </a:lnTo>
                <a:lnTo>
                  <a:pt x="694" y="226"/>
                </a:lnTo>
                <a:lnTo>
                  <a:pt x="692" y="252"/>
                </a:lnTo>
                <a:lnTo>
                  <a:pt x="692" y="252"/>
                </a:lnTo>
                <a:lnTo>
                  <a:pt x="694" y="278"/>
                </a:lnTo>
                <a:lnTo>
                  <a:pt x="698" y="302"/>
                </a:lnTo>
                <a:lnTo>
                  <a:pt x="704" y="326"/>
                </a:lnTo>
                <a:lnTo>
                  <a:pt x="712" y="348"/>
                </a:lnTo>
                <a:lnTo>
                  <a:pt x="724" y="370"/>
                </a:lnTo>
                <a:lnTo>
                  <a:pt x="736" y="390"/>
                </a:lnTo>
                <a:lnTo>
                  <a:pt x="750" y="410"/>
                </a:lnTo>
                <a:lnTo>
                  <a:pt x="766" y="426"/>
                </a:lnTo>
                <a:lnTo>
                  <a:pt x="784" y="442"/>
                </a:lnTo>
                <a:lnTo>
                  <a:pt x="804" y="456"/>
                </a:lnTo>
                <a:lnTo>
                  <a:pt x="824" y="468"/>
                </a:lnTo>
                <a:lnTo>
                  <a:pt x="846" y="480"/>
                </a:lnTo>
                <a:lnTo>
                  <a:pt x="870" y="488"/>
                </a:lnTo>
                <a:lnTo>
                  <a:pt x="894" y="494"/>
                </a:lnTo>
                <a:lnTo>
                  <a:pt x="918" y="496"/>
                </a:lnTo>
                <a:lnTo>
                  <a:pt x="942" y="498"/>
                </a:lnTo>
                <a:lnTo>
                  <a:pt x="942" y="498"/>
                </a:lnTo>
                <a:lnTo>
                  <a:pt x="972" y="498"/>
                </a:lnTo>
                <a:lnTo>
                  <a:pt x="998" y="494"/>
                </a:lnTo>
                <a:lnTo>
                  <a:pt x="1022" y="490"/>
                </a:lnTo>
                <a:lnTo>
                  <a:pt x="1042" y="486"/>
                </a:lnTo>
                <a:lnTo>
                  <a:pt x="1072" y="478"/>
                </a:lnTo>
                <a:lnTo>
                  <a:pt x="1082" y="474"/>
                </a:lnTo>
                <a:lnTo>
                  <a:pt x="1082" y="474"/>
                </a:lnTo>
                <a:lnTo>
                  <a:pt x="1078" y="518"/>
                </a:lnTo>
                <a:lnTo>
                  <a:pt x="1072" y="557"/>
                </a:lnTo>
                <a:lnTo>
                  <a:pt x="1062" y="597"/>
                </a:lnTo>
                <a:lnTo>
                  <a:pt x="1048" y="633"/>
                </a:lnTo>
                <a:lnTo>
                  <a:pt x="1030" y="669"/>
                </a:lnTo>
                <a:lnTo>
                  <a:pt x="1012" y="701"/>
                </a:lnTo>
                <a:lnTo>
                  <a:pt x="992" y="731"/>
                </a:lnTo>
                <a:lnTo>
                  <a:pt x="972" y="759"/>
                </a:lnTo>
                <a:lnTo>
                  <a:pt x="950" y="785"/>
                </a:lnTo>
                <a:lnTo>
                  <a:pt x="928" y="809"/>
                </a:lnTo>
                <a:lnTo>
                  <a:pt x="890" y="847"/>
                </a:lnTo>
                <a:lnTo>
                  <a:pt x="856" y="873"/>
                </a:lnTo>
                <a:lnTo>
                  <a:pt x="834" y="891"/>
                </a:lnTo>
                <a:lnTo>
                  <a:pt x="834" y="891"/>
                </a:lnTo>
                <a:lnTo>
                  <a:pt x="828" y="897"/>
                </a:lnTo>
                <a:lnTo>
                  <a:pt x="822" y="905"/>
                </a:lnTo>
                <a:lnTo>
                  <a:pt x="818" y="915"/>
                </a:lnTo>
                <a:lnTo>
                  <a:pt x="816" y="925"/>
                </a:lnTo>
                <a:lnTo>
                  <a:pt x="816" y="935"/>
                </a:lnTo>
                <a:lnTo>
                  <a:pt x="818" y="945"/>
                </a:lnTo>
                <a:lnTo>
                  <a:pt x="824" y="957"/>
                </a:lnTo>
                <a:lnTo>
                  <a:pt x="832" y="967"/>
                </a:lnTo>
                <a:lnTo>
                  <a:pt x="884" y="1019"/>
                </a:lnTo>
                <a:close/>
              </a:path>
            </a:pathLst>
          </a:custGeom>
          <a:solidFill>
            <a:srgbClr val="B5D9A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3CCAE72D-F891-F7EC-0A60-881018CEEE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19300" y="2322786"/>
            <a:ext cx="8153400" cy="235414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6800"/>
              </a:lnSpc>
              <a:defRPr sz="5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Citat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3B4830F9-A051-2AAE-E0FF-9BA9538D3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260B711B-581C-C7B9-9F13-7716E8C827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3CB0C0-0880-078B-8BE7-DC07972BB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9" name="Bildobjekt 8" descr="Region Kronobergs logotyp">
            <a:extLst>
              <a:ext uri="{FF2B5EF4-FFF2-40B4-BE49-F238E27FC236}">
                <a16:creationId xmlns:a16="http://schemas.microsoft.com/office/drawing/2014/main" id="{1BCF48E4-2D2A-F0C6-11B4-36A1A5D5C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54984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_2">
    <p:bg>
      <p:bgPr>
        <a:solidFill>
          <a:srgbClr val="004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1709AE4F-DE07-4194-9808-48C512EAA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019300" y="1303392"/>
            <a:ext cx="848052" cy="687556"/>
          </a:xfrm>
          <a:custGeom>
            <a:avLst/>
            <a:gdLst>
              <a:gd name="T0" fmla="*/ 212 w 1284"/>
              <a:gd name="T1" fmla="*/ 1035 h 1041"/>
              <a:gd name="T2" fmla="*/ 250 w 1284"/>
              <a:gd name="T3" fmla="*/ 1037 h 1041"/>
              <a:gd name="T4" fmla="*/ 306 w 1284"/>
              <a:gd name="T5" fmla="*/ 995 h 1041"/>
              <a:gd name="T6" fmla="*/ 432 w 1284"/>
              <a:gd name="T7" fmla="*/ 863 h 1041"/>
              <a:gd name="T8" fmla="*/ 532 w 1284"/>
              <a:gd name="T9" fmla="*/ 697 h 1041"/>
              <a:gd name="T10" fmla="*/ 580 w 1284"/>
              <a:gd name="T11" fmla="*/ 533 h 1041"/>
              <a:gd name="T12" fmla="*/ 592 w 1284"/>
              <a:gd name="T13" fmla="*/ 404 h 1041"/>
              <a:gd name="T14" fmla="*/ 574 w 1284"/>
              <a:gd name="T15" fmla="*/ 254 h 1041"/>
              <a:gd name="T16" fmla="*/ 506 w 1284"/>
              <a:gd name="T17" fmla="*/ 114 h 1041"/>
              <a:gd name="T18" fmla="*/ 408 w 1284"/>
              <a:gd name="T19" fmla="*/ 34 h 1041"/>
              <a:gd name="T20" fmla="*/ 300 w 1284"/>
              <a:gd name="T21" fmla="*/ 2 h 1041"/>
              <a:gd name="T22" fmla="*/ 218 w 1284"/>
              <a:gd name="T23" fmla="*/ 6 h 1041"/>
              <a:gd name="T24" fmla="*/ 118 w 1284"/>
              <a:gd name="T25" fmla="*/ 44 h 1041"/>
              <a:gd name="T26" fmla="*/ 46 w 1284"/>
              <a:gd name="T27" fmla="*/ 112 h 1041"/>
              <a:gd name="T28" fmla="*/ 6 w 1284"/>
              <a:gd name="T29" fmla="*/ 202 h 1041"/>
              <a:gd name="T30" fmla="*/ 2 w 1284"/>
              <a:gd name="T31" fmla="*/ 278 h 1041"/>
              <a:gd name="T32" fmla="*/ 32 w 1284"/>
              <a:gd name="T33" fmla="*/ 370 h 1041"/>
              <a:gd name="T34" fmla="*/ 92 w 1284"/>
              <a:gd name="T35" fmla="*/ 442 h 1041"/>
              <a:gd name="T36" fmla="*/ 178 w 1284"/>
              <a:gd name="T37" fmla="*/ 488 h 1041"/>
              <a:gd name="T38" fmla="*/ 250 w 1284"/>
              <a:gd name="T39" fmla="*/ 498 h 1041"/>
              <a:gd name="T40" fmla="*/ 350 w 1284"/>
              <a:gd name="T41" fmla="*/ 486 h 1041"/>
              <a:gd name="T42" fmla="*/ 386 w 1284"/>
              <a:gd name="T43" fmla="*/ 518 h 1041"/>
              <a:gd name="T44" fmla="*/ 338 w 1284"/>
              <a:gd name="T45" fmla="*/ 669 h 1041"/>
              <a:gd name="T46" fmla="*/ 258 w 1284"/>
              <a:gd name="T47" fmla="*/ 785 h 1041"/>
              <a:gd name="T48" fmla="*/ 144 w 1284"/>
              <a:gd name="T49" fmla="*/ 891 h 1041"/>
              <a:gd name="T50" fmla="*/ 126 w 1284"/>
              <a:gd name="T51" fmla="*/ 915 h 1041"/>
              <a:gd name="T52" fmla="*/ 132 w 1284"/>
              <a:gd name="T53" fmla="*/ 957 h 1041"/>
              <a:gd name="T54" fmla="*/ 884 w 1284"/>
              <a:gd name="T55" fmla="*/ 1019 h 1041"/>
              <a:gd name="T56" fmla="*/ 924 w 1284"/>
              <a:gd name="T57" fmla="*/ 1041 h 1041"/>
              <a:gd name="T58" fmla="*/ 960 w 1284"/>
              <a:gd name="T59" fmla="*/ 1025 h 1041"/>
              <a:gd name="T60" fmla="*/ 1070 w 1284"/>
              <a:gd name="T61" fmla="*/ 925 h 1041"/>
              <a:gd name="T62" fmla="*/ 1178 w 1284"/>
              <a:gd name="T63" fmla="*/ 787 h 1041"/>
              <a:gd name="T64" fmla="*/ 1260 w 1284"/>
              <a:gd name="T65" fmla="*/ 591 h 1041"/>
              <a:gd name="T66" fmla="*/ 1280 w 1284"/>
              <a:gd name="T67" fmla="*/ 470 h 1041"/>
              <a:gd name="T68" fmla="*/ 1282 w 1284"/>
              <a:gd name="T69" fmla="*/ 350 h 1041"/>
              <a:gd name="T70" fmla="*/ 1236 w 1284"/>
              <a:gd name="T71" fmla="*/ 176 h 1041"/>
              <a:gd name="T72" fmla="*/ 1150 w 1284"/>
              <a:gd name="T73" fmla="*/ 68 h 1041"/>
              <a:gd name="T74" fmla="*/ 1046 w 1284"/>
              <a:gd name="T75" fmla="*/ 12 h 1041"/>
              <a:gd name="T76" fmla="*/ 968 w 1284"/>
              <a:gd name="T77" fmla="*/ 0 h 1041"/>
              <a:gd name="T78" fmla="*/ 856 w 1284"/>
              <a:gd name="T79" fmla="*/ 22 h 1041"/>
              <a:gd name="T80" fmla="*/ 770 w 1284"/>
              <a:gd name="T81" fmla="*/ 76 h 1041"/>
              <a:gd name="T82" fmla="*/ 712 w 1284"/>
              <a:gd name="T83" fmla="*/ 154 h 1041"/>
              <a:gd name="T84" fmla="*/ 692 w 1284"/>
              <a:gd name="T85" fmla="*/ 252 h 1041"/>
              <a:gd name="T86" fmla="*/ 704 w 1284"/>
              <a:gd name="T87" fmla="*/ 326 h 1041"/>
              <a:gd name="T88" fmla="*/ 750 w 1284"/>
              <a:gd name="T89" fmla="*/ 410 h 1041"/>
              <a:gd name="T90" fmla="*/ 824 w 1284"/>
              <a:gd name="T91" fmla="*/ 468 h 1041"/>
              <a:gd name="T92" fmla="*/ 918 w 1284"/>
              <a:gd name="T93" fmla="*/ 496 h 1041"/>
              <a:gd name="T94" fmla="*/ 998 w 1284"/>
              <a:gd name="T95" fmla="*/ 494 h 1041"/>
              <a:gd name="T96" fmla="*/ 1082 w 1284"/>
              <a:gd name="T97" fmla="*/ 474 h 1041"/>
              <a:gd name="T98" fmla="*/ 1062 w 1284"/>
              <a:gd name="T99" fmla="*/ 597 h 1041"/>
              <a:gd name="T100" fmla="*/ 992 w 1284"/>
              <a:gd name="T101" fmla="*/ 731 h 1041"/>
              <a:gd name="T102" fmla="*/ 890 w 1284"/>
              <a:gd name="T103" fmla="*/ 847 h 1041"/>
              <a:gd name="T104" fmla="*/ 828 w 1284"/>
              <a:gd name="T105" fmla="*/ 897 h 1041"/>
              <a:gd name="T106" fmla="*/ 816 w 1284"/>
              <a:gd name="T107" fmla="*/ 935 h 1041"/>
              <a:gd name="T108" fmla="*/ 884 w 1284"/>
              <a:gd name="T109" fmla="*/ 1019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4" h="1041">
                <a:moveTo>
                  <a:pt x="192" y="1019"/>
                </a:moveTo>
                <a:lnTo>
                  <a:pt x="192" y="1019"/>
                </a:lnTo>
                <a:lnTo>
                  <a:pt x="202" y="1029"/>
                </a:lnTo>
                <a:lnTo>
                  <a:pt x="212" y="1035"/>
                </a:lnTo>
                <a:lnTo>
                  <a:pt x="222" y="1039"/>
                </a:lnTo>
                <a:lnTo>
                  <a:pt x="232" y="1041"/>
                </a:lnTo>
                <a:lnTo>
                  <a:pt x="240" y="1039"/>
                </a:lnTo>
                <a:lnTo>
                  <a:pt x="250" y="1037"/>
                </a:lnTo>
                <a:lnTo>
                  <a:pt x="260" y="1031"/>
                </a:lnTo>
                <a:lnTo>
                  <a:pt x="268" y="1025"/>
                </a:lnTo>
                <a:lnTo>
                  <a:pt x="268" y="1025"/>
                </a:lnTo>
                <a:lnTo>
                  <a:pt x="306" y="995"/>
                </a:lnTo>
                <a:lnTo>
                  <a:pt x="352" y="951"/>
                </a:lnTo>
                <a:lnTo>
                  <a:pt x="378" y="925"/>
                </a:lnTo>
                <a:lnTo>
                  <a:pt x="406" y="895"/>
                </a:lnTo>
                <a:lnTo>
                  <a:pt x="432" y="863"/>
                </a:lnTo>
                <a:lnTo>
                  <a:pt x="460" y="827"/>
                </a:lnTo>
                <a:lnTo>
                  <a:pt x="486" y="787"/>
                </a:lnTo>
                <a:lnTo>
                  <a:pt x="510" y="743"/>
                </a:lnTo>
                <a:lnTo>
                  <a:pt x="532" y="697"/>
                </a:lnTo>
                <a:lnTo>
                  <a:pt x="552" y="645"/>
                </a:lnTo>
                <a:lnTo>
                  <a:pt x="568" y="591"/>
                </a:lnTo>
                <a:lnTo>
                  <a:pt x="576" y="561"/>
                </a:lnTo>
                <a:lnTo>
                  <a:pt x="580" y="533"/>
                </a:lnTo>
                <a:lnTo>
                  <a:pt x="586" y="502"/>
                </a:lnTo>
                <a:lnTo>
                  <a:pt x="588" y="470"/>
                </a:lnTo>
                <a:lnTo>
                  <a:pt x="590" y="438"/>
                </a:lnTo>
                <a:lnTo>
                  <a:pt x="592" y="404"/>
                </a:lnTo>
                <a:lnTo>
                  <a:pt x="592" y="404"/>
                </a:lnTo>
                <a:lnTo>
                  <a:pt x="590" y="350"/>
                </a:lnTo>
                <a:lnTo>
                  <a:pt x="584" y="300"/>
                </a:lnTo>
                <a:lnTo>
                  <a:pt x="574" y="254"/>
                </a:lnTo>
                <a:lnTo>
                  <a:pt x="560" y="214"/>
                </a:lnTo>
                <a:lnTo>
                  <a:pt x="544" y="176"/>
                </a:lnTo>
                <a:lnTo>
                  <a:pt x="526" y="144"/>
                </a:lnTo>
                <a:lnTo>
                  <a:pt x="506" y="114"/>
                </a:lnTo>
                <a:lnTo>
                  <a:pt x="482" y="90"/>
                </a:lnTo>
                <a:lnTo>
                  <a:pt x="458" y="68"/>
                </a:lnTo>
                <a:lnTo>
                  <a:pt x="434" y="48"/>
                </a:lnTo>
                <a:lnTo>
                  <a:pt x="408" y="34"/>
                </a:lnTo>
                <a:lnTo>
                  <a:pt x="380" y="22"/>
                </a:lnTo>
                <a:lnTo>
                  <a:pt x="354" y="12"/>
                </a:lnTo>
                <a:lnTo>
                  <a:pt x="326" y="6"/>
                </a:lnTo>
                <a:lnTo>
                  <a:pt x="300" y="2"/>
                </a:lnTo>
                <a:lnTo>
                  <a:pt x="276" y="0"/>
                </a:lnTo>
                <a:lnTo>
                  <a:pt x="276" y="0"/>
                </a:lnTo>
                <a:lnTo>
                  <a:pt x="246" y="2"/>
                </a:lnTo>
                <a:lnTo>
                  <a:pt x="218" y="6"/>
                </a:lnTo>
                <a:lnTo>
                  <a:pt x="190" y="12"/>
                </a:lnTo>
                <a:lnTo>
                  <a:pt x="164" y="22"/>
                </a:lnTo>
                <a:lnTo>
                  <a:pt x="140" y="32"/>
                </a:lnTo>
                <a:lnTo>
                  <a:pt x="118" y="44"/>
                </a:lnTo>
                <a:lnTo>
                  <a:pt x="98" y="58"/>
                </a:lnTo>
                <a:lnTo>
                  <a:pt x="78" y="76"/>
                </a:lnTo>
                <a:lnTo>
                  <a:pt x="60" y="94"/>
                </a:lnTo>
                <a:lnTo>
                  <a:pt x="46" y="112"/>
                </a:lnTo>
                <a:lnTo>
                  <a:pt x="32" y="134"/>
                </a:lnTo>
                <a:lnTo>
                  <a:pt x="20" y="154"/>
                </a:lnTo>
                <a:lnTo>
                  <a:pt x="12" y="178"/>
                </a:lnTo>
                <a:lnTo>
                  <a:pt x="6" y="202"/>
                </a:lnTo>
                <a:lnTo>
                  <a:pt x="2" y="226"/>
                </a:lnTo>
                <a:lnTo>
                  <a:pt x="0" y="252"/>
                </a:lnTo>
                <a:lnTo>
                  <a:pt x="0" y="252"/>
                </a:lnTo>
                <a:lnTo>
                  <a:pt x="2" y="278"/>
                </a:lnTo>
                <a:lnTo>
                  <a:pt x="6" y="302"/>
                </a:lnTo>
                <a:lnTo>
                  <a:pt x="12" y="326"/>
                </a:lnTo>
                <a:lnTo>
                  <a:pt x="20" y="348"/>
                </a:lnTo>
                <a:lnTo>
                  <a:pt x="32" y="370"/>
                </a:lnTo>
                <a:lnTo>
                  <a:pt x="44" y="390"/>
                </a:lnTo>
                <a:lnTo>
                  <a:pt x="58" y="410"/>
                </a:lnTo>
                <a:lnTo>
                  <a:pt x="74" y="426"/>
                </a:lnTo>
                <a:lnTo>
                  <a:pt x="92" y="442"/>
                </a:lnTo>
                <a:lnTo>
                  <a:pt x="112" y="456"/>
                </a:lnTo>
                <a:lnTo>
                  <a:pt x="132" y="468"/>
                </a:lnTo>
                <a:lnTo>
                  <a:pt x="154" y="480"/>
                </a:lnTo>
                <a:lnTo>
                  <a:pt x="178" y="488"/>
                </a:lnTo>
                <a:lnTo>
                  <a:pt x="202" y="494"/>
                </a:lnTo>
                <a:lnTo>
                  <a:pt x="226" y="496"/>
                </a:lnTo>
                <a:lnTo>
                  <a:pt x="250" y="498"/>
                </a:lnTo>
                <a:lnTo>
                  <a:pt x="250" y="498"/>
                </a:lnTo>
                <a:lnTo>
                  <a:pt x="280" y="498"/>
                </a:lnTo>
                <a:lnTo>
                  <a:pt x="306" y="494"/>
                </a:lnTo>
                <a:lnTo>
                  <a:pt x="330" y="490"/>
                </a:lnTo>
                <a:lnTo>
                  <a:pt x="350" y="486"/>
                </a:lnTo>
                <a:lnTo>
                  <a:pt x="380" y="478"/>
                </a:lnTo>
                <a:lnTo>
                  <a:pt x="390" y="474"/>
                </a:lnTo>
                <a:lnTo>
                  <a:pt x="390" y="474"/>
                </a:lnTo>
                <a:lnTo>
                  <a:pt x="386" y="518"/>
                </a:lnTo>
                <a:lnTo>
                  <a:pt x="380" y="557"/>
                </a:lnTo>
                <a:lnTo>
                  <a:pt x="370" y="597"/>
                </a:lnTo>
                <a:lnTo>
                  <a:pt x="356" y="633"/>
                </a:lnTo>
                <a:lnTo>
                  <a:pt x="338" y="669"/>
                </a:lnTo>
                <a:lnTo>
                  <a:pt x="320" y="701"/>
                </a:lnTo>
                <a:lnTo>
                  <a:pt x="300" y="731"/>
                </a:lnTo>
                <a:lnTo>
                  <a:pt x="280" y="759"/>
                </a:lnTo>
                <a:lnTo>
                  <a:pt x="258" y="785"/>
                </a:lnTo>
                <a:lnTo>
                  <a:pt x="238" y="809"/>
                </a:lnTo>
                <a:lnTo>
                  <a:pt x="198" y="847"/>
                </a:lnTo>
                <a:lnTo>
                  <a:pt x="164" y="873"/>
                </a:lnTo>
                <a:lnTo>
                  <a:pt x="144" y="891"/>
                </a:lnTo>
                <a:lnTo>
                  <a:pt x="144" y="891"/>
                </a:lnTo>
                <a:lnTo>
                  <a:pt x="136" y="897"/>
                </a:lnTo>
                <a:lnTo>
                  <a:pt x="130" y="905"/>
                </a:lnTo>
                <a:lnTo>
                  <a:pt x="126" y="915"/>
                </a:lnTo>
                <a:lnTo>
                  <a:pt x="124" y="925"/>
                </a:lnTo>
                <a:lnTo>
                  <a:pt x="124" y="935"/>
                </a:lnTo>
                <a:lnTo>
                  <a:pt x="126" y="945"/>
                </a:lnTo>
                <a:lnTo>
                  <a:pt x="132" y="957"/>
                </a:lnTo>
                <a:lnTo>
                  <a:pt x="140" y="967"/>
                </a:lnTo>
                <a:lnTo>
                  <a:pt x="192" y="1019"/>
                </a:lnTo>
                <a:close/>
                <a:moveTo>
                  <a:pt x="884" y="1019"/>
                </a:moveTo>
                <a:lnTo>
                  <a:pt x="884" y="1019"/>
                </a:lnTo>
                <a:lnTo>
                  <a:pt x="894" y="1029"/>
                </a:lnTo>
                <a:lnTo>
                  <a:pt x="904" y="1035"/>
                </a:lnTo>
                <a:lnTo>
                  <a:pt x="914" y="1039"/>
                </a:lnTo>
                <a:lnTo>
                  <a:pt x="924" y="1041"/>
                </a:lnTo>
                <a:lnTo>
                  <a:pt x="932" y="1039"/>
                </a:lnTo>
                <a:lnTo>
                  <a:pt x="942" y="1037"/>
                </a:lnTo>
                <a:lnTo>
                  <a:pt x="952" y="1031"/>
                </a:lnTo>
                <a:lnTo>
                  <a:pt x="960" y="1025"/>
                </a:lnTo>
                <a:lnTo>
                  <a:pt x="960" y="1025"/>
                </a:lnTo>
                <a:lnTo>
                  <a:pt x="998" y="995"/>
                </a:lnTo>
                <a:lnTo>
                  <a:pt x="1044" y="951"/>
                </a:lnTo>
                <a:lnTo>
                  <a:pt x="1070" y="925"/>
                </a:lnTo>
                <a:lnTo>
                  <a:pt x="1098" y="895"/>
                </a:lnTo>
                <a:lnTo>
                  <a:pt x="1124" y="863"/>
                </a:lnTo>
                <a:lnTo>
                  <a:pt x="1152" y="827"/>
                </a:lnTo>
                <a:lnTo>
                  <a:pt x="1178" y="787"/>
                </a:lnTo>
                <a:lnTo>
                  <a:pt x="1202" y="743"/>
                </a:lnTo>
                <a:lnTo>
                  <a:pt x="1224" y="697"/>
                </a:lnTo>
                <a:lnTo>
                  <a:pt x="1244" y="645"/>
                </a:lnTo>
                <a:lnTo>
                  <a:pt x="1260" y="591"/>
                </a:lnTo>
                <a:lnTo>
                  <a:pt x="1268" y="561"/>
                </a:lnTo>
                <a:lnTo>
                  <a:pt x="1272" y="533"/>
                </a:lnTo>
                <a:lnTo>
                  <a:pt x="1278" y="502"/>
                </a:lnTo>
                <a:lnTo>
                  <a:pt x="1280" y="470"/>
                </a:lnTo>
                <a:lnTo>
                  <a:pt x="1282" y="438"/>
                </a:lnTo>
                <a:lnTo>
                  <a:pt x="1284" y="404"/>
                </a:lnTo>
                <a:lnTo>
                  <a:pt x="1284" y="404"/>
                </a:lnTo>
                <a:lnTo>
                  <a:pt x="1282" y="350"/>
                </a:lnTo>
                <a:lnTo>
                  <a:pt x="1276" y="300"/>
                </a:lnTo>
                <a:lnTo>
                  <a:pt x="1266" y="254"/>
                </a:lnTo>
                <a:lnTo>
                  <a:pt x="1252" y="214"/>
                </a:lnTo>
                <a:lnTo>
                  <a:pt x="1236" y="176"/>
                </a:lnTo>
                <a:lnTo>
                  <a:pt x="1218" y="144"/>
                </a:lnTo>
                <a:lnTo>
                  <a:pt x="1198" y="114"/>
                </a:lnTo>
                <a:lnTo>
                  <a:pt x="1174" y="90"/>
                </a:lnTo>
                <a:lnTo>
                  <a:pt x="1150" y="68"/>
                </a:lnTo>
                <a:lnTo>
                  <a:pt x="1126" y="48"/>
                </a:lnTo>
                <a:lnTo>
                  <a:pt x="1100" y="34"/>
                </a:lnTo>
                <a:lnTo>
                  <a:pt x="1072" y="22"/>
                </a:lnTo>
                <a:lnTo>
                  <a:pt x="1046" y="12"/>
                </a:lnTo>
                <a:lnTo>
                  <a:pt x="1018" y="6"/>
                </a:lnTo>
                <a:lnTo>
                  <a:pt x="992" y="2"/>
                </a:lnTo>
                <a:lnTo>
                  <a:pt x="968" y="0"/>
                </a:lnTo>
                <a:lnTo>
                  <a:pt x="968" y="0"/>
                </a:lnTo>
                <a:lnTo>
                  <a:pt x="938" y="2"/>
                </a:lnTo>
                <a:lnTo>
                  <a:pt x="910" y="6"/>
                </a:lnTo>
                <a:lnTo>
                  <a:pt x="882" y="12"/>
                </a:lnTo>
                <a:lnTo>
                  <a:pt x="856" y="22"/>
                </a:lnTo>
                <a:lnTo>
                  <a:pt x="832" y="32"/>
                </a:lnTo>
                <a:lnTo>
                  <a:pt x="810" y="44"/>
                </a:lnTo>
                <a:lnTo>
                  <a:pt x="788" y="58"/>
                </a:lnTo>
                <a:lnTo>
                  <a:pt x="770" y="76"/>
                </a:lnTo>
                <a:lnTo>
                  <a:pt x="752" y="94"/>
                </a:lnTo>
                <a:lnTo>
                  <a:pt x="738" y="112"/>
                </a:lnTo>
                <a:lnTo>
                  <a:pt x="724" y="134"/>
                </a:lnTo>
                <a:lnTo>
                  <a:pt x="712" y="154"/>
                </a:lnTo>
                <a:lnTo>
                  <a:pt x="704" y="178"/>
                </a:lnTo>
                <a:lnTo>
                  <a:pt x="698" y="202"/>
                </a:lnTo>
                <a:lnTo>
                  <a:pt x="694" y="226"/>
                </a:lnTo>
                <a:lnTo>
                  <a:pt x="692" y="252"/>
                </a:lnTo>
                <a:lnTo>
                  <a:pt x="692" y="252"/>
                </a:lnTo>
                <a:lnTo>
                  <a:pt x="694" y="278"/>
                </a:lnTo>
                <a:lnTo>
                  <a:pt x="698" y="302"/>
                </a:lnTo>
                <a:lnTo>
                  <a:pt x="704" y="326"/>
                </a:lnTo>
                <a:lnTo>
                  <a:pt x="712" y="348"/>
                </a:lnTo>
                <a:lnTo>
                  <a:pt x="724" y="370"/>
                </a:lnTo>
                <a:lnTo>
                  <a:pt x="736" y="390"/>
                </a:lnTo>
                <a:lnTo>
                  <a:pt x="750" y="410"/>
                </a:lnTo>
                <a:lnTo>
                  <a:pt x="766" y="426"/>
                </a:lnTo>
                <a:lnTo>
                  <a:pt x="784" y="442"/>
                </a:lnTo>
                <a:lnTo>
                  <a:pt x="804" y="456"/>
                </a:lnTo>
                <a:lnTo>
                  <a:pt x="824" y="468"/>
                </a:lnTo>
                <a:lnTo>
                  <a:pt x="846" y="480"/>
                </a:lnTo>
                <a:lnTo>
                  <a:pt x="870" y="488"/>
                </a:lnTo>
                <a:lnTo>
                  <a:pt x="894" y="494"/>
                </a:lnTo>
                <a:lnTo>
                  <a:pt x="918" y="496"/>
                </a:lnTo>
                <a:lnTo>
                  <a:pt x="942" y="498"/>
                </a:lnTo>
                <a:lnTo>
                  <a:pt x="942" y="498"/>
                </a:lnTo>
                <a:lnTo>
                  <a:pt x="972" y="498"/>
                </a:lnTo>
                <a:lnTo>
                  <a:pt x="998" y="494"/>
                </a:lnTo>
                <a:lnTo>
                  <a:pt x="1022" y="490"/>
                </a:lnTo>
                <a:lnTo>
                  <a:pt x="1042" y="486"/>
                </a:lnTo>
                <a:lnTo>
                  <a:pt x="1072" y="478"/>
                </a:lnTo>
                <a:lnTo>
                  <a:pt x="1082" y="474"/>
                </a:lnTo>
                <a:lnTo>
                  <a:pt x="1082" y="474"/>
                </a:lnTo>
                <a:lnTo>
                  <a:pt x="1078" y="518"/>
                </a:lnTo>
                <a:lnTo>
                  <a:pt x="1072" y="557"/>
                </a:lnTo>
                <a:lnTo>
                  <a:pt x="1062" y="597"/>
                </a:lnTo>
                <a:lnTo>
                  <a:pt x="1048" y="633"/>
                </a:lnTo>
                <a:lnTo>
                  <a:pt x="1030" y="669"/>
                </a:lnTo>
                <a:lnTo>
                  <a:pt x="1012" y="701"/>
                </a:lnTo>
                <a:lnTo>
                  <a:pt x="992" y="731"/>
                </a:lnTo>
                <a:lnTo>
                  <a:pt x="972" y="759"/>
                </a:lnTo>
                <a:lnTo>
                  <a:pt x="950" y="785"/>
                </a:lnTo>
                <a:lnTo>
                  <a:pt x="928" y="809"/>
                </a:lnTo>
                <a:lnTo>
                  <a:pt x="890" y="847"/>
                </a:lnTo>
                <a:lnTo>
                  <a:pt x="856" y="873"/>
                </a:lnTo>
                <a:lnTo>
                  <a:pt x="834" y="891"/>
                </a:lnTo>
                <a:lnTo>
                  <a:pt x="834" y="891"/>
                </a:lnTo>
                <a:lnTo>
                  <a:pt x="828" y="897"/>
                </a:lnTo>
                <a:lnTo>
                  <a:pt x="822" y="905"/>
                </a:lnTo>
                <a:lnTo>
                  <a:pt x="818" y="915"/>
                </a:lnTo>
                <a:lnTo>
                  <a:pt x="816" y="925"/>
                </a:lnTo>
                <a:lnTo>
                  <a:pt x="816" y="935"/>
                </a:lnTo>
                <a:lnTo>
                  <a:pt x="818" y="945"/>
                </a:lnTo>
                <a:lnTo>
                  <a:pt x="824" y="957"/>
                </a:lnTo>
                <a:lnTo>
                  <a:pt x="832" y="967"/>
                </a:lnTo>
                <a:lnTo>
                  <a:pt x="884" y="1019"/>
                </a:lnTo>
                <a:close/>
              </a:path>
            </a:pathLst>
          </a:custGeom>
          <a:solidFill>
            <a:srgbClr val="B5D9A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EA76ECA-CF40-4A60-B309-60280244B60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2019300" y="2322786"/>
            <a:ext cx="8153400" cy="235414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6800"/>
              </a:lnSpc>
              <a:defRPr sz="5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Citat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3C5CDB-1A46-C16E-45B0-3A7401F57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BF65B4B6-9E14-4B74-5571-49A0ECE84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F5E637-68B2-975F-0AB8-6103F58F7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7" name="Bildobjekt 6" descr="Region Kronobergs logotyp">
            <a:extLst>
              <a:ext uri="{FF2B5EF4-FFF2-40B4-BE49-F238E27FC236}">
                <a16:creationId xmlns:a16="http://schemas.microsoft.com/office/drawing/2014/main" id="{2A24C050-2A7E-9D77-4DDD-F8A83EB7B7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7777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Mörk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ubrik 2">
            <a:extLst>
              <a:ext uri="{FF2B5EF4-FFF2-40B4-BE49-F238E27FC236}">
                <a16:creationId xmlns:a16="http://schemas.microsoft.com/office/drawing/2014/main" id="{9304E0E5-6541-AB7F-7614-3EBE51B6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BF785853-D5FC-5D6F-4080-BE226062A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C0D64608-E567-A380-2507-6F7BE5416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F91447F9-AD75-4018-24B0-8A81F9B41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9" name="Bildobjekt 8" descr="Region Kronobergs logotyp">
            <a:extLst>
              <a:ext uri="{FF2B5EF4-FFF2-40B4-BE49-F238E27FC236}">
                <a16:creationId xmlns:a16="http://schemas.microsoft.com/office/drawing/2014/main" id="{6B1CBEAB-2F9F-AF1D-27EC-625F300A09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15013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Mörkgrön">
    <p:bg>
      <p:bgPr>
        <a:solidFill>
          <a:srgbClr val="004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65F0A775-D430-03FA-0E80-939547111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15BBD14D-1797-314B-496A-71DEF29E0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E2C9097C-BFA2-08AC-1533-85BF710AE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8" name="Bildobjekt 7" descr="Region Kronobergs logotyp">
            <a:extLst>
              <a:ext uri="{FF2B5EF4-FFF2-40B4-BE49-F238E27FC236}">
                <a16:creationId xmlns:a16="http://schemas.microsoft.com/office/drawing/2014/main" id="{97D2BF5A-4596-9DF0-0AC2-33CE1AC93D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3097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Mörkrosa">
    <p:bg>
      <p:bgPr>
        <a:solidFill>
          <a:srgbClr val="700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ubrik 2">
            <a:extLst>
              <a:ext uri="{FF2B5EF4-FFF2-40B4-BE49-F238E27FC236}">
                <a16:creationId xmlns:a16="http://schemas.microsoft.com/office/drawing/2014/main" id="{BF154BB3-81AC-7FCF-9AA7-3FFA5453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1A065A83-AA1E-5F57-0ACB-667631FF1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C6FED08-65E3-1863-C1B7-F35BDE01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92D948F9-5C99-C750-9EA9-E6D60B6E9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8" name="Bildobjekt 7" descr="Region Kronobergs logotyp">
            <a:extLst>
              <a:ext uri="{FF2B5EF4-FFF2-40B4-BE49-F238E27FC236}">
                <a16:creationId xmlns:a16="http://schemas.microsoft.com/office/drawing/2014/main" id="{3BBAEC73-A09F-7C8D-F202-96148CC7B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1134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_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5F02269-457D-71B6-35A9-850BBE531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ubrik 2">
            <a:extLst>
              <a:ext uri="{FF2B5EF4-FFF2-40B4-BE49-F238E27FC236}">
                <a16:creationId xmlns:a16="http://schemas.microsoft.com/office/drawing/2014/main" id="{4AA424CA-FCDC-245E-15FC-E36E748B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849" y="1954923"/>
            <a:ext cx="8336301" cy="2086671"/>
          </a:xfrm>
        </p:spPr>
        <p:txBody>
          <a:bodyPr anchor="ctr">
            <a:noAutofit/>
          </a:bodyPr>
          <a:lstStyle>
            <a:lvl1pPr algn="ctr">
              <a:defRPr sz="54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1E434150-9D3A-3924-2208-1068EDB483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8212" y="4284267"/>
            <a:ext cx="7755574" cy="1207758"/>
          </a:xfrm>
        </p:spPr>
        <p:txBody>
          <a:bodyPr>
            <a:normAutofit/>
          </a:bodyPr>
          <a:lstStyle>
            <a:lvl1pPr marL="0" indent="0" algn="ctr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9F59BC06-BE1E-50F8-CFBF-81D75CB54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775C409-E6E6-8340-B1FF-A7171D839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86492A95-E3DE-744A-DC1E-24AC20D4C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8" name="Bildobjekt 7" descr="Region Kronobergs logotyp">
            <a:extLst>
              <a:ext uri="{FF2B5EF4-FFF2-40B4-BE49-F238E27FC236}">
                <a16:creationId xmlns:a16="http://schemas.microsoft.com/office/drawing/2014/main" id="{9D78E102-C7CD-1129-5DB5-73339A11AB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1799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delat innehåll_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BDEC135-66DF-CEC9-615D-56171E81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-7497"/>
            <a:ext cx="6096000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963924" y="1894115"/>
            <a:ext cx="4168151" cy="306977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7" name="Platshållare för text 11">
            <a:extLst>
              <a:ext uri="{FF2B5EF4-FFF2-40B4-BE49-F238E27FC236}">
                <a16:creationId xmlns:a16="http://schemas.microsoft.com/office/drawing/2014/main" id="{AB69E867-06EA-137D-F928-667746C1A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781397"/>
            <a:ext cx="4880091" cy="4995876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A164EF78-DEEC-6388-FACB-C26790AF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B684164-7CDF-B192-9F03-5ED1A110572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2C9FA2B6-4370-0FAC-64A2-92519156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white">
          <a:xfrm>
            <a:off x="2087880" y="6426926"/>
            <a:ext cx="3844569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85011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delat innehåll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BDEC135-66DF-CEC9-615D-56171E81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0" y="-7497"/>
            <a:ext cx="6096000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3807393C-14C5-817F-0FB7-0BCDC99C30B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963924" y="1894115"/>
            <a:ext cx="4168151" cy="306977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7" name="Platshållare för text 11">
            <a:extLst>
              <a:ext uri="{FF2B5EF4-FFF2-40B4-BE49-F238E27FC236}">
                <a16:creationId xmlns:a16="http://schemas.microsoft.com/office/drawing/2014/main" id="{AB69E867-06EA-137D-F928-667746C1A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9934" y="781397"/>
            <a:ext cx="4880091" cy="4995876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A164EF78-DEEC-6388-FACB-C26790AF8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white"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3B684164-7CDF-B192-9F03-5ED1A110572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white"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2C9FA2B6-4370-0FAC-64A2-92519156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white">
          <a:xfrm>
            <a:off x="2087880" y="6426926"/>
            <a:ext cx="3844569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55465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241DCC-EF83-BA75-77E2-666C4BAED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429000"/>
            <a:ext cx="12192000" cy="3429000"/>
          </a:xfrm>
          <a:prstGeom prst="rect">
            <a:avLst/>
          </a:prstGeom>
          <a:solidFill>
            <a:srgbClr val="0041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DCABAA49-B847-E534-66D8-9342DE176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-506" r="4923" b="69"/>
          <a:stretch/>
        </p:blipFill>
        <p:spPr>
          <a:xfrm>
            <a:off x="-1" y="294214"/>
            <a:ext cx="12192001" cy="6419017"/>
          </a:xfrm>
          <a:prstGeom prst="rect">
            <a:avLst/>
          </a:prstGeom>
        </p:spPr>
      </p:pic>
      <p:pic>
        <p:nvPicPr>
          <p:cNvPr id="3" name="Bildobjekt 2" descr="Region Kronobergs logotyp">
            <a:extLst>
              <a:ext uri="{FF2B5EF4-FFF2-40B4-BE49-F238E27FC236}">
                <a16:creationId xmlns:a16="http://schemas.microsoft.com/office/drawing/2014/main" id="{3C0F82EB-5ACD-C7CA-05AD-B96BC9CDB0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101680" y="2255506"/>
            <a:ext cx="1988638" cy="2346987"/>
          </a:xfrm>
          <a:prstGeom prst="rect">
            <a:avLst/>
          </a:prstGeom>
        </p:spPr>
      </p:pic>
      <p:sp>
        <p:nvSpPr>
          <p:cNvPr id="17" name="Rubrik 16">
            <a:extLst>
              <a:ext uri="{FF2B5EF4-FFF2-40B4-BE49-F238E27FC236}">
                <a16:creationId xmlns:a16="http://schemas.microsoft.com/office/drawing/2014/main" id="{A17BA132-B236-B5C8-8E0E-6E209B945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5915" y="4938771"/>
            <a:ext cx="4060168" cy="582133"/>
          </a:xfrm>
        </p:spPr>
        <p:txBody>
          <a:bodyPr>
            <a:normAutofit/>
          </a:bodyPr>
          <a:lstStyle>
            <a:lvl1pPr algn="ctr">
              <a:defRPr sz="1600" b="0" i="0">
                <a:solidFill>
                  <a:schemeClr val="bg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Lägg till webbadress</a:t>
            </a:r>
          </a:p>
        </p:txBody>
      </p:sp>
    </p:spTree>
    <p:extLst>
      <p:ext uri="{BB962C8B-B14F-4D97-AF65-F5344CB8AC3E}">
        <p14:creationId xmlns:p14="http://schemas.microsoft.com/office/powerpoint/2010/main" val="38573240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2">
    <p:bg>
      <p:bgPr>
        <a:solidFill>
          <a:srgbClr val="004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A3558A6-D80F-9805-281E-5B97F9A0A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7" b="5077"/>
          <a:stretch/>
        </p:blipFill>
        <p:spPr>
          <a:xfrm>
            <a:off x="1974449" y="0"/>
            <a:ext cx="8243100" cy="6858000"/>
          </a:xfrm>
          <a:prstGeom prst="rect">
            <a:avLst/>
          </a:prstGeom>
        </p:spPr>
      </p:pic>
      <p:pic>
        <p:nvPicPr>
          <p:cNvPr id="3" name="Bildobjekt 2" descr="Region Kronobergs logotyp">
            <a:extLst>
              <a:ext uri="{FF2B5EF4-FFF2-40B4-BE49-F238E27FC236}">
                <a16:creationId xmlns:a16="http://schemas.microsoft.com/office/drawing/2014/main" id="{EDD5676D-7486-6BF0-3060-3690D28E94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5081877" y="2231968"/>
            <a:ext cx="2028246" cy="2394063"/>
          </a:xfrm>
          <a:prstGeom prst="rect">
            <a:avLst/>
          </a:prstGeom>
        </p:spPr>
      </p:pic>
      <p:sp>
        <p:nvSpPr>
          <p:cNvPr id="17" name="Rubrik 16">
            <a:extLst>
              <a:ext uri="{FF2B5EF4-FFF2-40B4-BE49-F238E27FC236}">
                <a16:creationId xmlns:a16="http://schemas.microsoft.com/office/drawing/2014/main" id="{A17BA132-B236-B5C8-8E0E-6E209B945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3555" y="5319890"/>
            <a:ext cx="5344888" cy="582133"/>
          </a:xfrm>
        </p:spPr>
        <p:txBody>
          <a:bodyPr>
            <a:normAutofit/>
          </a:bodyPr>
          <a:lstStyle>
            <a:lvl1pPr algn="ctr">
              <a:defRPr sz="20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sv-SE" dirty="0"/>
              <a:t>Lägg till webbadress</a:t>
            </a:r>
          </a:p>
        </p:txBody>
      </p:sp>
    </p:spTree>
    <p:extLst>
      <p:ext uri="{BB962C8B-B14F-4D97-AF65-F5344CB8AC3E}">
        <p14:creationId xmlns:p14="http://schemas.microsoft.com/office/powerpoint/2010/main" val="13262143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Text_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5E67BAE-5378-A2B3-DCDA-3A8067B47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9062" r="71690" b="14627"/>
          <a:stretch/>
        </p:blipFill>
        <p:spPr>
          <a:xfrm>
            <a:off x="6706601" y="-1"/>
            <a:ext cx="5485398" cy="6857999"/>
          </a:xfrm>
          <a:prstGeom prst="rect">
            <a:avLst/>
          </a:prstGeom>
        </p:spPr>
      </p:pic>
      <p:pic>
        <p:nvPicPr>
          <p:cNvPr id="2" name="Bildobjekt 1" descr="Region Kronobergs logotyp">
            <a:extLst>
              <a:ext uri="{FF2B5EF4-FFF2-40B4-BE49-F238E27FC236}">
                <a16:creationId xmlns:a16="http://schemas.microsoft.com/office/drawing/2014/main" id="{7F25A052-AB9F-0133-DEB4-B5A74D6B97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253990" y="3158068"/>
            <a:ext cx="1820640" cy="2148714"/>
          </a:xfrm>
          <a:prstGeom prst="rect">
            <a:avLst/>
          </a:prstGeom>
        </p:spPr>
      </p:pic>
      <p:sp>
        <p:nvSpPr>
          <p:cNvPr id="13" name="Rubrik 8">
            <a:extLst>
              <a:ext uri="{FF2B5EF4-FFF2-40B4-BE49-F238E27FC236}">
                <a16:creationId xmlns:a16="http://schemas.microsoft.com/office/drawing/2014/main" id="{68A95451-3858-D0F1-2E01-C8409482E8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30" y="1130064"/>
            <a:ext cx="5711548" cy="2929285"/>
          </a:xfrm>
        </p:spPr>
        <p:txBody>
          <a:bodyPr anchor="b">
            <a:noAutofit/>
          </a:bodyPr>
          <a:lstStyle>
            <a:lvl1pPr>
              <a:defRPr sz="5200">
                <a:latin typeface="+mj-lt"/>
              </a:defRPr>
            </a:lvl1pPr>
          </a:lstStyle>
          <a:p>
            <a:pPr lvl="0"/>
            <a:r>
              <a:rPr lang="sv-SE" dirty="0"/>
              <a:t>Avslutning eller kontakt</a:t>
            </a:r>
          </a:p>
        </p:txBody>
      </p:sp>
      <p:sp>
        <p:nvSpPr>
          <p:cNvPr id="14" name="Underrubrik 2">
            <a:extLst>
              <a:ext uri="{FF2B5EF4-FFF2-40B4-BE49-F238E27FC236}">
                <a16:creationId xmlns:a16="http://schemas.microsoft.com/office/drawing/2014/main" id="{89EB1D23-790B-FFF2-213B-EE9E4F1859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529" y="4238964"/>
            <a:ext cx="5711548" cy="174776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Lägg till text</a:t>
            </a:r>
          </a:p>
        </p:txBody>
      </p:sp>
    </p:spTree>
    <p:extLst>
      <p:ext uri="{BB962C8B-B14F-4D97-AF65-F5344CB8AC3E}">
        <p14:creationId xmlns:p14="http://schemas.microsoft.com/office/powerpoint/2010/main" val="27167385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bild_Text_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FC63BFF-6B4C-BC38-47EC-F7FCD69E6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9062" r="71690" b="14627"/>
          <a:stretch/>
        </p:blipFill>
        <p:spPr>
          <a:xfrm>
            <a:off x="6706601" y="-1"/>
            <a:ext cx="5485398" cy="6857999"/>
          </a:xfrm>
          <a:prstGeom prst="rect">
            <a:avLst/>
          </a:prstGeom>
        </p:spPr>
      </p:pic>
      <p:pic>
        <p:nvPicPr>
          <p:cNvPr id="2" name="Bildobjekt 1" descr="Region Kronobergs logotyp">
            <a:extLst>
              <a:ext uri="{FF2B5EF4-FFF2-40B4-BE49-F238E27FC236}">
                <a16:creationId xmlns:a16="http://schemas.microsoft.com/office/drawing/2014/main" id="{97C8BF8A-DC13-5EFE-8932-91F8595846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253990" y="3158068"/>
            <a:ext cx="1820640" cy="2148714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69EE33FE-F484-2AF6-5C44-24CE79007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30" y="1130064"/>
            <a:ext cx="5711548" cy="2929285"/>
          </a:xfrm>
        </p:spPr>
        <p:txBody>
          <a:bodyPr anchor="b">
            <a:noAutofit/>
          </a:bodyPr>
          <a:lstStyle>
            <a:lvl1pPr>
              <a:defRPr sz="5200">
                <a:latin typeface="+mj-lt"/>
              </a:defRPr>
            </a:lvl1pPr>
          </a:lstStyle>
          <a:p>
            <a:pPr lvl="0"/>
            <a:r>
              <a:rPr lang="sv-SE" noProof="0" dirty="0"/>
              <a:t>Avslutning eller kontakt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6F52D620-F16A-6BB7-3456-DCA46CEAFD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529" y="4238964"/>
            <a:ext cx="5711548" cy="174776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cap="none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noProof="0" dirty="0"/>
              <a:t>Lägg till text</a:t>
            </a:r>
          </a:p>
        </p:txBody>
      </p:sp>
    </p:spTree>
    <p:extLst>
      <p:ext uri="{BB962C8B-B14F-4D97-AF65-F5344CB8AC3E}">
        <p14:creationId xmlns:p14="http://schemas.microsoft.com/office/powerpoint/2010/main" val="344246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83363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28" y="2025496"/>
            <a:ext cx="8336301" cy="401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009161-4D9F-4935-A23F-27979DED3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F03B2-91DA-4A48-AB8F-E227C991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2" name="Bildobjekt 1" descr="Region Kronobergs logotyp">
            <a:extLst>
              <a:ext uri="{FF2B5EF4-FFF2-40B4-BE49-F238E27FC236}">
                <a16:creationId xmlns:a16="http://schemas.microsoft.com/office/drawing/2014/main" id="{2BE57839-76ED-6B82-DAF4-52F5CB5FBFF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360278" y="6181314"/>
            <a:ext cx="1583106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44" r:id="rId3"/>
    <p:sldLayoutId id="2147483745" r:id="rId4"/>
    <p:sldLayoutId id="2147483748" r:id="rId5"/>
    <p:sldLayoutId id="2147483746" r:id="rId6"/>
    <p:sldLayoutId id="2147483747" r:id="rId7"/>
    <p:sldLayoutId id="2147483749" r:id="rId8"/>
    <p:sldLayoutId id="2147483773" r:id="rId9"/>
    <p:sldLayoutId id="2147483752" r:id="rId10"/>
    <p:sldLayoutId id="2147483774" r:id="rId11"/>
    <p:sldLayoutId id="2147483751" r:id="rId12"/>
    <p:sldLayoutId id="2147483753" r:id="rId13"/>
    <p:sldLayoutId id="2147483754" r:id="rId14"/>
    <p:sldLayoutId id="2147483755" r:id="rId15"/>
    <p:sldLayoutId id="2147483768" r:id="rId16"/>
    <p:sldLayoutId id="2147483757" r:id="rId17"/>
    <p:sldLayoutId id="2147483769" r:id="rId18"/>
    <p:sldLayoutId id="2147483761" r:id="rId19"/>
    <p:sldLayoutId id="2147483771" r:id="rId20"/>
    <p:sldLayoutId id="2147483770" r:id="rId21"/>
    <p:sldLayoutId id="2147483764" r:id="rId22"/>
    <p:sldLayoutId id="2147483765" r:id="rId23"/>
    <p:sldLayoutId id="2147483766" r:id="rId24"/>
    <p:sldLayoutId id="2147483767" r:id="rId25"/>
    <p:sldLayoutId id="2147483801" r:id="rId26"/>
  </p:sldLayoutIdLst>
  <p:txStyles>
    <p:titleStyle>
      <a:lvl1pPr algn="l" defTabSz="914400" rtl="0" eaLnBrk="1" latinLnBrk="0" hangingPunct="1">
        <a:lnSpc>
          <a:spcPct val="125000"/>
        </a:lnSpc>
        <a:spcBef>
          <a:spcPct val="0"/>
        </a:spcBef>
        <a:buNone/>
        <a:defRPr lang="sv-SE" sz="3600" b="1" i="0" kern="1200" cap="none" spc="0" baseline="0" dirty="0">
          <a:solidFill>
            <a:schemeClr val="accent1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93713" indent="-249238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9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758825" indent="-2476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tabLst/>
        <a:defRPr sz="17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009650" indent="-2476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290638" indent="-2603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3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59" userDrawn="1">
          <p15:clr>
            <a:srgbClr val="F26B43"/>
          </p15:clr>
        </p15:guide>
        <p15:guide id="2" orient="horz" pos="1277" userDrawn="1">
          <p15:clr>
            <a:srgbClr val="F26B43"/>
          </p15:clr>
        </p15:guide>
        <p15:guide id="3" orient="horz" pos="36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28" y="517522"/>
            <a:ext cx="83363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528" y="2025496"/>
            <a:ext cx="8336301" cy="4015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009161-4D9F-4935-A23F-27979DED3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84" y="6426926"/>
            <a:ext cx="471753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7903" y="6426926"/>
            <a:ext cx="1129937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2026-10-19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F03B2-91DA-4A48-AB8F-E227C991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6926"/>
            <a:ext cx="4114800" cy="2945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7" name="Bildobjekt 6" descr="Region Kronobergs logotyp">
            <a:extLst>
              <a:ext uri="{FF2B5EF4-FFF2-40B4-BE49-F238E27FC236}">
                <a16:creationId xmlns:a16="http://schemas.microsoft.com/office/drawing/2014/main" id="{AF44FD0E-75BD-2148-0264-73CEB5A7A7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10301607" y="6128077"/>
            <a:ext cx="1718777" cy="534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409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</p:sldLayoutIdLst>
  <p:txStyles>
    <p:titleStyle>
      <a:lvl1pPr algn="l" defTabSz="914400" rtl="0" eaLnBrk="1" latinLnBrk="0" hangingPunct="1">
        <a:lnSpc>
          <a:spcPct val="125000"/>
        </a:lnSpc>
        <a:spcBef>
          <a:spcPct val="0"/>
        </a:spcBef>
        <a:buNone/>
        <a:defRPr sz="3600" b="1" i="0" kern="1200" cap="none" spc="0" baseline="0">
          <a:solidFill>
            <a:schemeClr val="tx1"/>
          </a:solidFill>
          <a:latin typeface="+mj-lt"/>
          <a:ea typeface="Open Sans Bold" panose="020B0806030504020204" pitchFamily="34" charset="0"/>
          <a:cs typeface="Open Sans Bold" panose="020B08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493713" indent="-249238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9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758825" indent="-2476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tabLst/>
        <a:defRPr sz="17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1009650" indent="-2476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1290638" indent="-26035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300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59">
          <p15:clr>
            <a:srgbClr val="F26B43"/>
          </p15:clr>
        </p15:guide>
        <p15:guide id="2" orient="horz" pos="1277">
          <p15:clr>
            <a:srgbClr val="F26B43"/>
          </p15:clr>
        </p15:guide>
        <p15:guide id="3" orient="horz" pos="36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tkronoberg.se/HoS/HoS-personal/Stram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Region Kronobergs logotyp">
            <a:extLst>
              <a:ext uri="{FF2B5EF4-FFF2-40B4-BE49-F238E27FC236}">
                <a16:creationId xmlns:a16="http://schemas.microsoft.com/office/drawing/2014/main" id="{12B0327A-ECA8-E266-3A67-B03F5CAA5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639334" y="1786467"/>
            <a:ext cx="1947600" cy="2298552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0E272219-9BE1-5F03-623C-A04626759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383" y="864105"/>
            <a:ext cx="7019108" cy="3535156"/>
          </a:xfrm>
        </p:spPr>
        <p:txBody>
          <a:bodyPr>
            <a:noAutofit/>
          </a:bodyPr>
          <a:lstStyle/>
          <a:p>
            <a:r>
              <a:rPr lang="sv-SE" sz="4000" dirty="0"/>
              <a:t>Antibiotikaanvändning i öppenvården (recept) 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4218442-D758-34D8-257C-33FD1FD439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Kvartal 3, 2026</a:t>
            </a:r>
          </a:p>
        </p:txBody>
      </p:sp>
      <p:pic>
        <p:nvPicPr>
          <p:cNvPr id="6" name="Picture 9" descr="strama-top-sv-2">
            <a:hlinkClick r:id="rId3"/>
            <a:extLst>
              <a:ext uri="{FF2B5EF4-FFF2-40B4-BE49-F238E27FC236}">
                <a16:creationId xmlns:a16="http://schemas.microsoft.com/office/drawing/2014/main" id="{A15DF979-4104-464E-8EF1-DE723DDD0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334" y="4399261"/>
            <a:ext cx="1755762" cy="70396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836708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37377BB-320A-4FE2-A99D-DCF779C46462}"/>
              </a:ext>
            </a:extLst>
          </p:cNvPr>
          <p:cNvSpPr txBox="1">
            <a:spLocks noChangeArrowheads="1"/>
          </p:cNvSpPr>
          <p:nvPr/>
        </p:nvSpPr>
        <p:spPr>
          <a:xfrm>
            <a:off x="1491029" y="158442"/>
            <a:ext cx="8532813" cy="132188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56553E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2000" kern="0" dirty="0"/>
              <a:t>Totalförbrukning av antibiotika för invånarna i Kronoberg</a:t>
            </a:r>
            <a:br>
              <a:rPr lang="sv-SE" sz="1600" kern="0" dirty="0"/>
            </a:br>
            <a:r>
              <a:rPr lang="sv-SE" sz="1600" kern="0" dirty="0"/>
              <a:t>Samtlig antibiotika förskrivet på recept eller beställt via rekvisition till personer från Kronoberg samt till vårdenheter i Kronoberg</a:t>
            </a:r>
          </a:p>
          <a:p>
            <a:pPr eaLnBrk="1" hangingPunct="1"/>
            <a:r>
              <a:rPr lang="sv-SE" sz="1600" kern="0" dirty="0"/>
              <a:t>presenterat i DDD/1000 </a:t>
            </a:r>
            <a:r>
              <a:rPr lang="sv-SE" sz="1600" kern="0" dirty="0" err="1"/>
              <a:t>inv</a:t>
            </a:r>
            <a:r>
              <a:rPr lang="sv-SE" sz="1600" kern="0" dirty="0"/>
              <a:t>/dag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827058"/>
              </p:ext>
            </p:extLst>
          </p:nvPr>
        </p:nvGraphicFramePr>
        <p:xfrm>
          <a:off x="897622" y="622789"/>
          <a:ext cx="10083887" cy="5612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166F5932-5A90-41B5-9576-8ACED9FA4FE7}"/>
              </a:ext>
            </a:extLst>
          </p:cNvPr>
          <p:cNvSpPr txBox="1"/>
          <p:nvPr/>
        </p:nvSpPr>
        <p:spPr>
          <a:xfrm>
            <a:off x="4943872" y="6453337"/>
            <a:ext cx="2520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*DDD = definierad dygnsdos</a:t>
            </a:r>
          </a:p>
        </p:txBody>
      </p:sp>
    </p:spTree>
    <p:extLst>
      <p:ext uri="{BB962C8B-B14F-4D97-AF65-F5344CB8AC3E}">
        <p14:creationId xmlns:p14="http://schemas.microsoft.com/office/powerpoint/2010/main" val="92205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tshållare för innehåll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04502031"/>
              </p:ext>
            </p:extLst>
          </p:nvPr>
        </p:nvGraphicFramePr>
        <p:xfrm>
          <a:off x="788565" y="213023"/>
          <a:ext cx="10167457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1" name="Line 1"/>
          <p:cNvSpPr>
            <a:spLocks noChangeShapeType="1"/>
          </p:cNvSpPr>
          <p:nvPr/>
        </p:nvSpPr>
        <p:spPr bwMode="auto">
          <a:xfrm flipV="1">
            <a:off x="1619231" y="2551195"/>
            <a:ext cx="9172677" cy="1326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64211" y="5907210"/>
            <a:ext cx="27368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600" dirty="0"/>
              <a:t>Källa: Apotekens försäljningsstatistik (</a:t>
            </a:r>
            <a:r>
              <a:rPr lang="sv-SE" sz="600" dirty="0" err="1"/>
              <a:t>Concise</a:t>
            </a:r>
            <a:r>
              <a:rPr lang="sv-SE" sz="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998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647771462"/>
              </p:ext>
            </p:extLst>
          </p:nvPr>
        </p:nvGraphicFramePr>
        <p:xfrm>
          <a:off x="914400" y="313300"/>
          <a:ext cx="10075178" cy="570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40765" y="5929517"/>
            <a:ext cx="27368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600"/>
              <a:t>Källa: Apotekens försäljningsstatistik (Concise)</a:t>
            </a:r>
          </a:p>
        </p:txBody>
      </p:sp>
    </p:spTree>
    <p:extLst>
      <p:ext uri="{BB962C8B-B14F-4D97-AF65-F5344CB8AC3E}">
        <p14:creationId xmlns:p14="http://schemas.microsoft.com/office/powerpoint/2010/main" val="838622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F251244C-49B4-4E1B-BA33-FC437C93FCE6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73389068"/>
              </p:ext>
            </p:extLst>
          </p:nvPr>
        </p:nvGraphicFramePr>
        <p:xfrm>
          <a:off x="209551" y="0"/>
          <a:ext cx="11742738" cy="663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412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tshållare för innehåll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186455601"/>
              </p:ext>
            </p:extLst>
          </p:nvPr>
        </p:nvGraphicFramePr>
        <p:xfrm>
          <a:off x="133350" y="0"/>
          <a:ext cx="11687175" cy="623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51796" y="6473237"/>
            <a:ext cx="27368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600" dirty="0"/>
              <a:t>Källa: Apotekens försäljningsstatistik (</a:t>
            </a:r>
            <a:r>
              <a:rPr lang="sv-SE" sz="600" dirty="0" err="1"/>
              <a:t>Concise</a:t>
            </a:r>
            <a:r>
              <a:rPr lang="sv-SE" sz="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31112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CCD82091-4ABE-46BE-8F74-092A1103A65C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366635752"/>
              </p:ext>
            </p:extLst>
          </p:nvPr>
        </p:nvGraphicFramePr>
        <p:xfrm>
          <a:off x="0" y="76200"/>
          <a:ext cx="11915775" cy="654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63AA7825-37BF-49BB-98CD-BA5679F65518}"/>
              </a:ext>
            </a:extLst>
          </p:cNvPr>
          <p:cNvSpPr txBox="1"/>
          <p:nvPr/>
        </p:nvSpPr>
        <p:spPr>
          <a:xfrm>
            <a:off x="9458325" y="5838825"/>
            <a:ext cx="2733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400" b="1" dirty="0"/>
              <a:t>VC där patienten är listad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47BBDF5A-C072-4A54-A7C4-45401EE1E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5620" y="6495852"/>
            <a:ext cx="27368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600" dirty="0"/>
              <a:t>Källa: Apotekens försäljningsstatistik (</a:t>
            </a:r>
            <a:r>
              <a:rPr lang="sv-SE" sz="600" dirty="0" err="1"/>
              <a:t>Concise</a:t>
            </a:r>
            <a:r>
              <a:rPr lang="sv-SE" sz="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452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3191035-A621-43AC-9B93-1B7879AFDB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625174"/>
              </p:ext>
            </p:extLst>
          </p:nvPr>
        </p:nvGraphicFramePr>
        <p:xfrm>
          <a:off x="1371600" y="0"/>
          <a:ext cx="9740867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277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Platshållare för innehåll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59586023"/>
              </p:ext>
            </p:extLst>
          </p:nvPr>
        </p:nvGraphicFramePr>
        <p:xfrm>
          <a:off x="1631505" y="213023"/>
          <a:ext cx="885710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64211" y="5894208"/>
            <a:ext cx="273685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v-SE" sz="600" dirty="0"/>
              <a:t>Källa: Apotekens försäljningsstatistik (</a:t>
            </a:r>
            <a:r>
              <a:rPr lang="sv-SE" sz="600" dirty="0" err="1"/>
              <a:t>Concise</a:t>
            </a:r>
            <a:r>
              <a:rPr lang="sv-SE" sz="600" dirty="0"/>
              <a:t>)</a:t>
            </a:r>
          </a:p>
        </p:txBody>
      </p:sp>
      <p:sp>
        <p:nvSpPr>
          <p:cNvPr id="5" name="Pil: nedåt 4">
            <a:extLst>
              <a:ext uri="{FF2B5EF4-FFF2-40B4-BE49-F238E27FC236}">
                <a16:creationId xmlns:a16="http://schemas.microsoft.com/office/drawing/2014/main" id="{662EC601-08CD-4B1D-9ECB-6BA749011E77}"/>
              </a:ext>
            </a:extLst>
          </p:cNvPr>
          <p:cNvSpPr/>
          <p:nvPr/>
        </p:nvSpPr>
        <p:spPr>
          <a:xfrm>
            <a:off x="2412346" y="779642"/>
            <a:ext cx="513708" cy="864322"/>
          </a:xfrm>
          <a:prstGeom prst="down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572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dirty="0"/>
              <a:t>Andel akut bronkit med antibiotikabehandling </a:t>
            </a:r>
            <a:br>
              <a:rPr lang="sv-SE" dirty="0"/>
            </a:br>
            <a:r>
              <a:rPr lang="sv-SE" sz="2000" dirty="0"/>
              <a:t>okt 2025 – sep 2026, indikator Inf24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343969573"/>
              </p:ext>
            </p:extLst>
          </p:nvPr>
        </p:nvGraphicFramePr>
        <p:xfrm>
          <a:off x="633412" y="1562101"/>
          <a:ext cx="10827067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1" y="6124575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24 i PVQ: Andel episoder med akut bronkit (exklusive patienter med KOL-diagnos) som behandlats med antibiotika, senaste 12 månaderna. Siffran i parentesen är antal registrerade akut bronkitdiagnoser. Målvärdet för antibiotikabehandling är ≤10%.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55948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 fontScale="90000"/>
          </a:bodyPr>
          <a:lstStyle/>
          <a:p>
            <a:r>
              <a:rPr lang="sv-SE" dirty="0"/>
              <a:t>Andel antibiotikabehandlad tonsillit med neg </a:t>
            </a:r>
            <a:r>
              <a:rPr lang="sv-SE" dirty="0" err="1"/>
              <a:t>Strep</a:t>
            </a:r>
            <a:r>
              <a:rPr lang="sv-SE" dirty="0"/>
              <a:t> A</a:t>
            </a:r>
            <a:br>
              <a:rPr lang="sv-SE" dirty="0"/>
            </a:br>
            <a:r>
              <a:rPr lang="sv-SE" sz="2000" dirty="0"/>
              <a:t>okt 2025 – sep 2026, indikator Inf17neg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760883720"/>
              </p:ext>
            </p:extLst>
          </p:nvPr>
        </p:nvGraphicFramePr>
        <p:xfrm>
          <a:off x="302602" y="1323976"/>
          <a:ext cx="11460773" cy="471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0" y="6124575"/>
            <a:ext cx="9963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/>
              <a:t>Indikator Inf 17neg i PVQ: Andel episoder med antibiotikabehandlad </a:t>
            </a:r>
            <a:r>
              <a:rPr lang="sv-SE" sz="1100" dirty="0" err="1"/>
              <a:t>faryngotonsillit</a:t>
            </a:r>
            <a:r>
              <a:rPr lang="sv-SE" sz="1100" dirty="0"/>
              <a:t> med negativt </a:t>
            </a:r>
            <a:r>
              <a:rPr lang="sv-SE" sz="1100" dirty="0" err="1"/>
              <a:t>Strep</a:t>
            </a:r>
            <a:r>
              <a:rPr lang="sv-SE" sz="1100" dirty="0"/>
              <a:t> A-test av alla episoder med antibiotikabehandlad </a:t>
            </a:r>
            <a:r>
              <a:rPr lang="sv-SE" sz="1100" dirty="0" err="1"/>
              <a:t>faryngotonsillit</a:t>
            </a:r>
            <a:r>
              <a:rPr lang="sv-SE" sz="1100" dirty="0"/>
              <a:t> senaste 12 månaderna. Siffran i parentesen är antal registrerade episoder med antibiotikabehandlad </a:t>
            </a:r>
            <a:r>
              <a:rPr lang="sv-SE" sz="1100" dirty="0" err="1"/>
              <a:t>faryngotonsillit</a:t>
            </a:r>
            <a:r>
              <a:rPr lang="sv-SE" sz="1100" dirty="0"/>
              <a:t> senaste 12 månaderna. Målvärdet för andel antibiotikabehandlade </a:t>
            </a:r>
            <a:r>
              <a:rPr lang="sv-SE" sz="1100" dirty="0" err="1"/>
              <a:t>faryngotonsilliter</a:t>
            </a:r>
            <a:r>
              <a:rPr lang="sv-SE" sz="1100" dirty="0"/>
              <a:t> med negativt </a:t>
            </a:r>
            <a:r>
              <a:rPr lang="sv-SE" sz="1100" dirty="0" err="1"/>
              <a:t>Strep</a:t>
            </a:r>
            <a:r>
              <a:rPr lang="sv-SE" sz="1100" dirty="0"/>
              <a:t>-A test är ≤10%</a:t>
            </a:r>
          </a:p>
          <a:p>
            <a:r>
              <a:rPr lang="sv-SE" sz="1100" dirty="0"/>
              <a:t>Källa: </a:t>
            </a:r>
            <a:r>
              <a:rPr lang="sv-SE" sz="1100" dirty="0" err="1"/>
              <a:t>Medrave</a:t>
            </a: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225025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b="0" dirty="0"/>
              <a:t>Andel sinuit </a:t>
            </a:r>
            <a:r>
              <a:rPr lang="sv-SE" dirty="0"/>
              <a:t>med antibiotikabehandling </a:t>
            </a:r>
            <a:br>
              <a:rPr lang="sv-SE" dirty="0"/>
            </a:br>
            <a:r>
              <a:rPr lang="sv-SE" sz="2000" dirty="0"/>
              <a:t>okt 2025 – sep 2026, indikator Inf10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861960781"/>
              </p:ext>
            </p:extLst>
          </p:nvPr>
        </p:nvGraphicFramePr>
        <p:xfrm>
          <a:off x="633412" y="1562101"/>
          <a:ext cx="10827067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1" y="6124575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10 i PVQ: Andel episoder med akut </a:t>
            </a:r>
            <a:r>
              <a:rPr lang="sv-SE" sz="1200" dirty="0" err="1"/>
              <a:t>rinosinuit</a:t>
            </a:r>
            <a:r>
              <a:rPr lang="sv-SE" sz="1200" dirty="0"/>
              <a:t> som behandlats med antibiotika, senaste 12 månaderna. Siffran i parentesen är antal registrerade akut </a:t>
            </a:r>
            <a:r>
              <a:rPr lang="sv-SE" sz="1200" dirty="0" err="1"/>
              <a:t>rinosinuit</a:t>
            </a:r>
            <a:r>
              <a:rPr lang="sv-SE" sz="1200" dirty="0"/>
              <a:t>-diagnoser. Målvärdet för antibiotikabehandling är ≤10%.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0032F8BA-6DEA-4442-878D-DF0E9BE39C9D}"/>
              </a:ext>
            </a:extLst>
          </p:cNvPr>
          <p:cNvCxnSpPr>
            <a:cxnSpLocks/>
          </p:cNvCxnSpPr>
          <p:nvPr/>
        </p:nvCxnSpPr>
        <p:spPr>
          <a:xfrm>
            <a:off x="1730983" y="3978675"/>
            <a:ext cx="959016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17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b="0" dirty="0"/>
              <a:t>Andel ab-behandlad sinuit </a:t>
            </a:r>
            <a:r>
              <a:rPr lang="sv-SE" dirty="0"/>
              <a:t>med förstahandsval </a:t>
            </a:r>
            <a:br>
              <a:rPr lang="sv-SE" dirty="0"/>
            </a:br>
            <a:r>
              <a:rPr lang="sv-SE" sz="2000" dirty="0"/>
              <a:t>okt 2025 – sep 2026, indikator Inf11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203699839"/>
              </p:ext>
            </p:extLst>
          </p:nvPr>
        </p:nvGraphicFramePr>
        <p:xfrm>
          <a:off x="633412" y="1562101"/>
          <a:ext cx="10827067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199753" y="6122198"/>
            <a:ext cx="1013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11 i PVQ: Andel episoder med antibiotikabehandlad akut </a:t>
            </a:r>
            <a:r>
              <a:rPr lang="sv-SE" sz="1200" dirty="0" err="1"/>
              <a:t>rinosinuit</a:t>
            </a:r>
            <a:r>
              <a:rPr lang="sv-SE" sz="1200" dirty="0"/>
              <a:t> som behandlats med förstahandsantibiotika (</a:t>
            </a:r>
            <a:r>
              <a:rPr lang="sv-SE" sz="1200" dirty="0" err="1"/>
              <a:t>PcV</a:t>
            </a:r>
            <a:r>
              <a:rPr lang="sv-SE" sz="1200" dirty="0"/>
              <a:t>), senaste 12 månaderna. Målvärdet är ≥90%. Siffran i parentesen är antal episoder med akut </a:t>
            </a:r>
            <a:r>
              <a:rPr lang="sv-SE" sz="1200" dirty="0" err="1"/>
              <a:t>rinosinuitdiagnos</a:t>
            </a:r>
            <a:r>
              <a:rPr lang="sv-SE" sz="1200" dirty="0"/>
              <a:t> som antibiotikabehandlats.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421486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sz="3200" b="0" dirty="0"/>
              <a:t>Andel cystit som behandlats med </a:t>
            </a:r>
            <a:r>
              <a:rPr lang="sv-SE" sz="3200" b="0" dirty="0" err="1"/>
              <a:t>kinoloner</a:t>
            </a:r>
            <a:r>
              <a:rPr lang="sv-SE" sz="3200" b="0" dirty="0"/>
              <a:t>, män</a:t>
            </a:r>
            <a:br>
              <a:rPr lang="sv-SE" sz="2000" b="0" dirty="0"/>
            </a:br>
            <a:r>
              <a:rPr lang="sv-SE" sz="2000" dirty="0"/>
              <a:t>okt 2025 – sep 2026, indikator Inf31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07242553"/>
              </p:ext>
            </p:extLst>
          </p:nvPr>
        </p:nvGraphicFramePr>
        <p:xfrm>
          <a:off x="633412" y="1480342"/>
          <a:ext cx="10948988" cy="4560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1" y="6124575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31 i PVQ: Andel episoder med antibiotikabehandlad akut cystit som behandlats med </a:t>
            </a:r>
            <a:r>
              <a:rPr lang="sv-SE" sz="1200" dirty="0" err="1"/>
              <a:t>kinoloner</a:t>
            </a:r>
            <a:r>
              <a:rPr lang="sv-SE" sz="1200" dirty="0"/>
              <a:t> (män), de senaste 12 månaderna. Målvärdet är ≤20%. Siffran inom parentes är antal episoder med antibiotikabehandlade akut cystitdiagnoser (män).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20373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sz="3200" b="0" dirty="0"/>
              <a:t>Andel mediaotit 1-12 år som antibiotikabehandlats</a:t>
            </a:r>
            <a:br>
              <a:rPr lang="sv-SE" sz="2000" b="0" dirty="0"/>
            </a:br>
            <a:r>
              <a:rPr lang="sv-SE" sz="2000" dirty="0"/>
              <a:t>okt 2025 – sep 2026, indikator Inf03a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796368397"/>
              </p:ext>
            </p:extLst>
          </p:nvPr>
        </p:nvGraphicFramePr>
        <p:xfrm>
          <a:off x="633412" y="1562101"/>
          <a:ext cx="10827067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0" y="6040439"/>
            <a:ext cx="986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03a i PVQ: Andel episoder med diagnos akut mediaotit, ≥1 till ≤12 år, som antibiotikabehandlats de senaste 12 månaderna. Ingen </a:t>
            </a:r>
            <a:r>
              <a:rPr lang="sv-SE" sz="1200" dirty="0" err="1"/>
              <a:t>målnivå</a:t>
            </a:r>
            <a:r>
              <a:rPr lang="sv-SE" sz="1200" dirty="0"/>
              <a:t> är satt på denna indikator då den är starkt beroende av </a:t>
            </a:r>
            <a:r>
              <a:rPr lang="sv-SE" sz="1200" dirty="0" err="1"/>
              <a:t>triageringsgraden</a:t>
            </a:r>
            <a:r>
              <a:rPr lang="sv-SE" sz="1200" dirty="0"/>
              <a:t> av dessa patienter. Vid hård </a:t>
            </a:r>
            <a:r>
              <a:rPr lang="sv-SE" sz="1200" dirty="0" err="1"/>
              <a:t>triagering</a:t>
            </a:r>
            <a:r>
              <a:rPr lang="sv-SE" sz="1200" dirty="0"/>
              <a:t> bör andelen behandlade bli högre och tvärtom . Siffran inom parentes är antal episoder med akut mediaotitdiagnos i åldersgruppen 1-12 år.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26959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sz="3200" b="0" dirty="0"/>
              <a:t>Andel pneumoni med 1:ahandsantibiotika</a:t>
            </a:r>
            <a:br>
              <a:rPr lang="sv-SE" sz="2000" b="0" dirty="0"/>
            </a:br>
            <a:r>
              <a:rPr lang="sv-SE" sz="2000" dirty="0"/>
              <a:t>okt 2025 – sep 2026, indikator Inf21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117279671"/>
              </p:ext>
            </p:extLst>
          </p:nvPr>
        </p:nvGraphicFramePr>
        <p:xfrm>
          <a:off x="302602" y="1562101"/>
          <a:ext cx="11157878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373925" y="5971442"/>
            <a:ext cx="967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21 i PVQ: Andel episoder med antibiotikabehandlade pneumoni (exklusive patienter med KOL-diagnos) som behandlas med förstahandsantibiotika (penicillin V), senaste 12 månaderna. Målvärdet är ≥70%. Siffran inom parentes är antal episoder med antibiotikabehandlade pneumonidiagnoser (exklusive patienter med KOL-diagnos)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767850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sz="3200" b="0" dirty="0"/>
              <a:t>Andel </a:t>
            </a:r>
            <a:r>
              <a:rPr lang="sv-SE" sz="3200" b="0" dirty="0" err="1"/>
              <a:t>erysipelas</a:t>
            </a:r>
            <a:r>
              <a:rPr lang="sv-SE" sz="3200" b="0" dirty="0"/>
              <a:t> med 1:ahandsab</a:t>
            </a:r>
            <a:br>
              <a:rPr lang="sv-SE" sz="2000" b="0" dirty="0"/>
            </a:br>
            <a:r>
              <a:rPr lang="sv-SE" sz="2000" dirty="0"/>
              <a:t>okt 2025 – sep 2026, indikator Inf47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317977985"/>
              </p:ext>
            </p:extLst>
          </p:nvPr>
        </p:nvGraphicFramePr>
        <p:xfrm>
          <a:off x="400051" y="1563289"/>
          <a:ext cx="11268073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1" y="6124575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47 i PVQ: Andel episoder med antibiotikabehandlad </a:t>
            </a:r>
            <a:r>
              <a:rPr lang="sv-SE" sz="1200" dirty="0" err="1"/>
              <a:t>erysipelas</a:t>
            </a:r>
            <a:r>
              <a:rPr lang="sv-SE" sz="1200" dirty="0"/>
              <a:t> som behandlats med förstahandsantibiotika, senaste 12 månaderna. Målvärdet är ≥ 90%. Siffran inom parentes är antal episoder med </a:t>
            </a:r>
            <a:r>
              <a:rPr lang="sv-SE" sz="1200" dirty="0" err="1"/>
              <a:t>erysipelasdiagnos</a:t>
            </a:r>
            <a:r>
              <a:rPr lang="sv-SE" sz="1200" dirty="0"/>
              <a:t> som </a:t>
            </a:r>
            <a:r>
              <a:rPr lang="sv-SE" sz="1200" dirty="0" err="1"/>
              <a:t>antibiotikabehandlas</a:t>
            </a:r>
            <a:r>
              <a:rPr lang="sv-SE" sz="1200"/>
              <a:t>.</a:t>
            </a:r>
          </a:p>
          <a:p>
            <a:r>
              <a:rPr lang="sv-SE" sz="1200"/>
              <a:t>Källa</a:t>
            </a:r>
            <a:r>
              <a:rPr lang="sv-SE" sz="1200" dirty="0"/>
              <a:t>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302373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819329-00D3-4ADA-90AC-5F12CC98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3" y="154779"/>
            <a:ext cx="11157878" cy="1325563"/>
          </a:xfrm>
        </p:spPr>
        <p:txBody>
          <a:bodyPr>
            <a:normAutofit/>
          </a:bodyPr>
          <a:lstStyle/>
          <a:p>
            <a:r>
              <a:rPr lang="sv-SE" sz="3200" b="0" dirty="0"/>
              <a:t>Andel nageltrång med </a:t>
            </a:r>
            <a:r>
              <a:rPr lang="sv-SE" sz="3200" b="0" dirty="0" err="1"/>
              <a:t>antibiotikabeh</a:t>
            </a:r>
            <a:br>
              <a:rPr lang="sv-SE" sz="2000" b="0" dirty="0"/>
            </a:br>
            <a:r>
              <a:rPr lang="sv-SE" sz="2000" dirty="0"/>
              <a:t>okt 2025 – sep 2026, indikator Inf51 ur PVQ (</a:t>
            </a:r>
            <a:r>
              <a:rPr lang="sv-SE" sz="2000" dirty="0" err="1"/>
              <a:t>PrimärvårdsKvalitet</a:t>
            </a:r>
            <a:r>
              <a:rPr lang="sv-SE" sz="2000" dirty="0"/>
              <a:t>)</a:t>
            </a:r>
            <a:endParaRPr lang="sv-SE" dirty="0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9EBDE3BE-A988-40F9-91CF-6059937ADBDA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439446164"/>
              </p:ext>
            </p:extLst>
          </p:nvPr>
        </p:nvGraphicFramePr>
        <p:xfrm>
          <a:off x="633412" y="1562101"/>
          <a:ext cx="10827067" cy="4478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105EF20E-62FD-472E-B1B8-B61645F63A02}"/>
              </a:ext>
            </a:extLst>
          </p:cNvPr>
          <p:cNvSpPr txBox="1"/>
          <p:nvPr/>
        </p:nvSpPr>
        <p:spPr>
          <a:xfrm>
            <a:off x="400051" y="6124575"/>
            <a:ext cx="967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dirty="0"/>
              <a:t>Indikator Inf 51 i PVQ: Andel episoder med </a:t>
            </a:r>
            <a:r>
              <a:rPr lang="sv-SE" sz="1200" dirty="0" err="1"/>
              <a:t>paronyki</a:t>
            </a:r>
            <a:r>
              <a:rPr lang="sv-SE" sz="1200" dirty="0"/>
              <a:t> och nageltrång som behandlats med antibiotika, senaste 12 månaderna.</a:t>
            </a:r>
          </a:p>
          <a:p>
            <a:r>
              <a:rPr lang="sv-SE" sz="1200" dirty="0"/>
              <a:t>Målvärdet är ≤5%. Siffran inom parentes är antalet episoder av </a:t>
            </a:r>
            <a:r>
              <a:rPr lang="sv-SE" sz="1200" dirty="0" err="1"/>
              <a:t>paronyki</a:t>
            </a:r>
            <a:r>
              <a:rPr lang="sv-SE" sz="1200" dirty="0"/>
              <a:t> och nageltrångdiagnos</a:t>
            </a:r>
          </a:p>
          <a:p>
            <a:r>
              <a:rPr lang="sv-SE" sz="1200" dirty="0"/>
              <a:t>Källa: </a:t>
            </a:r>
            <a:r>
              <a:rPr lang="sv-SE" sz="1200" dirty="0" err="1"/>
              <a:t>Medrave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1774561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F61CF-8C96-92F5-3488-15348F0E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0940028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Kronoberg LJUS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egion Kronoberg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1794A325-B46E-4332-9EA3-DFD8149D00CB}"/>
    </a:ext>
  </a:extLst>
</a:theme>
</file>

<file path=ppt/theme/theme2.xml><?xml version="1.0" encoding="utf-8"?>
<a:theme xmlns:a="http://schemas.openxmlformats.org/drawingml/2006/main" name="Region Kronoberg MÖRK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K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C34F60EE-F9A6-4038-84E3-36F1202E236B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andardformgivning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tandardformgivning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andardformgivning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tandardformgivning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RK presentation</Template>
  <TotalTime>2041</TotalTime>
  <Words>959</Words>
  <Application>Microsoft Office PowerPoint</Application>
  <PresentationFormat>Bredbild</PresentationFormat>
  <Paragraphs>121</Paragraphs>
  <Slides>19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19</vt:i4>
      </vt:variant>
    </vt:vector>
  </HeadingPairs>
  <TitlesOfParts>
    <vt:vector size="26" baseType="lpstr">
      <vt:lpstr>Arial</vt:lpstr>
      <vt:lpstr>Calibri</vt:lpstr>
      <vt:lpstr>Open Sans</vt:lpstr>
      <vt:lpstr>Open Sans Bold</vt:lpstr>
      <vt:lpstr>Open Sans Extrabold</vt:lpstr>
      <vt:lpstr>Region Kronoberg LJUS</vt:lpstr>
      <vt:lpstr>Region Kronoberg MÖRK</vt:lpstr>
      <vt:lpstr>Antibiotikaanvändning i öppenvården (recept)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Andel akut bronkit med antibiotikabehandling  okt 2025 – sep 2026, indikator Inf24 ur PVQ (PrimärvårdsKvalitet)</vt:lpstr>
      <vt:lpstr>Andel antibiotikabehandlad tonsillit med neg Strep A okt 2025 – sep 2026, indikator Inf17neg ur PVQ (PrimärvårdsKvalitet)</vt:lpstr>
      <vt:lpstr>Andel sinuit med antibiotikabehandling  okt 2025 – sep 2026, indikator Inf10 ur PVQ (PrimärvårdsKvalitet)</vt:lpstr>
      <vt:lpstr>Andel ab-behandlad sinuit med förstahandsval  okt 2025 – sep 2026, indikator Inf11 ur PVQ (PrimärvårdsKvalitet)</vt:lpstr>
      <vt:lpstr>Andel cystit som behandlats med kinoloner, män okt 2025 – sep 2026, indikator Inf31 ur PVQ (PrimärvårdsKvalitet)</vt:lpstr>
      <vt:lpstr>Andel mediaotit 1-12 år som antibiotikabehandlats okt 2025 – sep 2026, indikator Inf03a ur PVQ (PrimärvårdsKvalitet)</vt:lpstr>
      <vt:lpstr>Andel pneumoni med 1:ahandsantibiotika okt 2025 – sep 2026, indikator Inf21 ur PVQ (PrimärvårdsKvalitet)</vt:lpstr>
      <vt:lpstr>Andel erysipelas med 1:ahandsab okt 2025 – sep 2026, indikator Inf47 ur PVQ (PrimärvårdsKvalitet)</vt:lpstr>
      <vt:lpstr>Andel nageltrång med antibiotikabeh okt 2025 – sep 2026, indikator Inf51 ur PVQ (PrimärvårdsKvalitet)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Antibiotikaanvändning i öppenvården (recept) </dc:title>
  <dc:subject/>
  <dc:creator>Nordquist Cecilia SHV läkemedelsenh ledning</dc:creator>
  <cp:keywords/>
  <dc:description/>
  <cp:lastModifiedBy>Nordquist Cecilia SHV läkemedelsenh ledning</cp:lastModifiedBy>
  <cp:revision>36</cp:revision>
  <cp:lastPrinted>2025-01-13T13:27:19Z</cp:lastPrinted>
  <dcterms:created xsi:type="dcterms:W3CDTF">2026-09-25T06:25:51Z</dcterms:created>
  <dcterms:modified xsi:type="dcterms:W3CDTF">2026-10-19T17:13:50Z</dcterms:modified>
  <cp:category/>
</cp:coreProperties>
</file>