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  <p:sldMasterId id="2147483714" r:id="rId3"/>
    <p:sldMasterId id="2147483728" r:id="rId4"/>
  </p:sldMasterIdLst>
  <p:notesMasterIdLst>
    <p:notesMasterId r:id="rId14"/>
  </p:notesMasterIdLst>
  <p:sldIdLst>
    <p:sldId id="292" r:id="rId5"/>
    <p:sldId id="9964" r:id="rId6"/>
    <p:sldId id="9969" r:id="rId7"/>
    <p:sldId id="9967" r:id="rId8"/>
    <p:sldId id="318" r:id="rId9"/>
    <p:sldId id="317" r:id="rId10"/>
    <p:sldId id="308" r:id="rId11"/>
    <p:sldId id="314" r:id="rId12"/>
    <p:sldId id="298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7311" autoAdjust="0"/>
  </p:normalViewPr>
  <p:slideViewPr>
    <p:cSldViewPr snapToGrid="0" showGuides="1">
      <p:cViewPr varScale="1">
        <p:scale>
          <a:sx n="82" d="100"/>
          <a:sy n="82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2023-04-17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197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 Kronoberg så innebär det att antalet i arbetsför ålder ökar med 1415 personer, vilket motsvarar en ökning med 1%. Samtidigt ser vi att behoven ökar i en helt annan takt, där antalet invånare som är 80+ ökar med 40% under samma tidsperiod. Dvs äldre personer som ofta har ett större behov av vården. </a:t>
            </a:r>
          </a:p>
          <a:p>
            <a:endParaRPr lang="sv-SE" dirty="0"/>
          </a:p>
          <a:p>
            <a:r>
              <a:rPr lang="sv-SE" dirty="0"/>
              <a:t>Förutom att detta betyder ett ökar tryck på vården så innebär det att färre personer ska försörja fler och att skatteunderlaget som ska finansiera hälso- och sjukvården minskar.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A5B99A-7CA8-4337-96EE-ECB313DA21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088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ihandsfigur: Form 9">
            <a:extLst>
              <a:ext uri="{FF2B5EF4-FFF2-40B4-BE49-F238E27FC236}">
                <a16:creationId xmlns:a16="http://schemas.microsoft.com/office/drawing/2014/main" id="{7409ABD3-02BD-4FCB-9A3A-2ABFAA9F1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72406" y="0"/>
            <a:ext cx="5819595" cy="2685228"/>
          </a:xfrm>
          <a:custGeom>
            <a:avLst/>
            <a:gdLst>
              <a:gd name="connsiteX0" fmla="*/ 0 w 5819595"/>
              <a:gd name="connsiteY0" fmla="*/ 0 h 2685228"/>
              <a:gd name="connsiteX1" fmla="*/ 5819595 w 5819595"/>
              <a:gd name="connsiteY1" fmla="*/ 0 h 2685228"/>
              <a:gd name="connsiteX2" fmla="*/ 5819595 w 5819595"/>
              <a:gd name="connsiteY2" fmla="*/ 2685228 h 2685228"/>
              <a:gd name="connsiteX3" fmla="*/ 3496045 w 5819595"/>
              <a:gd name="connsiteY3" fmla="*/ 2685228 h 2685228"/>
              <a:gd name="connsiteX4" fmla="*/ 35886 w 5819595"/>
              <a:gd name="connsiteY4" fmla="*/ 139567 h 2685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19595" h="2685228">
                <a:moveTo>
                  <a:pt x="0" y="0"/>
                </a:moveTo>
                <a:lnTo>
                  <a:pt x="5819595" y="0"/>
                </a:lnTo>
                <a:lnTo>
                  <a:pt x="5819595" y="2685228"/>
                </a:lnTo>
                <a:lnTo>
                  <a:pt x="3496045" y="2685228"/>
                </a:lnTo>
                <a:cubicBezTo>
                  <a:pt x="1870272" y="2685228"/>
                  <a:pt x="494605" y="1614394"/>
                  <a:pt x="35886" y="139567"/>
                </a:cubicBezTo>
                <a:close/>
              </a:path>
            </a:pathLst>
          </a:custGeom>
          <a:solidFill>
            <a:schemeClr val="tx2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13" name="Rektangel: diagonala rundade hörn 12">
            <a:extLst>
              <a:ext uri="{FF2B5EF4-FFF2-40B4-BE49-F238E27FC236}">
                <a16:creationId xmlns:a16="http://schemas.microsoft.com/office/drawing/2014/main" id="{085BFCB0-8CC1-4A75-93AC-792B15E36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057165" y="1806822"/>
            <a:ext cx="2435585" cy="2524985"/>
          </a:xfrm>
          <a:prstGeom prst="round2DiagRect">
            <a:avLst>
              <a:gd name="adj1" fmla="val 0"/>
              <a:gd name="adj2" fmla="val 38747"/>
            </a:avLst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</p:spTree>
    <p:extLst>
      <p:ext uri="{BB962C8B-B14F-4D97-AF65-F5344CB8AC3E}">
        <p14:creationId xmlns:p14="http://schemas.microsoft.com/office/powerpoint/2010/main" val="25266643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5">
            <a:extLst>
              <a:ext uri="{FF2B5EF4-FFF2-40B4-BE49-F238E27FC236}">
                <a16:creationId xmlns:a16="http://schemas.microsoft.com/office/drawing/2014/main" id="{4F06FA1F-3619-4153-ADE7-3A35D8A5332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220575" cy="6867525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66294" y="-177398"/>
            <a:ext cx="11989327" cy="5968558"/>
          </a:xfrm>
          <a:custGeom>
            <a:avLst/>
            <a:gdLst>
              <a:gd name="connsiteX0" fmla="*/ 0 w 16844794"/>
              <a:gd name="connsiteY0" fmla="*/ 4860710 h 10491496"/>
              <a:gd name="connsiteX1" fmla="*/ 4860710 w 16844794"/>
              <a:gd name="connsiteY1" fmla="*/ 0 h 10491496"/>
              <a:gd name="connsiteX2" fmla="*/ 11984084 w 16844794"/>
              <a:gd name="connsiteY2" fmla="*/ 0 h 10491496"/>
              <a:gd name="connsiteX3" fmla="*/ 16844794 w 16844794"/>
              <a:gd name="connsiteY3" fmla="*/ 4860710 h 10491496"/>
              <a:gd name="connsiteX4" fmla="*/ 16844794 w 16844794"/>
              <a:gd name="connsiteY4" fmla="*/ 5630786 h 10491496"/>
              <a:gd name="connsiteX5" fmla="*/ 11984084 w 16844794"/>
              <a:gd name="connsiteY5" fmla="*/ 10491496 h 10491496"/>
              <a:gd name="connsiteX6" fmla="*/ 4860710 w 16844794"/>
              <a:gd name="connsiteY6" fmla="*/ 10491496 h 10491496"/>
              <a:gd name="connsiteX7" fmla="*/ 0 w 16844794"/>
              <a:gd name="connsiteY7" fmla="*/ 5630786 h 10491496"/>
              <a:gd name="connsiteX8" fmla="*/ 0 w 16844794"/>
              <a:gd name="connsiteY8" fmla="*/ 4860710 h 10491496"/>
              <a:gd name="connsiteX0" fmla="*/ 4780547 w 16844794"/>
              <a:gd name="connsiteY0" fmla="*/ 4636120 h 10491496"/>
              <a:gd name="connsiteX1" fmla="*/ 4860710 w 16844794"/>
              <a:gd name="connsiteY1" fmla="*/ 0 h 10491496"/>
              <a:gd name="connsiteX2" fmla="*/ 11984084 w 16844794"/>
              <a:gd name="connsiteY2" fmla="*/ 0 h 10491496"/>
              <a:gd name="connsiteX3" fmla="*/ 16844794 w 16844794"/>
              <a:gd name="connsiteY3" fmla="*/ 4860710 h 10491496"/>
              <a:gd name="connsiteX4" fmla="*/ 16844794 w 16844794"/>
              <a:gd name="connsiteY4" fmla="*/ 5630786 h 10491496"/>
              <a:gd name="connsiteX5" fmla="*/ 11984084 w 16844794"/>
              <a:gd name="connsiteY5" fmla="*/ 10491496 h 10491496"/>
              <a:gd name="connsiteX6" fmla="*/ 4860710 w 16844794"/>
              <a:gd name="connsiteY6" fmla="*/ 10491496 h 10491496"/>
              <a:gd name="connsiteX7" fmla="*/ 0 w 16844794"/>
              <a:gd name="connsiteY7" fmla="*/ 5630786 h 10491496"/>
              <a:gd name="connsiteX8" fmla="*/ 4780547 w 16844794"/>
              <a:gd name="connsiteY8" fmla="*/ 4636120 h 10491496"/>
              <a:gd name="connsiteX0" fmla="*/ 1138410 w 13202657"/>
              <a:gd name="connsiteY0" fmla="*/ 4636120 h 10491496"/>
              <a:gd name="connsiteX1" fmla="*/ 1218573 w 13202657"/>
              <a:gd name="connsiteY1" fmla="*/ 0 h 10491496"/>
              <a:gd name="connsiteX2" fmla="*/ 8341947 w 13202657"/>
              <a:gd name="connsiteY2" fmla="*/ 0 h 10491496"/>
              <a:gd name="connsiteX3" fmla="*/ 13202657 w 13202657"/>
              <a:gd name="connsiteY3" fmla="*/ 4860710 h 10491496"/>
              <a:gd name="connsiteX4" fmla="*/ 13202657 w 13202657"/>
              <a:gd name="connsiteY4" fmla="*/ 5630786 h 10491496"/>
              <a:gd name="connsiteX5" fmla="*/ 8341947 w 13202657"/>
              <a:gd name="connsiteY5" fmla="*/ 10491496 h 10491496"/>
              <a:gd name="connsiteX6" fmla="*/ 1218573 w 13202657"/>
              <a:gd name="connsiteY6" fmla="*/ 10491496 h 10491496"/>
              <a:gd name="connsiteX7" fmla="*/ 1122368 w 13202657"/>
              <a:gd name="connsiteY7" fmla="*/ 5614744 h 10491496"/>
              <a:gd name="connsiteX8" fmla="*/ 1138410 w 13202657"/>
              <a:gd name="connsiteY8" fmla="*/ 4636120 h 10491496"/>
              <a:gd name="connsiteX0" fmla="*/ 1142113 w 13206360"/>
              <a:gd name="connsiteY0" fmla="*/ 4636120 h 10491496"/>
              <a:gd name="connsiteX1" fmla="*/ 1222276 w 13206360"/>
              <a:gd name="connsiteY1" fmla="*/ 0 h 10491496"/>
              <a:gd name="connsiteX2" fmla="*/ 8345650 w 13206360"/>
              <a:gd name="connsiteY2" fmla="*/ 0 h 10491496"/>
              <a:gd name="connsiteX3" fmla="*/ 13206360 w 13206360"/>
              <a:gd name="connsiteY3" fmla="*/ 4860710 h 10491496"/>
              <a:gd name="connsiteX4" fmla="*/ 13206360 w 13206360"/>
              <a:gd name="connsiteY4" fmla="*/ 5630786 h 10491496"/>
              <a:gd name="connsiteX5" fmla="*/ 8345650 w 13206360"/>
              <a:gd name="connsiteY5" fmla="*/ 10491496 h 10491496"/>
              <a:gd name="connsiteX6" fmla="*/ 1222276 w 13206360"/>
              <a:gd name="connsiteY6" fmla="*/ 10491496 h 10491496"/>
              <a:gd name="connsiteX7" fmla="*/ 1126071 w 13206360"/>
              <a:gd name="connsiteY7" fmla="*/ 5614744 h 10491496"/>
              <a:gd name="connsiteX8" fmla="*/ 1142113 w 13206360"/>
              <a:gd name="connsiteY8" fmla="*/ 4636120 h 10491496"/>
              <a:gd name="connsiteX0" fmla="*/ 1134090 w 13198337"/>
              <a:gd name="connsiteY0" fmla="*/ 4636120 h 10491496"/>
              <a:gd name="connsiteX1" fmla="*/ 1214253 w 13198337"/>
              <a:gd name="connsiteY1" fmla="*/ 0 h 10491496"/>
              <a:gd name="connsiteX2" fmla="*/ 8337627 w 13198337"/>
              <a:gd name="connsiteY2" fmla="*/ 0 h 10491496"/>
              <a:gd name="connsiteX3" fmla="*/ 13198337 w 13198337"/>
              <a:gd name="connsiteY3" fmla="*/ 4860710 h 10491496"/>
              <a:gd name="connsiteX4" fmla="*/ 13198337 w 13198337"/>
              <a:gd name="connsiteY4" fmla="*/ 5630786 h 10491496"/>
              <a:gd name="connsiteX5" fmla="*/ 8337627 w 13198337"/>
              <a:gd name="connsiteY5" fmla="*/ 10491496 h 10491496"/>
              <a:gd name="connsiteX6" fmla="*/ 1214253 w 13198337"/>
              <a:gd name="connsiteY6" fmla="*/ 10491496 h 10491496"/>
              <a:gd name="connsiteX7" fmla="*/ 1118048 w 13198337"/>
              <a:gd name="connsiteY7" fmla="*/ 5614744 h 10491496"/>
              <a:gd name="connsiteX8" fmla="*/ 1134090 w 13198337"/>
              <a:gd name="connsiteY8" fmla="*/ 4636120 h 10491496"/>
              <a:gd name="connsiteX0" fmla="*/ 1134090 w 13198337"/>
              <a:gd name="connsiteY0" fmla="*/ 4636120 h 10491496"/>
              <a:gd name="connsiteX1" fmla="*/ 1214253 w 13198337"/>
              <a:gd name="connsiteY1" fmla="*/ 0 h 10491496"/>
              <a:gd name="connsiteX2" fmla="*/ 8337627 w 13198337"/>
              <a:gd name="connsiteY2" fmla="*/ 0 h 10491496"/>
              <a:gd name="connsiteX3" fmla="*/ 13198337 w 13198337"/>
              <a:gd name="connsiteY3" fmla="*/ 4860710 h 10491496"/>
              <a:gd name="connsiteX4" fmla="*/ 13198337 w 13198337"/>
              <a:gd name="connsiteY4" fmla="*/ 5630786 h 10491496"/>
              <a:gd name="connsiteX5" fmla="*/ 8337627 w 13198337"/>
              <a:gd name="connsiteY5" fmla="*/ 10491496 h 10491496"/>
              <a:gd name="connsiteX6" fmla="*/ 1214253 w 13198337"/>
              <a:gd name="connsiteY6" fmla="*/ 10491496 h 10491496"/>
              <a:gd name="connsiteX7" fmla="*/ 1198259 w 13198337"/>
              <a:gd name="connsiteY7" fmla="*/ 5614744 h 10491496"/>
              <a:gd name="connsiteX8" fmla="*/ 1134090 w 13198337"/>
              <a:gd name="connsiteY8" fmla="*/ 4636120 h 10491496"/>
              <a:gd name="connsiteX0" fmla="*/ 1169436 w 13185557"/>
              <a:gd name="connsiteY0" fmla="*/ 4668205 h 10491496"/>
              <a:gd name="connsiteX1" fmla="*/ 1201473 w 13185557"/>
              <a:gd name="connsiteY1" fmla="*/ 0 h 10491496"/>
              <a:gd name="connsiteX2" fmla="*/ 8324847 w 13185557"/>
              <a:gd name="connsiteY2" fmla="*/ 0 h 10491496"/>
              <a:gd name="connsiteX3" fmla="*/ 13185557 w 13185557"/>
              <a:gd name="connsiteY3" fmla="*/ 4860710 h 10491496"/>
              <a:gd name="connsiteX4" fmla="*/ 13185557 w 13185557"/>
              <a:gd name="connsiteY4" fmla="*/ 5630786 h 10491496"/>
              <a:gd name="connsiteX5" fmla="*/ 8324847 w 13185557"/>
              <a:gd name="connsiteY5" fmla="*/ 10491496 h 10491496"/>
              <a:gd name="connsiteX6" fmla="*/ 1201473 w 13185557"/>
              <a:gd name="connsiteY6" fmla="*/ 10491496 h 10491496"/>
              <a:gd name="connsiteX7" fmla="*/ 1185479 w 13185557"/>
              <a:gd name="connsiteY7" fmla="*/ 5614744 h 10491496"/>
              <a:gd name="connsiteX8" fmla="*/ 1169436 w 13185557"/>
              <a:gd name="connsiteY8" fmla="*/ 4668205 h 10491496"/>
              <a:gd name="connsiteX0" fmla="*/ 284 w 12016405"/>
              <a:gd name="connsiteY0" fmla="*/ 4668205 h 10491496"/>
              <a:gd name="connsiteX1" fmla="*/ 32321 w 12016405"/>
              <a:gd name="connsiteY1" fmla="*/ 0 h 10491496"/>
              <a:gd name="connsiteX2" fmla="*/ 7155695 w 12016405"/>
              <a:gd name="connsiteY2" fmla="*/ 0 h 10491496"/>
              <a:gd name="connsiteX3" fmla="*/ 12016405 w 12016405"/>
              <a:gd name="connsiteY3" fmla="*/ 4860710 h 10491496"/>
              <a:gd name="connsiteX4" fmla="*/ 12016405 w 12016405"/>
              <a:gd name="connsiteY4" fmla="*/ 5630786 h 10491496"/>
              <a:gd name="connsiteX5" fmla="*/ 7155695 w 12016405"/>
              <a:gd name="connsiteY5" fmla="*/ 10491496 h 10491496"/>
              <a:gd name="connsiteX6" fmla="*/ 32321 w 12016405"/>
              <a:gd name="connsiteY6" fmla="*/ 10491496 h 10491496"/>
              <a:gd name="connsiteX7" fmla="*/ 16327 w 12016405"/>
              <a:gd name="connsiteY7" fmla="*/ 5614744 h 10491496"/>
              <a:gd name="connsiteX8" fmla="*/ 284 w 12016405"/>
              <a:gd name="connsiteY8" fmla="*/ 4668205 h 10491496"/>
              <a:gd name="connsiteX0" fmla="*/ 0 w 12016121"/>
              <a:gd name="connsiteY0" fmla="*/ 4668205 h 10491496"/>
              <a:gd name="connsiteX1" fmla="*/ 32037 w 12016121"/>
              <a:gd name="connsiteY1" fmla="*/ 0 h 10491496"/>
              <a:gd name="connsiteX2" fmla="*/ 7155411 w 12016121"/>
              <a:gd name="connsiteY2" fmla="*/ 0 h 10491496"/>
              <a:gd name="connsiteX3" fmla="*/ 12016121 w 12016121"/>
              <a:gd name="connsiteY3" fmla="*/ 4860710 h 10491496"/>
              <a:gd name="connsiteX4" fmla="*/ 12016121 w 12016121"/>
              <a:gd name="connsiteY4" fmla="*/ 5630786 h 10491496"/>
              <a:gd name="connsiteX5" fmla="*/ 7155411 w 12016121"/>
              <a:gd name="connsiteY5" fmla="*/ 10491496 h 10491496"/>
              <a:gd name="connsiteX6" fmla="*/ 32037 w 12016121"/>
              <a:gd name="connsiteY6" fmla="*/ 10491496 h 10491496"/>
              <a:gd name="connsiteX7" fmla="*/ 16043 w 12016121"/>
              <a:gd name="connsiteY7" fmla="*/ 5614744 h 10491496"/>
              <a:gd name="connsiteX8" fmla="*/ 0 w 12016121"/>
              <a:gd name="connsiteY8" fmla="*/ 4668205 h 10491496"/>
              <a:gd name="connsiteX0" fmla="*/ 19695 w 12003732"/>
              <a:gd name="connsiteY0" fmla="*/ 4668205 h 10491496"/>
              <a:gd name="connsiteX1" fmla="*/ 19648 w 12003732"/>
              <a:gd name="connsiteY1" fmla="*/ 0 h 10491496"/>
              <a:gd name="connsiteX2" fmla="*/ 7143022 w 12003732"/>
              <a:gd name="connsiteY2" fmla="*/ 0 h 10491496"/>
              <a:gd name="connsiteX3" fmla="*/ 12003732 w 12003732"/>
              <a:gd name="connsiteY3" fmla="*/ 4860710 h 10491496"/>
              <a:gd name="connsiteX4" fmla="*/ 12003732 w 12003732"/>
              <a:gd name="connsiteY4" fmla="*/ 5630786 h 10491496"/>
              <a:gd name="connsiteX5" fmla="*/ 7143022 w 12003732"/>
              <a:gd name="connsiteY5" fmla="*/ 10491496 h 10491496"/>
              <a:gd name="connsiteX6" fmla="*/ 19648 w 12003732"/>
              <a:gd name="connsiteY6" fmla="*/ 10491496 h 10491496"/>
              <a:gd name="connsiteX7" fmla="*/ 3654 w 12003732"/>
              <a:gd name="connsiteY7" fmla="*/ 5614744 h 10491496"/>
              <a:gd name="connsiteX8" fmla="*/ 19695 w 12003732"/>
              <a:gd name="connsiteY8" fmla="*/ 4668205 h 10491496"/>
              <a:gd name="connsiteX0" fmla="*/ 5290 w 11989327"/>
              <a:gd name="connsiteY0" fmla="*/ 4668205 h 10491496"/>
              <a:gd name="connsiteX1" fmla="*/ 5243 w 11989327"/>
              <a:gd name="connsiteY1" fmla="*/ 0 h 10491496"/>
              <a:gd name="connsiteX2" fmla="*/ 7128617 w 11989327"/>
              <a:gd name="connsiteY2" fmla="*/ 0 h 10491496"/>
              <a:gd name="connsiteX3" fmla="*/ 11989327 w 11989327"/>
              <a:gd name="connsiteY3" fmla="*/ 4860710 h 10491496"/>
              <a:gd name="connsiteX4" fmla="*/ 11989327 w 11989327"/>
              <a:gd name="connsiteY4" fmla="*/ 5630786 h 10491496"/>
              <a:gd name="connsiteX5" fmla="*/ 7128617 w 11989327"/>
              <a:gd name="connsiteY5" fmla="*/ 10491496 h 10491496"/>
              <a:gd name="connsiteX6" fmla="*/ 5243 w 11989327"/>
              <a:gd name="connsiteY6" fmla="*/ 10491496 h 10491496"/>
              <a:gd name="connsiteX7" fmla="*/ 5291 w 11989327"/>
              <a:gd name="connsiteY7" fmla="*/ 5630786 h 10491496"/>
              <a:gd name="connsiteX8" fmla="*/ 5290 w 11989327"/>
              <a:gd name="connsiteY8" fmla="*/ 4668205 h 10491496"/>
              <a:gd name="connsiteX0" fmla="*/ 5290 w 11989327"/>
              <a:gd name="connsiteY0" fmla="*/ 4668205 h 10491496"/>
              <a:gd name="connsiteX1" fmla="*/ 5243 w 11989327"/>
              <a:gd name="connsiteY1" fmla="*/ 4555958 h 10491496"/>
              <a:gd name="connsiteX2" fmla="*/ 7128617 w 11989327"/>
              <a:gd name="connsiteY2" fmla="*/ 0 h 10491496"/>
              <a:gd name="connsiteX3" fmla="*/ 11989327 w 11989327"/>
              <a:gd name="connsiteY3" fmla="*/ 4860710 h 10491496"/>
              <a:gd name="connsiteX4" fmla="*/ 11989327 w 11989327"/>
              <a:gd name="connsiteY4" fmla="*/ 5630786 h 10491496"/>
              <a:gd name="connsiteX5" fmla="*/ 7128617 w 11989327"/>
              <a:gd name="connsiteY5" fmla="*/ 10491496 h 10491496"/>
              <a:gd name="connsiteX6" fmla="*/ 5243 w 11989327"/>
              <a:gd name="connsiteY6" fmla="*/ 10491496 h 10491496"/>
              <a:gd name="connsiteX7" fmla="*/ 5291 w 11989327"/>
              <a:gd name="connsiteY7" fmla="*/ 5630786 h 10491496"/>
              <a:gd name="connsiteX8" fmla="*/ 5290 w 11989327"/>
              <a:gd name="connsiteY8" fmla="*/ 4668205 h 10491496"/>
              <a:gd name="connsiteX0" fmla="*/ 5290 w 11989327"/>
              <a:gd name="connsiteY0" fmla="*/ 1089855 h 6913146"/>
              <a:gd name="connsiteX1" fmla="*/ 5243 w 11989327"/>
              <a:gd name="connsiteY1" fmla="*/ 977608 h 6913146"/>
              <a:gd name="connsiteX2" fmla="*/ 7818427 w 11989327"/>
              <a:gd name="connsiteY2" fmla="*/ 961566 h 6913146"/>
              <a:gd name="connsiteX3" fmla="*/ 11989327 w 11989327"/>
              <a:gd name="connsiteY3" fmla="*/ 1282360 h 6913146"/>
              <a:gd name="connsiteX4" fmla="*/ 11989327 w 11989327"/>
              <a:gd name="connsiteY4" fmla="*/ 2052436 h 6913146"/>
              <a:gd name="connsiteX5" fmla="*/ 7128617 w 11989327"/>
              <a:gd name="connsiteY5" fmla="*/ 6913146 h 6913146"/>
              <a:gd name="connsiteX6" fmla="*/ 5243 w 11989327"/>
              <a:gd name="connsiteY6" fmla="*/ 6913146 h 6913146"/>
              <a:gd name="connsiteX7" fmla="*/ 5291 w 11989327"/>
              <a:gd name="connsiteY7" fmla="*/ 2052436 h 6913146"/>
              <a:gd name="connsiteX8" fmla="*/ 5290 w 11989327"/>
              <a:gd name="connsiteY8" fmla="*/ 1089855 h 6913146"/>
              <a:gd name="connsiteX0" fmla="*/ 5290 w 11989327"/>
              <a:gd name="connsiteY0" fmla="*/ 1333331 h 7156622"/>
              <a:gd name="connsiteX1" fmla="*/ 5243 w 11989327"/>
              <a:gd name="connsiteY1" fmla="*/ 1221084 h 7156622"/>
              <a:gd name="connsiteX2" fmla="*/ 7818427 w 11989327"/>
              <a:gd name="connsiteY2" fmla="*/ 1205042 h 7156622"/>
              <a:gd name="connsiteX3" fmla="*/ 11989327 w 11989327"/>
              <a:gd name="connsiteY3" fmla="*/ 1188952 h 7156622"/>
              <a:gd name="connsiteX4" fmla="*/ 11989327 w 11989327"/>
              <a:gd name="connsiteY4" fmla="*/ 2295912 h 7156622"/>
              <a:gd name="connsiteX5" fmla="*/ 7128617 w 11989327"/>
              <a:gd name="connsiteY5" fmla="*/ 7156622 h 7156622"/>
              <a:gd name="connsiteX6" fmla="*/ 5243 w 11989327"/>
              <a:gd name="connsiteY6" fmla="*/ 7156622 h 7156622"/>
              <a:gd name="connsiteX7" fmla="*/ 5291 w 11989327"/>
              <a:gd name="connsiteY7" fmla="*/ 2295912 h 7156622"/>
              <a:gd name="connsiteX8" fmla="*/ 5290 w 11989327"/>
              <a:gd name="connsiteY8" fmla="*/ 1333331 h 7156622"/>
              <a:gd name="connsiteX0" fmla="*/ 5290 w 11989327"/>
              <a:gd name="connsiteY0" fmla="*/ 657151 h 6480442"/>
              <a:gd name="connsiteX1" fmla="*/ 5243 w 11989327"/>
              <a:gd name="connsiteY1" fmla="*/ 544904 h 6480442"/>
              <a:gd name="connsiteX2" fmla="*/ 7818427 w 11989327"/>
              <a:gd name="connsiteY2" fmla="*/ 528862 h 6480442"/>
              <a:gd name="connsiteX3" fmla="*/ 11989327 w 11989327"/>
              <a:gd name="connsiteY3" fmla="*/ 512772 h 6480442"/>
              <a:gd name="connsiteX4" fmla="*/ 11989327 w 11989327"/>
              <a:gd name="connsiteY4" fmla="*/ 1619732 h 6480442"/>
              <a:gd name="connsiteX5" fmla="*/ 7128617 w 11989327"/>
              <a:gd name="connsiteY5" fmla="*/ 6480442 h 6480442"/>
              <a:gd name="connsiteX6" fmla="*/ 5243 w 11989327"/>
              <a:gd name="connsiteY6" fmla="*/ 6480442 h 6480442"/>
              <a:gd name="connsiteX7" fmla="*/ 5291 w 11989327"/>
              <a:gd name="connsiteY7" fmla="*/ 1619732 h 6480442"/>
              <a:gd name="connsiteX8" fmla="*/ 5290 w 11989327"/>
              <a:gd name="connsiteY8" fmla="*/ 657151 h 6480442"/>
              <a:gd name="connsiteX0" fmla="*/ 5290 w 11989327"/>
              <a:gd name="connsiteY0" fmla="*/ 679201 h 6245818"/>
              <a:gd name="connsiteX1" fmla="*/ 5243 w 11989327"/>
              <a:gd name="connsiteY1" fmla="*/ 310280 h 6245818"/>
              <a:gd name="connsiteX2" fmla="*/ 7818427 w 11989327"/>
              <a:gd name="connsiteY2" fmla="*/ 294238 h 6245818"/>
              <a:gd name="connsiteX3" fmla="*/ 11989327 w 11989327"/>
              <a:gd name="connsiteY3" fmla="*/ 278148 h 6245818"/>
              <a:gd name="connsiteX4" fmla="*/ 11989327 w 11989327"/>
              <a:gd name="connsiteY4" fmla="*/ 1385108 h 6245818"/>
              <a:gd name="connsiteX5" fmla="*/ 7128617 w 11989327"/>
              <a:gd name="connsiteY5" fmla="*/ 6245818 h 6245818"/>
              <a:gd name="connsiteX6" fmla="*/ 5243 w 11989327"/>
              <a:gd name="connsiteY6" fmla="*/ 6245818 h 6245818"/>
              <a:gd name="connsiteX7" fmla="*/ 5291 w 11989327"/>
              <a:gd name="connsiteY7" fmla="*/ 1385108 h 6245818"/>
              <a:gd name="connsiteX8" fmla="*/ 5290 w 11989327"/>
              <a:gd name="connsiteY8" fmla="*/ 679201 h 6245818"/>
              <a:gd name="connsiteX0" fmla="*/ 5290 w 11989327"/>
              <a:gd name="connsiteY0" fmla="*/ 401941 h 5968558"/>
              <a:gd name="connsiteX1" fmla="*/ 5243 w 11989327"/>
              <a:gd name="connsiteY1" fmla="*/ 33020 h 5968558"/>
              <a:gd name="connsiteX2" fmla="*/ 7818427 w 11989327"/>
              <a:gd name="connsiteY2" fmla="*/ 16978 h 5968558"/>
              <a:gd name="connsiteX3" fmla="*/ 11989327 w 11989327"/>
              <a:gd name="connsiteY3" fmla="*/ 888 h 5968558"/>
              <a:gd name="connsiteX4" fmla="*/ 11989327 w 11989327"/>
              <a:gd name="connsiteY4" fmla="*/ 1107848 h 5968558"/>
              <a:gd name="connsiteX5" fmla="*/ 7128617 w 11989327"/>
              <a:gd name="connsiteY5" fmla="*/ 5968558 h 5968558"/>
              <a:gd name="connsiteX6" fmla="*/ 5243 w 11989327"/>
              <a:gd name="connsiteY6" fmla="*/ 5968558 h 5968558"/>
              <a:gd name="connsiteX7" fmla="*/ 5291 w 11989327"/>
              <a:gd name="connsiteY7" fmla="*/ 1107848 h 5968558"/>
              <a:gd name="connsiteX8" fmla="*/ 5290 w 11989327"/>
              <a:gd name="connsiteY8" fmla="*/ 401941 h 596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89327" h="5968558">
                <a:moveTo>
                  <a:pt x="5290" y="401941"/>
                </a:moveTo>
                <a:cubicBezTo>
                  <a:pt x="5290" y="11466"/>
                  <a:pt x="-221" y="4139799"/>
                  <a:pt x="5243" y="33020"/>
                </a:cubicBezTo>
                <a:lnTo>
                  <a:pt x="7818427" y="16978"/>
                </a:lnTo>
                <a:cubicBezTo>
                  <a:pt x="10502923" y="16978"/>
                  <a:pt x="9085706" y="-4577"/>
                  <a:pt x="11989327" y="888"/>
                </a:cubicBezTo>
                <a:lnTo>
                  <a:pt x="11989327" y="1107848"/>
                </a:lnTo>
                <a:cubicBezTo>
                  <a:pt x="11989327" y="3792344"/>
                  <a:pt x="9813113" y="5968558"/>
                  <a:pt x="7128617" y="5968558"/>
                </a:cubicBezTo>
                <a:lnTo>
                  <a:pt x="5243" y="5968558"/>
                </a:lnTo>
                <a:cubicBezTo>
                  <a:pt x="15821" y="3465989"/>
                  <a:pt x="-10751" y="2220218"/>
                  <a:pt x="5291" y="1107848"/>
                </a:cubicBezTo>
                <a:cubicBezTo>
                  <a:pt x="5291" y="851156"/>
                  <a:pt x="5290" y="658633"/>
                  <a:pt x="5290" y="401941"/>
                </a:cubicBezTo>
                <a:close/>
              </a:path>
            </a:pathLst>
          </a:custGeom>
          <a:solidFill>
            <a:schemeClr val="accent1">
              <a:alpha val="56000"/>
            </a:schemeClr>
          </a:solidFill>
        </p:spPr>
        <p:txBody>
          <a:bodyPr lIns="1080000" bIns="2556000" anchor="b"/>
          <a:lstStyle>
            <a:lvl1pPr algn="l">
              <a:defRPr sz="6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titelrubrik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2" y="3230562"/>
            <a:ext cx="4827670" cy="1341437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bg1"/>
                </a:solidFill>
                <a:latin typeface="Brandon Grotesque Bold" panose="020B0803020203060202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8" name="Bildobjekt 7" descr="Region Kronobergs logotyp i vitt.">
            <a:extLst>
              <a:ext uri="{FF2B5EF4-FFF2-40B4-BE49-F238E27FC236}">
                <a16:creationId xmlns:a16="http://schemas.microsoft.com/office/drawing/2014/main" id="{1228A9B0-8CB1-47E6-B866-0880D1C19A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FD1AEA6A-A199-455A-AFD4-A33A8DED6567}"/>
              </a:ext>
            </a:extLst>
          </p:cNvPr>
          <p:cNvSpPr txBox="1"/>
          <p:nvPr userDrawn="1"/>
        </p:nvSpPr>
        <p:spPr>
          <a:xfrm>
            <a:off x="9448799" y="-1463689"/>
            <a:ext cx="2768010" cy="138499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Infoga foto: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Markera den grå ytan – högerklicka på musen och placera längst fram –  klicka på symbolen mitt på sliden &amp; infoga önskat foto. Placera sen fotot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längst bak så att text, tonad platta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 logo placeras överst.</a:t>
            </a:r>
          </a:p>
        </p:txBody>
      </p:sp>
    </p:spTree>
    <p:extLst>
      <p:ext uri="{BB962C8B-B14F-4D97-AF65-F5344CB8AC3E}">
        <p14:creationId xmlns:p14="http://schemas.microsoft.com/office/powerpoint/2010/main" val="39235860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031291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78175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94156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786545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90744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bg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658795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2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075248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1781352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199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701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83449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783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33238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919625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19547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106828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1598175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2278182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3109292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389596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2185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2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2023-04-17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2023-04-17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2023-04-17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B1F1D716-EDCA-42CA-8CB2-2B07152485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75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bg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bg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2023-04-17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43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kronoberg.se/vardgivare/arbetsomraden-processer/bokakalla-processen/uppgiftsvaxling-till-administrativ-personal/" TargetMode="External"/><Relationship Id="rId2" Type="http://schemas.openxmlformats.org/officeDocument/2006/relationships/hyperlink" Target="https://www.regionkronoberg.se/vardgivare/arbetsomraden-processer/bokakalla-processen/" TargetMode="Externa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0EDBF9F0-A56C-4B6E-A94E-36FCF1050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456" y="2305010"/>
            <a:ext cx="8978960" cy="2387600"/>
          </a:xfrm>
        </p:spPr>
        <p:txBody>
          <a:bodyPr/>
          <a:lstStyle/>
          <a:p>
            <a:r>
              <a:rPr lang="sv-SE" dirty="0"/>
              <a:t>STÖD VID Uppgiftsväxling till administrativ personal</a:t>
            </a:r>
          </a:p>
        </p:txBody>
      </p:sp>
      <p:sp>
        <p:nvSpPr>
          <p:cNvPr id="9" name="Underrubrik 8">
            <a:extLst>
              <a:ext uri="{FF2B5EF4-FFF2-40B4-BE49-F238E27FC236}">
                <a16:creationId xmlns:a16="http://schemas.microsoft.com/office/drawing/2014/main" id="{F0F38801-237C-446E-8EA0-B29743EE1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456" y="5232548"/>
            <a:ext cx="5711548" cy="474662"/>
          </a:xfrm>
        </p:spPr>
        <p:txBody>
          <a:bodyPr>
            <a:normAutofit fontScale="55000" lnSpcReduction="20000"/>
          </a:bodyPr>
          <a:lstStyle/>
          <a:p>
            <a:r>
              <a:rPr lang="sv-SE" dirty="0"/>
              <a:t>boka/kalla-processen</a:t>
            </a:r>
            <a:br>
              <a:rPr lang="sv-SE" dirty="0"/>
            </a:br>
            <a:r>
              <a:rPr lang="sv-SE" dirty="0"/>
              <a:t>20230403</a:t>
            </a:r>
          </a:p>
        </p:txBody>
      </p:sp>
    </p:spTree>
    <p:extLst>
      <p:ext uri="{BB962C8B-B14F-4D97-AF65-F5344CB8AC3E}">
        <p14:creationId xmlns:p14="http://schemas.microsoft.com/office/powerpoint/2010/main" val="289052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FBA3248-8428-423C-9F4C-8F247DCA173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Hälso- och sjukvården i Sverige delar samma utmaning – att räcka till. Behovet av hälso- och sjukvård är större än tillgången på arbetskraft. Vi märker det idag och det kommer bli allt tydligare framöver. Vi får helt enkelt inte tag i de medarbetare vi behöver utifrån dagens arbetssätt.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/>
              <a:t>Vi behöver hitta lösningar på situationer som uppstår här och nu. Parallellt måste vi tänka om, ställa om och hitta nya sätt att arbeta på.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E4B4822-7725-459D-8137-6E569C984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är i En tuff tid</a:t>
            </a:r>
          </a:p>
        </p:txBody>
      </p:sp>
    </p:spTree>
    <p:extLst>
      <p:ext uri="{BB962C8B-B14F-4D97-AF65-F5344CB8AC3E}">
        <p14:creationId xmlns:p14="http://schemas.microsoft.com/office/powerpoint/2010/main" val="158188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BE05A5-E35A-4B09-9112-6E052F71FEE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0C6E7F9-FDDC-45E7-8BB2-9495C4D3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Befolkningsutvecklingen </a:t>
            </a:r>
            <a:br>
              <a:rPr lang="sv-SE" sz="3600" dirty="0"/>
            </a:br>
            <a:r>
              <a:rPr lang="sv-SE" sz="3600" dirty="0">
                <a:solidFill>
                  <a:schemeClr val="accent4"/>
                </a:solidFill>
              </a:rPr>
              <a:t>i Kronoberg 2021-2030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BEE938C9-C17F-4322-834C-36D0D7DF18D0}"/>
              </a:ext>
            </a:extLst>
          </p:cNvPr>
          <p:cNvSpPr txBox="1"/>
          <p:nvPr/>
        </p:nvSpPr>
        <p:spPr>
          <a:xfrm>
            <a:off x="1347375" y="5282387"/>
            <a:ext cx="72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0-19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3F3D00C-C84F-4DB9-9824-4B7225CCA424}"/>
              </a:ext>
            </a:extLst>
          </p:cNvPr>
          <p:cNvSpPr txBox="1"/>
          <p:nvPr/>
        </p:nvSpPr>
        <p:spPr>
          <a:xfrm>
            <a:off x="3167052" y="5282387"/>
            <a:ext cx="87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20-64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8291EE2-067B-4CE9-8A24-78A1788FB981}"/>
              </a:ext>
            </a:extLst>
          </p:cNvPr>
          <p:cNvSpPr txBox="1"/>
          <p:nvPr/>
        </p:nvSpPr>
        <p:spPr>
          <a:xfrm>
            <a:off x="5254505" y="5282387"/>
            <a:ext cx="87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65-79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6D97463-A25A-4128-899E-76AF9BD26336}"/>
              </a:ext>
            </a:extLst>
          </p:cNvPr>
          <p:cNvSpPr txBox="1"/>
          <p:nvPr/>
        </p:nvSpPr>
        <p:spPr>
          <a:xfrm>
            <a:off x="7340009" y="5282387"/>
            <a:ext cx="72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80+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E2CC5105-99B6-40A1-A3C2-6943C3E01FBD}"/>
              </a:ext>
            </a:extLst>
          </p:cNvPr>
          <p:cNvSpPr txBox="1"/>
          <p:nvPr/>
        </p:nvSpPr>
        <p:spPr>
          <a:xfrm>
            <a:off x="9109485" y="5282387"/>
            <a:ext cx="112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TOTALT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83159550-869B-45A8-8CAB-BB2F336ED14D}"/>
              </a:ext>
            </a:extLst>
          </p:cNvPr>
          <p:cNvSpPr/>
          <p:nvPr/>
        </p:nvSpPr>
        <p:spPr>
          <a:xfrm>
            <a:off x="2872509" y="3020423"/>
            <a:ext cx="1468582" cy="1687847"/>
          </a:xfrm>
          <a:prstGeom prst="rect">
            <a:avLst/>
          </a:prstGeom>
          <a:solidFill>
            <a:schemeClr val="bg1">
              <a:lumMod val="65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108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andon Grotesque Bold" panose="020B0803020203060202" pitchFamily="34" charset="0"/>
                <a:ea typeface="+mn-ea"/>
                <a:cs typeface="+mn-cs"/>
              </a:rPr>
              <a:t>ARBETSFÖR ÅLDER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randon Grotesque Blac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andon Grotesque Blac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andon Grotesque Black"/>
                <a:ea typeface="+mn-ea"/>
                <a:cs typeface="+mn-cs"/>
              </a:rPr>
              <a:t>+ 1 415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C0091CE4-21C1-451E-A41D-D6E2E585FA44}"/>
              </a:ext>
            </a:extLst>
          </p:cNvPr>
          <p:cNvSpPr/>
          <p:nvPr/>
        </p:nvSpPr>
        <p:spPr>
          <a:xfrm>
            <a:off x="1298883" y="4755863"/>
            <a:ext cx="817418" cy="221731"/>
          </a:xfrm>
          <a:prstGeom prst="roundRect">
            <a:avLst>
              <a:gd name="adj" fmla="val 1999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34B2596-EBD8-4566-9F93-41D94D0BFDE2}"/>
              </a:ext>
            </a:extLst>
          </p:cNvPr>
          <p:cNvSpPr txBox="1"/>
          <p:nvPr/>
        </p:nvSpPr>
        <p:spPr>
          <a:xfrm>
            <a:off x="1162647" y="4264918"/>
            <a:ext cx="1089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- 339</a:t>
            </a:r>
          </a:p>
        </p:txBody>
      </p:sp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86B14D2E-B31A-48DB-8F10-784BB975F384}"/>
              </a:ext>
            </a:extLst>
          </p:cNvPr>
          <p:cNvSpPr/>
          <p:nvPr/>
        </p:nvSpPr>
        <p:spPr>
          <a:xfrm>
            <a:off x="3185521" y="4319619"/>
            <a:ext cx="817418" cy="507154"/>
          </a:xfrm>
          <a:prstGeom prst="roundRect">
            <a:avLst>
              <a:gd name="adj" fmla="val 15213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38C80F36-6490-4A4F-A0C0-B273B4511022}"/>
              </a:ext>
            </a:extLst>
          </p:cNvPr>
          <p:cNvSpPr/>
          <p:nvPr/>
        </p:nvSpPr>
        <p:spPr>
          <a:xfrm>
            <a:off x="5295412" y="4789837"/>
            <a:ext cx="797682" cy="36933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36A7426E-6A50-4672-9E7A-D9EC5D69FE44}"/>
              </a:ext>
            </a:extLst>
          </p:cNvPr>
          <p:cNvSpPr txBox="1"/>
          <p:nvPr/>
        </p:nvSpPr>
        <p:spPr>
          <a:xfrm>
            <a:off x="5149308" y="4264918"/>
            <a:ext cx="108989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- 1 182</a:t>
            </a:r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288FE17D-51C4-46F5-AB3C-CA6C47E00DD2}"/>
              </a:ext>
            </a:extLst>
          </p:cNvPr>
          <p:cNvSpPr/>
          <p:nvPr/>
        </p:nvSpPr>
        <p:spPr>
          <a:xfrm>
            <a:off x="7253589" y="3237655"/>
            <a:ext cx="893275" cy="1619862"/>
          </a:xfrm>
          <a:prstGeom prst="roundRect">
            <a:avLst>
              <a:gd name="adj" fmla="val 10733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AFF81BFC-8D62-4CDF-9C85-BA9D8618BA4C}"/>
              </a:ext>
            </a:extLst>
          </p:cNvPr>
          <p:cNvSpPr txBox="1"/>
          <p:nvPr/>
        </p:nvSpPr>
        <p:spPr>
          <a:xfrm>
            <a:off x="7155281" y="2783656"/>
            <a:ext cx="1089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+ 4 779</a:t>
            </a:r>
          </a:p>
        </p:txBody>
      </p:sp>
      <p:sp>
        <p:nvSpPr>
          <p:cNvPr id="23" name="Rektangel: rundade hörn 22">
            <a:extLst>
              <a:ext uri="{FF2B5EF4-FFF2-40B4-BE49-F238E27FC236}">
                <a16:creationId xmlns:a16="http://schemas.microsoft.com/office/drawing/2014/main" id="{6D4817BF-EC23-4142-AA58-BACA78550241}"/>
              </a:ext>
            </a:extLst>
          </p:cNvPr>
          <p:cNvSpPr/>
          <p:nvPr/>
        </p:nvSpPr>
        <p:spPr>
          <a:xfrm>
            <a:off x="9231843" y="3359659"/>
            <a:ext cx="877456" cy="1467114"/>
          </a:xfrm>
          <a:prstGeom prst="roundRect">
            <a:avLst>
              <a:gd name="adj" fmla="val 1062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F1E778C9-C572-4687-BA18-9ABA5BDFAC91}"/>
              </a:ext>
            </a:extLst>
          </p:cNvPr>
          <p:cNvSpPr txBox="1"/>
          <p:nvPr/>
        </p:nvSpPr>
        <p:spPr>
          <a:xfrm>
            <a:off x="9125626" y="2920225"/>
            <a:ext cx="1089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andon Grotesque Black"/>
                <a:ea typeface="+mn-ea"/>
                <a:cs typeface="+mn-cs"/>
              </a:rPr>
              <a:t>+ 4 673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F941E624-F149-4B14-8042-DFB4607ABEC4}"/>
              </a:ext>
            </a:extLst>
          </p:cNvPr>
          <p:cNvCxnSpPr>
            <a:cxnSpLocks/>
          </p:cNvCxnSpPr>
          <p:nvPr/>
        </p:nvCxnSpPr>
        <p:spPr>
          <a:xfrm>
            <a:off x="850323" y="4772849"/>
            <a:ext cx="9670382" cy="0"/>
          </a:xfrm>
          <a:prstGeom prst="line">
            <a:avLst/>
          </a:prstGeom>
          <a:ln w="168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atbubbla: oval 26">
            <a:extLst>
              <a:ext uri="{FF2B5EF4-FFF2-40B4-BE49-F238E27FC236}">
                <a16:creationId xmlns:a16="http://schemas.microsoft.com/office/drawing/2014/main" id="{14F5A68F-060A-401A-9855-C210DFBF9F61}"/>
              </a:ext>
            </a:extLst>
          </p:cNvPr>
          <p:cNvSpPr/>
          <p:nvPr/>
        </p:nvSpPr>
        <p:spPr>
          <a:xfrm>
            <a:off x="8464372" y="339010"/>
            <a:ext cx="3289854" cy="2077657"/>
          </a:xfrm>
          <a:prstGeom prst="wedgeEllipseCallout">
            <a:avLst>
              <a:gd name="adj1" fmla="val -45470"/>
              <a:gd name="adj2" fmla="val 5894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andon Grotesque Black"/>
                <a:ea typeface="+mn-ea"/>
                <a:cs typeface="+mn-cs"/>
              </a:rPr>
              <a:t>FRAM TILL 2030: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Ökar antalet invånare 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80+ med 40% 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Ökar den arbetsföra delen i </a:t>
            </a:r>
            <a:b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befolkningen med 1%</a:t>
            </a:r>
          </a:p>
        </p:txBody>
      </p:sp>
      <p:pic>
        <p:nvPicPr>
          <p:cNvPr id="6" name="Bild 5" descr="Baby som kryper">
            <a:extLst>
              <a:ext uri="{FF2B5EF4-FFF2-40B4-BE49-F238E27FC236}">
                <a16:creationId xmlns:a16="http://schemas.microsoft.com/office/drawing/2014/main" id="{F88C61A3-40CC-49B6-B600-1740D3E5B4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13256" y="5671747"/>
            <a:ext cx="914400" cy="914400"/>
          </a:xfrm>
          <a:prstGeom prst="rect">
            <a:avLst/>
          </a:prstGeom>
        </p:spPr>
      </p:pic>
      <p:pic>
        <p:nvPicPr>
          <p:cNvPr id="8" name="Bild 7" descr="Man med käpp">
            <a:extLst>
              <a:ext uri="{FF2B5EF4-FFF2-40B4-BE49-F238E27FC236}">
                <a16:creationId xmlns:a16="http://schemas.microsoft.com/office/drawing/2014/main" id="{ACA053CB-6197-475A-ABF7-ED4204E65D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89544" y="5646566"/>
            <a:ext cx="914400" cy="914400"/>
          </a:xfrm>
          <a:prstGeom prst="rect">
            <a:avLst/>
          </a:prstGeom>
        </p:spPr>
      </p:pic>
      <p:pic>
        <p:nvPicPr>
          <p:cNvPr id="29" name="Bild 28" descr="Kontorsarbetare">
            <a:extLst>
              <a:ext uri="{FF2B5EF4-FFF2-40B4-BE49-F238E27FC236}">
                <a16:creationId xmlns:a16="http://schemas.microsoft.com/office/drawing/2014/main" id="{A95273D8-2A04-4138-9F3E-AEAB782924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99731" y="5644164"/>
            <a:ext cx="914400" cy="914400"/>
          </a:xfrm>
          <a:prstGeom prst="rect">
            <a:avLst/>
          </a:prstGeom>
        </p:spPr>
      </p:pic>
      <p:pic>
        <p:nvPicPr>
          <p:cNvPr id="31" name="Bild 30" descr="Vandra">
            <a:extLst>
              <a:ext uri="{FF2B5EF4-FFF2-40B4-BE49-F238E27FC236}">
                <a16:creationId xmlns:a16="http://schemas.microsoft.com/office/drawing/2014/main" id="{E6461482-606B-4B98-B342-C2AECE2BBEC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10847" y="56383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5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7448E22F-BB01-4DC5-98F6-012FC96AD13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b="1" dirty="0"/>
              <a:t>FLEST ANNONSER NATIONELLT JUST NU</a:t>
            </a:r>
            <a:r>
              <a:rPr lang="sv-SE" sz="2000" dirty="0"/>
              <a:t> </a:t>
            </a:r>
          </a:p>
          <a:p>
            <a:pPr marL="457200" indent="-457200">
              <a:buClr>
                <a:schemeClr val="accent1"/>
              </a:buClr>
              <a:buFont typeface="+mj-lt"/>
              <a:buAutoNum type="arabicPeriod"/>
            </a:pPr>
            <a:r>
              <a:rPr lang="sv-SE" sz="2000" dirty="0"/>
              <a:t>Sjuksköterska: 8 357 annonser med 15 138 jobb</a:t>
            </a:r>
          </a:p>
          <a:p>
            <a:pPr marL="457200" indent="-457200">
              <a:buClr>
                <a:schemeClr val="accent1"/>
              </a:buClr>
              <a:buFont typeface="+mj-lt"/>
              <a:buAutoNum type="arabicPeriod"/>
            </a:pPr>
            <a:r>
              <a:rPr lang="sv-SE" sz="2000" dirty="0"/>
              <a:t>Säljare: 3 437 annonser..</a:t>
            </a:r>
          </a:p>
          <a:p>
            <a:pPr marL="0" indent="0">
              <a:buClr>
                <a:schemeClr val="accent1"/>
              </a:buClr>
              <a:buNone/>
            </a:pPr>
            <a:endParaRPr lang="sv-SE" b="1" dirty="0"/>
          </a:p>
          <a:p>
            <a:pPr marL="0" indent="0">
              <a:buClr>
                <a:schemeClr val="accent1"/>
              </a:buClr>
              <a:buNone/>
            </a:pPr>
            <a:r>
              <a:rPr lang="sv-SE" sz="2000" b="1" dirty="0"/>
              <a:t>I KRONOBERG JUST NU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sv-SE" sz="2000" dirty="0"/>
              <a:t>Sjuksköterska: 94 annonser med 239 jobb</a:t>
            </a:r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696964C5-20C9-4704-BE64-69CBF38C2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märker det idag…</a:t>
            </a:r>
          </a:p>
        </p:txBody>
      </p:sp>
      <p:sp>
        <p:nvSpPr>
          <p:cNvPr id="6" name="Höger klammerparentes 5">
            <a:extLst>
              <a:ext uri="{FF2B5EF4-FFF2-40B4-BE49-F238E27FC236}">
                <a16:creationId xmlns:a16="http://schemas.microsoft.com/office/drawing/2014/main" id="{91A008F3-467A-406D-ACF6-04DCD58ABE0F}"/>
              </a:ext>
            </a:extLst>
          </p:cNvPr>
          <p:cNvSpPr/>
          <p:nvPr/>
        </p:nvSpPr>
        <p:spPr>
          <a:xfrm>
            <a:off x="8007771" y="2873414"/>
            <a:ext cx="254643" cy="856528"/>
          </a:xfrm>
          <a:prstGeom prst="rightBrace">
            <a:avLst>
              <a:gd name="adj1" fmla="val 56720"/>
              <a:gd name="adj2" fmla="val 531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7904548-4579-4057-A27A-DA9DB51A1F35}"/>
              </a:ext>
            </a:extLst>
          </p:cNvPr>
          <p:cNvSpPr txBox="1"/>
          <p:nvPr/>
        </p:nvSpPr>
        <p:spPr>
          <a:xfrm>
            <a:off x="8507392" y="2827114"/>
            <a:ext cx="3032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Det är mer än dubbelt så många annonser jämfört andra plats…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A56AAE2E-C6FC-4225-8DF1-97A2BB0FBEBA}"/>
              </a:ext>
            </a:extLst>
          </p:cNvPr>
          <p:cNvSpPr txBox="1"/>
          <p:nvPr/>
        </p:nvSpPr>
        <p:spPr>
          <a:xfrm>
            <a:off x="5567421" y="5907469"/>
            <a:ext cx="479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sv-SE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Källa Platsbanken 2023-02-20)</a:t>
            </a:r>
          </a:p>
        </p:txBody>
      </p:sp>
    </p:spTree>
    <p:extLst>
      <p:ext uri="{BB962C8B-B14F-4D97-AF65-F5344CB8AC3E}">
        <p14:creationId xmlns:p14="http://schemas.microsoft.com/office/powerpoint/2010/main" val="23164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363913A-B3CC-432A-8CD3-CF8DCDD9504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21" y="1719263"/>
            <a:ext cx="9670382" cy="4039853"/>
          </a:xfrm>
        </p:spPr>
        <p:txBody>
          <a:bodyPr/>
          <a:lstStyle/>
          <a:p>
            <a:pPr marL="0" indent="0">
              <a:buNone/>
            </a:pPr>
            <a:r>
              <a:rPr lang="sv-SE" sz="7200" dirty="0">
                <a:solidFill>
                  <a:schemeClr val="bg2"/>
                </a:solidFill>
                <a:latin typeface="Eras Bold ITC" panose="020B0907030504020204" pitchFamily="34" charset="0"/>
              </a:rPr>
              <a:t>1</a:t>
            </a:r>
            <a:r>
              <a:rPr lang="sv-SE" sz="4800" dirty="0">
                <a:solidFill>
                  <a:schemeClr val="bg2"/>
                </a:solidFill>
                <a:latin typeface="Eras Bold ITC" panose="020B0907030504020204" pitchFamily="34" charset="0"/>
              </a:rPr>
              <a:t> </a:t>
            </a:r>
            <a:r>
              <a:rPr lang="sv-SE" dirty="0"/>
              <a:t>I första hand ska bokningar göras av </a:t>
            </a:r>
            <a:r>
              <a:rPr lang="sv-SE" sz="3200" dirty="0">
                <a:solidFill>
                  <a:schemeClr val="bg2"/>
                </a:solidFill>
                <a:latin typeface="+mj-lt"/>
              </a:rPr>
              <a:t>patienten</a:t>
            </a:r>
            <a:endParaRPr lang="sv-SE" dirty="0"/>
          </a:p>
          <a:p>
            <a:pPr marL="0" indent="0">
              <a:buNone/>
            </a:pPr>
            <a:r>
              <a:rPr lang="sv-SE" sz="7200" dirty="0">
                <a:solidFill>
                  <a:schemeClr val="bg2"/>
                </a:solidFill>
                <a:latin typeface="Eras Bold ITC" panose="020B0907030504020204" pitchFamily="34" charset="0"/>
              </a:rPr>
              <a:t>2 </a:t>
            </a:r>
            <a:r>
              <a:rPr lang="sv-SE" dirty="0"/>
              <a:t>I andra hand av </a:t>
            </a:r>
            <a:r>
              <a:rPr lang="sv-SE" sz="3200" dirty="0">
                <a:solidFill>
                  <a:schemeClr val="bg2"/>
                </a:solidFill>
                <a:latin typeface="+mj-lt"/>
              </a:rPr>
              <a:t>administrativ personal</a:t>
            </a:r>
          </a:p>
          <a:p>
            <a:pPr marL="0" indent="0">
              <a:buNone/>
            </a:pPr>
            <a:r>
              <a:rPr lang="sv-SE" sz="7200" dirty="0">
                <a:solidFill>
                  <a:schemeClr val="bg2"/>
                </a:solidFill>
                <a:latin typeface="Eras Bold ITC" panose="020B0907030504020204" pitchFamily="34" charset="0"/>
              </a:rPr>
              <a:t>3</a:t>
            </a:r>
            <a:r>
              <a:rPr lang="sv-SE" sz="7200" dirty="0"/>
              <a:t> </a:t>
            </a:r>
            <a:r>
              <a:rPr lang="sv-SE" dirty="0"/>
              <a:t>I tredje hand av </a:t>
            </a:r>
            <a:r>
              <a:rPr lang="sv-SE" sz="3200" dirty="0">
                <a:solidFill>
                  <a:schemeClr val="bg2"/>
                </a:solidFill>
                <a:latin typeface="+mj-lt"/>
              </a:rPr>
              <a:t>vårdpersonal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F74EFB4-4792-476B-8A12-37853025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BOKA/Kalla – en del av omställningen till </a:t>
            </a:r>
            <a:r>
              <a:rPr lang="sv-SE"/>
              <a:t>nära vård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275AE3F-64A4-45F8-8DB3-5A801CF19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866" y="4276147"/>
            <a:ext cx="1308434" cy="107390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EF0F52B7-6114-47E8-8C7C-42CD28915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102" y="3048000"/>
            <a:ext cx="1188795" cy="891596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993DE51F-0D3B-4E6B-8A4E-411EE033B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5550" y="1894923"/>
            <a:ext cx="815898" cy="7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11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C84CB61A-2BE5-4120-9A76-7DC0DF950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150" y="1659917"/>
            <a:ext cx="952500" cy="714375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98CF17BD-CD9B-4521-97A7-33109CA28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620" y="3907847"/>
            <a:ext cx="1009650" cy="828675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3FE3B3DB-7648-4AD0-AD5C-80EE5638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8"/>
            <a:ext cx="9669809" cy="879552"/>
          </a:xfrm>
        </p:spPr>
        <p:txBody>
          <a:bodyPr/>
          <a:lstStyle/>
          <a:p>
            <a:r>
              <a:rPr lang="sv-SE" dirty="0"/>
              <a:t>I spåren av taligenkänning….</a:t>
            </a:r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36E68621-FDD6-42C2-BEC4-644EAF98EEF0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4"/>
          <a:stretch>
            <a:fillRect/>
          </a:stretch>
        </p:blipFill>
        <p:spPr>
          <a:xfrm>
            <a:off x="4287429" y="1282699"/>
            <a:ext cx="1077141" cy="772055"/>
          </a:xfrm>
          <a:prstGeom prst="rect">
            <a:avLst/>
          </a:prstGeom>
        </p:spPr>
      </p:pic>
      <p:sp>
        <p:nvSpPr>
          <p:cNvPr id="6" name="Ellips 5">
            <a:extLst>
              <a:ext uri="{FF2B5EF4-FFF2-40B4-BE49-F238E27FC236}">
                <a16:creationId xmlns:a16="http://schemas.microsoft.com/office/drawing/2014/main" id="{14299895-4CF8-4569-8916-40683CDE94F8}"/>
              </a:ext>
            </a:extLst>
          </p:cNvPr>
          <p:cNvSpPr/>
          <p:nvPr/>
        </p:nvSpPr>
        <p:spPr>
          <a:xfrm>
            <a:off x="1289050" y="1555720"/>
            <a:ext cx="3536950" cy="18351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När vårdpersonal som dikterat använder taligenkänning frigörs tid för medicinska sekreterare</a:t>
            </a:r>
          </a:p>
          <a:p>
            <a:pPr algn="ctr"/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27299642-F1D3-4821-98FE-E7AF6A49A6FA}"/>
              </a:ext>
            </a:extLst>
          </p:cNvPr>
          <p:cNvSpPr/>
          <p:nvPr/>
        </p:nvSpPr>
        <p:spPr>
          <a:xfrm>
            <a:off x="5307903" y="1949450"/>
            <a:ext cx="4991100" cy="23495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Regionbeslut att den frigjorda tiden i första hand ska användas till uppgiftsväxling. Istället för att vårdpersonal bokar och kallar patienter, ska det göras av administrativ personal. </a:t>
            </a:r>
            <a:br>
              <a:rPr lang="sv-SE" sz="1400" dirty="0">
                <a:solidFill>
                  <a:schemeClr val="tx1"/>
                </a:solidFill>
              </a:rPr>
            </a:br>
            <a:r>
              <a:rPr lang="sv-SE" sz="1400" dirty="0">
                <a:solidFill>
                  <a:schemeClr val="tx1"/>
                </a:solidFill>
              </a:rPr>
              <a:t>Även om det ser mycket olika ut i Region Kronoberg så bokas/kallas patienter till största delen idag av vårdpersonal</a:t>
            </a:r>
          </a:p>
          <a:p>
            <a:pPr algn="ctr"/>
            <a:endParaRPr lang="sv-SE" dirty="0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B2B572D4-75E9-47A4-A21C-2D2616ABB5A8}"/>
              </a:ext>
            </a:extLst>
          </p:cNvPr>
          <p:cNvSpPr/>
          <p:nvPr/>
        </p:nvSpPr>
        <p:spPr>
          <a:xfrm>
            <a:off x="1289050" y="4149195"/>
            <a:ext cx="4848893" cy="18351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När administrativ tar över bokningar/kallelser från vårdpersonal uppstår frigjord tid för vårdpersonal som ska användas till att möta</a:t>
            </a:r>
            <a:r>
              <a:rPr lang="sv-SE" sz="1400" dirty="0"/>
              <a:t> </a:t>
            </a:r>
            <a:r>
              <a:rPr lang="sv-SE" sz="1400" dirty="0">
                <a:solidFill>
                  <a:schemeClr val="tx1"/>
                </a:solidFill>
              </a:rPr>
              <a:t>patienter</a:t>
            </a:r>
          </a:p>
          <a:p>
            <a:pPr algn="ctr"/>
            <a:endParaRPr lang="sv-SE" dirty="0"/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3AC981A0-B1F5-423D-869F-C4AAF4C99D60}"/>
              </a:ext>
            </a:extLst>
          </p:cNvPr>
          <p:cNvSpPr/>
          <p:nvPr/>
        </p:nvSpPr>
        <p:spPr>
          <a:xfrm rot="1297689">
            <a:off x="4672467" y="2432211"/>
            <a:ext cx="931711" cy="636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il: höger 10">
            <a:extLst>
              <a:ext uri="{FF2B5EF4-FFF2-40B4-BE49-F238E27FC236}">
                <a16:creationId xmlns:a16="http://schemas.microsoft.com/office/drawing/2014/main" id="{19AE82EA-D08D-4A74-9B82-D28203EA6880}"/>
              </a:ext>
            </a:extLst>
          </p:cNvPr>
          <p:cNvSpPr/>
          <p:nvPr/>
        </p:nvSpPr>
        <p:spPr>
          <a:xfrm rot="8518140">
            <a:off x="5785772" y="4127298"/>
            <a:ext cx="931711" cy="636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B5F67E42-CD34-40A3-AA33-79015D5824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99463" y="1606575"/>
            <a:ext cx="517943" cy="53429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992FBA5E-4E3A-4137-B1DA-ABB34F613D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7212" y="3907847"/>
            <a:ext cx="325381" cy="317986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FA905DFF-A329-4625-A9D0-EB511BB02F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064" y="4163191"/>
            <a:ext cx="325381" cy="31798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41329108-5B8D-4F48-821E-2178E59F19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535" y="3696795"/>
            <a:ext cx="325381" cy="31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4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83C1C02-B92A-48F4-852F-B33BFC214B4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400" b="1" dirty="0"/>
              <a:t>På vårdgivarwebben: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hittar ni information om boka/kalla. </a:t>
            </a:r>
            <a:r>
              <a:rPr lang="sv-SE" dirty="0">
                <a:hlinkClick r:id="rId2"/>
              </a:rPr>
              <a:t>Vårdgivarwebben - Boka/kalla</a:t>
            </a:r>
            <a:endParaRPr lang="sv-SE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finns beskrivet hur ni förbereder er inför uppgiftsväxlingen, se </a:t>
            </a:r>
            <a:r>
              <a:rPr lang="sv-SE" dirty="0">
                <a:hlinkClick r:id="rId3"/>
              </a:rPr>
              <a:t>Förberedelser inför uppgiftsväxling av boka/kalla från vårdpersonal till administrativ personal”</a:t>
            </a: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</a:t>
            </a:r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hittar ni också information och frågor/svar om boka/kalla, </a:t>
            </a:r>
            <a:r>
              <a:rPr lang="sv-SE" dirty="0">
                <a:hlinkClick r:id="rId3"/>
              </a:rPr>
              <a:t>Frågor och svar.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6291C9E-F161-4915-9591-DFD11825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STÖD VID uppgiftsväxling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48C1688-5731-4A2F-965C-4DC51B1C35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4016" y="3295650"/>
            <a:ext cx="4819650" cy="187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67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6350AF9-4BEE-485A-A3D9-22C09F72C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FRÅGOR? KONTAKTA gärna…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641D66A-DB84-405D-AC50-2F2656AFF4C2}"/>
              </a:ext>
            </a:extLst>
          </p:cNvPr>
          <p:cNvSpPr txBox="1">
            <a:spLocks noGrp="1"/>
          </p:cNvSpPr>
          <p:nvPr>
            <p:ph sz="quarter" idx="11"/>
          </p:nvPr>
        </p:nvSpPr>
        <p:spPr>
          <a:xfrm>
            <a:off x="628650" y="1719263"/>
            <a:ext cx="967105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Ulrika </a:t>
            </a:r>
            <a:r>
              <a:rPr lang="sv-SE" dirty="0"/>
              <a:t>Wiesel, samordnare sjukhusvården</a:t>
            </a:r>
          </a:p>
          <a:p>
            <a:r>
              <a:rPr lang="sv-SE" dirty="0"/>
              <a:t>Lina Karlsson, samordnare psykiatrin</a:t>
            </a:r>
          </a:p>
          <a:p>
            <a:r>
              <a:rPr lang="sv-SE" dirty="0"/>
              <a:t>Margaretha Danielsson, samordnare primärvård/rehab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95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7487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1_Region Kronoberg MÖRK">
  <a:themeElements>
    <a:clrScheme name="Region Kronoberg MÖRK">
      <a:dk1>
        <a:sysClr val="windowText" lastClr="000000"/>
      </a:dk1>
      <a:lt1>
        <a:sysClr val="window" lastClr="FFFFFF"/>
      </a:lt1>
      <a:dk2>
        <a:srgbClr val="E13288"/>
      </a:dk2>
      <a:lt2>
        <a:srgbClr val="83B81A"/>
      </a:lt2>
      <a:accent1>
        <a:srgbClr val="009EE0"/>
      </a:accent1>
      <a:accent2>
        <a:srgbClr val="F39800"/>
      </a:accent2>
      <a:accent3>
        <a:srgbClr val="FBD300"/>
      </a:accent3>
      <a:accent4>
        <a:srgbClr val="412682"/>
      </a:accent4>
      <a:accent5>
        <a:srgbClr val="83B81A"/>
      </a:accent5>
      <a:accent6>
        <a:srgbClr val="BCB1AB"/>
      </a:accent6>
      <a:hlink>
        <a:srgbClr val="E13288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3039035-E9F3-4C3A-B587-8C531F5D8C63}" vid="{7619DAD0-3D17-4DF0-B11C-CDFABD332832}"/>
    </a:ext>
  </a:extLst>
</a:theme>
</file>

<file path=ppt/theme/theme4.xml><?xml version="1.0" encoding="utf-8"?>
<a:theme xmlns:a="http://schemas.openxmlformats.org/drawingml/2006/main" name="1_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800</TotalTime>
  <Words>495</Words>
  <Application>Microsoft Office PowerPoint</Application>
  <PresentationFormat>Bredbild</PresentationFormat>
  <Paragraphs>63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9</vt:i4>
      </vt:variant>
    </vt:vector>
  </HeadingPairs>
  <TitlesOfParts>
    <vt:vector size="19" baseType="lpstr">
      <vt:lpstr>Arial</vt:lpstr>
      <vt:lpstr>Brandon Grotesque Black</vt:lpstr>
      <vt:lpstr>Brandon Grotesque Bold</vt:lpstr>
      <vt:lpstr>Calibri</vt:lpstr>
      <vt:lpstr>Courier New</vt:lpstr>
      <vt:lpstr>Eras Bold ITC</vt:lpstr>
      <vt:lpstr>Region Kronoberg ljus</vt:lpstr>
      <vt:lpstr>Region Kronoberg MÖRK</vt:lpstr>
      <vt:lpstr>1_Region Kronoberg MÖRK</vt:lpstr>
      <vt:lpstr>1_Region Kronoberg ljus</vt:lpstr>
      <vt:lpstr>STÖD VID Uppgiftsväxling till administrativ personal</vt:lpstr>
      <vt:lpstr>Vi är i En tuff tid</vt:lpstr>
      <vt:lpstr>Befolkningsutvecklingen  i Kronoberg 2021-2030</vt:lpstr>
      <vt:lpstr>vi märker det idag…</vt:lpstr>
      <vt:lpstr>BOKA/Kalla – en del av omställningen till nära vård</vt:lpstr>
      <vt:lpstr>I spåren av taligenkänning….</vt:lpstr>
      <vt:lpstr>STÖD VID uppgiftsväxling</vt:lpstr>
      <vt:lpstr>FRÅGOR? KONTAKTA gärna…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Uppgiftväxling till administrativ personal</dc:title>
  <dc:creator>Thorvaldsson Sofia RGS IT VIS utv o förvaltn</dc:creator>
  <cp:lastModifiedBy>Forsberg Emma RST kommunikationsavd</cp:lastModifiedBy>
  <cp:revision>46</cp:revision>
  <dcterms:created xsi:type="dcterms:W3CDTF">2022-09-15T19:59:04Z</dcterms:created>
  <dcterms:modified xsi:type="dcterms:W3CDTF">2023-04-17T13:56:41Z</dcterms:modified>
</cp:coreProperties>
</file>