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186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A"/>
    <a:srgbClr val="5F8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6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6BE91-6AD9-4F0C-A3B3-EFEEAEF9A6CA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3EDAF-AA29-4B52-9B64-931FC86699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7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9CE23-7E15-4D19-899C-300097DF1D83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CDCA-DADC-42C9-B8AB-DA734AC42C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69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9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50996" y="792875"/>
            <a:ext cx="4602804" cy="4873625"/>
          </a:xfrm>
          <a:prstGeom prst="round2DiagRect">
            <a:avLst>
              <a:gd name="adj1" fmla="val 41753"/>
              <a:gd name="adj2" fmla="val 0"/>
            </a:avLst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9773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773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3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47871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537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31948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60751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369523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1686384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43894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098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88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850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373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574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838200" y="6229488"/>
            <a:ext cx="10538388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6301496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2024-12-11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>
          <p15:clr>
            <a:srgbClr val="F26B43"/>
          </p15:clr>
        </p15:guide>
        <p15:guide id="2" orient="horz" pos="1277">
          <p15:clr>
            <a:srgbClr val="F26B43"/>
          </p15:clr>
        </p15:guide>
        <p15:guide id="3" orient="horz" pos="36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FCC8CE01-8506-47A4-A44A-307B8214EDDF}"/>
              </a:ext>
            </a:extLst>
          </p:cNvPr>
          <p:cNvSpPr/>
          <p:nvPr/>
        </p:nvSpPr>
        <p:spPr>
          <a:xfrm>
            <a:off x="10553745" y="5993869"/>
            <a:ext cx="1292087" cy="646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AA38E35-3FCA-4462-B094-4212E9B15B4B}"/>
              </a:ext>
            </a:extLst>
          </p:cNvPr>
          <p:cNvSpPr txBox="1"/>
          <p:nvPr/>
        </p:nvSpPr>
        <p:spPr>
          <a:xfrm>
            <a:off x="2690907" y="103519"/>
            <a:ext cx="6810187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100" b="1" dirty="0"/>
              <a:t>PATIENT VI MISSTÄNKER/VET ÄR UTSATT FÖR SEXUELLA ÖVERGREPP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DA74E0B6-C524-44E9-9647-A4CCFD5323B2}"/>
              </a:ext>
            </a:extLst>
          </p:cNvPr>
          <p:cNvSpPr txBox="1"/>
          <p:nvPr/>
        </p:nvSpPr>
        <p:spPr>
          <a:xfrm>
            <a:off x="3542173" y="447103"/>
            <a:ext cx="51120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Samtal med patienten i enskilt rum</a:t>
            </a:r>
          </a:p>
          <a:p>
            <a:pPr algn="ctr"/>
            <a:r>
              <a:rPr lang="sv-SE" sz="1000" dirty="0"/>
              <a:t>Utan medföljande. Observera att medföljande kan vara (förmedlare till) våldsutövare</a:t>
            </a:r>
            <a:endParaRPr lang="sv-SE" sz="1000" b="1" dirty="0"/>
          </a:p>
        </p:txBody>
      </p:sp>
      <p:sp>
        <p:nvSpPr>
          <p:cNvPr id="64" name="Pil: nedåt 63">
            <a:extLst>
              <a:ext uri="{FF2B5EF4-FFF2-40B4-BE49-F238E27FC236}">
                <a16:creationId xmlns:a16="http://schemas.microsoft.com/office/drawing/2014/main" id="{DFFBF58E-F285-481E-B2E7-B8B42E2B38AD}"/>
              </a:ext>
            </a:extLst>
          </p:cNvPr>
          <p:cNvSpPr/>
          <p:nvPr/>
        </p:nvSpPr>
        <p:spPr>
          <a:xfrm>
            <a:off x="6006000" y="1627579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9202877C-7EC7-4F48-92BF-8B55CAD63034}"/>
              </a:ext>
            </a:extLst>
          </p:cNvPr>
          <p:cNvSpPr txBox="1"/>
          <p:nvPr/>
        </p:nvSpPr>
        <p:spPr>
          <a:xfrm>
            <a:off x="6088846" y="4618107"/>
            <a:ext cx="4469621" cy="707886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Ge information om relevant vård och stöd för den våldsutsatta.</a:t>
            </a:r>
          </a:p>
          <a:p>
            <a:pPr algn="ctr"/>
            <a:r>
              <a:rPr lang="sv-SE" sz="1000" dirty="0"/>
              <a:t>Ge Visitkortet ”Vi finns här för dig”. </a:t>
            </a:r>
            <a:br>
              <a:rPr lang="sv-SE" sz="1000" dirty="0"/>
            </a:br>
            <a:r>
              <a:rPr lang="sv-SE" sz="1000" dirty="0"/>
              <a:t>Det samlade stödet i länet finns i den nedersta länken på webbsidan.</a:t>
            </a:r>
          </a:p>
          <a:p>
            <a:pPr algn="ctr"/>
            <a:r>
              <a:rPr lang="sv-SE" sz="1000" dirty="0"/>
              <a:t>Erbjud den vuxne patienten att etablera kontakt med socialtjänsten.</a:t>
            </a:r>
            <a:endParaRPr lang="sv-SE" sz="900" dirty="0"/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7703658D-83C7-4871-927E-55A1B4D90429}"/>
              </a:ext>
            </a:extLst>
          </p:cNvPr>
          <p:cNvSpPr txBox="1"/>
          <p:nvPr/>
        </p:nvSpPr>
        <p:spPr>
          <a:xfrm>
            <a:off x="6084123" y="5529624"/>
            <a:ext cx="4469622" cy="55399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u="sng" dirty="0"/>
              <a:t>Polisanmälan:</a:t>
            </a:r>
            <a:r>
              <a:rPr lang="sv-SE" sz="1000" dirty="0"/>
              <a:t> Vi får bryta sekretess och göra en polisanmälan vid sexuellt våld och människohandel eftersom detta kan ge minst 1 års fängelse. </a:t>
            </a:r>
            <a:br>
              <a:rPr lang="sv-SE" sz="1000" dirty="0"/>
            </a:br>
            <a:r>
              <a:rPr lang="sv-SE" sz="1000" dirty="0"/>
              <a:t>Ring 112 vid akuta situationer, annars 114 14.</a:t>
            </a:r>
            <a:endParaRPr lang="sv-SE" sz="900" dirty="0"/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DEF17B96-CAA9-4A0A-A8F5-5114384D1253}"/>
              </a:ext>
            </a:extLst>
          </p:cNvPr>
          <p:cNvSpPr txBox="1"/>
          <p:nvPr/>
        </p:nvSpPr>
        <p:spPr>
          <a:xfrm>
            <a:off x="3540000" y="3087835"/>
            <a:ext cx="5112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Finns det risk att patienten far illa av anteckningar om våldsutsatthet?</a:t>
            </a:r>
          </a:p>
        </p:txBody>
      </p:sp>
      <p:sp>
        <p:nvSpPr>
          <p:cNvPr id="80" name="Pil: nedåt 79">
            <a:extLst>
              <a:ext uri="{FF2B5EF4-FFF2-40B4-BE49-F238E27FC236}">
                <a16:creationId xmlns:a16="http://schemas.microsoft.com/office/drawing/2014/main" id="{C429ED7D-CCD7-4534-A6B7-8F7408EDB24A}"/>
              </a:ext>
            </a:extLst>
          </p:cNvPr>
          <p:cNvSpPr/>
          <p:nvPr/>
        </p:nvSpPr>
        <p:spPr>
          <a:xfrm>
            <a:off x="8328149" y="347858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Pil: nedåt 80">
            <a:extLst>
              <a:ext uri="{FF2B5EF4-FFF2-40B4-BE49-F238E27FC236}">
                <a16:creationId xmlns:a16="http://schemas.microsoft.com/office/drawing/2014/main" id="{CAAAB650-DA99-439F-A1A8-70DECB1A74EA}"/>
              </a:ext>
            </a:extLst>
          </p:cNvPr>
          <p:cNvSpPr/>
          <p:nvPr/>
        </p:nvSpPr>
        <p:spPr>
          <a:xfrm>
            <a:off x="3674519" y="347858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256F535B-8159-4FB0-A664-BC945A903558}"/>
              </a:ext>
            </a:extLst>
          </p:cNvPr>
          <p:cNvSpPr txBox="1"/>
          <p:nvPr/>
        </p:nvSpPr>
        <p:spPr>
          <a:xfrm>
            <a:off x="8204947" y="3725338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FE807561-906B-4F6F-A16E-9A5FB32B6436}"/>
              </a:ext>
            </a:extLst>
          </p:cNvPr>
          <p:cNvSpPr txBox="1"/>
          <p:nvPr/>
        </p:nvSpPr>
        <p:spPr>
          <a:xfrm>
            <a:off x="3557145" y="3725338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1CCEE10D-B587-4D08-B42F-918F9D8113A2}"/>
              </a:ext>
            </a:extLst>
          </p:cNvPr>
          <p:cNvSpPr txBox="1"/>
          <p:nvPr/>
        </p:nvSpPr>
        <p:spPr>
          <a:xfrm>
            <a:off x="395203" y="3600294"/>
            <a:ext cx="2772000" cy="56520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den skyddade anteckningsmallen ”Våldsutsatthet”</a:t>
            </a:r>
            <a:endParaRPr lang="sv-SE" sz="900" dirty="0"/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934C1009-38F9-4E2A-BD0C-E36A573CAA46}"/>
              </a:ext>
            </a:extLst>
          </p:cNvPr>
          <p:cNvSpPr txBox="1"/>
          <p:nvPr/>
        </p:nvSpPr>
        <p:spPr>
          <a:xfrm>
            <a:off x="9622501" y="3609522"/>
            <a:ext cx="2052000" cy="565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löpande </a:t>
            </a:r>
            <a:br>
              <a:rPr lang="sv-SE" sz="1000" b="1" dirty="0"/>
            </a:br>
            <a:r>
              <a:rPr lang="sv-SE" sz="1000" b="1" dirty="0"/>
              <a:t>journalanteckning</a:t>
            </a:r>
            <a:endParaRPr lang="sv-SE" sz="900" dirty="0"/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7FF6777E-AF05-4212-9365-5F5687EECFA3}"/>
              </a:ext>
            </a:extLst>
          </p:cNvPr>
          <p:cNvSpPr txBox="1"/>
          <p:nvPr/>
        </p:nvSpPr>
        <p:spPr>
          <a:xfrm>
            <a:off x="395203" y="4426908"/>
            <a:ext cx="2772000" cy="565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Ska remiss skickas på patienten?</a:t>
            </a:r>
            <a:endParaRPr lang="sv-SE" sz="900" dirty="0"/>
          </a:p>
        </p:txBody>
      </p:sp>
      <p:sp>
        <p:nvSpPr>
          <p:cNvPr id="89" name="Pil: höger 88">
            <a:extLst>
              <a:ext uri="{FF2B5EF4-FFF2-40B4-BE49-F238E27FC236}">
                <a16:creationId xmlns:a16="http://schemas.microsoft.com/office/drawing/2014/main" id="{FC425B99-017F-42A9-BDEC-91A8BC436BFC}"/>
              </a:ext>
            </a:extLst>
          </p:cNvPr>
          <p:cNvSpPr/>
          <p:nvPr/>
        </p:nvSpPr>
        <p:spPr>
          <a:xfrm flipH="1">
            <a:off x="3250920" y="3774425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0B5C5823-DC6E-48B5-BE3A-286E7A4000B0}"/>
              </a:ext>
            </a:extLst>
          </p:cNvPr>
          <p:cNvSpPr txBox="1"/>
          <p:nvPr/>
        </p:nvSpPr>
        <p:spPr>
          <a:xfrm>
            <a:off x="1565203" y="5032815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91" name="Pil: nedåt 90">
            <a:extLst>
              <a:ext uri="{FF2B5EF4-FFF2-40B4-BE49-F238E27FC236}">
                <a16:creationId xmlns:a16="http://schemas.microsoft.com/office/drawing/2014/main" id="{3E1D2F65-63E3-49EE-B64E-EF8C358D4733}"/>
              </a:ext>
            </a:extLst>
          </p:cNvPr>
          <p:cNvSpPr/>
          <p:nvPr/>
        </p:nvSpPr>
        <p:spPr>
          <a:xfrm>
            <a:off x="1691203" y="5319743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161C0B74-59D9-4695-BEF5-83B3D2465A5D}"/>
              </a:ext>
            </a:extLst>
          </p:cNvPr>
          <p:cNvSpPr txBox="1"/>
          <p:nvPr/>
        </p:nvSpPr>
        <p:spPr>
          <a:xfrm>
            <a:off x="3571774" y="4563299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EFA5D6B2-2413-45E8-990E-2CFE017EE569}"/>
              </a:ext>
            </a:extLst>
          </p:cNvPr>
          <p:cNvSpPr txBox="1"/>
          <p:nvPr/>
        </p:nvSpPr>
        <p:spPr>
          <a:xfrm>
            <a:off x="395203" y="5540451"/>
            <a:ext cx="4015186" cy="5539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Skriv inget om våldsutsattheten i remissen.</a:t>
            </a:r>
          </a:p>
          <a:p>
            <a:pPr algn="ctr"/>
            <a:r>
              <a:rPr lang="sv-SE" sz="1000" dirty="0"/>
              <a:t>Skicka ett meddelande i Messenger till mottagande verksamhet </a:t>
            </a:r>
            <a:br>
              <a:rPr lang="sv-SE" sz="1000" dirty="0"/>
            </a:br>
            <a:r>
              <a:rPr lang="sv-SE" sz="1000" dirty="0"/>
              <a:t>om att anteckning finns i anteckningsmallen ”Våldsutsatthet”</a:t>
            </a:r>
            <a:endParaRPr lang="sv-SE" sz="900" dirty="0"/>
          </a:p>
        </p:txBody>
      </p:sp>
      <p:sp>
        <p:nvSpPr>
          <p:cNvPr id="96" name="Pil: nedåt 95">
            <a:extLst>
              <a:ext uri="{FF2B5EF4-FFF2-40B4-BE49-F238E27FC236}">
                <a16:creationId xmlns:a16="http://schemas.microsoft.com/office/drawing/2014/main" id="{1CD3E8A3-01AF-4D8E-B295-11E1C21A6799}"/>
              </a:ext>
            </a:extLst>
          </p:cNvPr>
          <p:cNvSpPr/>
          <p:nvPr/>
        </p:nvSpPr>
        <p:spPr>
          <a:xfrm>
            <a:off x="6006000" y="913965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Pil: nedåt 96">
            <a:extLst>
              <a:ext uri="{FF2B5EF4-FFF2-40B4-BE49-F238E27FC236}">
                <a16:creationId xmlns:a16="http://schemas.microsoft.com/office/drawing/2014/main" id="{2D8AD01B-7968-4611-B7E9-6DCD673333AA}"/>
              </a:ext>
            </a:extLst>
          </p:cNvPr>
          <p:cNvSpPr/>
          <p:nvPr/>
        </p:nvSpPr>
        <p:spPr>
          <a:xfrm>
            <a:off x="1690212" y="4206201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B92E983B-E412-46D4-9220-D22E661DAD67}"/>
              </a:ext>
            </a:extLst>
          </p:cNvPr>
          <p:cNvSpPr txBox="1"/>
          <p:nvPr/>
        </p:nvSpPr>
        <p:spPr>
          <a:xfrm>
            <a:off x="395203" y="1563650"/>
            <a:ext cx="2052000" cy="40011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Barn under 12 år: </a:t>
            </a:r>
            <a:br>
              <a:rPr lang="sv-SE" sz="1000" b="1" dirty="0"/>
            </a:br>
            <a:r>
              <a:rPr lang="sv-SE" sz="1000" b="1" dirty="0"/>
              <a:t>Barn- och ungdomskliniken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9CD73708-456F-4B4D-8DF9-2EDF2339142F}"/>
              </a:ext>
            </a:extLst>
          </p:cNvPr>
          <p:cNvSpPr txBox="1"/>
          <p:nvPr/>
        </p:nvSpPr>
        <p:spPr>
          <a:xfrm>
            <a:off x="3529396" y="1160717"/>
            <a:ext cx="5112000" cy="40011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OBS: Orosanmälan SKA göras när patienten är/har barn under 18 år.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06BC36DA-6441-4E28-AC1A-79A75AE4D289}"/>
              </a:ext>
            </a:extLst>
          </p:cNvPr>
          <p:cNvSpPr txBox="1"/>
          <p:nvPr/>
        </p:nvSpPr>
        <p:spPr>
          <a:xfrm>
            <a:off x="395203" y="2098668"/>
            <a:ext cx="2052000" cy="40011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Flickor (13-18 år) och kvinnor: Kvinnokliniken (gyn)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E792D9F5-0A0C-4980-8C1C-6DF393A5D388}"/>
              </a:ext>
            </a:extLst>
          </p:cNvPr>
          <p:cNvSpPr txBox="1"/>
          <p:nvPr/>
        </p:nvSpPr>
        <p:spPr>
          <a:xfrm>
            <a:off x="395203" y="2615373"/>
            <a:ext cx="2052000" cy="40011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Pojkar (13-18 år) och män: Akutkliniken/urologen</a:t>
            </a: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DF005674-20A5-478C-9E7C-31D799F0EDF7}"/>
              </a:ext>
            </a:extLst>
          </p:cNvPr>
          <p:cNvSpPr txBox="1"/>
          <p:nvPr/>
        </p:nvSpPr>
        <p:spPr>
          <a:xfrm>
            <a:off x="5053807" y="1910331"/>
            <a:ext cx="2052000" cy="8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Bedöm behov av somatisk vård. Behandla eller remittera till lämplig vårdnivå.</a:t>
            </a:r>
          </a:p>
        </p:txBody>
      </p:sp>
      <p:sp>
        <p:nvSpPr>
          <p:cNvPr id="98" name="textruta 97">
            <a:extLst>
              <a:ext uri="{FF2B5EF4-FFF2-40B4-BE49-F238E27FC236}">
                <a16:creationId xmlns:a16="http://schemas.microsoft.com/office/drawing/2014/main" id="{96BA4ED0-0841-4F82-A7FE-F5676336B9ED}"/>
              </a:ext>
            </a:extLst>
          </p:cNvPr>
          <p:cNvSpPr txBox="1"/>
          <p:nvPr/>
        </p:nvSpPr>
        <p:spPr>
          <a:xfrm>
            <a:off x="2724505" y="1910331"/>
            <a:ext cx="2052000" cy="8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Bedöm behov av vård efter sexuella övergrepp och/eller skador i underlivet. </a:t>
            </a:r>
          </a:p>
          <a:p>
            <a:pPr algn="ctr"/>
            <a:r>
              <a:rPr lang="sv-SE" sz="1000" b="1" dirty="0"/>
              <a:t>Behandla eller remittera till lämplig vårdnivå</a:t>
            </a:r>
          </a:p>
        </p:txBody>
      </p:sp>
      <p:sp>
        <p:nvSpPr>
          <p:cNvPr id="99" name="textruta 98">
            <a:extLst>
              <a:ext uri="{FF2B5EF4-FFF2-40B4-BE49-F238E27FC236}">
                <a16:creationId xmlns:a16="http://schemas.microsoft.com/office/drawing/2014/main" id="{BCE930F2-0F8B-4AC6-AD50-82783694DF26}"/>
              </a:ext>
            </a:extLst>
          </p:cNvPr>
          <p:cNvSpPr txBox="1"/>
          <p:nvPr/>
        </p:nvSpPr>
        <p:spPr>
          <a:xfrm>
            <a:off x="7383109" y="1910331"/>
            <a:ext cx="2052000" cy="8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Bedöm behov av psykiskt stöd. Behandla eller remittera till lämplig vårdnivå.</a:t>
            </a:r>
          </a:p>
        </p:txBody>
      </p:sp>
      <p:sp>
        <p:nvSpPr>
          <p:cNvPr id="104" name="textruta 103">
            <a:extLst>
              <a:ext uri="{FF2B5EF4-FFF2-40B4-BE49-F238E27FC236}">
                <a16:creationId xmlns:a16="http://schemas.microsoft.com/office/drawing/2014/main" id="{16694DD0-384F-4A62-AAB5-85FBB5940D4C}"/>
              </a:ext>
            </a:extLst>
          </p:cNvPr>
          <p:cNvSpPr txBox="1"/>
          <p:nvPr/>
        </p:nvSpPr>
        <p:spPr>
          <a:xfrm>
            <a:off x="9712411" y="1735743"/>
            <a:ext cx="2052000" cy="554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Barn under 18 år: </a:t>
            </a:r>
            <a:br>
              <a:rPr lang="sv-SE" sz="1000" b="1" dirty="0"/>
            </a:br>
            <a:r>
              <a:rPr lang="sv-SE" sz="1000" b="1" dirty="0"/>
              <a:t>Barn- och ungdomsklinikens kurator,  En väg in</a:t>
            </a:r>
          </a:p>
        </p:txBody>
      </p:sp>
      <p:sp>
        <p:nvSpPr>
          <p:cNvPr id="105" name="textruta 104">
            <a:extLst>
              <a:ext uri="{FF2B5EF4-FFF2-40B4-BE49-F238E27FC236}">
                <a16:creationId xmlns:a16="http://schemas.microsoft.com/office/drawing/2014/main" id="{4A80DB3C-C12D-46E9-B4CF-BC85C2B0AE27}"/>
              </a:ext>
            </a:extLst>
          </p:cNvPr>
          <p:cNvSpPr txBox="1"/>
          <p:nvPr/>
        </p:nvSpPr>
        <p:spPr>
          <a:xfrm>
            <a:off x="9711952" y="2389876"/>
            <a:ext cx="2052000" cy="554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Vuxna: Lasarettsrehab, kurator, psykosocial resurs på VC</a:t>
            </a:r>
          </a:p>
        </p:txBody>
      </p:sp>
      <p:sp>
        <p:nvSpPr>
          <p:cNvPr id="115" name="Pil: nedåt 114">
            <a:extLst>
              <a:ext uri="{FF2B5EF4-FFF2-40B4-BE49-F238E27FC236}">
                <a16:creationId xmlns:a16="http://schemas.microsoft.com/office/drawing/2014/main" id="{5CA13350-0C61-4BC8-B6C5-B23C87F2CDF1}"/>
              </a:ext>
            </a:extLst>
          </p:cNvPr>
          <p:cNvSpPr/>
          <p:nvPr/>
        </p:nvSpPr>
        <p:spPr>
          <a:xfrm rot="16200000">
            <a:off x="9039724" y="3650252"/>
            <a:ext cx="180000" cy="468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DDF68D2-57CB-4EE2-AE47-DC13990E4589}"/>
              </a:ext>
            </a:extLst>
          </p:cNvPr>
          <p:cNvSpPr txBox="1"/>
          <p:nvPr/>
        </p:nvSpPr>
        <p:spPr>
          <a:xfrm>
            <a:off x="9216750" y="452848"/>
            <a:ext cx="2816243" cy="553998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den skyddade anteckningsmallen ”Våldsutsatthet” att frågor ställts – oavsett vad patienten svarar</a:t>
            </a:r>
            <a:endParaRPr lang="sv-SE" sz="900" dirty="0"/>
          </a:p>
        </p:txBody>
      </p:sp>
      <p:sp>
        <p:nvSpPr>
          <p:cNvPr id="46" name="Pil: höger 45">
            <a:extLst>
              <a:ext uri="{FF2B5EF4-FFF2-40B4-BE49-F238E27FC236}">
                <a16:creationId xmlns:a16="http://schemas.microsoft.com/office/drawing/2014/main" id="{54BC44A6-9CB7-4D7F-939C-5C46198E0AC5}"/>
              </a:ext>
            </a:extLst>
          </p:cNvPr>
          <p:cNvSpPr/>
          <p:nvPr/>
        </p:nvSpPr>
        <p:spPr>
          <a:xfrm>
            <a:off x="8878707" y="547816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Pil: höger 46">
            <a:extLst>
              <a:ext uri="{FF2B5EF4-FFF2-40B4-BE49-F238E27FC236}">
                <a16:creationId xmlns:a16="http://schemas.microsoft.com/office/drawing/2014/main" id="{ADCFEA22-BD8C-4566-A7DB-0D8D49ED254C}"/>
              </a:ext>
            </a:extLst>
          </p:cNvPr>
          <p:cNvSpPr/>
          <p:nvPr/>
        </p:nvSpPr>
        <p:spPr>
          <a:xfrm flipH="1">
            <a:off x="2497802" y="221758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Pil: höger 47">
            <a:extLst>
              <a:ext uri="{FF2B5EF4-FFF2-40B4-BE49-F238E27FC236}">
                <a16:creationId xmlns:a16="http://schemas.microsoft.com/office/drawing/2014/main" id="{FA8436AB-2ACB-402B-97B9-D5D2EBF0B34F}"/>
              </a:ext>
            </a:extLst>
          </p:cNvPr>
          <p:cNvSpPr/>
          <p:nvPr/>
        </p:nvSpPr>
        <p:spPr>
          <a:xfrm>
            <a:off x="9483760" y="191278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Pil: höger 48">
            <a:extLst>
              <a:ext uri="{FF2B5EF4-FFF2-40B4-BE49-F238E27FC236}">
                <a16:creationId xmlns:a16="http://schemas.microsoft.com/office/drawing/2014/main" id="{B9D11B36-82CA-4D75-833F-070AFA0AFD40}"/>
              </a:ext>
            </a:extLst>
          </p:cNvPr>
          <p:cNvSpPr/>
          <p:nvPr/>
        </p:nvSpPr>
        <p:spPr>
          <a:xfrm>
            <a:off x="9483530" y="2552200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Pil: höger 50">
            <a:extLst>
              <a:ext uri="{FF2B5EF4-FFF2-40B4-BE49-F238E27FC236}">
                <a16:creationId xmlns:a16="http://schemas.microsoft.com/office/drawing/2014/main" id="{0EAC2E49-F497-496B-836C-FDDE5A8CA282}"/>
              </a:ext>
            </a:extLst>
          </p:cNvPr>
          <p:cNvSpPr/>
          <p:nvPr/>
        </p:nvSpPr>
        <p:spPr>
          <a:xfrm rot="9183490">
            <a:off x="2493693" y="2730949"/>
            <a:ext cx="216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Pil: höger 51">
            <a:extLst>
              <a:ext uri="{FF2B5EF4-FFF2-40B4-BE49-F238E27FC236}">
                <a16:creationId xmlns:a16="http://schemas.microsoft.com/office/drawing/2014/main" id="{46DD1123-7524-4CDE-8D00-F69B2B3B7115}"/>
              </a:ext>
            </a:extLst>
          </p:cNvPr>
          <p:cNvSpPr/>
          <p:nvPr/>
        </p:nvSpPr>
        <p:spPr>
          <a:xfrm rot="12732629">
            <a:off x="2506947" y="1740348"/>
            <a:ext cx="216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Pil: nedåt 55">
            <a:extLst>
              <a:ext uri="{FF2B5EF4-FFF2-40B4-BE49-F238E27FC236}">
                <a16:creationId xmlns:a16="http://schemas.microsoft.com/office/drawing/2014/main" id="{4AF11575-D608-497D-9CCD-8CFAB421BC8E}"/>
              </a:ext>
            </a:extLst>
          </p:cNvPr>
          <p:cNvSpPr/>
          <p:nvPr/>
        </p:nvSpPr>
        <p:spPr>
          <a:xfrm>
            <a:off x="6009315" y="2805083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Pil: nedåt 57">
            <a:extLst>
              <a:ext uri="{FF2B5EF4-FFF2-40B4-BE49-F238E27FC236}">
                <a16:creationId xmlns:a16="http://schemas.microsoft.com/office/drawing/2014/main" id="{336E0946-CBCA-4ED3-A46A-EBF08421D37C}"/>
              </a:ext>
            </a:extLst>
          </p:cNvPr>
          <p:cNvSpPr/>
          <p:nvPr/>
        </p:nvSpPr>
        <p:spPr>
          <a:xfrm>
            <a:off x="3655274" y="2805083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Pil: nedåt 59">
            <a:extLst>
              <a:ext uri="{FF2B5EF4-FFF2-40B4-BE49-F238E27FC236}">
                <a16:creationId xmlns:a16="http://schemas.microsoft.com/office/drawing/2014/main" id="{61D1347F-0DCC-4CA5-BE92-7F72A5E76D97}"/>
              </a:ext>
            </a:extLst>
          </p:cNvPr>
          <p:cNvSpPr/>
          <p:nvPr/>
        </p:nvSpPr>
        <p:spPr>
          <a:xfrm>
            <a:off x="8319109" y="2805083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Pil: höger 62">
            <a:extLst>
              <a:ext uri="{FF2B5EF4-FFF2-40B4-BE49-F238E27FC236}">
                <a16:creationId xmlns:a16="http://schemas.microsoft.com/office/drawing/2014/main" id="{1559D76C-07EE-4F1A-90B1-F32EE5229576}"/>
              </a:ext>
            </a:extLst>
          </p:cNvPr>
          <p:cNvSpPr/>
          <p:nvPr/>
        </p:nvSpPr>
        <p:spPr>
          <a:xfrm>
            <a:off x="3274113" y="4612623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Pil: nedåt 64">
            <a:extLst>
              <a:ext uri="{FF2B5EF4-FFF2-40B4-BE49-F238E27FC236}">
                <a16:creationId xmlns:a16="http://schemas.microsoft.com/office/drawing/2014/main" id="{201ED32E-CD49-49F6-BC22-EEFD80605467}"/>
              </a:ext>
            </a:extLst>
          </p:cNvPr>
          <p:cNvSpPr/>
          <p:nvPr/>
        </p:nvSpPr>
        <p:spPr>
          <a:xfrm>
            <a:off x="3658589" y="1627579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Pil: nedåt 65">
            <a:extLst>
              <a:ext uri="{FF2B5EF4-FFF2-40B4-BE49-F238E27FC236}">
                <a16:creationId xmlns:a16="http://schemas.microsoft.com/office/drawing/2014/main" id="{E213A184-6A52-41E9-96A5-FB60E54FC8F5}"/>
              </a:ext>
            </a:extLst>
          </p:cNvPr>
          <p:cNvSpPr/>
          <p:nvPr/>
        </p:nvSpPr>
        <p:spPr>
          <a:xfrm>
            <a:off x="8322424" y="1627579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3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4" grpId="0" animBg="1"/>
      <p:bldP spid="72" grpId="0" animBg="1"/>
      <p:bldP spid="76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6" grpId="0" animBg="1"/>
      <p:bldP spid="97" grpId="0" animBg="1"/>
      <p:bldP spid="55" grpId="0" animBg="1"/>
      <p:bldP spid="59" grpId="0" animBg="1"/>
      <p:bldP spid="61" grpId="0" animBg="1"/>
      <p:bldP spid="62" grpId="0" animBg="1"/>
      <p:bldP spid="77" grpId="0" animBg="1"/>
      <p:bldP spid="98" grpId="0" animBg="1"/>
      <p:bldP spid="99" grpId="0" animBg="1"/>
      <p:bldP spid="104" grpId="0" animBg="1"/>
      <p:bldP spid="105" grpId="0" animBg="1"/>
      <p:bldP spid="115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6" grpId="0" animBg="1"/>
      <p:bldP spid="58" grpId="0" animBg="1"/>
      <p:bldP spid="60" grpId="0" animBg="1"/>
      <p:bldP spid="63" grpId="0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reg_kr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4A6E51"/>
      </a:accent3>
      <a:accent4>
        <a:srgbClr val="FFD300"/>
      </a:accent4>
      <a:accent5>
        <a:srgbClr val="830628"/>
      </a:accent5>
      <a:accent6>
        <a:srgbClr val="A05599"/>
      </a:accent6>
      <a:hlink>
        <a:srgbClr val="4A6E51"/>
      </a:hlink>
      <a:folHlink>
        <a:srgbClr val="83B8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51D0B8-EB72-472F-9313-E6569998134E}" vid="{15C29FF2-4D51-431C-A993-AB62833E7309}"/>
    </a:ext>
  </a:extLst>
</a:theme>
</file>

<file path=ppt/theme/theme2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PowerPointmall_bred</Template>
  <TotalTime>3370</TotalTime>
  <Words>301</Words>
  <Application>Microsoft Office PowerPoint</Application>
  <PresentationFormat>Bredbild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Brandon Grotesque Black</vt:lpstr>
      <vt:lpstr>Brandon Grotesque Bold</vt:lpstr>
      <vt:lpstr>Calibri</vt:lpstr>
      <vt:lpstr>Office-tema</vt:lpstr>
      <vt:lpstr>Region Kronoberg ljus</vt:lpstr>
      <vt:lpstr>PowerPoint-presentation</vt:lpstr>
    </vt:vector>
  </TitlesOfParts>
  <Company>Region Kronoberg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Swärd Susann FSU stödstrukturer</dc:creator>
  <cp:lastModifiedBy>Swärd Susann RUV folkh o soc hållbarh</cp:lastModifiedBy>
  <cp:revision>147</cp:revision>
  <dcterms:created xsi:type="dcterms:W3CDTF">2020-09-02T09:44:49Z</dcterms:created>
  <dcterms:modified xsi:type="dcterms:W3CDTF">2024-12-11T14:57:17Z</dcterms:modified>
</cp:coreProperties>
</file>