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  <p:sldMasterId id="2147483714" r:id="rId3"/>
  </p:sldMasterIdLst>
  <p:notesMasterIdLst>
    <p:notesMasterId r:id="rId5"/>
  </p:notesMasterIdLst>
  <p:sldIdLst>
    <p:sldId id="186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7311" autoAdjust="0"/>
  </p:normalViewPr>
  <p:slideViewPr>
    <p:cSldViewPr snapToGrid="0" showGuides="1">
      <p:cViewPr varScale="1">
        <p:scale>
          <a:sx n="64" d="100"/>
          <a:sy n="64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2024-12-11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73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0094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946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413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961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67308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301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720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50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2024-12-11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kronoberg.se/contentassets/fce6511e4e9d4f19a2178fff63c61d93/definitioner-av-valdsutsatthet-samt-relevanta-lankar.pdf" TargetMode="Externa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2690907" y="103519"/>
            <a:ext cx="6810187" cy="25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PATIENT VI MISSTÄNKER/VET ÄR VÅLDSUTSATT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661531" y="458270"/>
            <a:ext cx="51120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Samtal med patienten i enskilt 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Utan medföljande. Observera att medföljande kan vara (förmedlare till) våldsutövare</a:t>
            </a:r>
            <a:endParaRPr kumimoji="0" lang="sv-SE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6137464" y="1449642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6088846" y="4618107"/>
            <a:ext cx="4469621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information om relevant vård och stöd för den våldsutsatta.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Visitkortet ”Vi finns här för dig”.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samlade stödet i länet finns i den nedersta länken på webbsidan.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Erbjud den vuxne patienten att etablera kontakt med socialtjänsten.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6084123" y="5529624"/>
            <a:ext cx="4469622" cy="55399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Polisanmälan:</a:t>
            </a: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Vi får bryta sekretess och göra en polisanmälan vid sexuellt våld och människohandel eftersom detta kan ge minst 1 års fängelse.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Ring 112 vid akuta situationer, annars 114 14.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3653464" y="3336310"/>
            <a:ext cx="511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Finns det risk att patienten far illa av anteckningar om våldsutsatthet?</a:t>
            </a:r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8333464" y="3904240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3653464" y="3904240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95203" y="3630111"/>
            <a:ext cx="2772000" cy="565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9053340" y="3904240"/>
            <a:ext cx="3060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löpande journalanteckning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95203" y="4466664"/>
            <a:ext cx="277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Ska remiss skickas på patienten?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338334" y="3973205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1565203" y="5082510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1691203" y="5379377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3653464" y="4563299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395203" y="5600085"/>
            <a:ext cx="4015186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Skriv inget om våldsutsattheten i remissen.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Skicka ett meddelande i Messenger till mottagande verksamhet </a:t>
            </a:r>
            <a:b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 att anteckning finns i anteckningsmallen ”Våldsutsatthet”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4597525" y="2128106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1690212" y="4245957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CD73708-456F-4B4D-8DF9-2EDF2339142F}"/>
              </a:ext>
            </a:extLst>
          </p:cNvPr>
          <p:cNvSpPr txBox="1"/>
          <p:nvPr/>
        </p:nvSpPr>
        <p:spPr>
          <a:xfrm>
            <a:off x="3653464" y="1660819"/>
            <a:ext cx="5112000" cy="40011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Orosanmälan SKA göras när patienten är/har barn under 18 år.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DF005674-20A5-478C-9E7C-31D799F0EDF7}"/>
              </a:ext>
            </a:extLst>
          </p:cNvPr>
          <p:cNvSpPr txBox="1"/>
          <p:nvPr/>
        </p:nvSpPr>
        <p:spPr>
          <a:xfrm>
            <a:off x="3653464" y="2339283"/>
            <a:ext cx="2052000" cy="68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Bedöm behov av somatisk vård. Behandla eller remittera till lämplig vårdnivå.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BCE930F2-0F8B-4AC6-AD50-82783694DF26}"/>
              </a:ext>
            </a:extLst>
          </p:cNvPr>
          <p:cNvSpPr txBox="1"/>
          <p:nvPr/>
        </p:nvSpPr>
        <p:spPr>
          <a:xfrm>
            <a:off x="6707470" y="2339283"/>
            <a:ext cx="2052000" cy="68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Bedöm behov av psykiskt stöd. Behandla eller remittera till lämplig vårdnivå.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16694DD0-384F-4A62-AAB5-85FBB5940D4C}"/>
              </a:ext>
            </a:extLst>
          </p:cNvPr>
          <p:cNvSpPr txBox="1"/>
          <p:nvPr/>
        </p:nvSpPr>
        <p:spPr>
          <a:xfrm>
            <a:off x="9053340" y="2222758"/>
            <a:ext cx="3060000" cy="3960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 under 18 år: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Barn- och ungdomsklinikens kurator,  En väg in</a:t>
            </a:r>
          </a:p>
        </p:txBody>
      </p:sp>
      <p:sp>
        <p:nvSpPr>
          <p:cNvPr id="105" name="textruta 104">
            <a:extLst>
              <a:ext uri="{FF2B5EF4-FFF2-40B4-BE49-F238E27FC236}">
                <a16:creationId xmlns:a16="http://schemas.microsoft.com/office/drawing/2014/main" id="{4A80DB3C-C12D-46E9-B4CF-BC85C2B0AE27}"/>
              </a:ext>
            </a:extLst>
          </p:cNvPr>
          <p:cNvSpPr txBox="1"/>
          <p:nvPr/>
        </p:nvSpPr>
        <p:spPr>
          <a:xfrm>
            <a:off x="9053340" y="2709629"/>
            <a:ext cx="3060000" cy="3960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Vuxna: Lasarettsrehab, kurator,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psykosocial resurs på VC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DDF68D2-57CB-4EE2-AE47-DC13990E4589}"/>
              </a:ext>
            </a:extLst>
          </p:cNvPr>
          <p:cNvSpPr txBox="1"/>
          <p:nvPr/>
        </p:nvSpPr>
        <p:spPr>
          <a:xfrm>
            <a:off x="9053340" y="442486"/>
            <a:ext cx="3096000" cy="55399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Anteckna i den skyddade anteckningsmallen ”Våldsutsatthet” att frågor ställts </a:t>
            </a:r>
            <a:b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– oavsett vad patienten svarar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FA8436AB-2ACB-402B-97B9-D5D2EBF0B34F}"/>
              </a:ext>
            </a:extLst>
          </p:cNvPr>
          <p:cNvSpPr/>
          <p:nvPr/>
        </p:nvSpPr>
        <p:spPr>
          <a:xfrm>
            <a:off x="8855170" y="2358144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Pil: höger 48">
            <a:extLst>
              <a:ext uri="{FF2B5EF4-FFF2-40B4-BE49-F238E27FC236}">
                <a16:creationId xmlns:a16="http://schemas.microsoft.com/office/drawing/2014/main" id="{B9D11B36-82CA-4D75-833F-070AFA0AFD40}"/>
              </a:ext>
            </a:extLst>
          </p:cNvPr>
          <p:cNvSpPr/>
          <p:nvPr/>
        </p:nvSpPr>
        <p:spPr>
          <a:xfrm>
            <a:off x="8844998" y="2850522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1559D76C-07EE-4F1A-90B1-F32EE5229576}"/>
              </a:ext>
            </a:extLst>
          </p:cNvPr>
          <p:cNvSpPr/>
          <p:nvPr/>
        </p:nvSpPr>
        <p:spPr>
          <a:xfrm>
            <a:off x="3338334" y="4612623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6" name="Pil: nedåt 65">
            <a:extLst>
              <a:ext uri="{FF2B5EF4-FFF2-40B4-BE49-F238E27FC236}">
                <a16:creationId xmlns:a16="http://schemas.microsoft.com/office/drawing/2014/main" id="{E213A184-6A52-41E9-96A5-FB60E54FC8F5}"/>
              </a:ext>
            </a:extLst>
          </p:cNvPr>
          <p:cNvSpPr/>
          <p:nvPr/>
        </p:nvSpPr>
        <p:spPr>
          <a:xfrm>
            <a:off x="7656508" y="2128106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7" name="Textruta 2">
            <a:extLst>
              <a:ext uri="{FF2B5EF4-FFF2-40B4-BE49-F238E27FC236}">
                <a16:creationId xmlns:a16="http://schemas.microsoft.com/office/drawing/2014/main" id="{7F738FD6-F550-4328-9B90-87FA8510F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89" y="426885"/>
            <a:ext cx="3243733" cy="1404690"/>
          </a:xfrm>
          <a:prstGeom prst="rect">
            <a:avLst/>
          </a:prstGeom>
          <a:solidFill>
            <a:srgbClr val="FFE5F2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sv-SE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EXEMPELFRÅGA:</a:t>
            </a:r>
            <a:r>
              <a:rPr lang="sv-SE" sz="1100" b="1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vet att det är vanligt att patienter </a:t>
            </a:r>
            <a:r>
              <a:rPr lang="sv-S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utsätts för våld, vilket påverkar deras hälsa.</a:t>
            </a:r>
            <a:br>
              <a:rPr lang="sv-S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frågar därför våra patienter om det.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det någon som gjort/gör dig illa? T.ex. knuffat, slagit eller gjort dig illa på annat sätt?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kan även vara att kränka dig eller skada dig genom sexuella handlingar.</a:t>
            </a:r>
            <a:endParaRPr lang="sv-S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ruta 24">
            <a:extLst>
              <a:ext uri="{FF2B5EF4-FFF2-40B4-BE49-F238E27FC236}">
                <a16:creationId xmlns:a16="http://schemas.microsoft.com/office/drawing/2014/main" id="{D1F37B43-A1E9-4F62-9B81-0255DC3C7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60" y="2075059"/>
            <a:ext cx="648000" cy="287655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E13288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Vet inte</a:t>
            </a:r>
            <a:endParaRPr lang="sv-SE" sz="105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Pil: höger 69">
            <a:extLst>
              <a:ext uri="{FF2B5EF4-FFF2-40B4-BE49-F238E27FC236}">
                <a16:creationId xmlns:a16="http://schemas.microsoft.com/office/drawing/2014/main" id="{E4A60462-7743-4B38-BAAB-E70237CDABB5}"/>
              </a:ext>
            </a:extLst>
          </p:cNvPr>
          <p:cNvSpPr/>
          <p:nvPr/>
        </p:nvSpPr>
        <p:spPr>
          <a:xfrm rot="5400000" flipV="1">
            <a:off x="448023" y="1896358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Pil: höger 70">
            <a:extLst>
              <a:ext uri="{FF2B5EF4-FFF2-40B4-BE49-F238E27FC236}">
                <a16:creationId xmlns:a16="http://schemas.microsoft.com/office/drawing/2014/main" id="{570FA621-30AA-4498-A3A7-5D8D6C3ACA44}"/>
              </a:ext>
            </a:extLst>
          </p:cNvPr>
          <p:cNvSpPr/>
          <p:nvPr/>
        </p:nvSpPr>
        <p:spPr>
          <a:xfrm rot="16200000">
            <a:off x="2190082" y="1896359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62AE6601-F30C-482C-BA5B-2E7DECF4F614}"/>
              </a:ext>
            </a:extLst>
          </p:cNvPr>
          <p:cNvSpPr txBox="1"/>
          <p:nvPr/>
        </p:nvSpPr>
        <p:spPr>
          <a:xfrm>
            <a:off x="1148527" y="2084782"/>
            <a:ext cx="2214991" cy="28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Informera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om olika typer av </a:t>
            </a:r>
            <a:r>
              <a:rPr kumimoji="0" lang="sv-SE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våld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52781273-132D-48AD-8468-B588D76FF4EC}"/>
              </a:ext>
            </a:extLst>
          </p:cNvPr>
          <p:cNvSpPr txBox="1"/>
          <p:nvPr/>
        </p:nvSpPr>
        <p:spPr>
          <a:xfrm>
            <a:off x="5101969" y="1136244"/>
            <a:ext cx="2214991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dirty="0">
                <a:solidFill>
                  <a:prstClr val="black"/>
                </a:solidFill>
                <a:latin typeface="Arial" panose="020B0604020202020204"/>
              </a:rPr>
              <a:t>Misstanke kvarstår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Pil: höger 83">
            <a:extLst>
              <a:ext uri="{FF2B5EF4-FFF2-40B4-BE49-F238E27FC236}">
                <a16:creationId xmlns:a16="http://schemas.microsoft.com/office/drawing/2014/main" id="{27C91FE4-5D4E-42F6-82B0-B64FCE25B2F8}"/>
              </a:ext>
            </a:extLst>
          </p:cNvPr>
          <p:cNvSpPr/>
          <p:nvPr/>
        </p:nvSpPr>
        <p:spPr>
          <a:xfrm rot="5400000" flipV="1">
            <a:off x="6137709" y="925557"/>
            <a:ext cx="143510" cy="143510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7" name="Pil: höger 86">
            <a:extLst>
              <a:ext uri="{FF2B5EF4-FFF2-40B4-BE49-F238E27FC236}">
                <a16:creationId xmlns:a16="http://schemas.microsoft.com/office/drawing/2014/main" id="{87A1B220-75E0-4B34-B381-8F37DFD01467}"/>
              </a:ext>
            </a:extLst>
          </p:cNvPr>
          <p:cNvSpPr/>
          <p:nvPr/>
        </p:nvSpPr>
        <p:spPr>
          <a:xfrm>
            <a:off x="3449626" y="594946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F762CD81-7B97-498B-9170-843450816A31}"/>
              </a:ext>
            </a:extLst>
          </p:cNvPr>
          <p:cNvSpPr/>
          <p:nvPr/>
        </p:nvSpPr>
        <p:spPr>
          <a:xfrm>
            <a:off x="8841435" y="604886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Pil: nedåt 99">
            <a:extLst>
              <a:ext uri="{FF2B5EF4-FFF2-40B4-BE49-F238E27FC236}">
                <a16:creationId xmlns:a16="http://schemas.microsoft.com/office/drawing/2014/main" id="{8B26CA6C-C74F-4CB8-B246-988E38DF1D77}"/>
              </a:ext>
            </a:extLst>
          </p:cNvPr>
          <p:cNvSpPr/>
          <p:nvPr/>
        </p:nvSpPr>
        <p:spPr>
          <a:xfrm>
            <a:off x="4597525" y="3125131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Pil: nedåt 100">
            <a:extLst>
              <a:ext uri="{FF2B5EF4-FFF2-40B4-BE49-F238E27FC236}">
                <a16:creationId xmlns:a16="http://schemas.microsoft.com/office/drawing/2014/main" id="{2AE2769A-028D-48CC-9BF3-D57AF3C51D2C}"/>
              </a:ext>
            </a:extLst>
          </p:cNvPr>
          <p:cNvSpPr/>
          <p:nvPr/>
        </p:nvSpPr>
        <p:spPr>
          <a:xfrm>
            <a:off x="7656508" y="3101885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2" name="Pil: höger 101">
            <a:extLst>
              <a:ext uri="{FF2B5EF4-FFF2-40B4-BE49-F238E27FC236}">
                <a16:creationId xmlns:a16="http://schemas.microsoft.com/office/drawing/2014/main" id="{DE00FFEF-00B7-474F-8731-C8323E78DC87}"/>
              </a:ext>
            </a:extLst>
          </p:cNvPr>
          <p:cNvSpPr/>
          <p:nvPr/>
        </p:nvSpPr>
        <p:spPr>
          <a:xfrm>
            <a:off x="8844998" y="3978549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7" name="Pil: höger 106">
            <a:extLst>
              <a:ext uri="{FF2B5EF4-FFF2-40B4-BE49-F238E27FC236}">
                <a16:creationId xmlns:a16="http://schemas.microsoft.com/office/drawing/2014/main" id="{421CBDFE-F62C-44C5-BF2B-0CFE49C22822}"/>
              </a:ext>
            </a:extLst>
          </p:cNvPr>
          <p:cNvSpPr/>
          <p:nvPr/>
        </p:nvSpPr>
        <p:spPr>
          <a:xfrm>
            <a:off x="937030" y="2164228"/>
            <a:ext cx="144000" cy="144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8" name="Pil: nedåt 107">
            <a:extLst>
              <a:ext uri="{FF2B5EF4-FFF2-40B4-BE49-F238E27FC236}">
                <a16:creationId xmlns:a16="http://schemas.microsoft.com/office/drawing/2014/main" id="{A56F1A21-32BD-4F1A-A504-28258272B575}"/>
              </a:ext>
            </a:extLst>
          </p:cNvPr>
          <p:cNvSpPr/>
          <p:nvPr/>
        </p:nvSpPr>
        <p:spPr>
          <a:xfrm>
            <a:off x="3795767" y="3711740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9" name="Pil: nedåt 108">
            <a:extLst>
              <a:ext uri="{FF2B5EF4-FFF2-40B4-BE49-F238E27FC236}">
                <a16:creationId xmlns:a16="http://schemas.microsoft.com/office/drawing/2014/main" id="{36ED4D56-D025-4F1C-8394-3904EEFEDFEA}"/>
              </a:ext>
            </a:extLst>
          </p:cNvPr>
          <p:cNvSpPr/>
          <p:nvPr/>
        </p:nvSpPr>
        <p:spPr>
          <a:xfrm>
            <a:off x="8470460" y="3711740"/>
            <a:ext cx="144000" cy="144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4" grpId="0" animBg="1"/>
      <p:bldP spid="72" grpId="0" animBg="1"/>
      <p:bldP spid="76" grpId="0" animBg="1"/>
      <p:bldP spid="79" grpId="0" animBg="1"/>
      <p:bldP spid="82" grpId="0" animBg="1"/>
      <p:bldP spid="83" grpId="0" animBg="1"/>
      <p:bldP spid="8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59" grpId="0" animBg="1"/>
      <p:bldP spid="77" grpId="0" animBg="1"/>
      <p:bldP spid="99" grpId="0" animBg="1"/>
      <p:bldP spid="104" grpId="0" animBg="1"/>
      <p:bldP spid="105" grpId="0" animBg="1"/>
      <p:bldP spid="45" grpId="0" animBg="1"/>
      <p:bldP spid="48" grpId="0" animBg="1"/>
      <p:bldP spid="49" grpId="0" animBg="1"/>
      <p:bldP spid="63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4" grpId="0" animBg="1"/>
      <p:bldP spid="75" grpId="0" animBg="1"/>
      <p:bldP spid="84" grpId="0" animBg="1"/>
      <p:bldP spid="87" grpId="0" animBg="1"/>
      <p:bldP spid="92" grpId="0" animBg="1"/>
      <p:bldP spid="100" grpId="0" animBg="1"/>
      <p:bldP spid="101" grpId="0" animBg="1"/>
      <p:bldP spid="102" grpId="0" animBg="1"/>
      <p:bldP spid="107" grpId="0" animBg="1"/>
      <p:bldP spid="108" grpId="0" animBg="1"/>
      <p:bldP spid="109" grpId="0" animBg="1"/>
    </p:bldLst>
  </p:timing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276</TotalTime>
  <Words>324</Words>
  <Application>Microsoft Office PowerPoint</Application>
  <PresentationFormat>Bredbild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Arial</vt:lpstr>
      <vt:lpstr>Brandon Grotesque Black</vt:lpstr>
      <vt:lpstr>Brandon Grotesque Bold</vt:lpstr>
      <vt:lpstr>Calibri</vt:lpstr>
      <vt:lpstr>Times New Roman</vt:lpstr>
      <vt:lpstr>Region Kronoberg ljus</vt:lpstr>
      <vt:lpstr>Region Kronoberg MÖRK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RUV folkh o soc hållbarh</dc:creator>
  <cp:lastModifiedBy>Swärd Susann RUV folkh o soc hållbarh</cp:lastModifiedBy>
  <cp:revision>19</cp:revision>
  <dcterms:created xsi:type="dcterms:W3CDTF">2024-10-24T06:30:03Z</dcterms:created>
  <dcterms:modified xsi:type="dcterms:W3CDTF">2024-12-11T16:04:13Z</dcterms:modified>
</cp:coreProperties>
</file>