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"/>
  </p:notesMasterIdLst>
  <p:handoutMasterIdLst>
    <p:handoutMasterId r:id="rId5"/>
  </p:handoutMasterIdLst>
  <p:sldIdLst>
    <p:sldId id="1881840255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81A"/>
    <a:srgbClr val="5F8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16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6BE91-6AD9-4F0C-A3B3-EFEEAEF9A6CA}" type="datetimeFigureOut">
              <a:rPr lang="sv-SE" smtClean="0"/>
              <a:t>2025-06-11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3EDAF-AA29-4B52-9B64-931FC866990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75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9CE23-7E15-4D19-899C-300097DF1D83}" type="datetimeFigureOut">
              <a:rPr lang="sv-SE" smtClean="0"/>
              <a:t>2025-06-11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0CDCA-DADC-42C9-B8AB-DA734AC42C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69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36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47871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4537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31948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60751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3695231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1686384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43894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0980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850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574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2025-06-11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>
          <p15:clr>
            <a:srgbClr val="F26B43"/>
          </p15:clr>
        </p15:guide>
        <p15:guide id="2" orient="horz" pos="1277">
          <p15:clr>
            <a:srgbClr val="F26B43"/>
          </p15:clr>
        </p15:guide>
        <p15:guide id="3" orient="horz" pos="36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FCC8CE01-8506-47A4-A44A-307B8214EDDF}"/>
              </a:ext>
            </a:extLst>
          </p:cNvPr>
          <p:cNvSpPr/>
          <p:nvPr/>
        </p:nvSpPr>
        <p:spPr>
          <a:xfrm>
            <a:off x="10553745" y="5993869"/>
            <a:ext cx="1292087" cy="646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AA38E35-3FCA-4462-B094-4212E9B15B4B}"/>
              </a:ext>
            </a:extLst>
          </p:cNvPr>
          <p:cNvSpPr txBox="1"/>
          <p:nvPr/>
        </p:nvSpPr>
        <p:spPr>
          <a:xfrm>
            <a:off x="3200408" y="103519"/>
            <a:ext cx="6323162" cy="4385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MISSTANKE ELLER VETSKAP OM ATT BARN FAR ILLA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 möjligt enskilt samtal med patienten, medföljande kan vara (förmedlare till) våldsutövaren</a:t>
            </a:r>
          </a:p>
        </p:txBody>
      </p:sp>
      <p:sp>
        <p:nvSpPr>
          <p:cNvPr id="26" name="Pil: nedåt 25">
            <a:extLst>
              <a:ext uri="{FF2B5EF4-FFF2-40B4-BE49-F238E27FC236}">
                <a16:creationId xmlns:a16="http://schemas.microsoft.com/office/drawing/2014/main" id="{F522086A-E127-49D7-A39A-2FC69493E992}"/>
              </a:ext>
            </a:extLst>
          </p:cNvPr>
          <p:cNvSpPr/>
          <p:nvPr/>
        </p:nvSpPr>
        <p:spPr>
          <a:xfrm>
            <a:off x="3692115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A74E0B6-C524-44E9-9647-A4CCFD5323B2}"/>
              </a:ext>
            </a:extLst>
          </p:cNvPr>
          <p:cNvSpPr txBox="1"/>
          <p:nvPr/>
        </p:nvSpPr>
        <p:spPr>
          <a:xfrm>
            <a:off x="2276061" y="793236"/>
            <a:ext cx="212342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Misstanken om att barnet far illa ges annan förklaring.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A0B80DBD-C2DB-4772-85A4-05841BF2BD05}"/>
              </a:ext>
            </a:extLst>
          </p:cNvPr>
          <p:cNvSpPr txBox="1"/>
          <p:nvPr/>
        </p:nvSpPr>
        <p:spPr>
          <a:xfrm>
            <a:off x="3200408" y="1444480"/>
            <a:ext cx="1199072" cy="3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Kvarstår misstanke?</a:t>
            </a:r>
          </a:p>
        </p:txBody>
      </p:sp>
      <p:sp>
        <p:nvSpPr>
          <p:cNvPr id="31" name="Pil: nedåt 30">
            <a:extLst>
              <a:ext uri="{FF2B5EF4-FFF2-40B4-BE49-F238E27FC236}">
                <a16:creationId xmlns:a16="http://schemas.microsoft.com/office/drawing/2014/main" id="{A8DF4185-3025-4909-A3A3-1030F8B008D1}"/>
              </a:ext>
            </a:extLst>
          </p:cNvPr>
          <p:cNvSpPr/>
          <p:nvPr/>
        </p:nvSpPr>
        <p:spPr>
          <a:xfrm>
            <a:off x="3709944" y="1229342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Pil: höger 31">
            <a:extLst>
              <a:ext uri="{FF2B5EF4-FFF2-40B4-BE49-F238E27FC236}">
                <a16:creationId xmlns:a16="http://schemas.microsoft.com/office/drawing/2014/main" id="{F943FE35-796B-4D23-9A24-94A5950F1F58}"/>
              </a:ext>
            </a:extLst>
          </p:cNvPr>
          <p:cNvSpPr/>
          <p:nvPr/>
        </p:nvSpPr>
        <p:spPr>
          <a:xfrm flipH="1">
            <a:off x="2794622" y="154314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3C823339-83C5-417B-B029-690EC020EC16}"/>
              </a:ext>
            </a:extLst>
          </p:cNvPr>
          <p:cNvSpPr txBox="1"/>
          <p:nvPr/>
        </p:nvSpPr>
        <p:spPr>
          <a:xfrm>
            <a:off x="2245234" y="1498846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50" name="Pil: nedåt 49">
            <a:extLst>
              <a:ext uri="{FF2B5EF4-FFF2-40B4-BE49-F238E27FC236}">
                <a16:creationId xmlns:a16="http://schemas.microsoft.com/office/drawing/2014/main" id="{7858BAAF-78BA-4A90-9EAA-E0862723429A}"/>
              </a:ext>
            </a:extLst>
          </p:cNvPr>
          <p:cNvSpPr/>
          <p:nvPr/>
        </p:nvSpPr>
        <p:spPr>
          <a:xfrm>
            <a:off x="5394022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2D044BE2-BDAD-48CA-9098-7799DC29F3BB}"/>
              </a:ext>
            </a:extLst>
          </p:cNvPr>
          <p:cNvSpPr txBox="1"/>
          <p:nvPr/>
        </p:nvSpPr>
        <p:spPr>
          <a:xfrm>
            <a:off x="4914528" y="870180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Ja, ej akut skada</a:t>
            </a:r>
          </a:p>
        </p:txBody>
      </p:sp>
      <p:sp>
        <p:nvSpPr>
          <p:cNvPr id="52" name="Pil: nedåt 51">
            <a:extLst>
              <a:ext uri="{FF2B5EF4-FFF2-40B4-BE49-F238E27FC236}">
                <a16:creationId xmlns:a16="http://schemas.microsoft.com/office/drawing/2014/main" id="{392FFA28-7EF4-4EC5-93F6-6E330E76C6D5}"/>
              </a:ext>
            </a:extLst>
          </p:cNvPr>
          <p:cNvSpPr/>
          <p:nvPr/>
        </p:nvSpPr>
        <p:spPr>
          <a:xfrm>
            <a:off x="7126082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7F6BE4D8-28C7-45A6-AF44-8934570BA3F2}"/>
              </a:ext>
            </a:extLst>
          </p:cNvPr>
          <p:cNvSpPr txBox="1"/>
          <p:nvPr/>
        </p:nvSpPr>
        <p:spPr>
          <a:xfrm>
            <a:off x="6628648" y="870180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Ja, akut skada</a:t>
            </a:r>
          </a:p>
        </p:txBody>
      </p:sp>
      <p:sp>
        <p:nvSpPr>
          <p:cNvPr id="54" name="Pil: höger 53">
            <a:extLst>
              <a:ext uri="{FF2B5EF4-FFF2-40B4-BE49-F238E27FC236}">
                <a16:creationId xmlns:a16="http://schemas.microsoft.com/office/drawing/2014/main" id="{F36F806F-0E50-4BFE-B013-45A6C034BE59}"/>
              </a:ext>
            </a:extLst>
          </p:cNvPr>
          <p:cNvSpPr/>
          <p:nvPr/>
        </p:nvSpPr>
        <p:spPr>
          <a:xfrm>
            <a:off x="7992543" y="89188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91961E8E-54B8-4AFC-AD5F-31DF0B631D3C}"/>
              </a:ext>
            </a:extLst>
          </p:cNvPr>
          <p:cNvSpPr txBox="1"/>
          <p:nvPr/>
        </p:nvSpPr>
        <p:spPr>
          <a:xfrm>
            <a:off x="8342768" y="842865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Akut vårdinsats</a:t>
            </a:r>
          </a:p>
        </p:txBody>
      </p:sp>
      <p:cxnSp>
        <p:nvCxnSpPr>
          <p:cNvPr id="57" name="Koppling: böjd 56">
            <a:extLst>
              <a:ext uri="{FF2B5EF4-FFF2-40B4-BE49-F238E27FC236}">
                <a16:creationId xmlns:a16="http://schemas.microsoft.com/office/drawing/2014/main" id="{DD6674DA-7623-47BD-ACAB-365A8CD0D1CE}"/>
              </a:ext>
            </a:extLst>
          </p:cNvPr>
          <p:cNvCxnSpPr>
            <a:cxnSpLocks/>
          </p:cNvCxnSpPr>
          <p:nvPr/>
        </p:nvCxnSpPr>
        <p:spPr>
          <a:xfrm rot="10800000" flipV="1">
            <a:off x="7228184" y="1130620"/>
            <a:ext cx="1148742" cy="559736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Koppling: böjd 59">
            <a:extLst>
              <a:ext uri="{FF2B5EF4-FFF2-40B4-BE49-F238E27FC236}">
                <a16:creationId xmlns:a16="http://schemas.microsoft.com/office/drawing/2014/main" id="{6A338FB9-ECB1-4347-BCCA-DD603C96F50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123992" y="975353"/>
            <a:ext cx="956446" cy="250602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ruta 62">
            <a:extLst>
              <a:ext uri="{FF2B5EF4-FFF2-40B4-BE49-F238E27FC236}">
                <a16:creationId xmlns:a16="http://schemas.microsoft.com/office/drawing/2014/main" id="{FB175161-A492-45B8-ABAE-9E22ED4E081B}"/>
              </a:ext>
            </a:extLst>
          </p:cNvPr>
          <p:cNvSpPr txBox="1"/>
          <p:nvPr/>
        </p:nvSpPr>
        <p:spPr>
          <a:xfrm>
            <a:off x="4922654" y="1536357"/>
            <a:ext cx="2196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Har vi barnets personnummer?</a:t>
            </a:r>
          </a:p>
        </p:txBody>
      </p:sp>
      <p:sp>
        <p:nvSpPr>
          <p:cNvPr id="64" name="Pil: nedåt 63">
            <a:extLst>
              <a:ext uri="{FF2B5EF4-FFF2-40B4-BE49-F238E27FC236}">
                <a16:creationId xmlns:a16="http://schemas.microsoft.com/office/drawing/2014/main" id="{DFFBF58E-F285-481E-B2E7-B8B42E2B38AD}"/>
              </a:ext>
            </a:extLst>
          </p:cNvPr>
          <p:cNvSpPr/>
          <p:nvPr/>
        </p:nvSpPr>
        <p:spPr>
          <a:xfrm>
            <a:off x="5375160" y="1814128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5" name="Pil: nedåt 64">
            <a:extLst>
              <a:ext uri="{FF2B5EF4-FFF2-40B4-BE49-F238E27FC236}">
                <a16:creationId xmlns:a16="http://schemas.microsoft.com/office/drawing/2014/main" id="{05799956-0DA7-4BBB-BED5-5F07E6523A25}"/>
              </a:ext>
            </a:extLst>
          </p:cNvPr>
          <p:cNvSpPr/>
          <p:nvPr/>
        </p:nvSpPr>
        <p:spPr>
          <a:xfrm>
            <a:off x="6589366" y="1828268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05A7967F-D581-4330-937B-6EE090050873}"/>
              </a:ext>
            </a:extLst>
          </p:cNvPr>
          <p:cNvSpPr txBox="1"/>
          <p:nvPr/>
        </p:nvSpPr>
        <p:spPr>
          <a:xfrm>
            <a:off x="6483252" y="2024495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73" name="Pil: nedåt 72">
            <a:extLst>
              <a:ext uri="{FF2B5EF4-FFF2-40B4-BE49-F238E27FC236}">
                <a16:creationId xmlns:a16="http://schemas.microsoft.com/office/drawing/2014/main" id="{5F1690A9-E4D1-4DB8-954B-C892C33B279A}"/>
              </a:ext>
            </a:extLst>
          </p:cNvPr>
          <p:cNvSpPr/>
          <p:nvPr/>
        </p:nvSpPr>
        <p:spPr>
          <a:xfrm>
            <a:off x="9598924" y="2429700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369B9A15-7280-483A-9681-917DBC1E4647}"/>
              </a:ext>
            </a:extLst>
          </p:cNvPr>
          <p:cNvSpPr txBox="1"/>
          <p:nvPr/>
        </p:nvSpPr>
        <p:spPr>
          <a:xfrm>
            <a:off x="6379533" y="4866706"/>
            <a:ext cx="5302183" cy="579646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Stöd / krishantering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Barn: </a:t>
            </a: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Kurator, En väg in           (</a:t>
            </a: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Vuxna:</a:t>
            </a: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Kurator, psykosocial resurs VC, lasarettsrehab.)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Familjefrid Kronoberg: </a:t>
            </a: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Stöd för både barn och vuxna, våldsoffer samt våldsutövare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DEF17B96-CAA9-4A0A-A8F5-5114384D1253}"/>
              </a:ext>
            </a:extLst>
          </p:cNvPr>
          <p:cNvSpPr txBox="1"/>
          <p:nvPr/>
        </p:nvSpPr>
        <p:spPr>
          <a:xfrm>
            <a:off x="904622" y="2714674"/>
            <a:ext cx="3960000" cy="28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Fyll i blanketten ”Anmälan barn som far illa”</a:t>
            </a:r>
          </a:p>
        </p:txBody>
      </p:sp>
      <p:sp>
        <p:nvSpPr>
          <p:cNvPr id="80" name="Pil: nedåt 79">
            <a:extLst>
              <a:ext uri="{FF2B5EF4-FFF2-40B4-BE49-F238E27FC236}">
                <a16:creationId xmlns:a16="http://schemas.microsoft.com/office/drawing/2014/main" id="{C429ED7D-CCD7-4534-A6B7-8F7408EDB24A}"/>
              </a:ext>
            </a:extLst>
          </p:cNvPr>
          <p:cNvSpPr/>
          <p:nvPr/>
        </p:nvSpPr>
        <p:spPr>
          <a:xfrm>
            <a:off x="9598924" y="3275119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1" name="Pil: nedåt 80">
            <a:extLst>
              <a:ext uri="{FF2B5EF4-FFF2-40B4-BE49-F238E27FC236}">
                <a16:creationId xmlns:a16="http://schemas.microsoft.com/office/drawing/2014/main" id="{CAAAB650-DA99-439F-A1A8-70DECB1A74EA}"/>
              </a:ext>
            </a:extLst>
          </p:cNvPr>
          <p:cNvSpPr/>
          <p:nvPr/>
        </p:nvSpPr>
        <p:spPr>
          <a:xfrm>
            <a:off x="2735629" y="246601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1CCEE10D-B587-4D08-B42F-918F9D8113A2}"/>
              </a:ext>
            </a:extLst>
          </p:cNvPr>
          <p:cNvSpPr txBox="1"/>
          <p:nvPr/>
        </p:nvSpPr>
        <p:spPr>
          <a:xfrm>
            <a:off x="904622" y="3904826"/>
            <a:ext cx="3960000" cy="28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den skyddade anteckningsmallen ”Våldsutsatthet”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7FF6777E-AF05-4212-9365-5F5687EECFA3}"/>
              </a:ext>
            </a:extLst>
          </p:cNvPr>
          <p:cNvSpPr txBox="1"/>
          <p:nvPr/>
        </p:nvSpPr>
        <p:spPr>
          <a:xfrm>
            <a:off x="904622" y="4499902"/>
            <a:ext cx="3960000" cy="24622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Ska remiss skickas på patienten?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1" name="Pil: nedåt 90">
            <a:extLst>
              <a:ext uri="{FF2B5EF4-FFF2-40B4-BE49-F238E27FC236}">
                <a16:creationId xmlns:a16="http://schemas.microsoft.com/office/drawing/2014/main" id="{3E1D2F65-63E3-49EE-B64E-EF8C358D4733}"/>
              </a:ext>
            </a:extLst>
          </p:cNvPr>
          <p:cNvSpPr/>
          <p:nvPr/>
        </p:nvSpPr>
        <p:spPr>
          <a:xfrm>
            <a:off x="2735629" y="4263133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2" name="Pil: höger 91">
            <a:extLst>
              <a:ext uri="{FF2B5EF4-FFF2-40B4-BE49-F238E27FC236}">
                <a16:creationId xmlns:a16="http://schemas.microsoft.com/office/drawing/2014/main" id="{0B6BBF31-E777-4F39-80B4-5A1783D0F27D}"/>
              </a:ext>
            </a:extLst>
          </p:cNvPr>
          <p:cNvSpPr/>
          <p:nvPr/>
        </p:nvSpPr>
        <p:spPr>
          <a:xfrm>
            <a:off x="4934685" y="453072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161C0B74-59D9-4695-BEF5-83B3D2465A5D}"/>
              </a:ext>
            </a:extLst>
          </p:cNvPr>
          <p:cNvSpPr txBox="1"/>
          <p:nvPr/>
        </p:nvSpPr>
        <p:spPr>
          <a:xfrm>
            <a:off x="5192088" y="4487843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EFA5D6B2-2413-45E8-990E-2CFE017EE569}"/>
              </a:ext>
            </a:extLst>
          </p:cNvPr>
          <p:cNvSpPr txBox="1"/>
          <p:nvPr/>
        </p:nvSpPr>
        <p:spPr>
          <a:xfrm>
            <a:off x="904622" y="5030060"/>
            <a:ext cx="3960000" cy="5539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Skriv inget om misstanke om att barn far illa i remissen.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Skicka ett meddelande i Messenger till mottagande verksamhet </a:t>
            </a:r>
            <a:b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 att anteckning finns i anteckningsmallen ”Våldsutsatthet”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5" name="Pil: nedåt 94">
            <a:extLst>
              <a:ext uri="{FF2B5EF4-FFF2-40B4-BE49-F238E27FC236}">
                <a16:creationId xmlns:a16="http://schemas.microsoft.com/office/drawing/2014/main" id="{60F19122-0CE5-4D3E-8830-FFBFA9E14D67}"/>
              </a:ext>
            </a:extLst>
          </p:cNvPr>
          <p:cNvSpPr/>
          <p:nvPr/>
        </p:nvSpPr>
        <p:spPr>
          <a:xfrm>
            <a:off x="5394022" y="121888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6" name="Pil: nedåt 95">
            <a:extLst>
              <a:ext uri="{FF2B5EF4-FFF2-40B4-BE49-F238E27FC236}">
                <a16:creationId xmlns:a16="http://schemas.microsoft.com/office/drawing/2014/main" id="{1CD3E8A3-01AF-4D8E-B295-11E1C21A6799}"/>
              </a:ext>
            </a:extLst>
          </p:cNvPr>
          <p:cNvSpPr/>
          <p:nvPr/>
        </p:nvSpPr>
        <p:spPr>
          <a:xfrm>
            <a:off x="6715118" y="121888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7" name="Pil: nedåt 96">
            <a:extLst>
              <a:ext uri="{FF2B5EF4-FFF2-40B4-BE49-F238E27FC236}">
                <a16:creationId xmlns:a16="http://schemas.microsoft.com/office/drawing/2014/main" id="{2D8AD01B-7968-4611-B7E9-6DCD673333AA}"/>
              </a:ext>
            </a:extLst>
          </p:cNvPr>
          <p:cNvSpPr/>
          <p:nvPr/>
        </p:nvSpPr>
        <p:spPr>
          <a:xfrm>
            <a:off x="9598924" y="397610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9814E274-08DA-4D17-BB73-CC92EC921517}"/>
              </a:ext>
            </a:extLst>
          </p:cNvPr>
          <p:cNvSpPr txBox="1"/>
          <p:nvPr/>
        </p:nvSpPr>
        <p:spPr>
          <a:xfrm>
            <a:off x="5268022" y="2037728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4C45B328-4E50-4AFA-AACA-580503EE887E}"/>
              </a:ext>
            </a:extLst>
          </p:cNvPr>
          <p:cNvSpPr txBox="1"/>
          <p:nvPr/>
        </p:nvSpPr>
        <p:spPr>
          <a:xfrm>
            <a:off x="7318183" y="1967005"/>
            <a:ext cx="471600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Gå till  Vårdgivarwebben - Vård- och patientadministration - Blankettarkivet -  Vårddokumentation – Blanketten ”Anmälan barn som far illa”.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50EDE0CF-D1B0-47E6-9BD7-0318ECB8AF9D}"/>
              </a:ext>
            </a:extLst>
          </p:cNvPr>
          <p:cNvSpPr txBox="1"/>
          <p:nvPr/>
        </p:nvSpPr>
        <p:spPr>
          <a:xfrm>
            <a:off x="904622" y="2007488"/>
            <a:ext cx="3960000" cy="40011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Öppna barnets journal och gå in under ”blanketter” och hämta blanketten ”Anmälan barn som far illa”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C03440A2-047E-47ED-91B5-CDA328768E05}"/>
              </a:ext>
            </a:extLst>
          </p:cNvPr>
          <p:cNvSpPr txBox="1"/>
          <p:nvPr/>
        </p:nvSpPr>
        <p:spPr>
          <a:xfrm>
            <a:off x="904622" y="3309750"/>
            <a:ext cx="3960000" cy="28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Skicka blanketten till Socialnämnden i barnets kommun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61CF855E-8252-4615-B159-49C578F53CF2}"/>
              </a:ext>
            </a:extLst>
          </p:cNvPr>
          <p:cNvSpPr txBox="1"/>
          <p:nvPr/>
        </p:nvSpPr>
        <p:spPr>
          <a:xfrm>
            <a:off x="7318183" y="3516179"/>
            <a:ext cx="471600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Skicka blanketten till Socialnämnden i närståendes kommun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(om kommun saknas – till kommun där verksamheten finns)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7EC00600-0988-4097-90A2-664546C0C307}"/>
              </a:ext>
            </a:extLst>
          </p:cNvPr>
          <p:cNvSpPr txBox="1"/>
          <p:nvPr/>
        </p:nvSpPr>
        <p:spPr>
          <a:xfrm>
            <a:off x="7318183" y="2664648"/>
            <a:ext cx="4716000" cy="553998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Fyll i blanketten ”Anmälan barn som far illa”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Fyll i den information du har om barnets identitet, t.ex. närståendes personuppgifter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77E49762-2A4A-4F2E-B1E4-81AC3E9E87E4}"/>
              </a:ext>
            </a:extLst>
          </p:cNvPr>
          <p:cNvSpPr txBox="1"/>
          <p:nvPr/>
        </p:nvSpPr>
        <p:spPr>
          <a:xfrm>
            <a:off x="7318183" y="4213821"/>
            <a:ext cx="471600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Kopiera blanketten och lägg i ett internkuvert. Klistra igen kuvertet och skriv ”Diariet” på utsidan. Lägg kuvertet i internposten.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9" name="Pil: höger 98">
            <a:extLst>
              <a:ext uri="{FF2B5EF4-FFF2-40B4-BE49-F238E27FC236}">
                <a16:creationId xmlns:a16="http://schemas.microsoft.com/office/drawing/2014/main" id="{50221A28-3D16-4514-B097-0E40C398F856}"/>
              </a:ext>
            </a:extLst>
          </p:cNvPr>
          <p:cNvSpPr/>
          <p:nvPr/>
        </p:nvSpPr>
        <p:spPr>
          <a:xfrm flipH="1">
            <a:off x="4992517" y="2095536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0" name="Pil: nedåt 99">
            <a:extLst>
              <a:ext uri="{FF2B5EF4-FFF2-40B4-BE49-F238E27FC236}">
                <a16:creationId xmlns:a16="http://schemas.microsoft.com/office/drawing/2014/main" id="{31D01689-89D5-43CF-928B-8D7FB4D6CC33}"/>
              </a:ext>
            </a:extLst>
          </p:cNvPr>
          <p:cNvSpPr/>
          <p:nvPr/>
        </p:nvSpPr>
        <p:spPr>
          <a:xfrm>
            <a:off x="2735629" y="3066681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1" name="Pil: nedåt 100">
            <a:extLst>
              <a:ext uri="{FF2B5EF4-FFF2-40B4-BE49-F238E27FC236}">
                <a16:creationId xmlns:a16="http://schemas.microsoft.com/office/drawing/2014/main" id="{478EC82A-D0B6-4C04-B560-5F79A21AE5B9}"/>
              </a:ext>
            </a:extLst>
          </p:cNvPr>
          <p:cNvSpPr/>
          <p:nvPr/>
        </p:nvSpPr>
        <p:spPr>
          <a:xfrm>
            <a:off x="2735629" y="3669959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2" name="Pil: höger 101">
            <a:extLst>
              <a:ext uri="{FF2B5EF4-FFF2-40B4-BE49-F238E27FC236}">
                <a16:creationId xmlns:a16="http://schemas.microsoft.com/office/drawing/2014/main" id="{89B46158-73DF-4848-AA4C-8C3D5F6F37E2}"/>
              </a:ext>
            </a:extLst>
          </p:cNvPr>
          <p:cNvSpPr/>
          <p:nvPr/>
        </p:nvSpPr>
        <p:spPr>
          <a:xfrm>
            <a:off x="7064225" y="206597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104" name="Koppling: böjd 103">
            <a:extLst>
              <a:ext uri="{FF2B5EF4-FFF2-40B4-BE49-F238E27FC236}">
                <a16:creationId xmlns:a16="http://schemas.microsoft.com/office/drawing/2014/main" id="{9F73D78E-8C6D-42A9-9706-64E64096384B}"/>
              </a:ext>
            </a:extLst>
          </p:cNvPr>
          <p:cNvCxnSpPr>
            <a:cxnSpLocks/>
          </p:cNvCxnSpPr>
          <p:nvPr/>
        </p:nvCxnSpPr>
        <p:spPr>
          <a:xfrm rot="10800000" flipV="1">
            <a:off x="440098" y="4643737"/>
            <a:ext cx="360000" cy="191331"/>
          </a:xfrm>
          <a:prstGeom prst="curvedConnector3">
            <a:avLst>
              <a:gd name="adj1" fmla="val 72831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Koppling: böjd 106">
            <a:extLst>
              <a:ext uri="{FF2B5EF4-FFF2-40B4-BE49-F238E27FC236}">
                <a16:creationId xmlns:a16="http://schemas.microsoft.com/office/drawing/2014/main" id="{7DE84E4D-7EFD-49CF-BBBA-3FE4594A6A0F}"/>
              </a:ext>
            </a:extLst>
          </p:cNvPr>
          <p:cNvCxnSpPr>
            <a:cxnSpLocks/>
          </p:cNvCxnSpPr>
          <p:nvPr/>
        </p:nvCxnSpPr>
        <p:spPr>
          <a:xfrm>
            <a:off x="338016" y="5083073"/>
            <a:ext cx="515236" cy="386327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ruta 89">
            <a:extLst>
              <a:ext uri="{FF2B5EF4-FFF2-40B4-BE49-F238E27FC236}">
                <a16:creationId xmlns:a16="http://schemas.microsoft.com/office/drawing/2014/main" id="{0B5C5823-DC6E-48B5-BE3A-286E7A4000B0}"/>
              </a:ext>
            </a:extLst>
          </p:cNvPr>
          <p:cNvSpPr txBox="1"/>
          <p:nvPr/>
        </p:nvSpPr>
        <p:spPr>
          <a:xfrm>
            <a:off x="337276" y="4910414"/>
            <a:ext cx="432000" cy="246221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 </a:t>
            </a:r>
          </a:p>
        </p:txBody>
      </p:sp>
      <p:sp>
        <p:nvSpPr>
          <p:cNvPr id="67" name="textruta 66">
            <a:extLst>
              <a:ext uri="{FF2B5EF4-FFF2-40B4-BE49-F238E27FC236}">
                <a16:creationId xmlns:a16="http://schemas.microsoft.com/office/drawing/2014/main" id="{37D81DEC-0DE1-4A3F-AA1B-CCC42C9727C7}"/>
              </a:ext>
            </a:extLst>
          </p:cNvPr>
          <p:cNvSpPr txBox="1"/>
          <p:nvPr/>
        </p:nvSpPr>
        <p:spPr>
          <a:xfrm>
            <a:off x="6997" y="1036529"/>
            <a:ext cx="2210370" cy="707886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den skyddade anteckningsmallen ”Våldsutsatthet” att frågor ställts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– oavsett vad patienten svarar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151785A9-44C2-4C36-88EC-33C36229ADF6}"/>
              </a:ext>
            </a:extLst>
          </p:cNvPr>
          <p:cNvSpPr txBox="1"/>
          <p:nvPr/>
        </p:nvSpPr>
        <p:spPr>
          <a:xfrm>
            <a:off x="949893" y="5650633"/>
            <a:ext cx="1965736" cy="400110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OBS: Gäller inte för röntgen – ring dem istället på 7589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708D11F5-AD5D-4327-8AAE-E3C198840C5E}"/>
              </a:ext>
            </a:extLst>
          </p:cNvPr>
          <p:cNvSpPr txBox="1"/>
          <p:nvPr/>
        </p:nvSpPr>
        <p:spPr>
          <a:xfrm>
            <a:off x="6379533" y="5567488"/>
            <a:ext cx="5302181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defRPr/>
            </a:pPr>
            <a:r>
              <a:rPr kumimoji="0" lang="sv-SE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Polisanmälan</a:t>
            </a:r>
            <a:r>
              <a:rPr lang="sv-SE" sz="1000" dirty="0">
                <a:solidFill>
                  <a:prstClr val="black"/>
                </a:solidFill>
              </a:rPr>
              <a:t>  Ring 112 vid akuta situationer, annars 114 14.</a:t>
            </a:r>
            <a:endParaRPr kumimoji="0" lang="sv-SE" sz="1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Vid brott mot barn under</a:t>
            </a:r>
            <a:r>
              <a:rPr kumimoji="0" lang="sv-SE" sz="1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 18 </a:t>
            </a:r>
            <a:r>
              <a:rPr lang="sv-SE" sz="1000" b="1" dirty="0">
                <a:solidFill>
                  <a:prstClr val="black"/>
                </a:solidFill>
              </a:rPr>
              <a:t>år</a:t>
            </a:r>
            <a:endParaRPr kumimoji="0" lang="sv-SE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Misstanke om brott mot vuxen som ger fängelse i minst sex månader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Uppgifter om försök till brott som ger fängelse i minst ett år 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För att förhindra förestående eller pågående rattfylleri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Vid misstanke om terroristbrott eller annat brott mot Sveriges säkerhet</a:t>
            </a:r>
          </a:p>
        </p:txBody>
      </p:sp>
    </p:spTree>
    <p:extLst>
      <p:ext uri="{BB962C8B-B14F-4D97-AF65-F5344CB8AC3E}">
        <p14:creationId xmlns:p14="http://schemas.microsoft.com/office/powerpoint/2010/main" val="20867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63" grpId="0" animBg="1"/>
      <p:bldP spid="64" grpId="0" animBg="1"/>
      <p:bldP spid="65" grpId="0" animBg="1"/>
      <p:bldP spid="66" grpId="0" animBg="1"/>
      <p:bldP spid="73" grpId="0" animBg="1"/>
      <p:bldP spid="75" grpId="0" animBg="1"/>
      <p:bldP spid="79" grpId="0" animBg="1"/>
      <p:bldP spid="80" grpId="0" animBg="1"/>
      <p:bldP spid="81" grpId="0" animBg="1"/>
      <p:bldP spid="85" grpId="0" animBg="1"/>
      <p:bldP spid="88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55" grpId="0" animBg="1"/>
      <p:bldP spid="58" grpId="0" animBg="1"/>
      <p:bldP spid="59" grpId="0" animBg="1"/>
      <p:bldP spid="61" grpId="0" animBg="1"/>
      <p:bldP spid="62" grpId="0" animBg="1"/>
      <p:bldP spid="7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90" grpId="0" animBg="1"/>
      <p:bldP spid="67" grpId="0" animBg="1"/>
      <p:bldP spid="69" grpId="0" animBg="1"/>
      <p:bldP spid="68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2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PowerPointmall_bred</Template>
  <TotalTime>3511</TotalTime>
  <Words>349</Words>
  <Application>Microsoft Office PowerPoint</Application>
  <PresentationFormat>Bredbild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Brandon Grotesque Black</vt:lpstr>
      <vt:lpstr>Brandon Grotesque Bold</vt:lpstr>
      <vt:lpstr>Calibri</vt:lpstr>
      <vt:lpstr>Office-tema</vt:lpstr>
      <vt:lpstr>Region Kronoberg ljus</vt:lpstr>
      <vt:lpstr>PowerPoint-presentation</vt:lpstr>
    </vt:vector>
  </TitlesOfParts>
  <Company>Region Kronoberg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FSU stödstrukturer</dc:creator>
  <cp:lastModifiedBy>Swärd Susann RUV folkh o soc hållbarh</cp:lastModifiedBy>
  <cp:revision>146</cp:revision>
  <dcterms:created xsi:type="dcterms:W3CDTF">2020-09-02T09:44:49Z</dcterms:created>
  <dcterms:modified xsi:type="dcterms:W3CDTF">2025-06-11T07:32:36Z</dcterms:modified>
</cp:coreProperties>
</file>