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4"/>
  </p:notesMasterIdLst>
  <p:sldIdLst>
    <p:sldId id="369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82" autoAdjust="0"/>
  </p:normalViewPr>
  <p:slideViewPr>
    <p:cSldViewPr snapToGrid="0" showGuides="1">
      <p:cViewPr varScale="1">
        <p:scale>
          <a:sx n="56" d="100"/>
          <a:sy n="56" d="100"/>
        </p:scale>
        <p:origin x="100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2026-06-11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xjo.se/sidor/stod-och-omsorg/centrum-mot-vald.html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ruta 2">
            <a:extLst>
              <a:ext uri="{FF2B5EF4-FFF2-40B4-BE49-F238E27FC236}">
                <a16:creationId xmlns:a16="http://schemas.microsoft.com/office/drawing/2014/main" id="{99E89219-9266-1713-620C-BDE97DD96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89" y="426885"/>
            <a:ext cx="3611051" cy="1361730"/>
          </a:xfrm>
          <a:prstGeom prst="rect">
            <a:avLst/>
          </a:prstGeom>
          <a:solidFill>
            <a:srgbClr val="FFE5F2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spcAft>
                <a:spcPts val="300"/>
              </a:spcAft>
              <a:defRPr/>
            </a:pPr>
            <a:r>
              <a:rPr lang="sv-SE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EXEMPELFRÅGA:</a:t>
            </a:r>
            <a:r>
              <a:rPr lang="sv-SE" sz="1100" b="1" dirty="0">
                <a:solidFill>
                  <a:srgbClr val="FF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Eftersom vi vet att det är vanligt att barn/ungdomar blir utsatta för våld frågar vi alla våra patienter om det. </a:t>
            </a:r>
          </a:p>
          <a:p>
            <a:pPr>
              <a:spcAft>
                <a:spcPts val="300"/>
              </a:spcAft>
              <a:defRPr/>
            </a:pPr>
            <a:r>
              <a:rPr lang="sv-S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Har någon gjort dig illa på något sätt? T.ex. tagit hårt i dig, nypt, slagit, sparkat, gett örfil, tagit strypgrepp på dig?</a:t>
            </a:r>
          </a:p>
          <a:p>
            <a:pPr>
              <a:spcAft>
                <a:spcPts val="300"/>
              </a:spcAft>
              <a:defRPr/>
            </a:pPr>
            <a:r>
              <a:rPr lang="sv-S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Har någon tagit på din kropp eller tvingat dig att göra något sexuellt som du inte har velat?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D2D8B190-75A6-6455-E09F-D75DA256A4AB}"/>
              </a:ext>
            </a:extLst>
          </p:cNvPr>
          <p:cNvSpPr txBox="1"/>
          <p:nvPr/>
        </p:nvSpPr>
        <p:spPr>
          <a:xfrm>
            <a:off x="3816945" y="428595"/>
            <a:ext cx="4956586" cy="40011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Samtal med patienten i enskilt rum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Utan medföljande. Observera att medföljande kan vara (förmedlare till) våldsutövare</a:t>
            </a:r>
            <a:endParaRPr kumimoji="0" lang="sv-S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12BABA00-7B80-E8FF-1DF6-754267F97F45}"/>
              </a:ext>
            </a:extLst>
          </p:cNvPr>
          <p:cNvSpPr txBox="1"/>
          <p:nvPr/>
        </p:nvSpPr>
        <p:spPr>
          <a:xfrm>
            <a:off x="9053340" y="426885"/>
            <a:ext cx="3096000" cy="553998"/>
          </a:xfrm>
          <a:prstGeom prst="rect">
            <a:avLst/>
          </a:prstGeom>
          <a:noFill/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Anteckna i den skyddade anteckningsmallen ”Våldsutsatthet” att frågor ställts </a:t>
            </a:r>
            <a:b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oavsett vad patienten svarar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Pil: höger 52">
            <a:extLst>
              <a:ext uri="{FF2B5EF4-FFF2-40B4-BE49-F238E27FC236}">
                <a16:creationId xmlns:a16="http://schemas.microsoft.com/office/drawing/2014/main" id="{173C9010-4022-7E4C-20F8-1171CA557CAA}"/>
              </a:ext>
            </a:extLst>
          </p:cNvPr>
          <p:cNvSpPr/>
          <p:nvPr/>
        </p:nvSpPr>
        <p:spPr>
          <a:xfrm>
            <a:off x="8841435" y="604886"/>
            <a:ext cx="144000" cy="144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1DAFDFBB-032A-D722-99A1-9466F9FC396A}"/>
              </a:ext>
            </a:extLst>
          </p:cNvPr>
          <p:cNvSpPr txBox="1"/>
          <p:nvPr/>
        </p:nvSpPr>
        <p:spPr>
          <a:xfrm>
            <a:off x="3200408" y="103519"/>
            <a:ext cx="6323162" cy="261610"/>
          </a:xfrm>
          <a:prstGeom prst="rect">
            <a:avLst/>
          </a:prstGeom>
          <a:solidFill>
            <a:srgbClr val="830628">
              <a:lumMod val="20000"/>
              <a:lumOff val="8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MISSTANKE ELLER VETSKAP OM ATT BARN FAR ILLA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274E637E-2474-E5D3-384A-23F8FADD63C8}"/>
              </a:ext>
            </a:extLst>
          </p:cNvPr>
          <p:cNvSpPr txBox="1"/>
          <p:nvPr/>
        </p:nvSpPr>
        <p:spPr>
          <a:xfrm>
            <a:off x="5082517" y="1279890"/>
            <a:ext cx="2196000" cy="252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Har vi barnets personnummer?</a:t>
            </a:r>
          </a:p>
        </p:txBody>
      </p:sp>
      <p:sp>
        <p:nvSpPr>
          <p:cNvPr id="57" name="Pil: nedåt 56">
            <a:extLst>
              <a:ext uri="{FF2B5EF4-FFF2-40B4-BE49-F238E27FC236}">
                <a16:creationId xmlns:a16="http://schemas.microsoft.com/office/drawing/2014/main" id="{751C22BA-1F59-4DD2-0686-58ACD1D051B1}"/>
              </a:ext>
            </a:extLst>
          </p:cNvPr>
          <p:cNvSpPr/>
          <p:nvPr/>
        </p:nvSpPr>
        <p:spPr>
          <a:xfrm>
            <a:off x="4325778" y="1610412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Pil: nedåt 57">
            <a:extLst>
              <a:ext uri="{FF2B5EF4-FFF2-40B4-BE49-F238E27FC236}">
                <a16:creationId xmlns:a16="http://schemas.microsoft.com/office/drawing/2014/main" id="{BD01589E-D67D-3D4F-7725-B618B2AAC30C}"/>
              </a:ext>
            </a:extLst>
          </p:cNvPr>
          <p:cNvSpPr/>
          <p:nvPr/>
        </p:nvSpPr>
        <p:spPr>
          <a:xfrm>
            <a:off x="7855256" y="1614293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06B47147-C6E1-FFD0-4CE8-9275BF9B006A}"/>
              </a:ext>
            </a:extLst>
          </p:cNvPr>
          <p:cNvSpPr txBox="1"/>
          <p:nvPr/>
        </p:nvSpPr>
        <p:spPr>
          <a:xfrm>
            <a:off x="7729256" y="1267940"/>
            <a:ext cx="432000" cy="252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Nej</a:t>
            </a:r>
          </a:p>
        </p:txBody>
      </p:sp>
      <p:sp>
        <p:nvSpPr>
          <p:cNvPr id="60" name="Pil: nedåt 59">
            <a:extLst>
              <a:ext uri="{FF2B5EF4-FFF2-40B4-BE49-F238E27FC236}">
                <a16:creationId xmlns:a16="http://schemas.microsoft.com/office/drawing/2014/main" id="{B4B363C0-0CE7-FF17-E4EE-0F664AF92FAA}"/>
              </a:ext>
            </a:extLst>
          </p:cNvPr>
          <p:cNvSpPr/>
          <p:nvPr/>
        </p:nvSpPr>
        <p:spPr>
          <a:xfrm>
            <a:off x="8900269" y="2511075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F4735B81-DCCA-AF09-5870-A73518CDC5BC}"/>
              </a:ext>
            </a:extLst>
          </p:cNvPr>
          <p:cNvSpPr txBox="1"/>
          <p:nvPr/>
        </p:nvSpPr>
        <p:spPr>
          <a:xfrm>
            <a:off x="6357435" y="6226098"/>
            <a:ext cx="3486786" cy="400110"/>
          </a:xfrm>
          <a:prstGeom prst="rect">
            <a:avLst/>
          </a:prstGeom>
          <a:noFill/>
          <a:ln w="28575" cap="flat" cmpd="sng" algn="ctr">
            <a:solidFill>
              <a:srgbClr val="FFD300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Stöd / krishantering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 behov hänvisa till </a:t>
            </a: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Centrum mot våld</a:t>
            </a:r>
            <a:endParaRPr kumimoji="0" lang="sv-SE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46B052E5-3224-4C75-6237-004E15D18186}"/>
              </a:ext>
            </a:extLst>
          </p:cNvPr>
          <p:cNvSpPr txBox="1"/>
          <p:nvPr/>
        </p:nvSpPr>
        <p:spPr>
          <a:xfrm>
            <a:off x="527432" y="2776886"/>
            <a:ext cx="5256000" cy="432000"/>
          </a:xfrm>
          <a:prstGeom prst="rect">
            <a:avLst/>
          </a:prstGeom>
          <a:noFill/>
          <a:ln w="28575">
            <a:solidFill>
              <a:srgbClr val="83B81A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Fyll i blanketten ”Anmälan barn som far illa”</a:t>
            </a:r>
          </a:p>
        </p:txBody>
      </p:sp>
      <p:sp>
        <p:nvSpPr>
          <p:cNvPr id="63" name="Pil: nedåt 62">
            <a:extLst>
              <a:ext uri="{FF2B5EF4-FFF2-40B4-BE49-F238E27FC236}">
                <a16:creationId xmlns:a16="http://schemas.microsoft.com/office/drawing/2014/main" id="{14DB3C16-B488-539C-F372-0355CA399D33}"/>
              </a:ext>
            </a:extLst>
          </p:cNvPr>
          <p:cNvSpPr/>
          <p:nvPr/>
        </p:nvSpPr>
        <p:spPr>
          <a:xfrm>
            <a:off x="8900269" y="3297251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Pil: nedåt 63">
            <a:extLst>
              <a:ext uri="{FF2B5EF4-FFF2-40B4-BE49-F238E27FC236}">
                <a16:creationId xmlns:a16="http://schemas.microsoft.com/office/drawing/2014/main" id="{B78FC4EE-185B-0038-79CA-3FBD031EC309}"/>
              </a:ext>
            </a:extLst>
          </p:cNvPr>
          <p:cNvSpPr/>
          <p:nvPr/>
        </p:nvSpPr>
        <p:spPr>
          <a:xfrm>
            <a:off x="3069889" y="2511231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90DF37BC-57FD-EE0E-69EE-F429F98239C8}"/>
              </a:ext>
            </a:extLst>
          </p:cNvPr>
          <p:cNvSpPr txBox="1"/>
          <p:nvPr/>
        </p:nvSpPr>
        <p:spPr>
          <a:xfrm>
            <a:off x="527432" y="4356164"/>
            <a:ext cx="5256000" cy="432000"/>
          </a:xfrm>
          <a:prstGeom prst="rect">
            <a:avLst/>
          </a:prstGeom>
          <a:noFill/>
          <a:ln w="28575" cap="flat" cmpd="sng" algn="ctr">
            <a:solidFill>
              <a:srgbClr val="83B81A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Anteckna i den skyddade anteckningsmallen ”Våldsutsatthet”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87F623DE-FFB4-40B6-ADF3-4B5A7446F30F}"/>
              </a:ext>
            </a:extLst>
          </p:cNvPr>
          <p:cNvSpPr txBox="1"/>
          <p:nvPr/>
        </p:nvSpPr>
        <p:spPr>
          <a:xfrm>
            <a:off x="527432" y="5145804"/>
            <a:ext cx="5256000" cy="432000"/>
          </a:xfrm>
          <a:prstGeom prst="rect">
            <a:avLst/>
          </a:prstGeom>
          <a:noFill/>
          <a:ln w="28575" cap="flat" cmpd="sng" algn="ctr">
            <a:solidFill>
              <a:srgbClr val="83B81A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 remiss skickas på patienten?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Pil: nedåt 66">
            <a:extLst>
              <a:ext uri="{FF2B5EF4-FFF2-40B4-BE49-F238E27FC236}">
                <a16:creationId xmlns:a16="http://schemas.microsoft.com/office/drawing/2014/main" id="{81C2FC75-9534-D0F2-5309-520EC9E49263}"/>
              </a:ext>
            </a:extLst>
          </p:cNvPr>
          <p:cNvSpPr/>
          <p:nvPr/>
        </p:nvSpPr>
        <p:spPr>
          <a:xfrm>
            <a:off x="3069889" y="4867520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E8E4FC22-0E97-1574-C51C-C9356D91D710}"/>
              </a:ext>
            </a:extLst>
          </p:cNvPr>
          <p:cNvSpPr txBox="1"/>
          <p:nvPr/>
        </p:nvSpPr>
        <p:spPr>
          <a:xfrm>
            <a:off x="527432" y="5632671"/>
            <a:ext cx="5256000" cy="553998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Skriv inget om misstanke om att barn far illa i remissen.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Skicka ett meddelande i Messenger till mottagande verksamhet </a:t>
            </a:r>
            <a:b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 att anteckning finns i anteckningsmallen ”Våldsutsatthet”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Pil: nedåt 68">
            <a:extLst>
              <a:ext uri="{FF2B5EF4-FFF2-40B4-BE49-F238E27FC236}">
                <a16:creationId xmlns:a16="http://schemas.microsoft.com/office/drawing/2014/main" id="{EDF94312-3CA7-B097-DB16-5767999190B8}"/>
              </a:ext>
            </a:extLst>
          </p:cNvPr>
          <p:cNvSpPr/>
          <p:nvPr/>
        </p:nvSpPr>
        <p:spPr>
          <a:xfrm>
            <a:off x="6115238" y="972990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Pil: nedåt 69">
            <a:extLst>
              <a:ext uri="{FF2B5EF4-FFF2-40B4-BE49-F238E27FC236}">
                <a16:creationId xmlns:a16="http://schemas.microsoft.com/office/drawing/2014/main" id="{19787C4C-7C57-04BB-3042-217B1EF6699B}"/>
              </a:ext>
            </a:extLst>
          </p:cNvPr>
          <p:cNvSpPr/>
          <p:nvPr/>
        </p:nvSpPr>
        <p:spPr>
          <a:xfrm>
            <a:off x="8900269" y="4193220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97DE7317-5C2A-2241-CFF7-4B30EDC68DF8}"/>
              </a:ext>
            </a:extLst>
          </p:cNvPr>
          <p:cNvSpPr txBox="1"/>
          <p:nvPr/>
        </p:nvSpPr>
        <p:spPr>
          <a:xfrm>
            <a:off x="4199778" y="1278913"/>
            <a:ext cx="432000" cy="252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Ja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F5A38B37-FBB6-1BFA-0EB7-91A27A221416}"/>
              </a:ext>
            </a:extLst>
          </p:cNvPr>
          <p:cNvSpPr txBox="1"/>
          <p:nvPr/>
        </p:nvSpPr>
        <p:spPr>
          <a:xfrm>
            <a:off x="6361989" y="1987781"/>
            <a:ext cx="5256000" cy="432000"/>
          </a:xfrm>
          <a:prstGeom prst="rect">
            <a:avLst/>
          </a:prstGeom>
          <a:noFill/>
          <a:ln w="28575" cap="flat" cmpd="sng" algn="ctr">
            <a:solidFill>
              <a:srgbClr val="A05599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Gå till  Vårdgivarwebben - Vård- och patientadministration - Blankettarkivet -  Vårddokumentation – Blanketten ”Anmälan barn som far illa”.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DE7F9A29-7C17-29D5-2FC9-2574E020A891}"/>
              </a:ext>
            </a:extLst>
          </p:cNvPr>
          <p:cNvSpPr txBox="1"/>
          <p:nvPr/>
        </p:nvSpPr>
        <p:spPr>
          <a:xfrm>
            <a:off x="527432" y="2003192"/>
            <a:ext cx="5256000" cy="400110"/>
          </a:xfrm>
          <a:prstGeom prst="rect">
            <a:avLst/>
          </a:prstGeom>
          <a:noFill/>
          <a:ln w="28575" cap="flat" cmpd="sng" algn="ctr">
            <a:solidFill>
              <a:srgbClr val="83B81A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Öppna barnets journal och gå in under ”blanketter” </a:t>
            </a:r>
            <a:b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 hämta blanketten ”Anmälan barn som far illa”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F87BBB28-5A6E-987E-2CD2-53C330D005B3}"/>
              </a:ext>
            </a:extLst>
          </p:cNvPr>
          <p:cNvSpPr txBox="1"/>
          <p:nvPr/>
        </p:nvSpPr>
        <p:spPr>
          <a:xfrm>
            <a:off x="527432" y="3582470"/>
            <a:ext cx="5256000" cy="400110"/>
          </a:xfrm>
          <a:prstGeom prst="rect">
            <a:avLst/>
          </a:prstGeom>
          <a:noFill/>
          <a:ln w="28575" cap="flat" cmpd="sng" algn="ctr">
            <a:solidFill>
              <a:srgbClr val="83B81A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Skicka blanketten till socialtjänsten i barnets kommun </a:t>
            </a:r>
            <a:b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eller kopiera informationen från blanketten till kommunens webbformulär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8D88FD20-DB8E-BE34-EABB-D4C2E7B787C5}"/>
              </a:ext>
            </a:extLst>
          </p:cNvPr>
          <p:cNvSpPr txBox="1"/>
          <p:nvPr/>
        </p:nvSpPr>
        <p:spPr>
          <a:xfrm>
            <a:off x="6357435" y="3554728"/>
            <a:ext cx="5256000" cy="553998"/>
          </a:xfrm>
          <a:prstGeom prst="rect">
            <a:avLst/>
          </a:prstGeom>
          <a:noFill/>
          <a:ln w="28575" cap="flat" cmpd="sng" algn="ctr">
            <a:solidFill>
              <a:srgbClr val="A05599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sv-SE" sz="1000" b="1" kern="0" dirty="0">
                <a:solidFill>
                  <a:prstClr val="black"/>
                </a:solidFill>
                <a:latin typeface="Arial" panose="020B0604020202020204"/>
              </a:rPr>
              <a:t>Skicka blanketten till socialtjänsten i närståendes kommun </a:t>
            </a:r>
            <a:br>
              <a:rPr lang="sv-SE" sz="1000" b="1" kern="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sv-SE" sz="1000" b="1" kern="0" dirty="0">
                <a:solidFill>
                  <a:prstClr val="black"/>
                </a:solidFill>
                <a:latin typeface="Arial" panose="020B0604020202020204"/>
              </a:rPr>
              <a:t>eller kopiera informationen från blanketten till kommunens webbformulär</a:t>
            </a:r>
            <a:endParaRPr lang="sv-SE" sz="900" kern="0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(om kommun saknas – till kommun där verksamheten finns)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1A563906-50F4-501C-35A4-3B515D7AB731}"/>
              </a:ext>
            </a:extLst>
          </p:cNvPr>
          <p:cNvSpPr txBox="1"/>
          <p:nvPr/>
        </p:nvSpPr>
        <p:spPr>
          <a:xfrm>
            <a:off x="6357435" y="2780688"/>
            <a:ext cx="5256000" cy="432000"/>
          </a:xfrm>
          <a:prstGeom prst="rect">
            <a:avLst/>
          </a:prstGeom>
          <a:noFill/>
          <a:ln w="28575">
            <a:solidFill>
              <a:srgbClr val="A05599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Fyll i blanketten ”Anmälan barn som far illa”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Fyll i den information du har om barnets identitet, t.ex. närståendes personuppgifter</a:t>
            </a: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EAE8D155-8B2B-46F2-803B-BD35BD831D2D}"/>
              </a:ext>
            </a:extLst>
          </p:cNvPr>
          <p:cNvSpPr txBox="1"/>
          <p:nvPr/>
        </p:nvSpPr>
        <p:spPr>
          <a:xfrm>
            <a:off x="6357435" y="4474400"/>
            <a:ext cx="5256000" cy="400110"/>
          </a:xfrm>
          <a:prstGeom prst="rect">
            <a:avLst/>
          </a:prstGeom>
          <a:noFill/>
          <a:ln w="28575" cap="flat" cmpd="sng" algn="ctr">
            <a:solidFill>
              <a:srgbClr val="A05599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Kopiera blanketten och lägg i ett internkuvert. Klistra igen kuvertet och </a:t>
            </a:r>
            <a:b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skriv ”Diariet” på utsidan. Lägg kuvertet i internposten.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Pil: nedåt 78">
            <a:extLst>
              <a:ext uri="{FF2B5EF4-FFF2-40B4-BE49-F238E27FC236}">
                <a16:creationId xmlns:a16="http://schemas.microsoft.com/office/drawing/2014/main" id="{B03F9164-F5BD-DE84-9E28-FF615E96B61F}"/>
              </a:ext>
            </a:extLst>
          </p:cNvPr>
          <p:cNvSpPr/>
          <p:nvPr/>
        </p:nvSpPr>
        <p:spPr>
          <a:xfrm>
            <a:off x="3069889" y="3296721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Pil: nedåt 79">
            <a:extLst>
              <a:ext uri="{FF2B5EF4-FFF2-40B4-BE49-F238E27FC236}">
                <a16:creationId xmlns:a16="http://schemas.microsoft.com/office/drawing/2014/main" id="{F5AA21EF-539C-C0D5-D9CB-62869435BFA1}"/>
              </a:ext>
            </a:extLst>
          </p:cNvPr>
          <p:cNvSpPr/>
          <p:nvPr/>
        </p:nvSpPr>
        <p:spPr>
          <a:xfrm>
            <a:off x="3069889" y="4111351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FE75F2A7-D61A-925D-EF76-BDC7A242995F}"/>
              </a:ext>
            </a:extLst>
          </p:cNvPr>
          <p:cNvSpPr txBox="1"/>
          <p:nvPr/>
        </p:nvSpPr>
        <p:spPr>
          <a:xfrm>
            <a:off x="527432" y="6226098"/>
            <a:ext cx="5256000" cy="246221"/>
          </a:xfrm>
          <a:prstGeom prst="rect">
            <a:avLst/>
          </a:prstGeom>
          <a:noFill/>
          <a:ln w="28575" cap="flat" cmpd="sng" algn="ctr">
            <a:solidFill>
              <a:srgbClr val="A05599"/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OBS: Gäller inte för röntgen – ring dem istället på 7589 /</a:t>
            </a:r>
            <a:r>
              <a:rPr kumimoji="0" lang="sv-SE" sz="1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0470- 58 75 89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85D3CF4C-D4ED-EF74-9EA9-BBBA81EEA0BB}"/>
              </a:ext>
            </a:extLst>
          </p:cNvPr>
          <p:cNvSpPr txBox="1"/>
          <p:nvPr/>
        </p:nvSpPr>
        <p:spPr>
          <a:xfrm>
            <a:off x="6357435" y="5145804"/>
            <a:ext cx="5256000" cy="101566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Polisanmälan</a:t>
            </a: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Ring 112 vid akuta situationer, annars 114 14.</a:t>
            </a:r>
            <a:endParaRPr kumimoji="0" lang="sv-SE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 brott mot barn under 18 år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Misstanke om brott mot vuxen som ger fängelse i minst sex månader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Uppgifter om försök till brott som ger fängelse i minst ett år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För att förhindra förestående eller pågående rattfylleri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 misstanke om terroristbrott eller annat brott mot Sveriges säkerhet</a:t>
            </a:r>
          </a:p>
        </p:txBody>
      </p:sp>
      <p:sp>
        <p:nvSpPr>
          <p:cNvPr id="84" name="Pil: nedåt 83">
            <a:extLst>
              <a:ext uri="{FF2B5EF4-FFF2-40B4-BE49-F238E27FC236}">
                <a16:creationId xmlns:a16="http://schemas.microsoft.com/office/drawing/2014/main" id="{38F9F0DE-32E3-1704-06B2-7A9FD4610D18}"/>
              </a:ext>
            </a:extLst>
          </p:cNvPr>
          <p:cNvSpPr/>
          <p:nvPr/>
        </p:nvSpPr>
        <p:spPr>
          <a:xfrm rot="5400000">
            <a:off x="4767147" y="1299030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Pil: nedåt 84">
            <a:extLst>
              <a:ext uri="{FF2B5EF4-FFF2-40B4-BE49-F238E27FC236}">
                <a16:creationId xmlns:a16="http://schemas.microsoft.com/office/drawing/2014/main" id="{39438A59-B4DE-13A7-70CB-CF1BE8E58C07}"/>
              </a:ext>
            </a:extLst>
          </p:cNvPr>
          <p:cNvSpPr/>
          <p:nvPr/>
        </p:nvSpPr>
        <p:spPr>
          <a:xfrm rot="16200000" flipH="1">
            <a:off x="7413886" y="1289242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9" grpId="0" animBg="1"/>
      <p:bldP spid="50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36</TotalTime>
  <Words>404</Words>
  <Application>Microsoft Office PowerPoint</Application>
  <PresentationFormat>Bredbild</PresentationFormat>
  <Paragraphs>32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Sans</vt:lpstr>
      <vt:lpstr>Open Sans Bold</vt:lpstr>
      <vt:lpstr>Region Kronoberg LJUS</vt:lpstr>
      <vt:lpstr>Region Kronoberg MÖRK</vt:lpstr>
      <vt:lpstr>PowerPoint-presentation</vt:lpstr>
    </vt:vector>
  </TitlesOfParts>
  <Manager/>
  <Company>Region Kronoberg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Swärd Susann RUV folkh o soc hållbarh</dc:creator>
  <cp:keywords/>
  <dc:description/>
  <cp:lastModifiedBy>Swärd Susann RUV folkh o soc hållbarh</cp:lastModifiedBy>
  <cp:revision>2</cp:revision>
  <cp:lastPrinted>2025-01-13T13:27:19Z</cp:lastPrinted>
  <dcterms:created xsi:type="dcterms:W3CDTF">2026-06-11T09:42:12Z</dcterms:created>
  <dcterms:modified xsi:type="dcterms:W3CDTF">2026-06-11T10:19:10Z</dcterms:modified>
  <cp:category/>
</cp:coreProperties>
</file>