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3" r:id="rId2"/>
  </p:sldMasterIdLst>
  <p:notesMasterIdLst>
    <p:notesMasterId r:id="rId14"/>
  </p:notesMasterIdLst>
  <p:sldIdLst>
    <p:sldId id="257" r:id="rId3"/>
    <p:sldId id="298" r:id="rId4"/>
    <p:sldId id="329" r:id="rId5"/>
    <p:sldId id="326" r:id="rId6"/>
    <p:sldId id="324" r:id="rId7"/>
    <p:sldId id="325" r:id="rId8"/>
    <p:sldId id="331" r:id="rId9"/>
    <p:sldId id="321" r:id="rId10"/>
    <p:sldId id="322" r:id="rId11"/>
    <p:sldId id="332" r:id="rId12"/>
    <p:sldId id="312" r:id="rId13"/>
  </p:sldIdLst>
  <p:sldSz cx="9144000" cy="6858000" type="screen4x3"/>
  <p:notesSz cx="6797675" cy="9928225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anmörkt format 2 - Dekorfär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Inget format, inget rutnät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175" autoAdjust="0"/>
    <p:restoredTop sz="80995" autoAdjust="0"/>
  </p:normalViewPr>
  <p:slideViewPr>
    <p:cSldViewPr snapToGrid="0">
      <p:cViewPr varScale="1">
        <p:scale>
          <a:sx n="76" d="100"/>
          <a:sy n="76" d="100"/>
        </p:scale>
        <p:origin x="1380" y="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EFC93A8-0AEE-487D-B2FB-1C472B32D794}" type="datetimeFigureOut">
              <a:rPr lang="sv-SE" smtClean="0"/>
              <a:t>2017-03-15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79768" y="4777958"/>
            <a:ext cx="5438140" cy="390923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 smtClean="0"/>
              <a:t>Redigera format för bakgrundstext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567B800-A376-40B5-88F1-FA6F5D0A44D6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3636357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67B800-A376-40B5-88F1-FA6F5D0A44D6}" type="slidenum">
              <a:rPr lang="sv-SE" smtClean="0"/>
              <a:t>1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24038625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67B800-A376-40B5-88F1-FA6F5D0A44D6}" type="slidenum">
              <a:rPr lang="sv-SE" smtClean="0"/>
              <a:t>10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6128106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67B800-A376-40B5-88F1-FA6F5D0A44D6}" type="slidenum">
              <a:rPr lang="sv-SE" smtClean="0"/>
              <a:t>11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2168435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 smtClean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67B800-A376-40B5-88F1-FA6F5D0A44D6}" type="slidenum">
              <a:rPr lang="sv-SE" smtClean="0"/>
              <a:t>2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91169529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 smtClean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67B800-A376-40B5-88F1-FA6F5D0A44D6}" type="slidenum">
              <a:rPr lang="sv-SE" smtClean="0">
                <a:solidFill>
                  <a:prstClr val="black"/>
                </a:solidFill>
              </a:rPr>
              <a:pPr/>
              <a:t>3</a:t>
            </a:fld>
            <a:endParaRPr lang="sv-SE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169529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sv-SE" dirty="0" smtClean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67B800-A376-40B5-88F1-FA6F5D0A44D6}" type="slidenum">
              <a:rPr lang="sv-SE" smtClean="0">
                <a:solidFill>
                  <a:prstClr val="black"/>
                </a:solidFill>
              </a:rPr>
              <a:pPr/>
              <a:t>4</a:t>
            </a:fld>
            <a:endParaRPr lang="sv-SE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169529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 smtClean="0"/>
              <a:t>Sara</a:t>
            </a:r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67B800-A376-40B5-88F1-FA6F5D0A44D6}" type="slidenum">
              <a:rPr lang="sv-SE" smtClean="0"/>
              <a:t>5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96669856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67B800-A376-40B5-88F1-FA6F5D0A44D6}" type="slidenum">
              <a:rPr lang="sv-SE" smtClean="0"/>
              <a:t>6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72724540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baseline="0" dirty="0" smtClean="0"/>
          </a:p>
          <a:p>
            <a:endParaRPr lang="sv-SE" dirty="0" smtClean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67B800-A376-40B5-88F1-FA6F5D0A44D6}" type="slidenum">
              <a:rPr lang="sv-SE" smtClean="0">
                <a:solidFill>
                  <a:prstClr val="black"/>
                </a:solidFill>
              </a:rPr>
              <a:pPr/>
              <a:t>7</a:t>
            </a:fld>
            <a:endParaRPr lang="sv-SE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169529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baseline="0" dirty="0" smtClean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67B800-A376-40B5-88F1-FA6F5D0A44D6}" type="slidenum">
              <a:rPr lang="sv-SE" smtClean="0"/>
              <a:t>8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13711107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67B800-A376-40B5-88F1-FA6F5D0A44D6}" type="slidenum">
              <a:rPr lang="sv-SE" smtClean="0"/>
              <a:t>9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8084774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t">
            <a:normAutofit/>
          </a:bodyPr>
          <a:lstStyle>
            <a:lvl1pPr algn="l">
              <a:defRPr sz="5400"/>
            </a:lvl1pPr>
          </a:lstStyle>
          <a:p>
            <a:r>
              <a:rPr lang="sv-SE" smtClean="0"/>
              <a:t>Klicka här för att ändra format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602038"/>
            <a:ext cx="6858000" cy="1655762"/>
          </a:xfrm>
        </p:spPr>
        <p:txBody>
          <a:bodyPr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 smtClean="0"/>
              <a:t>Klicka om du vill redigera mall för underrubrikformat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1D250-7B98-4DFB-A4FD-61743806032D}" type="datetimeFigureOut">
              <a:rPr lang="sv-SE" smtClean="0"/>
              <a:t>2017-03-15</a:t>
            </a:fld>
            <a:endParaRPr lang="sv-S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34EC4E-653F-44F8-91A4-8055E33ABF2E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4449139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 smtClean="0"/>
              <a:t>Redigera format för bakgrundstext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1D250-7B98-4DFB-A4FD-61743806032D}" type="datetimeFigureOut">
              <a:rPr lang="sv-SE" smtClean="0"/>
              <a:t>2017-03-15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34EC4E-653F-44F8-91A4-8055E33ABF2E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5166661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sv-SE" smtClean="0"/>
              <a:t>Klicka här för att ändra format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sv-SE" smtClean="0"/>
              <a:t>Redigera format för bakgrundstext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1D250-7B98-4DFB-A4FD-61743806032D}" type="datetimeFigureOut">
              <a:rPr lang="sv-SE" smtClean="0"/>
              <a:t>2017-03-15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34EC4E-653F-44F8-91A4-8055E33ABF2E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1867105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685800" y="1052736"/>
            <a:ext cx="7772400" cy="1470025"/>
          </a:xfrm>
          <a:prstGeom prst="rect">
            <a:avLst/>
          </a:prstGeom>
        </p:spPr>
        <p:txBody>
          <a:bodyPr/>
          <a:lstStyle>
            <a:lvl1pPr algn="l">
              <a:defRPr sz="36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sv-SE" smtClean="0"/>
              <a:t>Klicka här för att ändra format</a:t>
            </a:r>
            <a:endParaRPr lang="sv-SE" dirty="0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683568" y="270892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smtClean="0"/>
              <a:t>Klicka här för att ändra format på underrubrik i bakgrunden</a:t>
            </a:r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>
          <a:xfrm>
            <a:off x="683568" y="5661248"/>
            <a:ext cx="7848872" cy="365125"/>
          </a:xfrm>
          <a:prstGeom prst="rect">
            <a:avLst/>
          </a:prstGeom>
        </p:spPr>
        <p:txBody>
          <a:bodyPr/>
          <a:lstStyle/>
          <a:p>
            <a:endParaRPr lang="sv-SE" dirty="0"/>
          </a:p>
        </p:txBody>
      </p:sp>
      <p:cxnSp>
        <p:nvCxnSpPr>
          <p:cNvPr id="8" name="Rak 7"/>
          <p:cNvCxnSpPr/>
          <p:nvPr userDrawn="1"/>
        </p:nvCxnSpPr>
        <p:spPr>
          <a:xfrm>
            <a:off x="683568" y="6093296"/>
            <a:ext cx="7848872" cy="0"/>
          </a:xfrm>
          <a:prstGeom prst="line">
            <a:avLst/>
          </a:prstGeom>
          <a:ln w="19050">
            <a:solidFill>
              <a:srgbClr val="E1328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Bildobjekt 1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252" y="6165304"/>
            <a:ext cx="1368182" cy="4198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18520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t">
            <a:normAutofit/>
          </a:bodyPr>
          <a:lstStyle>
            <a:lvl1pPr algn="l">
              <a:defRPr sz="5400"/>
            </a:lvl1pPr>
          </a:lstStyle>
          <a:p>
            <a:r>
              <a:rPr lang="sv-SE" smtClean="0"/>
              <a:t>Klicka här för att ändra format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602038"/>
            <a:ext cx="6858000" cy="1655762"/>
          </a:xfrm>
        </p:spPr>
        <p:txBody>
          <a:bodyPr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 smtClean="0"/>
              <a:t>Klicka om du vill redigera mall för underrubrikformat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1D250-7B98-4DFB-A4FD-61743806032D}" type="datetimeFigureOut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2017-03-15</a:t>
            </a:fld>
            <a:endParaRPr lang="sv-S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34EC4E-653F-44F8-91A4-8055E33ABF2E}" type="slidenum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91691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 smtClean="0"/>
              <a:t>Redigera format för bakgrundstext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1D250-7B98-4DFB-A4FD-61743806032D}" type="datetimeFigureOut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2017-03-15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34EC4E-653F-44F8-91A4-8055E33ABF2E}" type="slidenum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52922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v-SE" smtClean="0"/>
              <a:t>Klicka här för att ändra format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 smtClean="0"/>
              <a:t>Redigera format för bakgrundstext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1D250-7B98-4DFB-A4FD-61743806032D}" type="datetimeFigureOut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2017-03-15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34EC4E-653F-44F8-91A4-8055E33ABF2E}" type="slidenum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08816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sv-SE" smtClean="0"/>
              <a:t>Redigera format för bakgrundstext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sv-SE" smtClean="0"/>
              <a:t>Redigera format för bakgrundstext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1D250-7B98-4DFB-A4FD-61743806032D}" type="datetimeFigureOut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2017-03-15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34EC4E-653F-44F8-91A4-8055E33ABF2E}" type="slidenum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2654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sv-SE" smtClean="0"/>
              <a:t>Klicka här för att ändra format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Redigera format för bakgrundstext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sv-SE" smtClean="0"/>
              <a:t>Redigera format för bakgrundstext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Redigera format för bakgrundstext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sv-SE" smtClean="0"/>
              <a:t>Redigera format för bakgrundstext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1D250-7B98-4DFB-A4FD-61743806032D}" type="datetimeFigureOut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2017-03-15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34EC4E-653F-44F8-91A4-8055E33ABF2E}" type="slidenum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89592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1D250-7B98-4DFB-A4FD-61743806032D}" type="datetimeFigureOut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2017-03-15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34EC4E-653F-44F8-91A4-8055E33ABF2E}" type="slidenum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95730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1D250-7B98-4DFB-A4FD-61743806032D}" type="datetimeFigureOut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2017-03-15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34EC4E-653F-44F8-91A4-8055E33ABF2E}" type="slidenum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65410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 smtClean="0"/>
              <a:t>Redigera format för bakgrundstext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1D250-7B98-4DFB-A4FD-61743806032D}" type="datetimeFigureOut">
              <a:rPr lang="sv-SE" smtClean="0"/>
              <a:t>2017-03-15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34EC4E-653F-44F8-91A4-8055E33ABF2E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1735319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 smtClean="0"/>
              <a:t>Klicka här för att ändra format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 smtClean="0"/>
              <a:t>Redigera format för bakgrundstext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 smtClean="0"/>
              <a:t>Redigera format för bakgrundstext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1D250-7B98-4DFB-A4FD-61743806032D}" type="datetimeFigureOut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2017-03-15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34EC4E-653F-44F8-91A4-8055E33ABF2E}" type="slidenum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51321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 smtClean="0"/>
              <a:t>Klicka här för att ändra format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v-SE" smtClean="0"/>
              <a:t>Klicka på ikonen för att lägga till en bild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 smtClean="0"/>
              <a:t>Redigera format för bakgrundstext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1D250-7B98-4DFB-A4FD-61743806032D}" type="datetimeFigureOut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2017-03-15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34EC4E-653F-44F8-91A4-8055E33ABF2E}" type="slidenum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24375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 smtClean="0"/>
              <a:t>Redigera format för bakgrundstext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1D250-7B98-4DFB-A4FD-61743806032D}" type="datetimeFigureOut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2017-03-15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34EC4E-653F-44F8-91A4-8055E33ABF2E}" type="slidenum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73358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sv-SE" smtClean="0"/>
              <a:t>Klicka här för att ändra format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sv-SE" smtClean="0"/>
              <a:t>Redigera format för bakgrundstext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1D250-7B98-4DFB-A4FD-61743806032D}" type="datetimeFigureOut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2017-03-15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34EC4E-653F-44F8-91A4-8055E33ABF2E}" type="slidenum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85790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685800" y="1052736"/>
            <a:ext cx="7772400" cy="1470025"/>
          </a:xfrm>
          <a:prstGeom prst="rect">
            <a:avLst/>
          </a:prstGeom>
        </p:spPr>
        <p:txBody>
          <a:bodyPr/>
          <a:lstStyle>
            <a:lvl1pPr algn="l">
              <a:defRPr sz="36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sv-SE" smtClean="0"/>
              <a:t>Klicka här för att ändra format</a:t>
            </a:r>
            <a:endParaRPr lang="sv-SE" dirty="0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683568" y="270892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smtClean="0"/>
              <a:t>Klicka här för att ändra format på underrubrik i bakgrunden</a:t>
            </a:r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>
          <a:xfrm>
            <a:off x="683568" y="5661248"/>
            <a:ext cx="7848872" cy="365125"/>
          </a:xfrm>
          <a:prstGeom prst="rect">
            <a:avLst/>
          </a:prstGeom>
        </p:spPr>
        <p:txBody>
          <a:bodyPr/>
          <a:lstStyle/>
          <a:p>
            <a:endParaRPr lang="sv-SE" dirty="0">
              <a:solidFill>
                <a:prstClr val="black">
                  <a:tint val="75000"/>
                </a:prstClr>
              </a:solidFill>
            </a:endParaRPr>
          </a:p>
        </p:txBody>
      </p:sp>
      <p:cxnSp>
        <p:nvCxnSpPr>
          <p:cNvPr id="8" name="Rak 7"/>
          <p:cNvCxnSpPr/>
          <p:nvPr userDrawn="1"/>
        </p:nvCxnSpPr>
        <p:spPr>
          <a:xfrm>
            <a:off x="683568" y="6093296"/>
            <a:ext cx="7848872" cy="0"/>
          </a:xfrm>
          <a:prstGeom prst="line">
            <a:avLst/>
          </a:prstGeom>
          <a:ln w="19050">
            <a:solidFill>
              <a:srgbClr val="E1328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Bildobjekt 1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252" y="6165304"/>
            <a:ext cx="1368182" cy="4198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07767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v-SE" smtClean="0"/>
              <a:t>Klicka här för att ändra format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 smtClean="0"/>
              <a:t>Redigera format för bakgrundstext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1D250-7B98-4DFB-A4FD-61743806032D}" type="datetimeFigureOut">
              <a:rPr lang="sv-SE" smtClean="0"/>
              <a:t>2017-03-15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34EC4E-653F-44F8-91A4-8055E33ABF2E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4334626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sv-SE" smtClean="0"/>
              <a:t>Redigera format för bakgrundstext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sv-SE" smtClean="0"/>
              <a:t>Redigera format för bakgrundstext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1D250-7B98-4DFB-A4FD-61743806032D}" type="datetimeFigureOut">
              <a:rPr lang="sv-SE" smtClean="0"/>
              <a:t>2017-03-15</a:t>
            </a:fld>
            <a:endParaRPr lang="sv-S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34EC4E-653F-44F8-91A4-8055E33ABF2E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2077232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sv-SE" smtClean="0"/>
              <a:t>Klicka här för att ändra format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Redigera format för bakgrundstext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sv-SE" smtClean="0"/>
              <a:t>Redigera format för bakgrundstext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Redigera format för bakgrundstext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sv-SE" smtClean="0"/>
              <a:t>Redigera format för bakgrundstext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1D250-7B98-4DFB-A4FD-61743806032D}" type="datetimeFigureOut">
              <a:rPr lang="sv-SE" smtClean="0"/>
              <a:t>2017-03-15</a:t>
            </a:fld>
            <a:endParaRPr lang="sv-S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34EC4E-653F-44F8-91A4-8055E33ABF2E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7622294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1D250-7B98-4DFB-A4FD-61743806032D}" type="datetimeFigureOut">
              <a:rPr lang="sv-SE" smtClean="0"/>
              <a:t>2017-03-15</a:t>
            </a:fld>
            <a:endParaRPr lang="sv-S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34EC4E-653F-44F8-91A4-8055E33ABF2E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8316943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1D250-7B98-4DFB-A4FD-61743806032D}" type="datetimeFigureOut">
              <a:rPr lang="sv-SE" smtClean="0"/>
              <a:t>2017-03-15</a:t>
            </a:fld>
            <a:endParaRPr lang="sv-S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34EC4E-653F-44F8-91A4-8055E33ABF2E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1396707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 smtClean="0"/>
              <a:t>Klicka här för att ändra format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 smtClean="0"/>
              <a:t>Redigera format för bakgrundstext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 smtClean="0"/>
              <a:t>Redigera format för bakgrundstext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1D250-7B98-4DFB-A4FD-61743806032D}" type="datetimeFigureOut">
              <a:rPr lang="sv-SE" smtClean="0"/>
              <a:t>2017-03-15</a:t>
            </a:fld>
            <a:endParaRPr lang="sv-S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34EC4E-653F-44F8-91A4-8055E33ABF2E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207384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 smtClean="0"/>
              <a:t>Klicka här för att ändra format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v-SE" smtClean="0"/>
              <a:t>Klicka på ikonen för att lägga till en bild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 smtClean="0"/>
              <a:t>Redigera format för bakgrundstext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1D250-7B98-4DFB-A4FD-61743806032D}" type="datetimeFigureOut">
              <a:rPr lang="sv-SE" smtClean="0"/>
              <a:t>2017-03-15</a:t>
            </a:fld>
            <a:endParaRPr lang="sv-S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34EC4E-653F-44F8-91A4-8055E33ABF2E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498314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 dirty="0" smtClean="0"/>
              <a:t>Klicka här för att ändra format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 dirty="0" smtClean="0"/>
              <a:t>Klicka här för att ändra format på bakgrundstexten</a:t>
            </a:r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fld id="{6EB1D250-7B98-4DFB-A4FD-61743806032D}" type="datetimeFigureOut">
              <a:rPr lang="sv-SE" smtClean="0"/>
              <a:pPr/>
              <a:t>2017-03-15</a:t>
            </a:fld>
            <a:endParaRPr lang="sv-S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endParaRPr lang="sv-S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fld id="{3534EC4E-653F-44F8-91A4-8055E33ABF2E}" type="slidenum">
              <a:rPr lang="sv-SE" smtClean="0"/>
              <a:pPr/>
              <a:t>‹#›</a:t>
            </a:fld>
            <a:endParaRPr lang="sv-SE" dirty="0"/>
          </a:p>
        </p:txBody>
      </p:sp>
      <p:cxnSp>
        <p:nvCxnSpPr>
          <p:cNvPr id="7" name="Rak 6"/>
          <p:cNvCxnSpPr/>
          <p:nvPr userDrawn="1"/>
        </p:nvCxnSpPr>
        <p:spPr>
          <a:xfrm>
            <a:off x="683568" y="6093296"/>
            <a:ext cx="7848872" cy="0"/>
          </a:xfrm>
          <a:prstGeom prst="line">
            <a:avLst/>
          </a:prstGeom>
          <a:ln w="19050">
            <a:solidFill>
              <a:srgbClr val="E1328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Bildobjekt 7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252" y="6165304"/>
            <a:ext cx="1368182" cy="4198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74178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Arial" panose="020B0604020202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 dirty="0" smtClean="0"/>
              <a:t>Klicka här för att ändra format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 dirty="0" smtClean="0"/>
              <a:t>Klicka här för att ändra format på bakgrundstexten</a:t>
            </a:r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fld id="{6EB1D250-7B98-4DFB-A4FD-61743806032D}" type="datetimeFigureOut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2017-03-15</a:t>
            </a:fld>
            <a:endParaRPr lang="sv-S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endParaRPr lang="sv-S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fld id="{3534EC4E-653F-44F8-91A4-8055E33ABF2E}" type="slidenum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sv-SE" dirty="0">
              <a:solidFill>
                <a:prstClr val="black">
                  <a:tint val="75000"/>
                </a:prstClr>
              </a:solidFill>
            </a:endParaRPr>
          </a:p>
        </p:txBody>
      </p:sp>
      <p:cxnSp>
        <p:nvCxnSpPr>
          <p:cNvPr id="7" name="Rak 6"/>
          <p:cNvCxnSpPr/>
          <p:nvPr userDrawn="1"/>
        </p:nvCxnSpPr>
        <p:spPr>
          <a:xfrm>
            <a:off x="683568" y="6093296"/>
            <a:ext cx="7848872" cy="0"/>
          </a:xfrm>
          <a:prstGeom prst="line">
            <a:avLst/>
          </a:prstGeom>
          <a:ln w="19050">
            <a:solidFill>
              <a:srgbClr val="E1328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Bildobjekt 7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252" y="6165304"/>
            <a:ext cx="1368182" cy="4198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65403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Arial" panose="020B0604020202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0.jpg"/><Relationship Id="rId5" Type="http://schemas.openxmlformats.org/officeDocument/2006/relationships/image" Target="../media/image9.jpg"/><Relationship Id="rId4" Type="http://schemas.openxmlformats.org/officeDocument/2006/relationships/image" Target="../media/image8.jp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extruta 1"/>
          <p:cNvSpPr txBox="1"/>
          <p:nvPr/>
        </p:nvSpPr>
        <p:spPr>
          <a:xfrm>
            <a:off x="3639127" y="2161309"/>
            <a:ext cx="18657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 smtClean="0">
                <a:solidFill>
                  <a:schemeClr val="bg1"/>
                </a:solidFill>
              </a:rPr>
              <a:t>STUDIECIRKEL</a:t>
            </a:r>
            <a:endParaRPr lang="sv-SE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7546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Sammanfattning av studiecirkeln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v-SE" dirty="0" smtClean="0"/>
          </a:p>
          <a:p>
            <a:r>
              <a:rPr lang="sv-SE" dirty="0" smtClean="0"/>
              <a:t>Detta </a:t>
            </a:r>
            <a:r>
              <a:rPr lang="sv-SE" dirty="0"/>
              <a:t>har jag lärt mig!</a:t>
            </a:r>
          </a:p>
          <a:p>
            <a:r>
              <a:rPr lang="sv-SE" dirty="0"/>
              <a:t>Detta har jag bidragit med!</a:t>
            </a:r>
          </a:p>
          <a:p>
            <a:r>
              <a:rPr lang="sv-SE" dirty="0"/>
              <a:t>Detta kommer jag att öva mer på!</a:t>
            </a:r>
          </a:p>
          <a:p>
            <a:pPr marL="0" indent="0">
              <a:buNone/>
            </a:pP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282334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sv-SE"/>
          </a:p>
        </p:txBody>
      </p:sp>
      <p:pic>
        <p:nvPicPr>
          <p:cNvPr id="4" name="Bildobjekt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91" t="6038" r="8005" b="6945"/>
          <a:stretch/>
        </p:blipFill>
        <p:spPr>
          <a:xfrm>
            <a:off x="228600" y="200025"/>
            <a:ext cx="8696325" cy="6391276"/>
          </a:xfrm>
          <a:prstGeom prst="rect">
            <a:avLst/>
          </a:prstGeom>
        </p:spPr>
      </p:pic>
      <p:pic>
        <p:nvPicPr>
          <p:cNvPr id="5" name="Bildobjekt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8192"/>
            <a:ext cx="9144000" cy="6461615"/>
          </a:xfrm>
          <a:prstGeom prst="rect">
            <a:avLst/>
          </a:prstGeom>
        </p:spPr>
      </p:pic>
      <p:pic>
        <p:nvPicPr>
          <p:cNvPr id="6" name="Bildobjekt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8192"/>
            <a:ext cx="9144000" cy="6461615"/>
          </a:xfrm>
          <a:prstGeom prst="rect">
            <a:avLst/>
          </a:prstGeom>
        </p:spPr>
      </p:pic>
      <p:pic>
        <p:nvPicPr>
          <p:cNvPr id="7" name="Bildobjekt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8192"/>
            <a:ext cx="9144000" cy="64616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5232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685800" y="1122362"/>
            <a:ext cx="7772400" cy="4770437"/>
          </a:xfrm>
        </p:spPr>
        <p:txBody>
          <a:bodyPr>
            <a:normAutofit/>
          </a:bodyPr>
          <a:lstStyle/>
          <a:p>
            <a:r>
              <a:rPr lang="sv-SE" b="1" dirty="0" smtClean="0">
                <a:solidFill>
                  <a:schemeClr val="bg1"/>
                </a:solidFill>
              </a:rPr>
              <a:t>Syfte och mötesform</a:t>
            </a:r>
            <a:br>
              <a:rPr lang="sv-SE" b="1" dirty="0" smtClean="0">
                <a:solidFill>
                  <a:schemeClr val="bg1"/>
                </a:solidFill>
              </a:rPr>
            </a:br>
            <a:r>
              <a:rPr lang="sv-SE" b="1" dirty="0" smtClean="0">
                <a:solidFill>
                  <a:schemeClr val="bg1"/>
                </a:solidFill>
              </a:rPr>
              <a:t/>
            </a:r>
            <a:br>
              <a:rPr lang="sv-SE" b="1" dirty="0" smtClean="0">
                <a:solidFill>
                  <a:schemeClr val="bg1"/>
                </a:solidFill>
              </a:rPr>
            </a:br>
            <a:r>
              <a:rPr lang="sv-SE" b="1" dirty="0" smtClean="0">
                <a:solidFill>
                  <a:schemeClr val="bg1"/>
                </a:solidFill>
              </a:rPr>
              <a:t/>
            </a:r>
            <a:br>
              <a:rPr lang="sv-SE" b="1" dirty="0" smtClean="0">
                <a:solidFill>
                  <a:schemeClr val="bg1"/>
                </a:solidFill>
              </a:rPr>
            </a:br>
            <a:r>
              <a:rPr lang="sv-SE" b="1" dirty="0" smtClean="0">
                <a:solidFill>
                  <a:schemeClr val="bg1"/>
                </a:solidFill>
              </a:rPr>
              <a:t/>
            </a:r>
            <a:br>
              <a:rPr lang="sv-SE" b="1" dirty="0" smtClean="0">
                <a:solidFill>
                  <a:schemeClr val="bg1"/>
                </a:solidFill>
              </a:rPr>
            </a:br>
            <a:endParaRPr lang="sv-SE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2546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prstClr val="white"/>
              </a:solidFill>
            </a:endParaRPr>
          </a:p>
        </p:txBody>
      </p:sp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685800" y="1122362"/>
            <a:ext cx="7772400" cy="4770437"/>
          </a:xfrm>
        </p:spPr>
        <p:txBody>
          <a:bodyPr>
            <a:normAutofit/>
          </a:bodyPr>
          <a:lstStyle/>
          <a:p>
            <a:r>
              <a:rPr lang="sv-SE" b="1" dirty="0" smtClean="0">
                <a:solidFill>
                  <a:schemeClr val="bg1"/>
                </a:solidFill>
              </a:rPr>
              <a:t>Förra gången vi sågs</a:t>
            </a:r>
            <a:br>
              <a:rPr lang="sv-SE" b="1" dirty="0" smtClean="0">
                <a:solidFill>
                  <a:schemeClr val="bg1"/>
                </a:solidFill>
              </a:rPr>
            </a:br>
            <a:r>
              <a:rPr lang="sv-SE" b="1" dirty="0" smtClean="0">
                <a:solidFill>
                  <a:schemeClr val="bg1"/>
                </a:solidFill>
              </a:rPr>
              <a:t/>
            </a:r>
            <a:br>
              <a:rPr lang="sv-SE" b="1" dirty="0" smtClean="0">
                <a:solidFill>
                  <a:schemeClr val="bg1"/>
                </a:solidFill>
              </a:rPr>
            </a:br>
            <a:r>
              <a:rPr lang="sv-SE" b="1" dirty="0" smtClean="0">
                <a:solidFill>
                  <a:schemeClr val="bg1"/>
                </a:solidFill>
              </a:rPr>
              <a:t/>
            </a:r>
            <a:br>
              <a:rPr lang="sv-SE" b="1" dirty="0" smtClean="0">
                <a:solidFill>
                  <a:schemeClr val="bg1"/>
                </a:solidFill>
              </a:rPr>
            </a:br>
            <a:endParaRPr lang="sv-SE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0436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prstClr val="white"/>
              </a:solidFill>
            </a:endParaRPr>
          </a:p>
        </p:txBody>
      </p:sp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685800" y="1122362"/>
            <a:ext cx="7772400" cy="4770437"/>
          </a:xfrm>
        </p:spPr>
        <p:txBody>
          <a:bodyPr>
            <a:normAutofit/>
          </a:bodyPr>
          <a:lstStyle/>
          <a:p>
            <a:r>
              <a:rPr lang="sv-SE" b="1" dirty="0" smtClean="0">
                <a:solidFill>
                  <a:schemeClr val="bg1"/>
                </a:solidFill>
              </a:rPr>
              <a:t>Presentationsrunda och roller</a:t>
            </a:r>
            <a:br>
              <a:rPr lang="sv-SE" b="1" dirty="0" smtClean="0">
                <a:solidFill>
                  <a:schemeClr val="bg1"/>
                </a:solidFill>
              </a:rPr>
            </a:br>
            <a:r>
              <a:rPr lang="sv-SE" b="1" dirty="0" smtClean="0">
                <a:solidFill>
                  <a:schemeClr val="bg1"/>
                </a:solidFill>
              </a:rPr>
              <a:t/>
            </a:r>
            <a:br>
              <a:rPr lang="sv-SE" b="1" dirty="0" smtClean="0">
                <a:solidFill>
                  <a:schemeClr val="bg1"/>
                </a:solidFill>
              </a:rPr>
            </a:br>
            <a:r>
              <a:rPr lang="sv-SE" b="1" dirty="0" smtClean="0">
                <a:solidFill>
                  <a:schemeClr val="bg1"/>
                </a:solidFill>
              </a:rPr>
              <a:t/>
            </a:r>
            <a:br>
              <a:rPr lang="sv-SE" b="1" dirty="0" smtClean="0">
                <a:solidFill>
                  <a:schemeClr val="bg1"/>
                </a:solidFill>
              </a:rPr>
            </a:br>
            <a:endParaRPr lang="sv-SE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7615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Sammanfatta från senast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sv-SE" dirty="0" err="1"/>
              <a:t>Pitcha</a:t>
            </a:r>
            <a:r>
              <a:rPr lang="sv-SE" dirty="0"/>
              <a:t> för </a:t>
            </a:r>
            <a:r>
              <a:rPr lang="sv-SE" dirty="0" smtClean="0"/>
              <a:t>varandra:</a:t>
            </a:r>
          </a:p>
          <a:p>
            <a:pPr marL="0" indent="0">
              <a:buNone/>
            </a:pPr>
            <a:endParaRPr lang="sv-SE" dirty="0"/>
          </a:p>
          <a:p>
            <a:r>
              <a:rPr lang="sv-SE" dirty="0" smtClean="0"/>
              <a:t>Därför ska du använda en intressentanalys!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974760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Studiecirkelns upplägg</a:t>
            </a:r>
            <a:endParaRPr lang="sv-SE" dirty="0"/>
          </a:p>
        </p:txBody>
      </p:sp>
      <p:graphicFrame>
        <p:nvGraphicFramePr>
          <p:cNvPr id="4" name="Tabell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91529746"/>
              </p:ext>
            </p:extLst>
          </p:nvPr>
        </p:nvGraphicFramePr>
        <p:xfrm>
          <a:off x="142505" y="1363712"/>
          <a:ext cx="8942118" cy="446281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8070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98070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98070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462817">
                <a:tc>
                  <a:txBody>
                    <a:bodyPr/>
                    <a:lstStyle/>
                    <a:p>
                      <a:r>
                        <a:rPr lang="sv-SE" sz="1200" b="0" dirty="0" smtClean="0"/>
                        <a:t>Del 1</a:t>
                      </a:r>
                    </a:p>
                    <a:p>
                      <a:r>
                        <a:rPr lang="sv-SE" sz="1200" b="1" dirty="0" smtClean="0"/>
                        <a:t>Introducera 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sv-SE" sz="1200" b="0" baseline="0" dirty="0" smtClean="0"/>
                        <a:t>Om syfte och mötesform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sv-SE" sz="1200" b="0" baseline="0" dirty="0" smtClean="0"/>
                        <a:t>Presentationsrunda och roller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sv-SE" sz="1200" b="0" baseline="0" dirty="0" smtClean="0"/>
                        <a:t>Koppling till våra mål och verksamhet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sv-SE" sz="1200" b="0" baseline="0" dirty="0" smtClean="0"/>
                        <a:t>Ledarskap</a:t>
                      </a: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sv-SE" sz="1200" b="0" baseline="0" dirty="0" smtClean="0"/>
                        <a:t>Upplägg del 1</a:t>
                      </a:r>
                    </a:p>
                    <a:p>
                      <a:endParaRPr lang="sv-SE" sz="1200" b="0" baseline="0" dirty="0" smtClean="0"/>
                    </a:p>
                    <a:p>
                      <a:r>
                        <a:rPr lang="sv-SE" sz="1200" b="1" dirty="0" smtClean="0"/>
                        <a:t>Utforska</a:t>
                      </a:r>
                      <a:r>
                        <a:rPr lang="sv-SE" sz="1200" b="1" baseline="0" dirty="0" smtClean="0"/>
                        <a:t> </a:t>
                      </a:r>
                      <a:r>
                        <a:rPr lang="sv-SE" sz="1200" b="1" dirty="0" smtClean="0"/>
                        <a:t>Gröna tråden (webben)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sv-SE" sz="1200" b="0" dirty="0" smtClean="0"/>
                        <a:t>Översikt</a:t>
                      </a:r>
                      <a:r>
                        <a:rPr lang="sv-SE" sz="1200" b="0" baseline="0" dirty="0" smtClean="0"/>
                        <a:t> </a:t>
                      </a:r>
                      <a:r>
                        <a:rPr lang="sv-SE" sz="1200" b="0" dirty="0" smtClean="0"/>
                        <a:t>Förändringslogik  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sv-SE" sz="1200" b="0" dirty="0" smtClean="0"/>
                        <a:t>Smarta mål </a:t>
                      </a:r>
                    </a:p>
                    <a:p>
                      <a:endParaRPr lang="sv-SE" sz="1200" b="0" dirty="0" smtClean="0"/>
                    </a:p>
                    <a:p>
                      <a:r>
                        <a:rPr lang="sv-SE" sz="1200" b="1" baseline="0" dirty="0" smtClean="0"/>
                        <a:t>Sammanfatta 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sv-SE" sz="1200" b="0" baseline="0" dirty="0" err="1" smtClean="0"/>
                        <a:t>Pitcha</a:t>
                      </a:r>
                      <a:r>
                        <a:rPr lang="sv-SE" sz="1200" b="0" baseline="0" dirty="0" smtClean="0"/>
                        <a:t> för varandra: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sv-SE" sz="1200" b="0" baseline="0" dirty="0" smtClean="0"/>
                        <a:t>Det här är Gröna tråden! 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sv-SE" sz="1200" b="0" baseline="0" dirty="0" smtClean="0"/>
                        <a:t>I dessa situationer ska jag använda förändringslogiken framöver!</a:t>
                      </a: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endParaRPr lang="sv-SE" sz="12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sz="1200" b="0" dirty="0" smtClean="0"/>
                        <a:t>Del 2</a:t>
                      </a:r>
                    </a:p>
                    <a:p>
                      <a:r>
                        <a:rPr lang="sv-SE" sz="1200" b="1" dirty="0" smtClean="0"/>
                        <a:t>Introducera 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sv-SE" sz="1200" b="0" dirty="0" smtClean="0"/>
                        <a:t>Backspegel</a:t>
                      </a:r>
                      <a:r>
                        <a:rPr lang="sv-SE" sz="1200" b="0" baseline="0" dirty="0" smtClean="0"/>
                        <a:t> – detta utforskade vi förra gången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sv-SE" sz="1200" b="0" baseline="0" dirty="0" smtClean="0"/>
                        <a:t>Presentationsrunda och min roll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sv-SE" sz="1200" b="0" baseline="0" dirty="0" smtClean="0"/>
                        <a:t>Upplägg del 2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sv-SE" sz="1200" b="0" baseline="0" dirty="0" smtClean="0"/>
                        <a:t>Repetera pitchen från senast</a:t>
                      </a: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endParaRPr lang="sv-SE" sz="1200" b="0" baseline="0" dirty="0" smtClean="0"/>
                    </a:p>
                    <a:p>
                      <a:r>
                        <a:rPr lang="sv-SE" sz="1200" b="1" baseline="0" dirty="0" smtClean="0"/>
                        <a:t>Utforska Växa i  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sv-SE" sz="1200" b="0" baseline="0" dirty="0" smtClean="0"/>
                        <a:t>Utforska innehåll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sv-SE" sz="1200" b="0" baseline="0" dirty="0" smtClean="0"/>
                        <a:t>Presentera</a:t>
                      </a: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endParaRPr lang="sv-SE" sz="1200" b="0" baseline="0" dirty="0" smtClean="0"/>
                    </a:p>
                    <a:p>
                      <a:r>
                        <a:rPr lang="sv-SE" sz="1200" b="1" baseline="0" dirty="0" smtClean="0"/>
                        <a:t>Utforska verktygen </a:t>
                      </a:r>
                    </a:p>
                    <a:p>
                      <a:r>
                        <a:rPr lang="sv-SE" sz="1200" b="0" baseline="0" dirty="0" smtClean="0"/>
                        <a:t>Intressentanalys </a:t>
                      </a:r>
                    </a:p>
                    <a:p>
                      <a:r>
                        <a:rPr lang="sv-SE" sz="1200" b="0" baseline="0" dirty="0" smtClean="0"/>
                        <a:t>Jämställdhetsintegrering 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endParaRPr lang="sv-SE" sz="1200" b="0" baseline="0" dirty="0" smtClean="0"/>
                    </a:p>
                    <a:p>
                      <a:pPr marL="0" indent="0">
                        <a:buFont typeface="+mj-lt"/>
                        <a:buNone/>
                      </a:pPr>
                      <a:r>
                        <a:rPr lang="sv-SE" sz="1200" b="1" baseline="0" dirty="0" smtClean="0"/>
                        <a:t>Avsluta </a:t>
                      </a: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endParaRPr lang="sv-SE" sz="1200" b="0" baseline="0" dirty="0" smtClean="0"/>
                    </a:p>
                    <a:p>
                      <a:pPr marL="0" indent="0">
                        <a:buFont typeface="+mj-lt"/>
                        <a:buNone/>
                      </a:pPr>
                      <a:endParaRPr lang="sv-SE" sz="1200" b="0" baseline="0" dirty="0" smtClean="0"/>
                    </a:p>
                    <a:p>
                      <a:pPr marL="0" indent="0">
                        <a:buFont typeface="+mj-lt"/>
                        <a:buNone/>
                      </a:pPr>
                      <a:endParaRPr lang="sv-SE" sz="1200" b="0" baseline="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sz="1200" b="0" dirty="0" smtClean="0"/>
                        <a:t>Del 3</a:t>
                      </a:r>
                    </a:p>
                    <a:p>
                      <a:r>
                        <a:rPr lang="sv-SE" sz="1200" b="1" dirty="0" smtClean="0"/>
                        <a:t>Introducera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sv-SE" sz="1200" b="0" dirty="0" smtClean="0"/>
                        <a:t>Backspegel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sv-SE" sz="1200" b="0" dirty="0" smtClean="0"/>
                        <a:t>Presentationsrunda och min roll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sv-SE" sz="1200" b="0" dirty="0" err="1" smtClean="0"/>
                        <a:t>Pitcha</a:t>
                      </a:r>
                      <a:r>
                        <a:rPr lang="sv-SE" sz="1200" b="0" dirty="0" smtClean="0"/>
                        <a:t> intressentanalysen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sv-SE" sz="1200" b="0" dirty="0" smtClean="0"/>
                        <a:t>Upplägg del</a:t>
                      </a:r>
                      <a:r>
                        <a:rPr lang="sv-SE" sz="1200" b="0" baseline="0" dirty="0" smtClean="0"/>
                        <a:t> 3</a:t>
                      </a:r>
                      <a:endParaRPr lang="sv-SE" sz="1200" b="0" dirty="0" smtClean="0"/>
                    </a:p>
                    <a:p>
                      <a:endParaRPr lang="sv-SE" sz="1200" b="0" dirty="0" smtClean="0"/>
                    </a:p>
                    <a:p>
                      <a:r>
                        <a:rPr lang="sv-SE" sz="1200" b="1" baseline="0" dirty="0" smtClean="0"/>
                        <a:t>Utforska Växa av 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sv-SE" sz="1200" b="0" baseline="0" dirty="0" smtClean="0"/>
                        <a:t>Utforska innehåll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sv-SE" sz="1200" b="0" baseline="0" dirty="0" smtClean="0"/>
                        <a:t>Presentera</a:t>
                      </a: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endParaRPr lang="sv-SE" sz="1200" b="0" baseline="0" dirty="0" smtClean="0"/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sv-SE" sz="1200" b="1" baseline="0" dirty="0" smtClean="0"/>
                        <a:t>Utforska verktygen </a:t>
                      </a:r>
                      <a:r>
                        <a:rPr lang="sv-SE" sz="1200" b="0" baseline="0" dirty="0" smtClean="0"/>
                        <a:t>Samhandlingstrappa </a:t>
                      </a:r>
                    </a:p>
                    <a:p>
                      <a:pPr marL="0" indent="0">
                        <a:buFont typeface="+mj-lt"/>
                        <a:buNone/>
                      </a:pPr>
                      <a:endParaRPr lang="sv-SE" sz="1200" b="0" baseline="0" dirty="0" smtClean="0"/>
                    </a:p>
                    <a:p>
                      <a:pPr marL="0" indent="0">
                        <a:buFont typeface="+mj-lt"/>
                        <a:buNone/>
                      </a:pPr>
                      <a:r>
                        <a:rPr lang="sv-SE" sz="1200" b="1" baseline="0" dirty="0" smtClean="0"/>
                        <a:t>Sammanfatta </a:t>
                      </a:r>
                      <a:endParaRPr lang="sv-SE" sz="1200" b="0" baseline="0" dirty="0" smtClean="0"/>
                    </a:p>
                    <a:p>
                      <a:r>
                        <a:rPr lang="sv-SE" sz="1200" b="0" dirty="0" smtClean="0"/>
                        <a:t>Detta har jag lärt mig!</a:t>
                      </a:r>
                      <a:endParaRPr lang="sv-SE" sz="1200" b="0" baseline="0" dirty="0" smtClean="0"/>
                    </a:p>
                    <a:p>
                      <a:r>
                        <a:rPr lang="sv-SE" sz="1200" b="0" baseline="0" dirty="0" smtClean="0"/>
                        <a:t>Detta har jag bidragit med!</a:t>
                      </a:r>
                    </a:p>
                    <a:p>
                      <a:r>
                        <a:rPr lang="sv-SE" sz="1200" b="0" baseline="0" dirty="0" smtClean="0"/>
                        <a:t>Detta kommer jag att öva mer på!</a:t>
                      </a:r>
                      <a:endParaRPr lang="sv-SE" sz="1200" b="0" dirty="0" smtClean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22337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457200" y="0"/>
            <a:ext cx="7772400" cy="4770437"/>
          </a:xfrm>
        </p:spPr>
        <p:txBody>
          <a:bodyPr>
            <a:normAutofit/>
          </a:bodyPr>
          <a:lstStyle/>
          <a:p>
            <a:r>
              <a:rPr lang="sv-SE" sz="6000" b="1" dirty="0" smtClean="0">
                <a:solidFill>
                  <a:schemeClr val="bg1"/>
                </a:solidFill>
              </a:rPr>
              <a:t/>
            </a:r>
            <a:br>
              <a:rPr lang="sv-SE" sz="6000" b="1" dirty="0" smtClean="0">
                <a:solidFill>
                  <a:schemeClr val="bg1"/>
                </a:solidFill>
              </a:rPr>
            </a:br>
            <a:r>
              <a:rPr lang="sv-SE" sz="6000" b="1" dirty="0" smtClean="0"/>
              <a:t>Målområde 2</a:t>
            </a:r>
            <a:r>
              <a:rPr lang="sv-SE" sz="6000" b="1" dirty="0" smtClean="0">
                <a:solidFill>
                  <a:schemeClr val="bg1"/>
                </a:solidFill>
              </a:rPr>
              <a:t/>
            </a:r>
            <a:br>
              <a:rPr lang="sv-SE" sz="6000" b="1" dirty="0" smtClean="0">
                <a:solidFill>
                  <a:schemeClr val="bg1"/>
                </a:solidFill>
              </a:rPr>
            </a:br>
            <a:r>
              <a:rPr lang="sv-SE" b="1" dirty="0" smtClean="0">
                <a:solidFill>
                  <a:schemeClr val="bg1"/>
                </a:solidFill>
              </a:rPr>
              <a:t/>
            </a:r>
            <a:br>
              <a:rPr lang="sv-SE" b="1" dirty="0" smtClean="0">
                <a:solidFill>
                  <a:schemeClr val="bg1"/>
                </a:solidFill>
              </a:rPr>
            </a:br>
            <a:endParaRPr lang="sv-SE" b="1" dirty="0">
              <a:solidFill>
                <a:schemeClr val="bg1"/>
              </a:solidFill>
            </a:endParaRPr>
          </a:p>
        </p:txBody>
      </p:sp>
      <p:pic>
        <p:nvPicPr>
          <p:cNvPr id="1026" name="Picture 2" descr="\\ltp\Ltgem\Regional utveckling Gemensam\Gröna Kronoberg\Modeller_ikoner_illustrationer\jpg\Vaxa_av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5993" y="2078194"/>
            <a:ext cx="2869395" cy="35727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\\ltp\Ltgem\Regional utveckling Gemensam\Gröna Kronoberg\Modeller_ikoner_illustrationer\jpg\prio_3_utveckla_diversifiering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0575" y="2627900"/>
            <a:ext cx="1435100" cy="1884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\\ltp\Ltgem\Regional utveckling Gemensam\Gröna Kronoberg\Modeller_ikoner_illustrationer\jpg\prio_4_utveckla_livslangt_larande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5670" y="2627900"/>
            <a:ext cx="1148335" cy="1996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33919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Utforska: Målområde 2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sv-SE" dirty="0" smtClean="0"/>
              <a:t>Case: Du ska göra en muntlig presentation om målområdet: Därför finns målområdet och hit vill vi nå!</a:t>
            </a:r>
          </a:p>
          <a:p>
            <a:pPr marL="0" indent="0">
              <a:buNone/>
            </a:pPr>
            <a:r>
              <a:rPr lang="sv-SE" dirty="0" smtClean="0"/>
              <a:t>Förbered dig genom att utforska området med dina kolleger.</a:t>
            </a:r>
          </a:p>
          <a:p>
            <a:pPr marL="0" indent="0">
              <a:buNone/>
            </a:pPr>
            <a:r>
              <a:rPr lang="sv-SE" dirty="0" smtClean="0"/>
              <a:t>Stöd: Gröna Kronoberg -webben och förändringslogik</a:t>
            </a:r>
          </a:p>
          <a:p>
            <a:pPr marL="0" indent="0">
              <a:buNone/>
            </a:pPr>
            <a:endParaRPr lang="sv-SE" dirty="0"/>
          </a:p>
          <a:p>
            <a:pPr marL="514350" indent="-514350">
              <a:buAutoNum type="arabicParenR"/>
            </a:pPr>
            <a:r>
              <a:rPr lang="sv-SE" dirty="0" smtClean="0"/>
              <a:t>Utforska i grupp</a:t>
            </a:r>
          </a:p>
          <a:p>
            <a:pPr marL="514350" indent="-514350">
              <a:buAutoNum type="arabicParenR"/>
            </a:pPr>
            <a:r>
              <a:rPr lang="sv-SE" dirty="0" smtClean="0"/>
              <a:t>Presentera målområdet för en annan kollega</a:t>
            </a:r>
          </a:p>
        </p:txBody>
      </p:sp>
    </p:spTree>
    <p:extLst>
      <p:ext uri="{BB962C8B-B14F-4D97-AF65-F5344CB8AC3E}">
        <p14:creationId xmlns:p14="http://schemas.microsoft.com/office/powerpoint/2010/main" val="1746735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28649" y="365126"/>
            <a:ext cx="8289719" cy="1325563"/>
          </a:xfrm>
        </p:spPr>
        <p:txBody>
          <a:bodyPr>
            <a:normAutofit fontScale="90000"/>
          </a:bodyPr>
          <a:lstStyle/>
          <a:p>
            <a:r>
              <a:rPr lang="sv-SE" dirty="0" smtClean="0"/>
              <a:t/>
            </a:r>
            <a:br>
              <a:rPr lang="sv-SE" dirty="0" smtClean="0"/>
            </a:br>
            <a:r>
              <a:rPr lang="sv-SE" dirty="0" smtClean="0"/>
              <a:t>Utforska: Samhandlingstrappan</a:t>
            </a:r>
            <a:br>
              <a:rPr lang="sv-SE" dirty="0" smtClean="0"/>
            </a:b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sv-SE" dirty="0" smtClean="0"/>
              <a:t>1) </a:t>
            </a:r>
            <a:r>
              <a:rPr lang="sv-SE" dirty="0"/>
              <a:t>Välj ut en aktuell </a:t>
            </a:r>
            <a:r>
              <a:rPr lang="sv-SE" dirty="0" smtClean="0"/>
              <a:t>process/nätverk/insats som ni jobbar med: </a:t>
            </a:r>
            <a:r>
              <a:rPr lang="sv-SE" dirty="0"/>
              <a:t>V</a:t>
            </a:r>
            <a:r>
              <a:rPr lang="sv-SE" dirty="0" smtClean="0"/>
              <a:t>ar befinner ni er i samhandlingstrappan? Varför?</a:t>
            </a:r>
          </a:p>
          <a:p>
            <a:pPr marL="0" indent="0">
              <a:buNone/>
            </a:pPr>
            <a:r>
              <a:rPr lang="sv-SE" dirty="0" smtClean="0"/>
              <a:t>2) Hur kan ni ta hand om de kritiska framgångsfaktorerna och klättra i trappan?</a:t>
            </a:r>
            <a:endParaRPr lang="sv-SE" dirty="0"/>
          </a:p>
          <a:p>
            <a:pPr marL="0" indent="0">
              <a:buNone/>
            </a:pPr>
            <a:endParaRPr lang="sv-SE" dirty="0" smtClean="0"/>
          </a:p>
          <a:p>
            <a:pPr marL="0" indent="0">
              <a:buNone/>
            </a:pPr>
            <a:r>
              <a:rPr lang="sv-SE" dirty="0" smtClean="0"/>
              <a:t>Stöd: Gröna Kronoberg -webben samt mall. </a:t>
            </a:r>
          </a:p>
          <a:p>
            <a:pPr marL="0" indent="0">
              <a:buNone/>
            </a:pPr>
            <a:endParaRPr lang="sv-SE" dirty="0"/>
          </a:p>
          <a:p>
            <a:pPr marL="514350" indent="-514350">
              <a:buAutoNum type="arabicParenR"/>
            </a:pPr>
            <a:r>
              <a:rPr lang="sv-SE" dirty="0" smtClean="0"/>
              <a:t>Gruppsamtal</a:t>
            </a:r>
          </a:p>
          <a:p>
            <a:pPr marL="514350" indent="-514350">
              <a:buAutoNum type="arabicParenR"/>
            </a:pPr>
            <a:r>
              <a:rPr lang="sv-SE" dirty="0" smtClean="0"/>
              <a:t>Gemensam reflektion</a:t>
            </a:r>
          </a:p>
          <a:p>
            <a:pPr marL="0" indent="0">
              <a:buNone/>
            </a:pP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947367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ema">
  <a:themeElements>
    <a:clrScheme name="Anpassat 1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83B81A"/>
      </a:accent1>
      <a:accent2>
        <a:srgbClr val="E13288"/>
      </a:accent2>
      <a:accent3>
        <a:srgbClr val="006633"/>
      </a:accent3>
      <a:accent4>
        <a:srgbClr val="FFD300"/>
      </a:accent4>
      <a:accent5>
        <a:srgbClr val="830628"/>
      </a:accent5>
      <a:accent6>
        <a:srgbClr val="A05599"/>
      </a:accent6>
      <a:hlink>
        <a:srgbClr val="0C2C80"/>
      </a:hlink>
      <a:folHlink>
        <a:srgbClr val="009EE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-t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LTK mall test 3.potx" id="{D7101E64-3EF7-4229-8648-CE804172D915}" vid="{7093837B-BE80-4137-8A1F-DB43636E7CDF}"/>
    </a:ext>
  </a:extLst>
</a:theme>
</file>

<file path=ppt/theme/theme2.xml><?xml version="1.0" encoding="utf-8"?>
<a:theme xmlns:a="http://schemas.openxmlformats.org/drawingml/2006/main" name="1_Office-tema">
  <a:themeElements>
    <a:clrScheme name="Anpassat 1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83B81A"/>
      </a:accent1>
      <a:accent2>
        <a:srgbClr val="E13288"/>
      </a:accent2>
      <a:accent3>
        <a:srgbClr val="006633"/>
      </a:accent3>
      <a:accent4>
        <a:srgbClr val="FFD300"/>
      </a:accent4>
      <a:accent5>
        <a:srgbClr val="830628"/>
      </a:accent5>
      <a:accent6>
        <a:srgbClr val="A05599"/>
      </a:accent6>
      <a:hlink>
        <a:srgbClr val="0C2C80"/>
      </a:hlink>
      <a:folHlink>
        <a:srgbClr val="009EE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-t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LTK mall test 3.potx" id="{D7101E64-3EF7-4229-8648-CE804172D915}" vid="{7093837B-BE80-4137-8A1F-DB43636E7CDF}"/>
    </a:ext>
  </a:extLst>
</a:theme>
</file>

<file path=ppt/theme/theme3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PowerPointmall</Template>
  <TotalTime>2606</TotalTime>
  <Words>287</Words>
  <Application>Microsoft Office PowerPoint</Application>
  <PresentationFormat>Bildspel på skärmen (4:3)</PresentationFormat>
  <Paragraphs>92</Paragraphs>
  <Slides>11</Slides>
  <Notes>11</Notes>
  <HiddenSlides>0</HiddenSlides>
  <MMClips>0</MMClips>
  <ScaleCrop>false</ScaleCrop>
  <HeadingPairs>
    <vt:vector size="6" baseType="variant">
      <vt:variant>
        <vt:lpstr>Använt teckensnitt</vt:lpstr>
      </vt:variant>
      <vt:variant>
        <vt:i4>3</vt:i4>
      </vt:variant>
      <vt:variant>
        <vt:lpstr>Tema</vt:lpstr>
      </vt:variant>
      <vt:variant>
        <vt:i4>2</vt:i4>
      </vt:variant>
      <vt:variant>
        <vt:lpstr>Bildrubriker</vt:lpstr>
      </vt:variant>
      <vt:variant>
        <vt:i4>11</vt:i4>
      </vt:variant>
    </vt:vector>
  </HeadingPairs>
  <TitlesOfParts>
    <vt:vector size="16" baseType="lpstr">
      <vt:lpstr>Arial</vt:lpstr>
      <vt:lpstr>Calibri</vt:lpstr>
      <vt:lpstr>Garamond</vt:lpstr>
      <vt:lpstr>Office-tema</vt:lpstr>
      <vt:lpstr>1_Office-tema</vt:lpstr>
      <vt:lpstr>PowerPoint-presentation</vt:lpstr>
      <vt:lpstr>Syfte och mötesform    </vt:lpstr>
      <vt:lpstr>Förra gången vi sågs   </vt:lpstr>
      <vt:lpstr>Presentationsrunda och roller   </vt:lpstr>
      <vt:lpstr>Sammanfatta från senast</vt:lpstr>
      <vt:lpstr>Studiecirkelns upplägg</vt:lpstr>
      <vt:lpstr> Målområde 2  </vt:lpstr>
      <vt:lpstr>Utforska: Målområde 2</vt:lpstr>
      <vt:lpstr> Utforska: Samhandlingstrappan </vt:lpstr>
      <vt:lpstr>Sammanfattning av studiecirkeln</vt:lpstr>
      <vt:lpstr>PowerPoint-presentation</vt:lpstr>
    </vt:vector>
  </TitlesOfParts>
  <Company>Region Kronoberg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PowerPoint-presentation</dc:title>
  <dc:creator>Nydahl Frånberg Lotta RST kommunikationsavd</dc:creator>
  <cp:lastModifiedBy>Nydahl Frånberg Lotta RST kommunikationsavd</cp:lastModifiedBy>
  <cp:revision>201</cp:revision>
  <cp:lastPrinted>2016-09-26T08:21:05Z</cp:lastPrinted>
  <dcterms:created xsi:type="dcterms:W3CDTF">2016-03-30T09:41:44Z</dcterms:created>
  <dcterms:modified xsi:type="dcterms:W3CDTF">2017-03-15T14:48:10Z</dcterms:modified>
</cp:coreProperties>
</file>