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360" r:id="rId3"/>
    <p:sldId id="385" r:id="rId4"/>
    <p:sldId id="361" r:id="rId5"/>
    <p:sldId id="362" r:id="rId6"/>
    <p:sldId id="359" r:id="rId7"/>
    <p:sldId id="311" r:id="rId8"/>
    <p:sldId id="364" r:id="rId9"/>
    <p:sldId id="363" r:id="rId10"/>
    <p:sldId id="365" r:id="rId11"/>
    <p:sldId id="366" r:id="rId12"/>
    <p:sldId id="367" r:id="rId13"/>
    <p:sldId id="368" r:id="rId14"/>
    <p:sldId id="325" r:id="rId15"/>
    <p:sldId id="369" r:id="rId16"/>
    <p:sldId id="388" r:id="rId17"/>
    <p:sldId id="389" r:id="rId18"/>
    <p:sldId id="390" r:id="rId19"/>
    <p:sldId id="391" r:id="rId20"/>
    <p:sldId id="387" r:id="rId21"/>
    <p:sldId id="328" r:id="rId22"/>
    <p:sldId id="371" r:id="rId23"/>
    <p:sldId id="384" r:id="rId24"/>
    <p:sldId id="386" r:id="rId25"/>
    <p:sldId id="372" r:id="rId26"/>
    <p:sldId id="380" r:id="rId27"/>
    <p:sldId id="373" r:id="rId28"/>
    <p:sldId id="374" r:id="rId29"/>
    <p:sldId id="375" r:id="rId30"/>
    <p:sldId id="376" r:id="rId31"/>
    <p:sldId id="351" r:id="rId32"/>
    <p:sldId id="331" r:id="rId33"/>
    <p:sldId id="393" r:id="rId34"/>
    <p:sldId id="352" r:id="rId35"/>
    <p:sldId id="358" r:id="rId36"/>
    <p:sldId id="383" r:id="rId3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50" autoAdjust="0"/>
    <p:restoredTop sz="94660"/>
  </p:normalViewPr>
  <p:slideViewPr>
    <p:cSldViewPr snapToGrid="0">
      <p:cViewPr>
        <p:scale>
          <a:sx n="70" d="100"/>
          <a:sy n="70" d="100"/>
        </p:scale>
        <p:origin x="-2718" y="-1032"/>
      </p:cViewPr>
      <p:guideLst>
        <p:guide orient="horz" pos="2160"/>
        <p:guide pos="2880"/>
      </p:guideLst>
    </p:cSldViewPr>
  </p:slideViewPr>
  <p:notesTextViewPr>
    <p:cViewPr>
      <p:scale>
        <a:sx n="1" d="1"/>
        <a:sy n="1" d="1"/>
      </p:scale>
      <p:origin x="0" y="0"/>
    </p:cViewPr>
  </p:notesTextViewPr>
  <p:sorterViewPr>
    <p:cViewPr>
      <p:scale>
        <a:sx n="87" d="100"/>
        <a:sy n="8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324B9D-A453-46F8-9A39-E1CD581E3728}" type="datetimeFigureOut">
              <a:rPr lang="sv-SE" smtClean="0"/>
              <a:t>2017-02-13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5471D-F0AC-43DA-8D06-EE65BC198B0A}" type="slidenum">
              <a:rPr lang="sv-SE" smtClean="0"/>
              <a:t>‹#›</a:t>
            </a:fld>
            <a:endParaRPr lang="sv-SE"/>
          </a:p>
        </p:txBody>
      </p:sp>
    </p:spTree>
    <p:extLst>
      <p:ext uri="{BB962C8B-B14F-4D97-AF65-F5344CB8AC3E}">
        <p14:creationId xmlns:p14="http://schemas.microsoft.com/office/powerpoint/2010/main" val="234346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Policyn</a:t>
            </a:r>
            <a:r>
              <a:rPr lang="sv-SE" baseline="0" dirty="0" smtClean="0"/>
              <a:t> bygger på de grundläggande mänskliga rättigheterna – enligt </a:t>
            </a:r>
            <a:r>
              <a:rPr lang="sv-SE" dirty="0" smtClean="0"/>
              <a:t>FN:s allmänna förklaring om mänskliga rättigheter och Europeiska konventionen om skydd för de mänskliga rättigheterna och de grundläggande friheterna.</a:t>
            </a:r>
          </a:p>
          <a:p>
            <a:r>
              <a:rPr lang="sv-SE" dirty="0" smtClean="0"/>
              <a:t>Vi är först i Sverige med att integrera</a:t>
            </a:r>
            <a:r>
              <a:rPr lang="sv-SE" baseline="0" dirty="0" smtClean="0"/>
              <a:t> mänskliga rättigheter i ledning och styrning på det här sättet! Många andra regioner, landsting och kommuner är intresserade av hur vi har gjort – vi ses som en föregångare i detta. </a:t>
            </a:r>
          </a:p>
          <a:p>
            <a:endParaRPr lang="sv-SE" baseline="0" dirty="0" smtClean="0"/>
          </a:p>
          <a:p>
            <a:r>
              <a:rPr lang="sv-SE" baseline="0" dirty="0" smtClean="0"/>
              <a:t>Policyn anger både förhållningssättet till de vi är till för – invånare, patienter, kunder, resenärer, samarbetspartners… - och oss medarbetare emellan. </a:t>
            </a:r>
            <a:endParaRPr lang="sv-SE" dirty="0"/>
          </a:p>
        </p:txBody>
      </p:sp>
      <p:sp>
        <p:nvSpPr>
          <p:cNvPr id="4" name="Platshållare för bildnummer 3"/>
          <p:cNvSpPr>
            <a:spLocks noGrp="1"/>
          </p:cNvSpPr>
          <p:nvPr>
            <p:ph type="sldNum" sz="quarter" idx="10"/>
          </p:nvPr>
        </p:nvSpPr>
        <p:spPr/>
        <p:txBody>
          <a:bodyPr/>
          <a:lstStyle/>
          <a:p>
            <a:fld id="{578D0182-4B5B-4013-9CB8-09925473A4F4}" type="slidenum">
              <a:rPr lang="sv-SE" smtClean="0"/>
              <a:t>20</a:t>
            </a:fld>
            <a:endParaRPr lang="sv-SE"/>
          </a:p>
        </p:txBody>
      </p:sp>
    </p:spTree>
    <p:extLst>
      <p:ext uri="{BB962C8B-B14F-4D97-AF65-F5344CB8AC3E}">
        <p14:creationId xmlns:p14="http://schemas.microsoft.com/office/powerpoint/2010/main" val="79362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finns en röd tråd från värdegrunden – vår organisations ”själ” – till policyn,</a:t>
            </a:r>
            <a:r>
              <a:rPr lang="sv-SE" baseline="0" dirty="0" smtClean="0"/>
              <a:t> budget, verksamhetsplaner, ledaridé, riktlinjer, rutiner andra dokument som mer konkret beskriver vad vi ska göra i vardagen. Allt hänger ihop.</a:t>
            </a:r>
          </a:p>
          <a:p>
            <a:r>
              <a:rPr lang="sv-SE" baseline="0" dirty="0" smtClean="0"/>
              <a:t>Värdegrunden och policyn anger förhållningssätt, övriga dokument bryter ned och konkretiserar.</a:t>
            </a:r>
            <a:endParaRPr lang="sv-SE" dirty="0"/>
          </a:p>
        </p:txBody>
      </p:sp>
      <p:sp>
        <p:nvSpPr>
          <p:cNvPr id="4" name="Platshållare för bildnummer 3"/>
          <p:cNvSpPr>
            <a:spLocks noGrp="1"/>
          </p:cNvSpPr>
          <p:nvPr>
            <p:ph type="sldNum" sz="quarter" idx="10"/>
          </p:nvPr>
        </p:nvSpPr>
        <p:spPr/>
        <p:txBody>
          <a:bodyPr/>
          <a:lstStyle/>
          <a:p>
            <a:fld id="{578D0182-4B5B-4013-9CB8-09925473A4F4}" type="slidenum">
              <a:rPr lang="sv-SE" smtClean="0"/>
              <a:t>24</a:t>
            </a:fld>
            <a:endParaRPr lang="sv-SE"/>
          </a:p>
        </p:txBody>
      </p:sp>
    </p:spTree>
    <p:extLst>
      <p:ext uri="{BB962C8B-B14F-4D97-AF65-F5344CB8AC3E}">
        <p14:creationId xmlns:p14="http://schemas.microsoft.com/office/powerpoint/2010/main" val="103141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t">
            <a:normAutofit/>
          </a:bodyPr>
          <a:lstStyle>
            <a:lvl1pPr algn="l">
              <a:defRPr sz="5400"/>
            </a:lvl1pPr>
          </a:lstStyle>
          <a:p>
            <a:r>
              <a:rPr lang="sv-SE" smtClean="0"/>
              <a:t>Klicka här för att ändra format</a:t>
            </a:r>
            <a:endParaRPr lang="en-US" dirty="0"/>
          </a:p>
        </p:txBody>
      </p:sp>
      <p:sp>
        <p:nvSpPr>
          <p:cNvPr id="3" name="Subtitle 2"/>
          <p:cNvSpPr>
            <a:spLocks noGrp="1"/>
          </p:cNvSpPr>
          <p:nvPr>
            <p:ph type="subTitle" idx="1"/>
          </p:nvPr>
        </p:nvSpPr>
        <p:spPr>
          <a:xfrm>
            <a:off x="685800" y="3602038"/>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2017-02-13</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44913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2017-02-13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5166661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2017-02-13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186710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fld id="{6EB1D250-7B98-4DFB-A4FD-61743806032D}" type="datetimeFigureOut">
              <a:rPr lang="sv-SE" smtClean="0"/>
              <a:t>2017-02-13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735319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v-SE" smtClean="0"/>
              <a:t>Klicka här för att ändra format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6EB1D250-7B98-4DFB-A4FD-61743806032D}" type="datetimeFigureOut">
              <a:rPr lang="sv-SE" smtClean="0"/>
              <a:t>2017-02-13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43346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6EB1D250-7B98-4DFB-A4FD-61743806032D}" type="datetimeFigureOut">
              <a:rPr lang="sv-SE" smtClean="0"/>
              <a:t>2017-02-13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12077232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v-SE" smtClean="0"/>
              <a:t>Klicka här för att ändra format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629842" y="2505075"/>
            <a:ext cx="3868340"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29150" y="2505075"/>
            <a:ext cx="3887391"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fld id="{6EB1D250-7B98-4DFB-A4FD-61743806032D}" type="datetimeFigureOut">
              <a:rPr lang="sv-SE" smtClean="0"/>
              <a:t>2017-02-13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762229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6EB1D250-7B98-4DFB-A4FD-61743806032D}" type="datetimeFigureOut">
              <a:rPr lang="sv-SE" smtClean="0"/>
              <a:t>2017-02-13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8316943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1D250-7B98-4DFB-A4FD-61743806032D}" type="datetimeFigureOut">
              <a:rPr lang="sv-SE" smtClean="0"/>
              <a:t>2017-02-13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31396707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2017-02-13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20738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EB1D250-7B98-4DFB-A4FD-61743806032D}" type="datetimeFigureOut">
              <a:rPr lang="sv-SE" smtClean="0"/>
              <a:t>2017-02-13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534EC4E-653F-44F8-91A4-8055E33ABF2E}" type="slidenum">
              <a:rPr lang="sv-SE" smtClean="0"/>
              <a:t>‹#›</a:t>
            </a:fld>
            <a:endParaRPr lang="sv-SE"/>
          </a:p>
        </p:txBody>
      </p:sp>
    </p:spTree>
    <p:extLst>
      <p:ext uri="{BB962C8B-B14F-4D97-AF65-F5344CB8AC3E}">
        <p14:creationId xmlns:p14="http://schemas.microsoft.com/office/powerpoint/2010/main" val="2498314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6EB1D250-7B98-4DFB-A4FD-61743806032D}" type="datetimeFigureOut">
              <a:rPr lang="sv-SE" smtClean="0"/>
              <a:pPr/>
              <a:t>2017-02-13</a:t>
            </a:fld>
            <a:endParaRPr lang="sv-S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sv-S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3534EC4E-653F-44F8-91A4-8055E33ABF2E}" type="slidenum">
              <a:rPr lang="sv-SE" smtClean="0"/>
              <a:pPr/>
              <a:t>‹#›</a:t>
            </a:fld>
            <a:endParaRPr lang="sv-SE" dirty="0"/>
          </a:p>
        </p:txBody>
      </p:sp>
      <p:cxnSp>
        <p:nvCxnSpPr>
          <p:cNvPr id="7" name="Rak 6"/>
          <p:cNvCxnSpPr/>
          <p:nvPr/>
        </p:nvCxnSpPr>
        <p:spPr>
          <a:xfrm>
            <a:off x="683568" y="6093296"/>
            <a:ext cx="7848872" cy="0"/>
          </a:xfrm>
          <a:prstGeom prst="line">
            <a:avLst/>
          </a:prstGeom>
          <a:ln w="19050">
            <a:solidFill>
              <a:srgbClr val="E13288"/>
            </a:solidFill>
          </a:ln>
        </p:spPr>
        <p:style>
          <a:lnRef idx="1">
            <a:schemeClr val="accent1"/>
          </a:lnRef>
          <a:fillRef idx="0">
            <a:schemeClr val="accent1"/>
          </a:fillRef>
          <a:effectRef idx="0">
            <a:schemeClr val="accent1"/>
          </a:effectRef>
          <a:fontRef idx="minor">
            <a:schemeClr val="tx1"/>
          </a:fontRef>
        </p:style>
      </p:cxnSp>
      <p:pic>
        <p:nvPicPr>
          <p:cNvPr id="8" name="Bildobjekt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252" y="6165304"/>
            <a:ext cx="1368182" cy="419865"/>
          </a:xfrm>
          <a:prstGeom prst="rect">
            <a:avLst/>
          </a:prstGeom>
        </p:spPr>
      </p:pic>
    </p:spTree>
    <p:extLst>
      <p:ext uri="{BB962C8B-B14F-4D97-AF65-F5344CB8AC3E}">
        <p14:creationId xmlns:p14="http://schemas.microsoft.com/office/powerpoint/2010/main" val="777417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04716" y="3886248"/>
            <a:ext cx="8748215" cy="1325563"/>
          </a:xfrm>
        </p:spPr>
        <p:txBody>
          <a:bodyPr>
            <a:noAutofit/>
          </a:bodyPr>
          <a:lstStyle/>
          <a:p>
            <a:pPr algn="ctr"/>
            <a:r>
              <a:rPr lang="sv-SE"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Mänskliga rättigheter </a:t>
            </a:r>
            <a:br>
              <a:rPr lang="sv-SE"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sv-SE"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 styrning och ledning </a:t>
            </a:r>
            <a:br>
              <a:rPr lang="sv-SE"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sv-SE"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inom Region Kronoberg</a:t>
            </a:r>
            <a:endParaRPr lang="sv-SE" sz="4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68754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Organisationsutskottet</a:t>
            </a:r>
            <a:endParaRPr lang="sv-SE" dirty="0"/>
          </a:p>
        </p:txBody>
      </p:sp>
      <p:sp>
        <p:nvSpPr>
          <p:cNvPr id="3" name="Platshållare för innehåll 2"/>
          <p:cNvSpPr>
            <a:spLocks noGrp="1"/>
          </p:cNvSpPr>
          <p:nvPr>
            <p:ph idx="1"/>
          </p:nvPr>
        </p:nvSpPr>
        <p:spPr>
          <a:xfrm>
            <a:off x="614149" y="1624084"/>
            <a:ext cx="8229600" cy="4552879"/>
          </a:xfrm>
        </p:spPr>
        <p:txBody>
          <a:bodyPr/>
          <a:lstStyle/>
          <a:p>
            <a:pPr lvl="0">
              <a:spcBef>
                <a:spcPts val="3000"/>
              </a:spcBef>
            </a:pPr>
            <a:r>
              <a:rPr lang="sv-SE" dirty="0" smtClean="0"/>
              <a:t>Politisk referensgrupp</a:t>
            </a:r>
          </a:p>
          <a:p>
            <a:pPr lvl="0">
              <a:spcBef>
                <a:spcPts val="3000"/>
              </a:spcBef>
            </a:pPr>
            <a:r>
              <a:rPr lang="sv-SE" dirty="0" smtClean="0"/>
              <a:t>Ett </a:t>
            </a:r>
            <a:r>
              <a:rPr lang="sv-SE" dirty="0"/>
              <a:t>beredande organ underställt regionfullmäktige </a:t>
            </a:r>
            <a:endParaRPr lang="sv-SE" dirty="0" smtClean="0"/>
          </a:p>
          <a:p>
            <a:pPr lvl="0">
              <a:spcBef>
                <a:spcPts val="3000"/>
              </a:spcBef>
            </a:pPr>
            <a:r>
              <a:rPr lang="sv-SE" dirty="0" smtClean="0"/>
              <a:t>Utgörs </a:t>
            </a:r>
            <a:r>
              <a:rPr lang="sv-SE" dirty="0"/>
              <a:t>av partigruppledarna för de 8 partier som är representerade i </a:t>
            </a:r>
            <a:r>
              <a:rPr lang="sv-SE" dirty="0" smtClean="0"/>
              <a:t>fullmäktige</a:t>
            </a:r>
          </a:p>
          <a:p>
            <a:pPr lvl="0">
              <a:spcBef>
                <a:spcPts val="3000"/>
              </a:spcBef>
            </a:pPr>
            <a:r>
              <a:rPr lang="sv-SE" dirty="0" smtClean="0"/>
              <a:t>De </a:t>
            </a:r>
            <a:r>
              <a:rPr lang="sv-SE" dirty="0"/>
              <a:t>har vid </a:t>
            </a:r>
            <a:r>
              <a:rPr lang="sv-SE" dirty="0" smtClean="0"/>
              <a:t>3 </a:t>
            </a:r>
            <a:r>
              <a:rPr lang="sv-SE" dirty="0"/>
              <a:t>tillfällen under processen diskuterat innehållet i </a:t>
            </a:r>
            <a:r>
              <a:rPr lang="sv-SE" dirty="0" smtClean="0"/>
              <a:t>policyn</a:t>
            </a:r>
            <a:endParaRPr lang="sv-SE" dirty="0"/>
          </a:p>
          <a:p>
            <a:endParaRPr lang="sv-SE" dirty="0"/>
          </a:p>
        </p:txBody>
      </p:sp>
    </p:spTree>
    <p:extLst>
      <p:ext uri="{BB962C8B-B14F-4D97-AF65-F5344CB8AC3E}">
        <p14:creationId xmlns:p14="http://schemas.microsoft.com/office/powerpoint/2010/main" val="87314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Arbetsgruppen</a:t>
            </a:r>
            <a:endParaRPr lang="sv-SE" dirty="0"/>
          </a:p>
        </p:txBody>
      </p:sp>
      <p:sp>
        <p:nvSpPr>
          <p:cNvPr id="3" name="Platshållare för innehåll 2"/>
          <p:cNvSpPr>
            <a:spLocks noGrp="1"/>
          </p:cNvSpPr>
          <p:nvPr>
            <p:ph idx="1"/>
          </p:nvPr>
        </p:nvSpPr>
        <p:spPr>
          <a:xfrm>
            <a:off x="314745" y="1501254"/>
            <a:ext cx="8515351" cy="4675709"/>
          </a:xfrm>
        </p:spPr>
        <p:txBody>
          <a:bodyPr>
            <a:normAutofit lnSpcReduction="10000"/>
          </a:bodyPr>
          <a:lstStyle/>
          <a:p>
            <a:pPr lvl="0"/>
            <a:r>
              <a:rPr lang="sv-SE" dirty="0" smtClean="0"/>
              <a:t>12 medarbetare </a:t>
            </a:r>
            <a:r>
              <a:rPr lang="sv-SE" dirty="0"/>
              <a:t>från olika verksamheter </a:t>
            </a:r>
            <a:endParaRPr lang="sv-SE" dirty="0" smtClean="0"/>
          </a:p>
          <a:p>
            <a:pPr lvl="1"/>
            <a:r>
              <a:rPr lang="sv-SE" dirty="0" smtClean="0"/>
              <a:t>Hälso- </a:t>
            </a:r>
            <a:r>
              <a:rPr lang="sv-SE" dirty="0"/>
              <a:t>och </a:t>
            </a:r>
            <a:r>
              <a:rPr lang="sv-SE" dirty="0" smtClean="0"/>
              <a:t>sjukvården</a:t>
            </a:r>
          </a:p>
          <a:p>
            <a:pPr lvl="1"/>
            <a:r>
              <a:rPr lang="sv-SE" dirty="0" smtClean="0"/>
              <a:t>Regional utveckling, kultur och miljö</a:t>
            </a:r>
          </a:p>
          <a:p>
            <a:pPr lvl="1"/>
            <a:r>
              <a:rPr lang="sv-SE" dirty="0" smtClean="0"/>
              <a:t>Länstrafik</a:t>
            </a:r>
          </a:p>
          <a:p>
            <a:pPr lvl="1"/>
            <a:r>
              <a:rPr lang="sv-SE" dirty="0" smtClean="0"/>
              <a:t>Staben: kommunikation</a:t>
            </a:r>
            <a:r>
              <a:rPr lang="sv-SE" dirty="0"/>
              <a:t>, personal, </a:t>
            </a:r>
            <a:r>
              <a:rPr lang="sv-SE" dirty="0" smtClean="0"/>
              <a:t>kansli, regionservice </a:t>
            </a:r>
          </a:p>
          <a:p>
            <a:pPr>
              <a:spcBef>
                <a:spcPts val="1800"/>
              </a:spcBef>
            </a:pPr>
            <a:r>
              <a:rPr lang="sv-SE" dirty="0" smtClean="0"/>
              <a:t>Arbetet </a:t>
            </a:r>
            <a:r>
              <a:rPr lang="sv-SE" dirty="0"/>
              <a:t>leddes av </a:t>
            </a:r>
            <a:r>
              <a:rPr lang="sv-SE" dirty="0" smtClean="0"/>
              <a:t>människorättsstrategen </a:t>
            </a:r>
          </a:p>
          <a:p>
            <a:pPr>
              <a:spcBef>
                <a:spcPts val="1800"/>
              </a:spcBef>
            </a:pPr>
            <a:r>
              <a:rPr lang="sv-SE" dirty="0" smtClean="0"/>
              <a:t>Träffades vid 9 tillfällen</a:t>
            </a:r>
          </a:p>
          <a:p>
            <a:pPr>
              <a:spcBef>
                <a:spcPts val="1800"/>
              </a:spcBef>
            </a:pPr>
            <a:r>
              <a:rPr lang="sv-SE" dirty="0" smtClean="0"/>
              <a:t>Mellan </a:t>
            </a:r>
            <a:r>
              <a:rPr lang="sv-SE" dirty="0"/>
              <a:t>mötena arbetade </a:t>
            </a:r>
            <a:r>
              <a:rPr lang="sv-SE" dirty="0" smtClean="0"/>
              <a:t>arbetsgruppen </a:t>
            </a:r>
            <a:r>
              <a:rPr lang="sv-SE" dirty="0"/>
              <a:t>med vidareutveckling och förankring av policyinnehållet tillsammans med kollegor och chefer inom den egna </a:t>
            </a:r>
            <a:r>
              <a:rPr lang="sv-SE" dirty="0" smtClean="0"/>
              <a:t>verksamheten</a:t>
            </a:r>
            <a:endParaRPr lang="sv-SE" dirty="0"/>
          </a:p>
          <a:p>
            <a:endParaRPr lang="sv-SE" dirty="0"/>
          </a:p>
        </p:txBody>
      </p:sp>
    </p:spTree>
    <p:extLst>
      <p:ext uri="{BB962C8B-B14F-4D97-AF65-F5344CB8AC3E}">
        <p14:creationId xmlns:p14="http://schemas.microsoft.com/office/powerpoint/2010/main" val="9409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3899" y="365126"/>
            <a:ext cx="8830101" cy="1325563"/>
          </a:xfrm>
        </p:spPr>
        <p:txBody>
          <a:bodyPr>
            <a:normAutofit fontScale="90000"/>
          </a:bodyPr>
          <a:lstStyle/>
          <a:p>
            <a:r>
              <a:rPr lang="sv-SE" dirty="0" smtClean="0"/>
              <a:t>Programgruppen för mänskliga rättigheter inom hälso- och sjukvården</a:t>
            </a:r>
            <a:endParaRPr lang="sv-SE" dirty="0"/>
          </a:p>
        </p:txBody>
      </p:sp>
      <p:sp>
        <p:nvSpPr>
          <p:cNvPr id="3" name="Platshållare för innehåll 2"/>
          <p:cNvSpPr>
            <a:spLocks noGrp="1"/>
          </p:cNvSpPr>
          <p:nvPr>
            <p:ph idx="1"/>
          </p:nvPr>
        </p:nvSpPr>
        <p:spPr/>
        <p:txBody>
          <a:bodyPr>
            <a:normAutofit lnSpcReduction="10000"/>
          </a:bodyPr>
          <a:lstStyle/>
          <a:p>
            <a:pPr lvl="0"/>
            <a:r>
              <a:rPr lang="sv-SE" dirty="0" smtClean="0"/>
              <a:t>Består av:</a:t>
            </a:r>
          </a:p>
          <a:p>
            <a:pPr lvl="1"/>
            <a:r>
              <a:rPr lang="sv-SE" dirty="0" smtClean="0"/>
              <a:t>Hälso- </a:t>
            </a:r>
            <a:r>
              <a:rPr lang="sv-SE" dirty="0"/>
              <a:t>och sjukvårdens </a:t>
            </a:r>
            <a:r>
              <a:rPr lang="sv-SE" dirty="0" smtClean="0"/>
              <a:t>utvecklingsdirektör</a:t>
            </a:r>
          </a:p>
          <a:p>
            <a:pPr lvl="1"/>
            <a:r>
              <a:rPr lang="sv-SE" dirty="0" smtClean="0"/>
              <a:t>Chefen för kirurg-</a:t>
            </a:r>
            <a:r>
              <a:rPr lang="sv-SE" dirty="0"/>
              <a:t>, barn- och </a:t>
            </a:r>
            <a:r>
              <a:rPr lang="sv-SE" dirty="0" smtClean="0"/>
              <a:t>kvinnocentrum</a:t>
            </a:r>
          </a:p>
          <a:p>
            <a:pPr lvl="1"/>
            <a:r>
              <a:rPr lang="sv-SE" dirty="0" smtClean="0"/>
              <a:t>Chefen för psykiatricentrum</a:t>
            </a:r>
          </a:p>
          <a:p>
            <a:pPr lvl="1"/>
            <a:r>
              <a:rPr lang="sv-SE" dirty="0" smtClean="0"/>
              <a:t>Chefen för </a:t>
            </a:r>
            <a:r>
              <a:rPr lang="sv-SE" dirty="0"/>
              <a:t>primärvårds- och </a:t>
            </a:r>
            <a:r>
              <a:rPr lang="sv-SE" dirty="0" smtClean="0"/>
              <a:t>rehabcentrum</a:t>
            </a:r>
          </a:p>
          <a:p>
            <a:pPr lvl="1"/>
            <a:endParaRPr lang="sv-SE" dirty="0"/>
          </a:p>
          <a:p>
            <a:r>
              <a:rPr lang="sv-SE" dirty="0" smtClean="0"/>
              <a:t>De har </a:t>
            </a:r>
            <a:r>
              <a:rPr lang="sv-SE" dirty="0"/>
              <a:t>varit referensgrupp utifrån hälso- och sjukvårdsperspektivet. </a:t>
            </a:r>
            <a:endParaRPr lang="sv-SE" dirty="0" smtClean="0"/>
          </a:p>
          <a:p>
            <a:endParaRPr lang="sv-SE" sz="800" dirty="0" smtClean="0"/>
          </a:p>
          <a:p>
            <a:r>
              <a:rPr lang="sv-SE" dirty="0" smtClean="0"/>
              <a:t>De </a:t>
            </a:r>
            <a:r>
              <a:rPr lang="sv-SE" dirty="0"/>
              <a:t>har förankrat policyarbetet i hälso- och sjukvårdens ledningsgrupp.</a:t>
            </a:r>
          </a:p>
          <a:p>
            <a:endParaRPr lang="sv-SE" dirty="0"/>
          </a:p>
        </p:txBody>
      </p:sp>
    </p:spTree>
    <p:extLst>
      <p:ext uri="{BB962C8B-B14F-4D97-AF65-F5344CB8AC3E}">
        <p14:creationId xmlns:p14="http://schemas.microsoft.com/office/powerpoint/2010/main" val="26919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SKL:s projekt om mänskliga rättigheter i styrning och ledning</a:t>
            </a:r>
            <a:endParaRPr lang="sv-SE" dirty="0"/>
          </a:p>
        </p:txBody>
      </p:sp>
      <p:sp>
        <p:nvSpPr>
          <p:cNvPr id="3" name="Platshållare för innehåll 2"/>
          <p:cNvSpPr>
            <a:spLocks noGrp="1"/>
          </p:cNvSpPr>
          <p:nvPr>
            <p:ph idx="1"/>
          </p:nvPr>
        </p:nvSpPr>
        <p:spPr/>
        <p:txBody>
          <a:bodyPr>
            <a:normAutofit/>
          </a:bodyPr>
          <a:lstStyle/>
          <a:p>
            <a:pPr>
              <a:spcBef>
                <a:spcPts val="2400"/>
              </a:spcBef>
            </a:pPr>
            <a:r>
              <a:rPr lang="sv-SE" dirty="0"/>
              <a:t>Region Kronobergs policyarbete inleddes och utvecklades innan SKL initierade sitt projekt </a:t>
            </a:r>
            <a:endParaRPr lang="sv-SE" dirty="0" smtClean="0"/>
          </a:p>
          <a:p>
            <a:pPr>
              <a:spcBef>
                <a:spcPts val="2400"/>
              </a:spcBef>
            </a:pPr>
            <a:r>
              <a:rPr lang="sv-SE" dirty="0" smtClean="0"/>
              <a:t>4 </a:t>
            </a:r>
            <a:r>
              <a:rPr lang="sv-SE" dirty="0"/>
              <a:t>regioner/landsting och </a:t>
            </a:r>
            <a:r>
              <a:rPr lang="sv-SE" dirty="0" smtClean="0"/>
              <a:t>11 </a:t>
            </a:r>
            <a:r>
              <a:rPr lang="sv-SE" dirty="0"/>
              <a:t>kommuner </a:t>
            </a:r>
            <a:endParaRPr lang="sv-SE" dirty="0" smtClean="0"/>
          </a:p>
          <a:p>
            <a:pPr>
              <a:spcBef>
                <a:spcPts val="2400"/>
              </a:spcBef>
            </a:pPr>
            <a:r>
              <a:rPr lang="sv-SE" dirty="0" smtClean="0"/>
              <a:t>Möjlighet </a:t>
            </a:r>
            <a:r>
              <a:rPr lang="sv-SE" dirty="0"/>
              <a:t>att </a:t>
            </a:r>
            <a:r>
              <a:rPr lang="sv-SE" dirty="0" smtClean="0"/>
              <a:t>diskutera med kollegor </a:t>
            </a:r>
            <a:r>
              <a:rPr lang="sv-SE" dirty="0"/>
              <a:t>hur man kan integrera människorättsfrågorna i ordinarie lednings- och </a:t>
            </a:r>
            <a:r>
              <a:rPr lang="sv-SE" dirty="0" smtClean="0"/>
              <a:t>styrningsprocesser </a:t>
            </a:r>
          </a:p>
          <a:p>
            <a:pPr>
              <a:spcBef>
                <a:spcPts val="2400"/>
              </a:spcBef>
            </a:pPr>
            <a:r>
              <a:rPr lang="sv-SE" dirty="0" smtClean="0"/>
              <a:t>Möjlighet att </a:t>
            </a:r>
            <a:r>
              <a:rPr lang="sv-SE" dirty="0"/>
              <a:t>sprida vårt arbete till andra kommuner och </a:t>
            </a:r>
            <a:r>
              <a:rPr lang="sv-SE" dirty="0" smtClean="0"/>
              <a:t>regioner</a:t>
            </a:r>
            <a:endParaRPr lang="sv-SE" dirty="0"/>
          </a:p>
          <a:p>
            <a:endParaRPr lang="sv-SE" dirty="0"/>
          </a:p>
        </p:txBody>
      </p:sp>
    </p:spTree>
    <p:extLst>
      <p:ext uri="{BB962C8B-B14F-4D97-AF65-F5344CB8AC3E}">
        <p14:creationId xmlns:p14="http://schemas.microsoft.com/office/powerpoint/2010/main" val="168795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2234" y="365126"/>
            <a:ext cx="8660697" cy="1325563"/>
          </a:xfrm>
        </p:spPr>
        <p:txBody>
          <a:bodyPr>
            <a:normAutofit fontScale="90000"/>
          </a:bodyPr>
          <a:lstStyle/>
          <a:p>
            <a:r>
              <a:rPr lang="sv-SE" dirty="0" smtClean="0"/>
              <a:t>Policyn och vårt människorättsarbete utgår från följande dokument:</a:t>
            </a:r>
            <a:endParaRPr lang="sv-SE" dirty="0"/>
          </a:p>
        </p:txBody>
      </p:sp>
      <p:sp>
        <p:nvSpPr>
          <p:cNvPr id="6" name="Rektangel 5"/>
          <p:cNvSpPr/>
          <p:nvPr/>
        </p:nvSpPr>
        <p:spPr>
          <a:xfrm>
            <a:off x="489673" y="1977636"/>
            <a:ext cx="8040414" cy="4093428"/>
          </a:xfrm>
          <a:prstGeom prst="rect">
            <a:avLst/>
          </a:prstGeom>
        </p:spPr>
        <p:txBody>
          <a:bodyPr wrap="square">
            <a:spAutoFit/>
          </a:bodyPr>
          <a:lstStyle/>
          <a:p>
            <a:pPr marL="342900" lvl="0" indent="-342900">
              <a:spcAft>
                <a:spcPts val="1200"/>
              </a:spcAft>
              <a:buFont typeface="+mj-lt"/>
              <a:buAutoNum type="arabicPeriod"/>
            </a:pPr>
            <a:r>
              <a:rPr lang="sv-SE" b="1" dirty="0"/>
              <a:t>Allmänna förklaringen av mänskliga rättigheter</a:t>
            </a:r>
            <a:endParaRPr lang="sv-SE" dirty="0"/>
          </a:p>
          <a:p>
            <a:pPr marL="342900" lvl="0" indent="-342900">
              <a:spcAft>
                <a:spcPts val="1200"/>
              </a:spcAft>
              <a:buFont typeface="+mj-lt"/>
              <a:buAutoNum type="arabicPeriod"/>
            </a:pPr>
            <a:r>
              <a:rPr lang="sv-SE" b="1" dirty="0"/>
              <a:t>Konventionen om ekonomiska, sociala och kulturella rättigheter</a:t>
            </a:r>
            <a:endParaRPr lang="sv-SE" dirty="0"/>
          </a:p>
          <a:p>
            <a:pPr marL="342900" lvl="0" indent="-342900">
              <a:spcAft>
                <a:spcPts val="1200"/>
              </a:spcAft>
              <a:buFont typeface="+mj-lt"/>
              <a:buAutoNum type="arabicPeriod"/>
            </a:pPr>
            <a:r>
              <a:rPr lang="sv-SE" b="1" dirty="0"/>
              <a:t>Konventionen om medborgerliga och politiska rättigheter</a:t>
            </a:r>
            <a:endParaRPr lang="sv-SE" dirty="0"/>
          </a:p>
          <a:p>
            <a:pPr marL="342900" lvl="0" indent="-342900">
              <a:spcAft>
                <a:spcPts val="1200"/>
              </a:spcAft>
              <a:buFont typeface="+mj-lt"/>
              <a:buAutoNum type="arabicPeriod"/>
            </a:pPr>
            <a:r>
              <a:rPr lang="sv-SE" b="1" dirty="0" smtClean="0"/>
              <a:t>Konventionen om barnets rättigheter</a:t>
            </a:r>
            <a:endParaRPr lang="sv-SE" dirty="0"/>
          </a:p>
          <a:p>
            <a:pPr marL="342900" lvl="0" indent="-342900">
              <a:spcAft>
                <a:spcPts val="1200"/>
              </a:spcAft>
              <a:buFont typeface="+mj-lt"/>
              <a:buAutoNum type="arabicPeriod"/>
            </a:pPr>
            <a:r>
              <a:rPr lang="sv-SE" b="1" dirty="0"/>
              <a:t>Konventionen om rättigheter för personer med </a:t>
            </a:r>
            <a:r>
              <a:rPr lang="sv-SE" b="1" dirty="0" smtClean="0"/>
              <a:t>funktionsnedsättning</a:t>
            </a:r>
          </a:p>
          <a:p>
            <a:pPr marL="342900" lvl="0" indent="-342900">
              <a:spcAft>
                <a:spcPts val="1200"/>
              </a:spcAft>
              <a:buFont typeface="+mj-lt"/>
              <a:buAutoNum type="arabicPeriod"/>
            </a:pPr>
            <a:r>
              <a:rPr lang="sv-SE" b="1" dirty="0"/>
              <a:t>Konventionen om avskaffande av all slags diskriminering av kvinnor</a:t>
            </a:r>
            <a:endParaRPr lang="sv-SE" b="1" dirty="0" smtClean="0"/>
          </a:p>
          <a:p>
            <a:pPr marL="342900" lvl="0" indent="-342900">
              <a:spcAft>
                <a:spcPts val="1200"/>
              </a:spcAft>
              <a:buFont typeface="+mj-lt"/>
              <a:buAutoNum type="arabicPeriod"/>
            </a:pPr>
            <a:r>
              <a:rPr lang="sv-SE" b="1" dirty="0" smtClean="0"/>
              <a:t>Europeiska </a:t>
            </a:r>
            <a:r>
              <a:rPr lang="sv-SE" b="1" dirty="0"/>
              <a:t>konventionen angående skydd för de mänskliga rättigheterna och de grundläggande </a:t>
            </a:r>
            <a:r>
              <a:rPr lang="sv-SE" b="1" dirty="0" smtClean="0"/>
              <a:t>friheterna</a:t>
            </a:r>
            <a:endParaRPr lang="sv-SE" dirty="0"/>
          </a:p>
          <a:p>
            <a:pPr marL="342900" lvl="0" indent="-342900">
              <a:spcAft>
                <a:spcPts val="1200"/>
              </a:spcAft>
              <a:buFont typeface="+mj-lt"/>
              <a:buAutoNum type="arabicPeriod"/>
            </a:pPr>
            <a:r>
              <a:rPr lang="sv-SE" b="1" dirty="0"/>
              <a:t>Den europeiska strategin för innovativ och god samhällsstyrning </a:t>
            </a:r>
            <a:endParaRPr lang="sv-SE" dirty="0"/>
          </a:p>
          <a:p>
            <a:pPr marL="342900" lvl="0" indent="-342900">
              <a:spcAft>
                <a:spcPts val="1200"/>
              </a:spcAft>
              <a:buFont typeface="+mj-lt"/>
              <a:buAutoNum type="arabicPeriod"/>
            </a:pPr>
            <a:r>
              <a:rPr lang="sv-SE" b="1" dirty="0"/>
              <a:t>FN:s 17 globala mål för hållbar </a:t>
            </a:r>
            <a:r>
              <a:rPr lang="sv-SE" b="1" dirty="0" smtClean="0"/>
              <a:t>utveckling </a:t>
            </a:r>
            <a:r>
              <a:rPr lang="sv-SE" b="1" smtClean="0"/>
              <a:t>(Agenda 2030)</a:t>
            </a:r>
            <a:endParaRPr lang="sv-SE" dirty="0"/>
          </a:p>
        </p:txBody>
      </p:sp>
    </p:spTree>
    <p:extLst>
      <p:ext uri="{BB962C8B-B14F-4D97-AF65-F5344CB8AC3E}">
        <p14:creationId xmlns:p14="http://schemas.microsoft.com/office/powerpoint/2010/main" val="4140619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76" t="16375" r="33048" b="8162"/>
          <a:stretch/>
        </p:blipFill>
        <p:spPr bwMode="auto">
          <a:xfrm>
            <a:off x="137572" y="1460310"/>
            <a:ext cx="2810667" cy="39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529" t="15714" r="32942" b="8141"/>
          <a:stretch/>
        </p:blipFill>
        <p:spPr bwMode="auto">
          <a:xfrm>
            <a:off x="3152467" y="1460310"/>
            <a:ext cx="2789918" cy="39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571" t="17216" r="32857" b="5958"/>
          <a:stretch/>
        </p:blipFill>
        <p:spPr bwMode="auto">
          <a:xfrm>
            <a:off x="6146612" y="1460310"/>
            <a:ext cx="2768653" cy="39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ubrik 3"/>
          <p:cNvSpPr>
            <a:spLocks noGrp="1"/>
          </p:cNvSpPr>
          <p:nvPr>
            <p:ph type="title"/>
          </p:nvPr>
        </p:nvSpPr>
        <p:spPr/>
        <p:txBody>
          <a:bodyPr/>
          <a:lstStyle/>
          <a:p>
            <a:r>
              <a:rPr lang="sv-SE" dirty="0" smtClean="0"/>
              <a:t>Kortfattad policy på 3 sidor</a:t>
            </a:r>
            <a:endParaRPr lang="sv-SE" dirty="0"/>
          </a:p>
        </p:txBody>
      </p:sp>
    </p:spTree>
    <p:extLst>
      <p:ext uri="{BB962C8B-B14F-4D97-AF65-F5344CB8AC3E}">
        <p14:creationId xmlns:p14="http://schemas.microsoft.com/office/powerpoint/2010/main" val="358705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Respekt och förbud mot diskriminering</a:t>
            </a:r>
          </a:p>
        </p:txBody>
      </p:sp>
      <p:sp>
        <p:nvSpPr>
          <p:cNvPr id="3" name="Platshållare för innehåll 2"/>
          <p:cNvSpPr>
            <a:spLocks noGrp="1"/>
          </p:cNvSpPr>
          <p:nvPr>
            <p:ph idx="1"/>
          </p:nvPr>
        </p:nvSpPr>
        <p:spPr>
          <a:xfrm>
            <a:off x="628650" y="1974715"/>
            <a:ext cx="7886700" cy="4202248"/>
          </a:xfrm>
        </p:spPr>
        <p:txBody>
          <a:bodyPr>
            <a:normAutofit/>
          </a:bodyPr>
          <a:lstStyle/>
          <a:p>
            <a:pPr marL="0" indent="0">
              <a:buNone/>
            </a:pPr>
            <a:r>
              <a:rPr lang="sv-SE" sz="2400" i="1" dirty="0" smtClean="0"/>
              <a:t>Bland annat: </a:t>
            </a:r>
          </a:p>
          <a:p>
            <a:r>
              <a:rPr lang="sv-SE" sz="2400" dirty="0" smtClean="0"/>
              <a:t>Det </a:t>
            </a:r>
            <a:r>
              <a:rPr lang="sv-SE" sz="2400" dirty="0"/>
              <a:t>är en mänsklig rättighet att inte utsättas för diskriminering. </a:t>
            </a:r>
            <a:endParaRPr lang="sv-SE" sz="2400" dirty="0" smtClean="0"/>
          </a:p>
          <a:p>
            <a:r>
              <a:rPr lang="sv-SE" sz="2400" dirty="0" smtClean="0"/>
              <a:t>Vår </a:t>
            </a:r>
            <a:r>
              <a:rPr lang="sv-SE" sz="2400" dirty="0"/>
              <a:t>värdegrund kännetecknas av omtanke, professionalitet, engagemang och helhetsperspektiv. </a:t>
            </a:r>
            <a:br>
              <a:rPr lang="sv-SE" sz="2400" dirty="0"/>
            </a:br>
            <a:r>
              <a:rPr lang="sv-SE" sz="2400" dirty="0" smtClean="0"/>
              <a:t>Vi </a:t>
            </a:r>
            <a:r>
              <a:rPr lang="sv-SE" sz="2400" dirty="0"/>
              <a:t>utgår från respekt för människan, allas lika värde, jämställdhet, jämlikhet, ansvarstagande och värdighet. </a:t>
            </a:r>
          </a:p>
          <a:p>
            <a:pPr marL="0" indent="0">
              <a:buNone/>
            </a:pPr>
            <a:endParaRPr lang="sv-SE" dirty="0"/>
          </a:p>
        </p:txBody>
      </p:sp>
    </p:spTree>
    <p:extLst>
      <p:ext uri="{BB962C8B-B14F-4D97-AF65-F5344CB8AC3E}">
        <p14:creationId xmlns:p14="http://schemas.microsoft.com/office/powerpoint/2010/main" val="405268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04282"/>
            <a:ext cx="7886700" cy="1486408"/>
          </a:xfrm>
        </p:spPr>
        <p:txBody>
          <a:bodyPr>
            <a:normAutofit/>
          </a:bodyPr>
          <a:lstStyle/>
          <a:p>
            <a:r>
              <a:rPr lang="sv-SE" sz="4000" dirty="0" smtClean="0"/>
              <a:t>Information och delaktighet</a:t>
            </a:r>
            <a:endParaRPr lang="sv-SE" sz="4000" dirty="0"/>
          </a:p>
        </p:txBody>
      </p:sp>
      <p:sp>
        <p:nvSpPr>
          <p:cNvPr id="3" name="Platshållare för innehåll 2"/>
          <p:cNvSpPr>
            <a:spLocks noGrp="1"/>
          </p:cNvSpPr>
          <p:nvPr>
            <p:ph idx="1"/>
          </p:nvPr>
        </p:nvSpPr>
        <p:spPr>
          <a:xfrm>
            <a:off x="628650" y="1603137"/>
            <a:ext cx="7886700" cy="4486274"/>
          </a:xfrm>
        </p:spPr>
        <p:txBody>
          <a:bodyPr>
            <a:normAutofit/>
          </a:bodyPr>
          <a:lstStyle/>
          <a:p>
            <a:pPr marL="0" indent="0">
              <a:buNone/>
            </a:pPr>
            <a:r>
              <a:rPr lang="sv-SE" sz="2400" i="1" dirty="0" smtClean="0"/>
              <a:t>Bland annat: </a:t>
            </a:r>
          </a:p>
          <a:p>
            <a:r>
              <a:rPr lang="sv-SE" sz="2400" dirty="0"/>
              <a:t>Alla ska ha likvärdig tillgång till information och delaktighet. </a:t>
            </a:r>
            <a:endParaRPr lang="sv-SE" sz="2400" dirty="0" smtClean="0"/>
          </a:p>
          <a:p>
            <a:r>
              <a:rPr lang="sv-SE" sz="2400" dirty="0" smtClean="0"/>
              <a:t>Det </a:t>
            </a:r>
            <a:r>
              <a:rPr lang="sv-SE" sz="2400" dirty="0"/>
              <a:t>goda mötet är grunden i all kommunikation. </a:t>
            </a:r>
            <a:endParaRPr lang="sv-SE" sz="2400" dirty="0" smtClean="0"/>
          </a:p>
          <a:p>
            <a:r>
              <a:rPr lang="sv-SE" sz="2400" dirty="0" smtClean="0"/>
              <a:t>Vi </a:t>
            </a:r>
            <a:r>
              <a:rPr lang="sv-SE" sz="2400" dirty="0"/>
              <a:t>har ansvar för att information om verksamheten och den demokratiska processen ska vara tillgänglig för alla. </a:t>
            </a:r>
            <a:endParaRPr lang="sv-SE" sz="2400" dirty="0" smtClean="0"/>
          </a:p>
          <a:p>
            <a:r>
              <a:rPr lang="sv-SE" sz="2400" dirty="0" smtClean="0"/>
              <a:t>Alla </a:t>
            </a:r>
            <a:r>
              <a:rPr lang="sv-SE" sz="2400" dirty="0"/>
              <a:t>invånare ska ges lika villkor att uttrycka sin mening i viktiga beslut som påverkar deras liv. </a:t>
            </a:r>
          </a:p>
        </p:txBody>
      </p:sp>
    </p:spTree>
    <p:extLst>
      <p:ext uri="{BB962C8B-B14F-4D97-AF65-F5344CB8AC3E}">
        <p14:creationId xmlns:p14="http://schemas.microsoft.com/office/powerpoint/2010/main" val="2686280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48394"/>
            <a:ext cx="7886700" cy="1325563"/>
          </a:xfrm>
        </p:spPr>
        <p:txBody>
          <a:bodyPr>
            <a:normAutofit/>
          </a:bodyPr>
          <a:lstStyle/>
          <a:p>
            <a:r>
              <a:rPr lang="sv-SE" sz="4000" dirty="0" smtClean="0"/>
              <a:t>Goda levnadsvillkor</a:t>
            </a:r>
            <a:endParaRPr lang="sv-SE" sz="4000" dirty="0"/>
          </a:p>
        </p:txBody>
      </p:sp>
      <p:sp>
        <p:nvSpPr>
          <p:cNvPr id="3" name="Platshållare för innehåll 2"/>
          <p:cNvSpPr>
            <a:spLocks noGrp="1"/>
          </p:cNvSpPr>
          <p:nvPr>
            <p:ph idx="1"/>
          </p:nvPr>
        </p:nvSpPr>
        <p:spPr>
          <a:xfrm>
            <a:off x="628650" y="1573957"/>
            <a:ext cx="7886700" cy="4603006"/>
          </a:xfrm>
        </p:spPr>
        <p:txBody>
          <a:bodyPr>
            <a:normAutofit/>
          </a:bodyPr>
          <a:lstStyle/>
          <a:p>
            <a:pPr marL="0" indent="0">
              <a:buNone/>
            </a:pPr>
            <a:r>
              <a:rPr lang="sv-SE" sz="2400" i="1" dirty="0"/>
              <a:t>Bland annat: </a:t>
            </a:r>
          </a:p>
          <a:p>
            <a:r>
              <a:rPr lang="sv-SE" sz="2400" dirty="0" smtClean="0"/>
              <a:t>Vi </a:t>
            </a:r>
            <a:r>
              <a:rPr lang="sv-SE" sz="2400" dirty="0"/>
              <a:t>arbetar för att ge människor ett gott liv i ett livskraftigt län och möjlighet till en god livskvalitet utifrån sina förutsättningar. </a:t>
            </a:r>
            <a:endParaRPr lang="sv-SE" sz="2400" dirty="0" smtClean="0"/>
          </a:p>
          <a:p>
            <a:r>
              <a:rPr lang="sv-SE" sz="2400" dirty="0" smtClean="0"/>
              <a:t>Vi </a:t>
            </a:r>
            <a:r>
              <a:rPr lang="sv-SE" sz="2400" dirty="0"/>
              <a:t>ska bidra till barns och ungdomars rätt att växa upp under likvärdiga villkor samt att utvecklas i sin egen takt och utifrån sina egna förutsättningar. </a:t>
            </a:r>
            <a:endParaRPr lang="sv-SE" sz="2400" dirty="0" smtClean="0"/>
          </a:p>
          <a:p>
            <a:r>
              <a:rPr lang="sv-SE" sz="2400" dirty="0" smtClean="0"/>
              <a:t>Vi </a:t>
            </a:r>
            <a:r>
              <a:rPr lang="sv-SE" sz="2400" dirty="0"/>
              <a:t>bidrar till att skapa en trygg och säker livsmiljö i </a:t>
            </a:r>
            <a:r>
              <a:rPr lang="sv-SE" sz="2400" dirty="0" smtClean="0"/>
              <a:t>länet. </a:t>
            </a:r>
          </a:p>
          <a:p>
            <a:r>
              <a:rPr lang="sv-SE" sz="2400" dirty="0" smtClean="0"/>
              <a:t>Vi </a:t>
            </a:r>
            <a:r>
              <a:rPr lang="sv-SE" sz="2400" dirty="0"/>
              <a:t>ska bidra till en långsiktigt hållbar utveckling och ska hushålla med resurserna. </a:t>
            </a:r>
          </a:p>
        </p:txBody>
      </p:sp>
    </p:spTree>
    <p:extLst>
      <p:ext uri="{BB962C8B-B14F-4D97-AF65-F5344CB8AC3E}">
        <p14:creationId xmlns:p14="http://schemas.microsoft.com/office/powerpoint/2010/main" val="1961455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41390"/>
            <a:ext cx="7886700" cy="1325563"/>
          </a:xfrm>
        </p:spPr>
        <p:txBody>
          <a:bodyPr>
            <a:normAutofit/>
          </a:bodyPr>
          <a:lstStyle/>
          <a:p>
            <a:r>
              <a:rPr lang="sv-SE" sz="4000" dirty="0" smtClean="0"/>
              <a:t>Den goda arbetsplatsen</a:t>
            </a:r>
            <a:endParaRPr lang="sv-SE" sz="4000" dirty="0"/>
          </a:p>
        </p:txBody>
      </p:sp>
      <p:sp>
        <p:nvSpPr>
          <p:cNvPr id="3" name="Platshållare för innehåll 2"/>
          <p:cNvSpPr>
            <a:spLocks noGrp="1"/>
          </p:cNvSpPr>
          <p:nvPr>
            <p:ph idx="1"/>
          </p:nvPr>
        </p:nvSpPr>
        <p:spPr>
          <a:xfrm>
            <a:off x="313898" y="1207828"/>
            <a:ext cx="8727745" cy="4776715"/>
          </a:xfrm>
          <a:solidFill>
            <a:schemeClr val="bg1"/>
          </a:solidFill>
        </p:spPr>
        <p:txBody>
          <a:bodyPr>
            <a:normAutofit fontScale="25000" lnSpcReduction="20000"/>
          </a:bodyPr>
          <a:lstStyle/>
          <a:p>
            <a:pPr marL="0" indent="0">
              <a:buNone/>
            </a:pPr>
            <a:r>
              <a:rPr lang="sv-SE" sz="9600" i="1" dirty="0" smtClean="0"/>
              <a:t>Bland annat:</a:t>
            </a:r>
          </a:p>
          <a:p>
            <a:pPr>
              <a:lnSpc>
                <a:spcPct val="120000"/>
              </a:lnSpc>
              <a:spcBef>
                <a:spcPts val="1800"/>
              </a:spcBef>
            </a:pPr>
            <a:r>
              <a:rPr lang="sv-SE" sz="8800" dirty="0" smtClean="0"/>
              <a:t>Vi </a:t>
            </a:r>
            <a:r>
              <a:rPr lang="sv-SE" sz="8800" dirty="0"/>
              <a:t>ska i all verksamhet utgå från vår gemensamma värdegrund. Medarbetare visar vilja att förstå varandra, varandras kompetens, uppgifter och förutsättningar. Vi står upp för och tar ansvar för vår verksamhet. Vi strävar efter samarbete, samsyn och vi-känsla. </a:t>
            </a:r>
          </a:p>
          <a:p>
            <a:pPr>
              <a:lnSpc>
                <a:spcPct val="120000"/>
              </a:lnSpc>
              <a:spcBef>
                <a:spcPts val="1800"/>
              </a:spcBef>
            </a:pPr>
            <a:r>
              <a:rPr lang="sv-SE" sz="8800" dirty="0"/>
              <a:t>Vi ska erbjuda alla medarbetare lika villkor och möjligheter i arbetslivet samt motverka </a:t>
            </a:r>
            <a:r>
              <a:rPr lang="sv-SE" sz="8800" dirty="0" smtClean="0"/>
              <a:t>diskriminering. </a:t>
            </a:r>
          </a:p>
          <a:p>
            <a:pPr>
              <a:lnSpc>
                <a:spcPct val="120000"/>
              </a:lnSpc>
              <a:spcBef>
                <a:spcPts val="1800"/>
              </a:spcBef>
            </a:pPr>
            <a:r>
              <a:rPr lang="sv-SE" sz="8800" dirty="0" smtClean="0"/>
              <a:t>Chef </a:t>
            </a:r>
            <a:r>
              <a:rPr lang="sv-SE" sz="8800" dirty="0"/>
              <a:t>och medarbetare har ett gemensamt ansvar att i samverkan skapa en god arbetsmiljö och utveckla verksamheten. </a:t>
            </a:r>
            <a:endParaRPr lang="sv-SE" sz="8800" dirty="0" smtClean="0"/>
          </a:p>
          <a:p>
            <a:pPr>
              <a:lnSpc>
                <a:spcPct val="120000"/>
              </a:lnSpc>
              <a:spcBef>
                <a:spcPts val="1800"/>
              </a:spcBef>
            </a:pPr>
            <a:r>
              <a:rPr lang="sv-SE" sz="8800" dirty="0" smtClean="0"/>
              <a:t>Region </a:t>
            </a:r>
            <a:r>
              <a:rPr lang="sv-SE" sz="8800" dirty="0"/>
              <a:t>Kronoberg ansvarar för att alla medarbetare har ett hållbart arbetsliv med en bra fysisk, psykisk och social arbetsmiljö. </a:t>
            </a:r>
          </a:p>
        </p:txBody>
      </p:sp>
    </p:spTree>
    <p:extLst>
      <p:ext uri="{BB962C8B-B14F-4D97-AF65-F5344CB8AC3E}">
        <p14:creationId xmlns:p14="http://schemas.microsoft.com/office/powerpoint/2010/main" val="3074227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3" name="Platshållare för innehåll 2"/>
          <p:cNvSpPr>
            <a:spLocks noGrp="1"/>
          </p:cNvSpPr>
          <p:nvPr>
            <p:ph idx="1"/>
          </p:nvPr>
        </p:nvSpPr>
        <p:spPr>
          <a:xfrm>
            <a:off x="628649" y="1446663"/>
            <a:ext cx="8092269" cy="4730300"/>
          </a:xfrm>
        </p:spPr>
        <p:txBody>
          <a:bodyPr>
            <a:normAutofit/>
          </a:bodyPr>
          <a:lstStyle/>
          <a:p>
            <a:pPr>
              <a:spcBef>
                <a:spcPts val="1800"/>
              </a:spcBef>
            </a:pPr>
            <a:r>
              <a:rPr lang="sv-SE" dirty="0"/>
              <a:t>Region Kronoberg bildades den 1 januari 2015  </a:t>
            </a:r>
            <a:r>
              <a:rPr lang="sv-SE" dirty="0" smtClean="0"/>
              <a:t>         </a:t>
            </a:r>
            <a:r>
              <a:rPr lang="sv-SE" sz="2000" dirty="0" smtClean="0"/>
              <a:t>(av </a:t>
            </a:r>
            <a:r>
              <a:rPr lang="sv-SE" sz="2000" dirty="0"/>
              <a:t>Landstinget Kronoberg och Regionförbundet </a:t>
            </a:r>
            <a:r>
              <a:rPr lang="sv-SE" sz="2000" dirty="0" smtClean="0"/>
              <a:t>Södra Småland</a:t>
            </a:r>
            <a:r>
              <a:rPr lang="sv-SE" sz="2000" dirty="0"/>
              <a:t>)</a:t>
            </a:r>
            <a:endParaRPr lang="sv-SE" sz="2000" dirty="0" smtClean="0"/>
          </a:p>
          <a:p>
            <a:pPr>
              <a:spcBef>
                <a:spcPts val="1800"/>
              </a:spcBef>
            </a:pPr>
            <a:r>
              <a:rPr lang="sv-SE" dirty="0" smtClean="0"/>
              <a:t>Vårt </a:t>
            </a:r>
            <a:r>
              <a:rPr lang="sv-SE" dirty="0"/>
              <a:t>uppdrag är att främja hälsa, hållbarhet och tillväxt i länet. </a:t>
            </a:r>
            <a:endParaRPr lang="sv-SE" dirty="0" smtClean="0"/>
          </a:p>
          <a:p>
            <a:pPr>
              <a:spcBef>
                <a:spcPts val="1800"/>
              </a:spcBef>
            </a:pPr>
            <a:r>
              <a:rPr lang="sv-SE" dirty="0" smtClean="0"/>
              <a:t>Vi </a:t>
            </a:r>
            <a:r>
              <a:rPr lang="sv-SE" dirty="0"/>
              <a:t>arbetar med hälso- och sjukvård, </a:t>
            </a:r>
            <a:r>
              <a:rPr lang="sv-SE" dirty="0" smtClean="0"/>
              <a:t>folkhälsa, kollektivtrafik </a:t>
            </a:r>
            <a:r>
              <a:rPr lang="sv-SE" dirty="0"/>
              <a:t>och infrastruktur, kompetens- och utbildningsfrågor, innovation, miljö och klimat, </a:t>
            </a:r>
            <a:r>
              <a:rPr lang="sv-SE" dirty="0" smtClean="0"/>
              <a:t>näringslivsutveckling</a:t>
            </a:r>
            <a:r>
              <a:rPr lang="sv-SE" dirty="0"/>
              <a:t>, </a:t>
            </a:r>
            <a:r>
              <a:rPr lang="sv-SE" dirty="0" smtClean="0"/>
              <a:t>samhällsplanering</a:t>
            </a:r>
            <a:r>
              <a:rPr lang="sv-SE" dirty="0"/>
              <a:t>, </a:t>
            </a:r>
            <a:r>
              <a:rPr lang="sv-SE" dirty="0" smtClean="0"/>
              <a:t>internationella frågor och </a:t>
            </a:r>
            <a:r>
              <a:rPr lang="sv-SE" dirty="0"/>
              <a:t>kultur. </a:t>
            </a:r>
            <a:endParaRPr lang="sv-SE" dirty="0" smtClean="0"/>
          </a:p>
          <a:p>
            <a:pPr>
              <a:spcBef>
                <a:spcPts val="1800"/>
              </a:spcBef>
            </a:pPr>
            <a:r>
              <a:rPr lang="sv-SE" dirty="0" smtClean="0"/>
              <a:t>Vi har ca </a:t>
            </a:r>
            <a:r>
              <a:rPr lang="sv-SE" dirty="0"/>
              <a:t>5 700 medarbetare. </a:t>
            </a:r>
          </a:p>
          <a:p>
            <a:endParaRPr lang="sv-SE" dirty="0"/>
          </a:p>
        </p:txBody>
      </p:sp>
    </p:spTree>
    <p:extLst>
      <p:ext uri="{BB962C8B-B14F-4D97-AF65-F5344CB8AC3E}">
        <p14:creationId xmlns:p14="http://schemas.microsoft.com/office/powerpoint/2010/main" val="260887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43165" y="878115"/>
            <a:ext cx="7971064" cy="1995714"/>
          </a:xfrm>
        </p:spPr>
        <p:txBody>
          <a:bodyPr>
            <a:normAutofit fontScale="85000" lnSpcReduction="20000"/>
          </a:bodyPr>
          <a:lstStyle/>
          <a:p>
            <a:pPr>
              <a:lnSpc>
                <a:spcPct val="110000"/>
              </a:lnSpc>
            </a:pPr>
            <a:r>
              <a:rPr lang="sv-SE" dirty="0" smtClean="0"/>
              <a:t>Integrerar de mänskliga rättigheterna</a:t>
            </a:r>
            <a:r>
              <a:rPr lang="sv-SE" dirty="0"/>
              <a:t> </a:t>
            </a:r>
            <a:r>
              <a:rPr lang="sv-SE" dirty="0" smtClean="0"/>
              <a:t>i styrning och ledning.</a:t>
            </a:r>
            <a:br>
              <a:rPr lang="sv-SE" dirty="0" smtClean="0"/>
            </a:br>
            <a:endParaRPr lang="sv-SE" dirty="0" smtClean="0"/>
          </a:p>
          <a:p>
            <a:pPr>
              <a:lnSpc>
                <a:spcPct val="120000"/>
              </a:lnSpc>
            </a:pPr>
            <a:r>
              <a:rPr lang="sv-SE" dirty="0" smtClean="0"/>
              <a:t>Förhållningssätt till invånare i Kronoberg,</a:t>
            </a:r>
            <a:br>
              <a:rPr lang="sv-SE" dirty="0" smtClean="0"/>
            </a:br>
            <a:r>
              <a:rPr lang="sv-SE" dirty="0" smtClean="0"/>
              <a:t>och oss medarbetare emellan.</a:t>
            </a:r>
          </a:p>
          <a:p>
            <a:endParaRPr lang="sv-SE" dirty="0"/>
          </a:p>
        </p:txBody>
      </p:sp>
      <p:pic>
        <p:nvPicPr>
          <p:cNvPr id="6" name="Bildobjekt 5"/>
          <p:cNvPicPr>
            <a:picLocks noChangeAspect="1"/>
          </p:cNvPicPr>
          <p:nvPr/>
        </p:nvPicPr>
        <p:blipFill rotWithShape="1">
          <a:blip r:embed="rId3" cstate="print">
            <a:extLst>
              <a:ext uri="{28A0092B-C50C-407E-A947-70E740481C1C}">
                <a14:useLocalDpi xmlns:a14="http://schemas.microsoft.com/office/drawing/2010/main" val="0"/>
              </a:ext>
            </a:extLst>
          </a:blip>
          <a:srcRect t="2292"/>
          <a:stretch/>
        </p:blipFill>
        <p:spPr>
          <a:xfrm>
            <a:off x="1004575" y="3302002"/>
            <a:ext cx="3483430" cy="2269067"/>
          </a:xfrm>
          <a:prstGeom prst="rect">
            <a:avLst/>
          </a:prstGeom>
        </p:spPr>
      </p:pic>
      <p:pic>
        <p:nvPicPr>
          <p:cNvPr id="9" name="Bildobjekt 8"/>
          <p:cNvPicPr>
            <a:picLocks noChangeAspect="1"/>
          </p:cNvPicPr>
          <p:nvPr/>
        </p:nvPicPr>
        <p:blipFill rotWithShape="1">
          <a:blip r:embed="rId4" cstate="print">
            <a:extLst>
              <a:ext uri="{28A0092B-C50C-407E-A947-70E740481C1C}">
                <a14:useLocalDpi xmlns:a14="http://schemas.microsoft.com/office/drawing/2010/main" val="0"/>
              </a:ext>
            </a:extLst>
          </a:blip>
          <a:srcRect t="1" b="1403"/>
          <a:stretch/>
        </p:blipFill>
        <p:spPr>
          <a:xfrm>
            <a:off x="4702797" y="3311676"/>
            <a:ext cx="3434916" cy="2259393"/>
          </a:xfrm>
          <a:prstGeom prst="rect">
            <a:avLst/>
          </a:prstGeom>
        </p:spPr>
      </p:pic>
    </p:spTree>
    <p:extLst>
      <p:ext uri="{BB962C8B-B14F-4D97-AF65-F5344CB8AC3E}">
        <p14:creationId xmlns:p14="http://schemas.microsoft.com/office/powerpoint/2010/main" val="3902109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28712"/>
            <a:ext cx="7886700" cy="1325563"/>
          </a:xfrm>
        </p:spPr>
        <p:txBody>
          <a:bodyPr>
            <a:normAutofit fontScale="90000"/>
          </a:bodyPr>
          <a:lstStyle/>
          <a:p>
            <a:r>
              <a:rPr lang="sv-SE" dirty="0" smtClean="0"/>
              <a:t>Översikt av policyn kopplad till relevanta människorättsdokument</a:t>
            </a:r>
            <a:endParaRPr lang="sv-SE" dirty="0"/>
          </a:p>
        </p:txBody>
      </p:sp>
      <p:sp>
        <p:nvSpPr>
          <p:cNvPr id="6" name="Rektangel 5"/>
          <p:cNvSpPr/>
          <p:nvPr/>
        </p:nvSpPr>
        <p:spPr>
          <a:xfrm>
            <a:off x="0" y="6057543"/>
            <a:ext cx="9144000" cy="784830"/>
          </a:xfrm>
          <a:prstGeom prst="rect">
            <a:avLst/>
          </a:prstGeom>
          <a:solidFill>
            <a:schemeClr val="bg1"/>
          </a:solidFill>
        </p:spPr>
        <p:txBody>
          <a:bodyPr wrap="square">
            <a:spAutoFit/>
          </a:bodyPr>
          <a:lstStyle/>
          <a:p>
            <a:r>
              <a:rPr lang="sv-SE" sz="900" dirty="0"/>
              <a:t>Allmänna förklaringen av mänskliga rättigheter (AFMR), </a:t>
            </a:r>
            <a:r>
              <a:rPr lang="sv-SE" sz="900" dirty="0" smtClean="0"/>
              <a:t>Konventionen </a:t>
            </a:r>
            <a:r>
              <a:rPr lang="sv-SE" sz="900" dirty="0"/>
              <a:t>om ekonomiska, sociala och kulturella rättigheter (KESKR), </a:t>
            </a:r>
            <a:endParaRPr lang="sv-SE" sz="900" dirty="0" smtClean="0"/>
          </a:p>
          <a:p>
            <a:r>
              <a:rPr lang="sv-SE" sz="900" dirty="0" smtClean="0"/>
              <a:t>Konventionen </a:t>
            </a:r>
            <a:r>
              <a:rPr lang="sv-SE" sz="900" dirty="0"/>
              <a:t>om medborgerliga och politiska rättigheter (KMPR), Konventionen om barnets rättigheter (BK), </a:t>
            </a:r>
            <a:endParaRPr lang="sv-SE" sz="900" dirty="0" smtClean="0"/>
          </a:p>
          <a:p>
            <a:r>
              <a:rPr lang="sv-SE" sz="900" dirty="0" smtClean="0"/>
              <a:t>Konventionen </a:t>
            </a:r>
            <a:r>
              <a:rPr lang="sv-SE" sz="900" dirty="0"/>
              <a:t>om rättigheter för personer med funktionsnedsättning (KRPF), Konventionen om avskaffande av all slags diskriminering av kvinnor (KADK), </a:t>
            </a:r>
            <a:endParaRPr lang="sv-SE" sz="900" dirty="0" smtClean="0"/>
          </a:p>
          <a:p>
            <a:r>
              <a:rPr lang="sv-SE" sz="900" dirty="0" smtClean="0"/>
              <a:t>Europeiska </a:t>
            </a:r>
            <a:r>
              <a:rPr lang="sv-SE" sz="900" dirty="0"/>
              <a:t>konventionen angående skydd för de mänskliga rättigheterna och de grundläggande friheterna (EKMR), </a:t>
            </a:r>
            <a:endParaRPr lang="sv-SE" sz="900" dirty="0" smtClean="0"/>
          </a:p>
          <a:p>
            <a:r>
              <a:rPr lang="sv-SE" sz="900" dirty="0" smtClean="0"/>
              <a:t>Den </a:t>
            </a:r>
            <a:r>
              <a:rPr lang="sv-SE" sz="900" dirty="0"/>
              <a:t>europeiska strategin för innovativ och god samhällsstyrning (ESIGS), FN:s 17 globala mål för hållbar utveckling (Agenda 2020)</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37" t="22729" r="30555" b="34764"/>
          <a:stretch/>
        </p:blipFill>
        <p:spPr bwMode="auto">
          <a:xfrm>
            <a:off x="0" y="1228297"/>
            <a:ext cx="9144000" cy="482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807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Styrning och ledning</a:t>
            </a:r>
            <a:endParaRPr lang="sv-SE" dirty="0"/>
          </a:p>
        </p:txBody>
      </p:sp>
      <p:sp>
        <p:nvSpPr>
          <p:cNvPr id="3" name="Platshållare för innehåll 2"/>
          <p:cNvSpPr>
            <a:spLocks noGrp="1"/>
          </p:cNvSpPr>
          <p:nvPr>
            <p:ph idx="1"/>
          </p:nvPr>
        </p:nvSpPr>
        <p:spPr/>
        <p:txBody>
          <a:bodyPr/>
          <a:lstStyle/>
          <a:p>
            <a:r>
              <a:rPr lang="sv-SE" dirty="0" smtClean="0"/>
              <a:t>Policyns människorättsspråk speglas i budgeten och skapar en röd tråd mellan de två dokumenten</a:t>
            </a:r>
          </a:p>
          <a:p>
            <a:endParaRPr lang="sv-SE" dirty="0"/>
          </a:p>
          <a:p>
            <a:r>
              <a:rPr lang="sv-SE" dirty="0" smtClean="0"/>
              <a:t>Policyn och budgeten är tillsammans med verksamhetsplanerna de högst styrande besluten för all verksamhet </a:t>
            </a:r>
            <a:endParaRPr lang="sv-SE" dirty="0"/>
          </a:p>
        </p:txBody>
      </p:sp>
    </p:spTree>
    <p:extLst>
      <p:ext uri="{BB962C8B-B14F-4D97-AF65-F5344CB8AC3E}">
        <p14:creationId xmlns:p14="http://schemas.microsoft.com/office/powerpoint/2010/main" val="2452567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Kopplingar i budgeten 2017</a:t>
            </a:r>
            <a:endParaRPr lang="sv-SE"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33" t="39983" r="25543" b="28904"/>
          <a:stretch/>
        </p:blipFill>
        <p:spPr bwMode="auto">
          <a:xfrm>
            <a:off x="109184" y="1455180"/>
            <a:ext cx="2880000" cy="1589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9915" t="39028" r="24606" b="30486"/>
          <a:stretch/>
        </p:blipFill>
        <p:spPr bwMode="auto">
          <a:xfrm>
            <a:off x="109184" y="3301098"/>
            <a:ext cx="2880000" cy="1546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682" t="41954" r="25202" b="27539"/>
          <a:stretch/>
        </p:blipFill>
        <p:spPr bwMode="auto">
          <a:xfrm>
            <a:off x="109184" y="5090615"/>
            <a:ext cx="2880000" cy="160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0085" t="41954" r="25202" b="31428"/>
          <a:stretch/>
        </p:blipFill>
        <p:spPr bwMode="auto">
          <a:xfrm>
            <a:off x="3140396" y="1455180"/>
            <a:ext cx="2880000" cy="13802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40085" t="41955" r="24009" b="30478"/>
          <a:stretch/>
        </p:blipFill>
        <p:spPr bwMode="auto">
          <a:xfrm>
            <a:off x="3140396" y="3295985"/>
            <a:ext cx="2880000" cy="138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3"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9488" t="41954" r="25373" b="29023"/>
          <a:stretch/>
        </p:blipFill>
        <p:spPr bwMode="auto">
          <a:xfrm>
            <a:off x="3140396" y="5096740"/>
            <a:ext cx="2880000" cy="1486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4"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40426" t="38482" r="23497" b="27948"/>
          <a:stretch/>
        </p:blipFill>
        <p:spPr bwMode="auto">
          <a:xfrm>
            <a:off x="6155134" y="1455180"/>
            <a:ext cx="2880000" cy="16748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2501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p:cNvPicPr>
            <a:picLocks noChangeAspect="1"/>
          </p:cNvPicPr>
          <p:nvPr/>
        </p:nvPicPr>
        <p:blipFill rotWithShape="1">
          <a:blip r:embed="rId3">
            <a:extLst>
              <a:ext uri="{28A0092B-C50C-407E-A947-70E740481C1C}">
                <a14:useLocalDpi xmlns:a14="http://schemas.microsoft.com/office/drawing/2010/main" val="0"/>
              </a:ext>
            </a:extLst>
          </a:blip>
          <a:srcRect l="12194" t="8271" b="3176"/>
          <a:stretch/>
        </p:blipFill>
        <p:spPr>
          <a:xfrm rot="15050709">
            <a:off x="1226694" y="1443277"/>
            <a:ext cx="2781126" cy="4949654"/>
          </a:xfrm>
          <a:prstGeom prst="rect">
            <a:avLst/>
          </a:prstGeom>
        </p:spPr>
      </p:pic>
      <p:pic>
        <p:nvPicPr>
          <p:cNvPr id="15" name="Bildobjekt 14"/>
          <p:cNvPicPr>
            <a:picLocks noChangeAspect="1"/>
          </p:cNvPicPr>
          <p:nvPr/>
        </p:nvPicPr>
        <p:blipFill rotWithShape="1">
          <a:blip r:embed="rId3">
            <a:extLst>
              <a:ext uri="{28A0092B-C50C-407E-A947-70E740481C1C}">
                <a14:useLocalDpi xmlns:a14="http://schemas.microsoft.com/office/drawing/2010/main" val="0"/>
              </a:ext>
            </a:extLst>
          </a:blip>
          <a:srcRect l="12194" t="8271" b="3176"/>
          <a:stretch/>
        </p:blipFill>
        <p:spPr>
          <a:xfrm rot="18939074">
            <a:off x="5568507" y="2640273"/>
            <a:ext cx="2781126" cy="3685759"/>
          </a:xfrm>
          <a:prstGeom prst="rect">
            <a:avLst/>
          </a:prstGeom>
        </p:spPr>
      </p:pic>
      <p:pic>
        <p:nvPicPr>
          <p:cNvPr id="14" name="Bildobjekt 13"/>
          <p:cNvPicPr>
            <a:picLocks noChangeAspect="1"/>
          </p:cNvPicPr>
          <p:nvPr/>
        </p:nvPicPr>
        <p:blipFill rotWithShape="1">
          <a:blip r:embed="rId3">
            <a:extLst>
              <a:ext uri="{28A0092B-C50C-407E-A947-70E740481C1C}">
                <a14:useLocalDpi xmlns:a14="http://schemas.microsoft.com/office/drawing/2010/main" val="0"/>
              </a:ext>
            </a:extLst>
          </a:blip>
          <a:srcRect l="12194" t="8271" b="3176"/>
          <a:stretch/>
        </p:blipFill>
        <p:spPr>
          <a:xfrm rot="15050709">
            <a:off x="2863931" y="-504214"/>
            <a:ext cx="2781126" cy="4949654"/>
          </a:xfrm>
          <a:prstGeom prst="rect">
            <a:avLst/>
          </a:prstGeom>
        </p:spPr>
      </p:pic>
      <p:pic>
        <p:nvPicPr>
          <p:cNvPr id="4" name="Bildobjekt 3"/>
          <p:cNvPicPr>
            <a:picLocks noChangeAspect="1"/>
          </p:cNvPicPr>
          <p:nvPr/>
        </p:nvPicPr>
        <p:blipFill rotWithShape="1">
          <a:blip r:embed="rId4" cstate="print">
            <a:extLst>
              <a:ext uri="{28A0092B-C50C-407E-A947-70E740481C1C}">
                <a14:useLocalDpi xmlns:a14="http://schemas.microsoft.com/office/drawing/2010/main" val="0"/>
              </a:ext>
            </a:extLst>
          </a:blip>
          <a:srcRect l="3735" t="4446" r="6062"/>
          <a:stretch/>
        </p:blipFill>
        <p:spPr>
          <a:xfrm>
            <a:off x="2899025" y="4373592"/>
            <a:ext cx="2345267" cy="2484408"/>
          </a:xfrm>
          <a:prstGeom prst="rect">
            <a:avLst/>
          </a:prstGeom>
        </p:spPr>
      </p:pic>
      <p:pic>
        <p:nvPicPr>
          <p:cNvPr id="7" name="Bildobjekt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20318">
            <a:off x="5607030" y="1439076"/>
            <a:ext cx="1990328" cy="1367974"/>
          </a:xfrm>
          <a:prstGeom prst="rect">
            <a:avLst/>
          </a:prstGeom>
          <a:ln>
            <a:solidFill>
              <a:schemeClr val="tx1"/>
            </a:solidFill>
          </a:ln>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4292">
            <a:off x="1458202" y="1520728"/>
            <a:ext cx="1363852" cy="1829450"/>
          </a:xfrm>
          <a:prstGeom prst="rect">
            <a:avLst/>
          </a:prstGeom>
          <a:ln>
            <a:solidFill>
              <a:schemeClr val="tx1"/>
            </a:solidFill>
          </a:ln>
        </p:spPr>
      </p:pic>
      <p:pic>
        <p:nvPicPr>
          <p:cNvPr id="10" name="Bildobjekt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6463">
            <a:off x="2649004" y="1127535"/>
            <a:ext cx="1396472" cy="1991056"/>
          </a:xfrm>
          <a:prstGeom prst="rect">
            <a:avLst/>
          </a:prstGeom>
          <a:ln>
            <a:solidFill>
              <a:schemeClr val="tx1"/>
            </a:solidFill>
          </a:ln>
        </p:spPr>
      </p:pic>
      <p:pic>
        <p:nvPicPr>
          <p:cNvPr id="11" name="Bildobjekt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404017">
            <a:off x="2127702" y="2718478"/>
            <a:ext cx="1447192" cy="1298044"/>
          </a:xfrm>
          <a:prstGeom prst="rect">
            <a:avLst/>
          </a:prstGeom>
          <a:ln>
            <a:solidFill>
              <a:schemeClr val="tx1"/>
            </a:solidFill>
          </a:ln>
        </p:spPr>
      </p:pic>
      <p:pic>
        <p:nvPicPr>
          <p:cNvPr id="12" name="Bildobjekt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469644">
            <a:off x="7266117" y="2865115"/>
            <a:ext cx="1831228" cy="1542922"/>
          </a:xfrm>
          <a:prstGeom prst="rect">
            <a:avLst/>
          </a:prstGeom>
        </p:spPr>
      </p:pic>
      <p:pic>
        <p:nvPicPr>
          <p:cNvPr id="8" name="Bildobjekt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4119">
            <a:off x="3410774" y="1552529"/>
            <a:ext cx="1687442" cy="2383625"/>
          </a:xfrm>
          <a:prstGeom prst="rect">
            <a:avLst/>
          </a:prstGeom>
          <a:ln>
            <a:solidFill>
              <a:schemeClr val="tx1"/>
            </a:solidFill>
          </a:ln>
        </p:spPr>
      </p:pic>
      <p:pic>
        <p:nvPicPr>
          <p:cNvPr id="5" name="Bildobjekt 4"/>
          <p:cNvPicPr>
            <a:picLocks noChangeAspect="1"/>
          </p:cNvPicPr>
          <p:nvPr/>
        </p:nvPicPr>
        <p:blipFill rotWithShape="1">
          <a:blip r:embed="rId11" cstate="print">
            <a:extLst>
              <a:ext uri="{28A0092B-C50C-407E-A947-70E740481C1C}">
                <a14:useLocalDpi xmlns:a14="http://schemas.microsoft.com/office/drawing/2010/main" val="0"/>
              </a:ext>
            </a:extLst>
          </a:blip>
          <a:srcRect t="6936"/>
          <a:stretch/>
        </p:blipFill>
        <p:spPr>
          <a:xfrm rot="728163">
            <a:off x="4474214" y="3313936"/>
            <a:ext cx="2696769" cy="1982741"/>
          </a:xfrm>
          <a:prstGeom prst="rect">
            <a:avLst/>
          </a:prstGeom>
          <a:ln>
            <a:solidFill>
              <a:schemeClr val="tx1"/>
            </a:solidFill>
          </a:ln>
        </p:spPr>
      </p:pic>
      <p:sp>
        <p:nvSpPr>
          <p:cNvPr id="13" name="Rubrik 1"/>
          <p:cNvSpPr>
            <a:spLocks noGrp="1"/>
          </p:cNvSpPr>
          <p:nvPr>
            <p:ph type="title"/>
          </p:nvPr>
        </p:nvSpPr>
        <p:spPr>
          <a:xfrm>
            <a:off x="0" y="1"/>
            <a:ext cx="8980227" cy="1129148"/>
          </a:xfrm>
        </p:spPr>
        <p:txBody>
          <a:bodyPr>
            <a:normAutofit/>
          </a:bodyPr>
          <a:lstStyle/>
          <a:p>
            <a:r>
              <a:rPr lang="sv-SE" sz="3600" dirty="0" smtClean="0"/>
              <a:t>Mänskliga rättigheter i styrning och ledning i Region Kronoberg</a:t>
            </a:r>
            <a:endParaRPr lang="sv-SE" sz="3600" dirty="0"/>
          </a:p>
        </p:txBody>
      </p:sp>
      <p:pic>
        <p:nvPicPr>
          <p:cNvPr id="6" name="Bildobjekt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720318">
            <a:off x="4504574" y="1950750"/>
            <a:ext cx="1975983" cy="1374724"/>
          </a:xfrm>
          <a:prstGeom prst="rect">
            <a:avLst/>
          </a:prstGeom>
          <a:ln>
            <a:solidFill>
              <a:schemeClr val="tx1"/>
            </a:solidFill>
          </a:ln>
        </p:spPr>
      </p:pic>
    </p:spTree>
    <p:extLst>
      <p:ext uri="{BB962C8B-B14F-4D97-AF65-F5344CB8AC3E}">
        <p14:creationId xmlns:p14="http://schemas.microsoft.com/office/powerpoint/2010/main" val="3533321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Nästa steg…</a:t>
            </a:r>
            <a:endParaRPr lang="sv-SE" dirty="0"/>
          </a:p>
        </p:txBody>
      </p:sp>
      <p:sp>
        <p:nvSpPr>
          <p:cNvPr id="6" name="Platshållare för innehåll 5"/>
          <p:cNvSpPr>
            <a:spLocks noGrp="1"/>
          </p:cNvSpPr>
          <p:nvPr>
            <p:ph idx="1"/>
          </p:nvPr>
        </p:nvSpPr>
        <p:spPr>
          <a:xfrm>
            <a:off x="628649" y="1825625"/>
            <a:ext cx="8215099" cy="4351338"/>
          </a:xfrm>
        </p:spPr>
        <p:txBody>
          <a:bodyPr>
            <a:normAutofit/>
          </a:bodyPr>
          <a:lstStyle/>
          <a:p>
            <a:r>
              <a:rPr lang="sv-SE" dirty="0" smtClean="0"/>
              <a:t>Kommunicera policyn och vårt ansvar för mänskliga rättigheter till alla verksamheter inom Region Kronoberg</a:t>
            </a:r>
          </a:p>
          <a:p>
            <a:pPr lvl="1"/>
            <a:r>
              <a:rPr lang="sv-SE" dirty="0" smtClean="0"/>
              <a:t>Presentationsmaterial och utbildning för chefer</a:t>
            </a:r>
          </a:p>
          <a:p>
            <a:pPr lvl="1"/>
            <a:r>
              <a:rPr lang="sv-SE" dirty="0" smtClean="0"/>
              <a:t>Presentationsmaterial för APT</a:t>
            </a:r>
          </a:p>
          <a:p>
            <a:endParaRPr lang="sv-SE" sz="1200" dirty="0"/>
          </a:p>
          <a:p>
            <a:r>
              <a:rPr lang="sv-SE" dirty="0" smtClean="0"/>
              <a:t>Länka samman policyn med värdegrundsarbetet </a:t>
            </a:r>
          </a:p>
          <a:p>
            <a:pPr lvl="1"/>
            <a:r>
              <a:rPr lang="sv-SE" dirty="0" smtClean="0"/>
              <a:t>ny kortlek i värdegrundsspelet</a:t>
            </a:r>
          </a:p>
          <a:p>
            <a:endParaRPr lang="sv-SE" sz="1200" dirty="0" smtClean="0"/>
          </a:p>
          <a:p>
            <a:pPr marL="0" indent="0">
              <a:buNone/>
            </a:pPr>
            <a:endParaRPr lang="sv-SE" dirty="0"/>
          </a:p>
          <a:p>
            <a:pPr marL="0" indent="0">
              <a:buNone/>
            </a:pPr>
            <a:endParaRPr lang="sv-SE"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54" r="7544"/>
          <a:stretch/>
        </p:blipFill>
        <p:spPr bwMode="auto">
          <a:xfrm>
            <a:off x="6144136" y="4647062"/>
            <a:ext cx="2999864" cy="2210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158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7421" y="146758"/>
            <a:ext cx="8966579" cy="1325563"/>
          </a:xfrm>
        </p:spPr>
        <p:txBody>
          <a:bodyPr>
            <a:noAutofit/>
          </a:bodyPr>
          <a:lstStyle/>
          <a:p>
            <a:r>
              <a:rPr lang="sv-SE" sz="3200" dirty="0"/>
              <a:t>Identifiera och förtydliga </a:t>
            </a:r>
            <a:r>
              <a:rPr lang="sv-SE" sz="3200" dirty="0" smtClean="0"/>
              <a:t>olika </a:t>
            </a:r>
            <a:r>
              <a:rPr lang="sv-SE" sz="3200" dirty="0"/>
              <a:t>verksamheters specifika människorättsansvar kopplat till policyn</a:t>
            </a:r>
          </a:p>
        </p:txBody>
      </p:sp>
      <p:sp>
        <p:nvSpPr>
          <p:cNvPr id="3" name="Platshållare för innehåll 2"/>
          <p:cNvSpPr>
            <a:spLocks noGrp="1"/>
          </p:cNvSpPr>
          <p:nvPr>
            <p:ph idx="1"/>
          </p:nvPr>
        </p:nvSpPr>
        <p:spPr>
          <a:xfrm>
            <a:off x="388189" y="1405723"/>
            <a:ext cx="8660920" cy="4701780"/>
          </a:xfrm>
          <a:solidFill>
            <a:schemeClr val="bg1"/>
          </a:solidFill>
        </p:spPr>
        <p:txBody>
          <a:bodyPr>
            <a:normAutofit fontScale="25000" lnSpcReduction="20000"/>
          </a:bodyPr>
          <a:lstStyle/>
          <a:p>
            <a:pPr marL="0" lvl="0" indent="0">
              <a:buNone/>
            </a:pPr>
            <a:r>
              <a:rPr lang="sv-SE" sz="7200" b="1" dirty="0" smtClean="0"/>
              <a:t>Hälso- och sjukvården, exempelvis:</a:t>
            </a:r>
          </a:p>
          <a:p>
            <a:pPr lvl="0"/>
            <a:r>
              <a:rPr lang="sv-SE" sz="8000" dirty="0" smtClean="0"/>
              <a:t>Rätten </a:t>
            </a:r>
            <a:r>
              <a:rPr lang="sv-SE" sz="8000" dirty="0"/>
              <a:t>till bästa uppnåeliga hälsa, utifrån individens specifika förutsättningar. Hälso- och sjukvården ska så långt som möjligt utformas och genomföras i samråd med patienten.</a:t>
            </a:r>
          </a:p>
          <a:p>
            <a:pPr lvl="0"/>
            <a:r>
              <a:rPr lang="sv-SE" sz="8000" dirty="0"/>
              <a:t>Likvärdig tillgång till hälso- och sjukvård, oavsett ålder, kön, funktionsnedsättning, etnisk eller religiös tillhörighet, sexuell läggning, könsidentitet eller könsuttryck. Det ska finnas en likvärdig fysisk, administrativ och ekonomisk tillgänglighet till god hälsa och </a:t>
            </a:r>
            <a:r>
              <a:rPr lang="sv-SE" sz="8000" dirty="0" smtClean="0"/>
              <a:t>hälso- </a:t>
            </a:r>
            <a:r>
              <a:rPr lang="sv-SE" sz="8000" dirty="0"/>
              <a:t>och sjukvård. </a:t>
            </a:r>
          </a:p>
          <a:p>
            <a:pPr lvl="0"/>
            <a:r>
              <a:rPr lang="sv-SE" sz="8000" dirty="0"/>
              <a:t>Rätten för personer med funktionsnedsättning till likvärdig tillgång till ordinarie hälso- och sjukvård, samt till särskild hälso- och sjukvård och re-/habilitering utifrån sin </a:t>
            </a:r>
            <a:r>
              <a:rPr lang="sv-SE" sz="8000" dirty="0" smtClean="0"/>
              <a:t>funktionsnedsättning</a:t>
            </a:r>
            <a:r>
              <a:rPr lang="sv-SE" sz="8000" dirty="0"/>
              <a:t>.</a:t>
            </a:r>
          </a:p>
          <a:p>
            <a:pPr lvl="0"/>
            <a:r>
              <a:rPr lang="sv-SE" sz="8000" dirty="0" smtClean="0"/>
              <a:t>Rätten </a:t>
            </a:r>
            <a:r>
              <a:rPr lang="sv-SE" sz="8000" dirty="0"/>
              <a:t>för barn att få principen om barnets bästa särskilt beaktat vid hälso- och sjukvård. Barnets inställning till den aktuella vården eller behandlingen ska så långt som möjligt </a:t>
            </a:r>
            <a:r>
              <a:rPr lang="sv-SE" sz="8000" dirty="0" smtClean="0"/>
              <a:t>klarläggas och tillmätas </a:t>
            </a:r>
            <a:r>
              <a:rPr lang="sv-SE" sz="8000" dirty="0"/>
              <a:t>betydelse i förhållande till hens ålder och mognad.</a:t>
            </a:r>
          </a:p>
          <a:p>
            <a:pPr lvl="0"/>
            <a:r>
              <a:rPr lang="sv-SE" sz="8000" dirty="0"/>
              <a:t>Rätten till likvärdig tillgång till rehabilitering, vård och stöd för de personer som utsatts för övergrepp eller trauma. Vi uppmärksammar våld i nära relationer och gör orosanmälningar vid misstanke om att ett barn far illa.</a:t>
            </a:r>
          </a:p>
          <a:p>
            <a:endParaRPr lang="sv-SE" dirty="0"/>
          </a:p>
        </p:txBody>
      </p:sp>
    </p:spTree>
    <p:extLst>
      <p:ext uri="{BB962C8B-B14F-4D97-AF65-F5344CB8AC3E}">
        <p14:creationId xmlns:p14="http://schemas.microsoft.com/office/powerpoint/2010/main" val="426437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p:nvPr/>
        </p:nvPicPr>
        <p:blipFill rotWithShape="1">
          <a:blip r:embed="rId2"/>
          <a:srcRect l="18106" t="16075" r="16801" b="11017"/>
          <a:stretch/>
        </p:blipFill>
        <p:spPr bwMode="auto">
          <a:xfrm>
            <a:off x="25400" y="0"/>
            <a:ext cx="9093200" cy="6858000"/>
          </a:xfrm>
          <a:prstGeom prst="rect">
            <a:avLst/>
          </a:prstGeom>
          <a:ln>
            <a:noFill/>
          </a:ln>
          <a:extLst>
            <a:ext uri="{53640926-AAD7-44D8-BBD7-CCE9431645EC}">
              <a14:shadowObscured xmlns:a14="http://schemas.microsoft.com/office/drawing/2010/main"/>
            </a:ext>
          </a:extLst>
        </p:spPr>
      </p:pic>
      <p:sp>
        <p:nvSpPr>
          <p:cNvPr id="2" name="Rektangel 1"/>
          <p:cNvSpPr/>
          <p:nvPr/>
        </p:nvSpPr>
        <p:spPr>
          <a:xfrm>
            <a:off x="25400" y="3016154"/>
            <a:ext cx="2185537" cy="3248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p:cNvSpPr/>
          <p:nvPr/>
        </p:nvSpPr>
        <p:spPr>
          <a:xfrm>
            <a:off x="2210937" y="3016154"/>
            <a:ext cx="6768000" cy="32481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2210937" y="0"/>
            <a:ext cx="6768000" cy="301615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95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p:nvPr/>
        </p:nvPicPr>
        <p:blipFill rotWithShape="1">
          <a:blip r:embed="rId2"/>
          <a:srcRect l="17650" t="17099" r="17257" b="7772"/>
          <a:stretch/>
        </p:blipFill>
        <p:spPr bwMode="auto">
          <a:xfrm>
            <a:off x="19685" y="0"/>
            <a:ext cx="910463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0526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endParaRPr lang="sv-SE"/>
          </a:p>
        </p:txBody>
      </p:sp>
      <p:pic>
        <p:nvPicPr>
          <p:cNvPr id="4" name="Bildobjekt 3"/>
          <p:cNvPicPr/>
          <p:nvPr/>
        </p:nvPicPr>
        <p:blipFill rotWithShape="1">
          <a:blip r:embed="rId2"/>
          <a:srcRect l="17488" t="18912" r="17257" b="5182"/>
          <a:stretch/>
        </p:blipFill>
        <p:spPr bwMode="auto">
          <a:xfrm>
            <a:off x="-61913" y="0"/>
            <a:ext cx="9267825"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9543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939" t="23608" r="26567" b="31428"/>
          <a:stretch/>
        </p:blipFill>
        <p:spPr bwMode="auto">
          <a:xfrm>
            <a:off x="2074471" y="112593"/>
            <a:ext cx="7028253" cy="649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212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t>
            </a:r>
            <a:r>
              <a:rPr lang="sv-SE" dirty="0" smtClean="0"/>
              <a:t>tabens verksamheter</a:t>
            </a:r>
            <a:endParaRPr lang="sv-SE" dirty="0"/>
          </a:p>
        </p:txBody>
      </p:sp>
      <p:sp>
        <p:nvSpPr>
          <p:cNvPr id="3" name="Platshållare för innehåll 2"/>
          <p:cNvSpPr>
            <a:spLocks noGrp="1"/>
          </p:cNvSpPr>
          <p:nvPr>
            <p:ph idx="1"/>
          </p:nvPr>
        </p:nvSpPr>
        <p:spPr/>
        <p:txBody>
          <a:bodyPr/>
          <a:lstStyle/>
          <a:p>
            <a:pPr marL="0" lvl="0" indent="0">
              <a:buNone/>
            </a:pPr>
            <a:r>
              <a:rPr lang="sv-SE" dirty="0" smtClean="0"/>
              <a:t>På motsvarande sätt har vi förtydligat stabsavdelningarnas människorättsansvar:</a:t>
            </a:r>
          </a:p>
          <a:p>
            <a:pPr lvl="0"/>
            <a:r>
              <a:rPr lang="sv-SE" dirty="0" smtClean="0"/>
              <a:t>Ekonomiavdelningen</a:t>
            </a:r>
            <a:endParaRPr lang="sv-SE" dirty="0"/>
          </a:p>
          <a:p>
            <a:pPr lvl="0"/>
            <a:r>
              <a:rPr lang="sv-SE" dirty="0"/>
              <a:t>Kansliavdelningen</a:t>
            </a:r>
          </a:p>
          <a:p>
            <a:pPr lvl="0"/>
            <a:r>
              <a:rPr lang="sv-SE" dirty="0"/>
              <a:t>Kommunikationsavdelningen</a:t>
            </a:r>
          </a:p>
          <a:p>
            <a:pPr lvl="0"/>
            <a:r>
              <a:rPr lang="sv-SE" dirty="0"/>
              <a:t>Kundservice och logistik</a:t>
            </a:r>
          </a:p>
          <a:p>
            <a:pPr lvl="0"/>
            <a:r>
              <a:rPr lang="sv-SE" dirty="0"/>
              <a:t>Personalavdelningen</a:t>
            </a:r>
          </a:p>
          <a:p>
            <a:pPr lvl="0"/>
            <a:r>
              <a:rPr lang="sv-SE" dirty="0"/>
              <a:t>Planeringsavdelningen</a:t>
            </a:r>
          </a:p>
          <a:p>
            <a:endParaRPr lang="sv-SE" dirty="0"/>
          </a:p>
        </p:txBody>
      </p:sp>
    </p:spTree>
    <p:extLst>
      <p:ext uri="{BB962C8B-B14F-4D97-AF65-F5344CB8AC3E}">
        <p14:creationId xmlns:p14="http://schemas.microsoft.com/office/powerpoint/2010/main" val="5013246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Det fortsatta arbetet</a:t>
            </a:r>
            <a:endParaRPr lang="sv-SE" dirty="0"/>
          </a:p>
        </p:txBody>
      </p:sp>
      <p:sp>
        <p:nvSpPr>
          <p:cNvPr id="3" name="Platshållare för innehåll 2"/>
          <p:cNvSpPr>
            <a:spLocks noGrp="1"/>
          </p:cNvSpPr>
          <p:nvPr>
            <p:ph idx="1"/>
          </p:nvPr>
        </p:nvSpPr>
        <p:spPr>
          <a:xfrm>
            <a:off x="614149" y="1566318"/>
            <a:ext cx="8195481" cy="4351338"/>
          </a:xfrm>
        </p:spPr>
        <p:txBody>
          <a:bodyPr>
            <a:normAutofit/>
          </a:bodyPr>
          <a:lstStyle/>
          <a:p>
            <a:pPr>
              <a:spcAft>
                <a:spcPts val="1200"/>
              </a:spcAft>
            </a:pPr>
            <a:r>
              <a:rPr lang="sv-SE" dirty="0" smtClean="0"/>
              <a:t>Vi bygger på med målen från verksamhetsplanerna samt åtgärderna i handlingsplanerna</a:t>
            </a:r>
          </a:p>
          <a:p>
            <a:pPr>
              <a:spcAft>
                <a:spcPts val="1200"/>
              </a:spcAft>
            </a:pPr>
            <a:r>
              <a:rPr lang="sv-SE" dirty="0" smtClean="0"/>
              <a:t>Vi har testat med detta årets verksamhetsplaner och alla aktiviteter passar in under policyns fyra områden</a:t>
            </a:r>
          </a:p>
          <a:p>
            <a:pPr>
              <a:spcAft>
                <a:spcPts val="1200"/>
              </a:spcAft>
            </a:pPr>
            <a:r>
              <a:rPr lang="sv-SE" dirty="0" smtClean="0"/>
              <a:t>Därefter bygger vi på med befintliga styrtal och indikatorer</a:t>
            </a:r>
          </a:p>
        </p:txBody>
      </p:sp>
    </p:spTree>
    <p:extLst>
      <p:ext uri="{BB962C8B-B14F-4D97-AF65-F5344CB8AC3E}">
        <p14:creationId xmlns:p14="http://schemas.microsoft.com/office/powerpoint/2010/main" val="414918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812" t="32614" r="31258" b="23582"/>
          <a:stretch/>
        </p:blipFill>
        <p:spPr bwMode="auto">
          <a:xfrm>
            <a:off x="13649" y="832787"/>
            <a:ext cx="9130352" cy="613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 5"/>
          <p:cNvSpPr/>
          <p:nvPr/>
        </p:nvSpPr>
        <p:spPr>
          <a:xfrm>
            <a:off x="2216989" y="2846717"/>
            <a:ext cx="6927011" cy="3752491"/>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4230806" y="3856008"/>
            <a:ext cx="3084394"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sv-SE" b="1" dirty="0" smtClean="0"/>
              <a:t>Utmaningen 2017-2018:</a:t>
            </a:r>
          </a:p>
          <a:p>
            <a:r>
              <a:rPr lang="sv-SE" dirty="0" smtClean="0"/>
              <a:t>Aktiviteter i </a:t>
            </a:r>
            <a:r>
              <a:rPr lang="sv-SE" dirty="0" err="1" smtClean="0"/>
              <a:t>verksamhets-planer</a:t>
            </a:r>
            <a:r>
              <a:rPr lang="sv-SE" dirty="0" smtClean="0"/>
              <a:t>, indikatorer och styrtal ska möta och mäta invånarnas rättighetskrav på oss</a:t>
            </a:r>
            <a:endParaRPr lang="sv-SE" dirty="0"/>
          </a:p>
        </p:txBody>
      </p:sp>
      <p:sp>
        <p:nvSpPr>
          <p:cNvPr id="9" name="Rubrik 1"/>
          <p:cNvSpPr>
            <a:spLocks noGrp="1"/>
          </p:cNvSpPr>
          <p:nvPr>
            <p:ph type="title"/>
          </p:nvPr>
        </p:nvSpPr>
        <p:spPr>
          <a:xfrm>
            <a:off x="0" y="-109184"/>
            <a:ext cx="7886700" cy="1325563"/>
          </a:xfrm>
        </p:spPr>
        <p:txBody>
          <a:bodyPr/>
          <a:lstStyle/>
          <a:p>
            <a:r>
              <a:rPr lang="sv-SE" dirty="0" smtClean="0"/>
              <a:t>Det fortsatta arbetet</a:t>
            </a:r>
            <a:endParaRPr lang="sv-SE" dirty="0"/>
          </a:p>
        </p:txBody>
      </p:sp>
      <p:sp>
        <p:nvSpPr>
          <p:cNvPr id="2" name="Rektangel 1"/>
          <p:cNvSpPr/>
          <p:nvPr/>
        </p:nvSpPr>
        <p:spPr>
          <a:xfrm>
            <a:off x="1" y="2995957"/>
            <a:ext cx="9143999" cy="98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1376" y="3973787"/>
            <a:ext cx="9143999" cy="98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11377" y="4956425"/>
            <a:ext cx="9143999" cy="98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11378" y="5916305"/>
            <a:ext cx="9143999" cy="98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9379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1" t="17910" r="31891" b="10846"/>
          <a:stretch/>
        </p:blipFill>
        <p:spPr bwMode="auto">
          <a:xfrm>
            <a:off x="0" y="-2"/>
            <a:ext cx="9143999"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ktangel 4"/>
          <p:cNvSpPr/>
          <p:nvPr/>
        </p:nvSpPr>
        <p:spPr>
          <a:xfrm>
            <a:off x="-2271" y="1637733"/>
            <a:ext cx="9143999" cy="98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0" y="2074459"/>
            <a:ext cx="9143999" cy="2101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2271" y="4176215"/>
            <a:ext cx="9143999" cy="18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3" y="6039135"/>
            <a:ext cx="9143999" cy="982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5759355" y="1705973"/>
            <a:ext cx="1656000" cy="42480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5761627" y="6052783"/>
            <a:ext cx="1656000" cy="792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6978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Vårt långsiktiga arbete</a:t>
            </a:r>
            <a:endParaRPr lang="sv-SE" dirty="0"/>
          </a:p>
        </p:txBody>
      </p:sp>
      <p:sp>
        <p:nvSpPr>
          <p:cNvPr id="3" name="Platshållare för innehåll 2"/>
          <p:cNvSpPr>
            <a:spLocks noGrp="1"/>
          </p:cNvSpPr>
          <p:nvPr>
            <p:ph idx="1"/>
          </p:nvPr>
        </p:nvSpPr>
        <p:spPr>
          <a:xfrm>
            <a:off x="628650" y="1583140"/>
            <a:ext cx="7886700" cy="4593823"/>
          </a:xfrm>
        </p:spPr>
        <p:txBody>
          <a:bodyPr>
            <a:normAutofit fontScale="92500" lnSpcReduction="10000"/>
          </a:bodyPr>
          <a:lstStyle/>
          <a:p>
            <a:pPr>
              <a:spcAft>
                <a:spcPts val="1200"/>
              </a:spcAft>
            </a:pPr>
            <a:r>
              <a:rPr lang="sv-SE" dirty="0" smtClean="0"/>
              <a:t>Vi ska utveckla framtida verksamhetsplaner som är baserade på policyn, budgeten och verksamhetens människorättsansvar</a:t>
            </a:r>
          </a:p>
          <a:p>
            <a:pPr>
              <a:spcAft>
                <a:spcPts val="1200"/>
              </a:spcAft>
            </a:pPr>
            <a:r>
              <a:rPr lang="sv-SE" dirty="0" smtClean="0"/>
              <a:t>Aktiviteter, indikatorer och styrtal ska bidra till att möta och mäta invånarnas rättighetsanspråk på våra olika verksamheter</a:t>
            </a:r>
          </a:p>
          <a:p>
            <a:pPr>
              <a:spcAft>
                <a:spcPts val="1200"/>
              </a:spcAft>
            </a:pPr>
            <a:r>
              <a:rPr lang="sv-SE" dirty="0" smtClean="0"/>
              <a:t>Vi strävar efter att mäta både processindikatorer och resultatindikatorer</a:t>
            </a:r>
          </a:p>
          <a:p>
            <a:pPr>
              <a:spcAft>
                <a:spcPts val="1200"/>
              </a:spcAft>
            </a:pPr>
            <a:r>
              <a:rPr lang="sv-SE" dirty="0" smtClean="0"/>
              <a:t>I möjligaste mån vill vi använda oss av befintliga indikatorer/styrtal som har tydlig koppling till mänskliga rättigheter</a:t>
            </a:r>
          </a:p>
        </p:txBody>
      </p:sp>
    </p:spTree>
    <p:extLst>
      <p:ext uri="{BB962C8B-B14F-4D97-AF65-F5344CB8AC3E}">
        <p14:creationId xmlns:p14="http://schemas.microsoft.com/office/powerpoint/2010/main" val="33750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Mänskliga rättigheter hör hemma i styrning och ledning</a:t>
            </a:r>
            <a:endParaRPr lang="sv-SE" dirty="0"/>
          </a:p>
        </p:txBody>
      </p:sp>
      <p:sp>
        <p:nvSpPr>
          <p:cNvPr id="3" name="Platshållare för innehåll 2"/>
          <p:cNvSpPr>
            <a:spLocks noGrp="1"/>
          </p:cNvSpPr>
          <p:nvPr>
            <p:ph idx="1"/>
          </p:nvPr>
        </p:nvSpPr>
        <p:spPr>
          <a:xfrm>
            <a:off x="423081" y="1825625"/>
            <a:ext cx="8475259" cy="4351338"/>
          </a:xfrm>
        </p:spPr>
        <p:txBody>
          <a:bodyPr>
            <a:normAutofit fontScale="92500"/>
          </a:bodyPr>
          <a:lstStyle/>
          <a:p>
            <a:pPr>
              <a:lnSpc>
                <a:spcPct val="120000"/>
              </a:lnSpc>
            </a:pPr>
            <a:r>
              <a:rPr lang="sv-SE" dirty="0" smtClean="0"/>
              <a:t>Region Kronoberg har utvecklat ett strategiskt sätt att föra in mänskliga rättigheter i styrning och ledning. </a:t>
            </a:r>
            <a:endParaRPr lang="sv-SE" sz="700" dirty="0" smtClean="0"/>
          </a:p>
          <a:p>
            <a:pPr>
              <a:lnSpc>
                <a:spcPct val="120000"/>
              </a:lnSpc>
            </a:pPr>
            <a:r>
              <a:rPr lang="sv-SE" dirty="0" smtClean="0"/>
              <a:t>Det gör vi genom att uppmärksamma att all vår verksamhet utgår från att respektera, skydda och säkerställa våra invånares mänskliga rättigheter inom vårt uppdrag.</a:t>
            </a:r>
            <a:endParaRPr lang="sv-SE" sz="700" dirty="0"/>
          </a:p>
          <a:p>
            <a:pPr>
              <a:lnSpc>
                <a:spcPct val="120000"/>
              </a:lnSpc>
            </a:pPr>
            <a:r>
              <a:rPr lang="sv-SE" dirty="0" smtClean="0"/>
              <a:t>Utgångspunkten är att mänskliga rättigheter är grunden för all vår verksamhet, och inte ett sidoprojekt.</a:t>
            </a:r>
          </a:p>
          <a:p>
            <a:endParaRPr lang="sv-SE" dirty="0"/>
          </a:p>
          <a:p>
            <a:endParaRPr lang="sv-SE" dirty="0"/>
          </a:p>
        </p:txBody>
      </p:sp>
    </p:spTree>
    <p:extLst>
      <p:ext uri="{BB962C8B-B14F-4D97-AF65-F5344CB8AC3E}">
        <p14:creationId xmlns:p14="http://schemas.microsoft.com/office/powerpoint/2010/main" val="20679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 mer information</a:t>
            </a:r>
            <a:endParaRPr lang="sv-SE" dirty="0"/>
          </a:p>
        </p:txBody>
      </p:sp>
      <p:sp>
        <p:nvSpPr>
          <p:cNvPr id="3" name="Platshållare för innehåll 2"/>
          <p:cNvSpPr>
            <a:spLocks noGrp="1"/>
          </p:cNvSpPr>
          <p:nvPr>
            <p:ph idx="1"/>
          </p:nvPr>
        </p:nvSpPr>
        <p:spPr/>
        <p:txBody>
          <a:bodyPr/>
          <a:lstStyle/>
          <a:p>
            <a:pPr marL="0" indent="0">
              <a:buNone/>
            </a:pPr>
            <a:r>
              <a:rPr lang="sv-SE" dirty="0" smtClean="0"/>
              <a:t>Susann Swärd</a:t>
            </a:r>
          </a:p>
          <a:p>
            <a:pPr marL="0" indent="0">
              <a:buNone/>
            </a:pPr>
            <a:r>
              <a:rPr lang="sv-SE" dirty="0" smtClean="0"/>
              <a:t>Människorätts- och barnrättsstrateg</a:t>
            </a:r>
          </a:p>
          <a:p>
            <a:pPr marL="0" indent="0">
              <a:buNone/>
            </a:pPr>
            <a:endParaRPr lang="sv-SE" dirty="0"/>
          </a:p>
          <a:p>
            <a:pPr marL="0" indent="0">
              <a:buNone/>
            </a:pPr>
            <a:r>
              <a:rPr lang="sv-SE" dirty="0" smtClean="0"/>
              <a:t>0709 – 844 558</a:t>
            </a:r>
          </a:p>
          <a:p>
            <a:pPr marL="0" indent="0">
              <a:buNone/>
            </a:pPr>
            <a:endParaRPr lang="sv-SE" dirty="0"/>
          </a:p>
          <a:p>
            <a:pPr marL="0" indent="0">
              <a:buNone/>
            </a:pPr>
            <a:r>
              <a:rPr lang="sv-SE" dirty="0" smtClean="0"/>
              <a:t>susann.sward@kronoberg.se</a:t>
            </a:r>
          </a:p>
        </p:txBody>
      </p:sp>
    </p:spTree>
    <p:extLst>
      <p:ext uri="{BB962C8B-B14F-4D97-AF65-F5344CB8AC3E}">
        <p14:creationId xmlns:p14="http://schemas.microsoft.com/office/powerpoint/2010/main" val="753059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3" name="Platshållare för innehåll 2"/>
          <p:cNvSpPr>
            <a:spLocks noGrp="1"/>
          </p:cNvSpPr>
          <p:nvPr>
            <p:ph idx="1"/>
          </p:nvPr>
        </p:nvSpPr>
        <p:spPr>
          <a:xfrm>
            <a:off x="628650" y="1583140"/>
            <a:ext cx="8078622" cy="4593823"/>
          </a:xfrm>
        </p:spPr>
        <p:txBody>
          <a:bodyPr>
            <a:normAutofit/>
          </a:bodyPr>
          <a:lstStyle/>
          <a:p>
            <a:pPr>
              <a:spcBef>
                <a:spcPts val="1800"/>
              </a:spcBef>
            </a:pPr>
            <a:r>
              <a:rPr lang="sv-SE" dirty="0" smtClean="0"/>
              <a:t>Dåvarande </a:t>
            </a:r>
            <a:r>
              <a:rPr lang="sv-SE" dirty="0"/>
              <a:t>landstingsfullmäktige </a:t>
            </a:r>
            <a:r>
              <a:rPr lang="sv-SE" dirty="0" smtClean="0"/>
              <a:t>ersatte befintliga </a:t>
            </a:r>
            <a:r>
              <a:rPr lang="sv-SE" dirty="0"/>
              <a:t>policydokument med en </a:t>
            </a:r>
            <a:r>
              <a:rPr lang="sv-SE" dirty="0" smtClean="0"/>
              <a:t>enda övergripande policy</a:t>
            </a:r>
          </a:p>
          <a:p>
            <a:pPr>
              <a:spcBef>
                <a:spcPts val="1800"/>
              </a:spcBef>
            </a:pPr>
            <a:r>
              <a:rPr lang="sv-SE" dirty="0" smtClean="0"/>
              <a:t>Likabehandlingsprogrammet 2013-2015 fick ingen genomslagskraft </a:t>
            </a:r>
            <a:r>
              <a:rPr lang="sv-SE" dirty="0"/>
              <a:t>i </a:t>
            </a:r>
            <a:r>
              <a:rPr lang="sv-SE" dirty="0" smtClean="0"/>
              <a:t>verksamheten </a:t>
            </a:r>
          </a:p>
          <a:p>
            <a:pPr>
              <a:spcBef>
                <a:spcPts val="1800"/>
              </a:spcBef>
            </a:pPr>
            <a:r>
              <a:rPr lang="sv-SE" dirty="0" smtClean="0"/>
              <a:t>När </a:t>
            </a:r>
            <a:r>
              <a:rPr lang="sv-SE" dirty="0"/>
              <a:t>Region Kronoberg bildades behövde en ny gemensam övergripande policy skapas </a:t>
            </a:r>
            <a:endParaRPr lang="sv-SE" dirty="0" smtClean="0"/>
          </a:p>
          <a:p>
            <a:pPr>
              <a:spcBef>
                <a:spcPts val="1800"/>
              </a:spcBef>
            </a:pPr>
            <a:r>
              <a:rPr lang="sv-SE" dirty="0" smtClean="0"/>
              <a:t>I </a:t>
            </a:r>
            <a:r>
              <a:rPr lang="sv-SE" dirty="0"/>
              <a:t>uppdraget ingick att arbeta in likabehandlingsprogrammets delar i </a:t>
            </a:r>
            <a:r>
              <a:rPr lang="sv-SE" dirty="0" smtClean="0"/>
              <a:t>policyn </a:t>
            </a:r>
            <a:endParaRPr lang="sv-SE" dirty="0"/>
          </a:p>
        </p:txBody>
      </p:sp>
    </p:spTree>
    <p:extLst>
      <p:ext uri="{BB962C8B-B14F-4D97-AF65-F5344CB8AC3E}">
        <p14:creationId xmlns:p14="http://schemas.microsoft.com/office/powerpoint/2010/main" val="2888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Bakgrund</a:t>
            </a:r>
            <a:endParaRPr lang="sv-SE" dirty="0"/>
          </a:p>
        </p:txBody>
      </p:sp>
      <p:sp>
        <p:nvSpPr>
          <p:cNvPr id="3" name="Platshållare för innehåll 2"/>
          <p:cNvSpPr>
            <a:spLocks noGrp="1"/>
          </p:cNvSpPr>
          <p:nvPr>
            <p:ph idx="1"/>
          </p:nvPr>
        </p:nvSpPr>
        <p:spPr>
          <a:xfrm>
            <a:off x="163769" y="1583140"/>
            <a:ext cx="8911988" cy="4593823"/>
          </a:xfrm>
        </p:spPr>
        <p:txBody>
          <a:bodyPr>
            <a:normAutofit/>
          </a:bodyPr>
          <a:lstStyle/>
          <a:p>
            <a:pPr>
              <a:spcBef>
                <a:spcPts val="3000"/>
              </a:spcBef>
            </a:pPr>
            <a:r>
              <a:rPr lang="sv-SE" dirty="0" smtClean="0"/>
              <a:t>Framtagandet </a:t>
            </a:r>
            <a:r>
              <a:rPr lang="sv-SE" dirty="0"/>
              <a:t>av policyn har föregåtts av ett omfattande värdegrundsarbete i hela organisationen. </a:t>
            </a:r>
            <a:endParaRPr lang="sv-SE" dirty="0" smtClean="0"/>
          </a:p>
          <a:p>
            <a:pPr>
              <a:spcBef>
                <a:spcPts val="3000"/>
              </a:spcBef>
            </a:pPr>
            <a:r>
              <a:rPr lang="sv-SE" dirty="0" smtClean="0"/>
              <a:t>Policyn </a:t>
            </a:r>
            <a:r>
              <a:rPr lang="sv-SE" dirty="0"/>
              <a:t>tydliggör vårt ansvar för mänskliga rättigheter samt den värdegrund och inriktning som genomsyrar allt vi </a:t>
            </a:r>
            <a:r>
              <a:rPr lang="sv-SE" dirty="0" smtClean="0"/>
              <a:t>gör.</a:t>
            </a:r>
          </a:p>
          <a:p>
            <a:pPr>
              <a:spcBef>
                <a:spcPts val="3000"/>
              </a:spcBef>
            </a:pPr>
            <a:r>
              <a:rPr lang="sv-SE" dirty="0" smtClean="0"/>
              <a:t>Policyn </a:t>
            </a:r>
            <a:r>
              <a:rPr lang="sv-SE" dirty="0"/>
              <a:t>har ett tydligt hållbarhetsperspektiv. </a:t>
            </a:r>
            <a:endParaRPr lang="sv-SE" dirty="0" smtClean="0"/>
          </a:p>
          <a:p>
            <a:pPr>
              <a:spcBef>
                <a:spcPts val="3000"/>
              </a:spcBef>
            </a:pPr>
            <a:r>
              <a:rPr lang="sv-SE" dirty="0" smtClean="0"/>
              <a:t>Integrerar vårt likabehandlingsarbete.</a:t>
            </a:r>
            <a:endParaRPr lang="sv-SE" dirty="0"/>
          </a:p>
          <a:p>
            <a:endParaRPr lang="sv-SE" dirty="0"/>
          </a:p>
        </p:txBody>
      </p:sp>
    </p:spTree>
    <p:extLst>
      <p:ext uri="{BB962C8B-B14F-4D97-AF65-F5344CB8AC3E}">
        <p14:creationId xmlns:p14="http://schemas.microsoft.com/office/powerpoint/2010/main" val="28881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628" y="681339"/>
            <a:ext cx="6101232" cy="5384579"/>
          </a:xfrm>
          <a:prstGeom prst="rect">
            <a:avLst/>
          </a:prstGeom>
        </p:spPr>
      </p:pic>
      <p:sp>
        <p:nvSpPr>
          <p:cNvPr id="9" name="textruta 8"/>
          <p:cNvSpPr txBox="1"/>
          <p:nvPr/>
        </p:nvSpPr>
        <p:spPr>
          <a:xfrm>
            <a:off x="129394" y="163195"/>
            <a:ext cx="8954219" cy="523220"/>
          </a:xfrm>
          <a:prstGeom prst="rect">
            <a:avLst/>
          </a:prstGeom>
          <a:noFill/>
        </p:spPr>
        <p:txBody>
          <a:bodyPr wrap="square" rtlCol="0">
            <a:spAutoFit/>
          </a:bodyPr>
          <a:lstStyle/>
          <a:p>
            <a:r>
              <a:rPr lang="sv-SE" sz="2800" dirty="0" smtClean="0"/>
              <a:t>Mänskliga rättigheter är grunden för all vår verksamhet</a:t>
            </a:r>
            <a:endParaRPr lang="sv-SE" sz="2800" dirty="0"/>
          </a:p>
        </p:txBody>
      </p:sp>
      <p:sp>
        <p:nvSpPr>
          <p:cNvPr id="2" name="Rektangel 1"/>
          <p:cNvSpPr/>
          <p:nvPr/>
        </p:nvSpPr>
        <p:spPr>
          <a:xfrm>
            <a:off x="3261815" y="5117910"/>
            <a:ext cx="2429301" cy="948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3277735" y="3946481"/>
            <a:ext cx="2429301" cy="1171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3170829" y="2743200"/>
            <a:ext cx="2429301" cy="12032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3337260" y="1433015"/>
            <a:ext cx="2429301" cy="1310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5638804" y="1040897"/>
            <a:ext cx="2604450" cy="20434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137313" y="981317"/>
            <a:ext cx="2301924" cy="2103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3295593" y="676797"/>
            <a:ext cx="2429301" cy="844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690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1" y="365126"/>
            <a:ext cx="8439150" cy="1325563"/>
          </a:xfrm>
        </p:spPr>
        <p:txBody>
          <a:bodyPr>
            <a:normAutofit/>
          </a:bodyPr>
          <a:lstStyle/>
          <a:p>
            <a:r>
              <a:rPr lang="sv-SE" dirty="0" smtClean="0"/>
              <a:t>Tidsplan för mänskliga rättigheter i Region Kronoberg</a:t>
            </a:r>
            <a:endParaRPr lang="sv-SE" dirty="0"/>
          </a:p>
        </p:txBody>
      </p:sp>
      <p:sp>
        <p:nvSpPr>
          <p:cNvPr id="3" name="Platshållare för innehåll 2"/>
          <p:cNvSpPr>
            <a:spLocks noGrp="1"/>
          </p:cNvSpPr>
          <p:nvPr>
            <p:ph idx="1"/>
          </p:nvPr>
        </p:nvSpPr>
        <p:spPr>
          <a:xfrm>
            <a:off x="395785" y="2153171"/>
            <a:ext cx="8461612" cy="4351338"/>
          </a:xfrm>
        </p:spPr>
        <p:txBody>
          <a:bodyPr>
            <a:normAutofit/>
          </a:bodyPr>
          <a:lstStyle/>
          <a:p>
            <a:r>
              <a:rPr lang="sv-SE" dirty="0" smtClean="0"/>
              <a:t>Policyn antagen av regionfullmäktige 26/10-2016</a:t>
            </a:r>
          </a:p>
          <a:p>
            <a:endParaRPr lang="sv-SE" sz="1800" dirty="0"/>
          </a:p>
          <a:p>
            <a:r>
              <a:rPr lang="sv-SE" dirty="0" smtClean="0"/>
              <a:t>Genomslag </a:t>
            </a:r>
            <a:r>
              <a:rPr lang="sv-SE" dirty="0"/>
              <a:t>i budget och verksamhetsplaner </a:t>
            </a:r>
            <a:r>
              <a:rPr lang="sv-SE" dirty="0" smtClean="0"/>
              <a:t>2017, fullt ut 2018</a:t>
            </a:r>
          </a:p>
          <a:p>
            <a:endParaRPr lang="sv-SE" sz="1800" dirty="0"/>
          </a:p>
          <a:p>
            <a:r>
              <a:rPr lang="sv-SE" dirty="0" smtClean="0"/>
              <a:t>Uppföljning </a:t>
            </a:r>
            <a:r>
              <a:rPr lang="sv-SE" dirty="0"/>
              <a:t>i årsredovisningen </a:t>
            </a:r>
            <a:r>
              <a:rPr lang="sv-SE" dirty="0" smtClean="0"/>
              <a:t>från 2017,              fullt ut 2018</a:t>
            </a:r>
            <a:endParaRPr lang="sv-SE" dirty="0"/>
          </a:p>
          <a:p>
            <a:endParaRPr lang="sv-SE" dirty="0"/>
          </a:p>
        </p:txBody>
      </p:sp>
    </p:spTree>
    <p:extLst>
      <p:ext uri="{BB962C8B-B14F-4D97-AF65-F5344CB8AC3E}">
        <p14:creationId xmlns:p14="http://schemas.microsoft.com/office/powerpoint/2010/main" val="3009401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 lång process</a:t>
            </a:r>
            <a:endParaRPr lang="sv-SE" dirty="0"/>
          </a:p>
        </p:txBody>
      </p:sp>
      <p:sp>
        <p:nvSpPr>
          <p:cNvPr id="3" name="Platshållare för innehåll 2"/>
          <p:cNvSpPr>
            <a:spLocks noGrp="1"/>
          </p:cNvSpPr>
          <p:nvPr>
            <p:ph idx="1"/>
          </p:nvPr>
        </p:nvSpPr>
        <p:spPr>
          <a:xfrm>
            <a:off x="560411" y="1579965"/>
            <a:ext cx="7886700" cy="4351338"/>
          </a:xfrm>
        </p:spPr>
        <p:txBody>
          <a:bodyPr/>
          <a:lstStyle/>
          <a:p>
            <a:pPr>
              <a:spcBef>
                <a:spcPts val="2400"/>
              </a:spcBef>
            </a:pPr>
            <a:r>
              <a:rPr lang="sv-SE" dirty="0" smtClean="0"/>
              <a:t>Beslut i fullmäktige om att ta fram en policy</a:t>
            </a:r>
          </a:p>
          <a:p>
            <a:pPr>
              <a:spcBef>
                <a:spcPts val="2400"/>
              </a:spcBef>
            </a:pPr>
            <a:r>
              <a:rPr lang="sv-SE" dirty="0" smtClean="0"/>
              <a:t>Styrgrupp </a:t>
            </a:r>
          </a:p>
          <a:p>
            <a:pPr>
              <a:spcBef>
                <a:spcPts val="2400"/>
              </a:spcBef>
            </a:pPr>
            <a:r>
              <a:rPr lang="sv-SE" dirty="0" smtClean="0"/>
              <a:t>Arbetsgrupp </a:t>
            </a:r>
          </a:p>
          <a:p>
            <a:pPr>
              <a:spcBef>
                <a:spcPts val="2400"/>
              </a:spcBef>
            </a:pPr>
            <a:r>
              <a:rPr lang="sv-SE" dirty="0" smtClean="0"/>
              <a:t>Förankring bland förtroendevalda och ledningen</a:t>
            </a:r>
          </a:p>
          <a:p>
            <a:pPr>
              <a:spcBef>
                <a:spcPts val="2400"/>
              </a:spcBef>
            </a:pPr>
            <a:r>
              <a:rPr lang="sv-SE" dirty="0" smtClean="0"/>
              <a:t>Remissrunda ”i linjen”</a:t>
            </a:r>
          </a:p>
          <a:p>
            <a:pPr>
              <a:spcBef>
                <a:spcPts val="2400"/>
              </a:spcBef>
            </a:pPr>
            <a:r>
              <a:rPr lang="sv-SE" dirty="0" smtClean="0"/>
              <a:t>Antagen av fullmäktige</a:t>
            </a:r>
            <a:endParaRPr lang="sv-SE" dirty="0"/>
          </a:p>
        </p:txBody>
      </p:sp>
    </p:spTree>
    <p:extLst>
      <p:ext uri="{BB962C8B-B14F-4D97-AF65-F5344CB8AC3E}">
        <p14:creationId xmlns:p14="http://schemas.microsoft.com/office/powerpoint/2010/main" val="4094527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7707" y="0"/>
            <a:ext cx="7886700" cy="1325563"/>
          </a:xfrm>
        </p:spPr>
        <p:txBody>
          <a:bodyPr/>
          <a:lstStyle/>
          <a:p>
            <a:r>
              <a:rPr lang="sv-SE" dirty="0" smtClean="0"/>
              <a:t>Styrgruppen</a:t>
            </a:r>
            <a:endParaRPr lang="sv-SE" dirty="0"/>
          </a:p>
        </p:txBody>
      </p:sp>
      <p:sp>
        <p:nvSpPr>
          <p:cNvPr id="3" name="Platshållare för innehåll 2"/>
          <p:cNvSpPr>
            <a:spLocks noGrp="1"/>
          </p:cNvSpPr>
          <p:nvPr>
            <p:ph idx="1"/>
          </p:nvPr>
        </p:nvSpPr>
        <p:spPr>
          <a:xfrm>
            <a:off x="628650" y="1187355"/>
            <a:ext cx="7886700" cy="4989608"/>
          </a:xfrm>
        </p:spPr>
        <p:txBody>
          <a:bodyPr>
            <a:normAutofit fontScale="92500" lnSpcReduction="10000"/>
          </a:bodyPr>
          <a:lstStyle/>
          <a:p>
            <a:pPr lvl="0">
              <a:spcBef>
                <a:spcPts val="1200"/>
              </a:spcBef>
            </a:pPr>
            <a:r>
              <a:rPr lang="sv-SE" dirty="0"/>
              <a:t>S</a:t>
            </a:r>
            <a:r>
              <a:rPr lang="sv-SE" dirty="0" smtClean="0"/>
              <a:t>tora </a:t>
            </a:r>
            <a:r>
              <a:rPr lang="sv-SE" dirty="0"/>
              <a:t>delar av </a:t>
            </a:r>
            <a:r>
              <a:rPr lang="sv-SE" dirty="0" smtClean="0"/>
              <a:t>regionledningsgruppen:</a:t>
            </a:r>
          </a:p>
          <a:p>
            <a:pPr lvl="1">
              <a:spcBef>
                <a:spcPts val="1200"/>
              </a:spcBef>
            </a:pPr>
            <a:r>
              <a:rPr lang="sv-SE" dirty="0" smtClean="0"/>
              <a:t>Hälso- </a:t>
            </a:r>
            <a:r>
              <a:rPr lang="sv-SE" dirty="0"/>
              <a:t>och sjukvårdens </a:t>
            </a:r>
            <a:r>
              <a:rPr lang="sv-SE" dirty="0" smtClean="0"/>
              <a:t>utvecklingsdirektör</a:t>
            </a:r>
          </a:p>
          <a:p>
            <a:pPr lvl="1">
              <a:spcBef>
                <a:spcPts val="1200"/>
              </a:spcBef>
            </a:pPr>
            <a:r>
              <a:rPr lang="sv-SE" dirty="0" smtClean="0"/>
              <a:t>Kanslidirektören</a:t>
            </a:r>
          </a:p>
          <a:p>
            <a:pPr lvl="1">
              <a:spcBef>
                <a:spcPts val="1200"/>
              </a:spcBef>
            </a:pPr>
            <a:r>
              <a:rPr lang="sv-SE" dirty="0" smtClean="0"/>
              <a:t>Kommunikationsdirektören</a:t>
            </a:r>
          </a:p>
          <a:p>
            <a:pPr lvl="1">
              <a:spcBef>
                <a:spcPts val="1200"/>
              </a:spcBef>
            </a:pPr>
            <a:r>
              <a:rPr lang="sv-SE" dirty="0" smtClean="0"/>
              <a:t>Planeringsdirektören</a:t>
            </a:r>
          </a:p>
          <a:p>
            <a:pPr lvl="1">
              <a:spcBef>
                <a:spcPts val="1200"/>
              </a:spcBef>
            </a:pPr>
            <a:r>
              <a:rPr lang="sv-SE" dirty="0" smtClean="0"/>
              <a:t>Personaldirektören</a:t>
            </a:r>
          </a:p>
          <a:p>
            <a:pPr>
              <a:spcBef>
                <a:spcPts val="1800"/>
              </a:spcBef>
            </a:pPr>
            <a:r>
              <a:rPr lang="sv-SE" dirty="0" smtClean="0"/>
              <a:t>Utsåg </a:t>
            </a:r>
            <a:r>
              <a:rPr lang="sv-SE" dirty="0"/>
              <a:t>arbetsgruppen </a:t>
            </a:r>
          </a:p>
          <a:p>
            <a:pPr>
              <a:spcBef>
                <a:spcPts val="1200"/>
              </a:spcBef>
            </a:pPr>
            <a:r>
              <a:rPr lang="sv-SE" dirty="0" smtClean="0"/>
              <a:t>Översåg </a:t>
            </a:r>
            <a:r>
              <a:rPr lang="sv-SE" dirty="0"/>
              <a:t>utvecklingsarbetet </a:t>
            </a:r>
            <a:endParaRPr lang="sv-SE" dirty="0" smtClean="0"/>
          </a:p>
          <a:p>
            <a:pPr>
              <a:spcBef>
                <a:spcPts val="1200"/>
              </a:spcBef>
            </a:pPr>
            <a:r>
              <a:rPr lang="sv-SE" dirty="0" smtClean="0"/>
              <a:t>Deltog aktivt i löpande beslut </a:t>
            </a:r>
            <a:r>
              <a:rPr lang="sv-SE" dirty="0"/>
              <a:t>och </a:t>
            </a:r>
            <a:r>
              <a:rPr lang="sv-SE" dirty="0" smtClean="0"/>
              <a:t>med feedback </a:t>
            </a:r>
          </a:p>
          <a:p>
            <a:pPr>
              <a:spcBef>
                <a:spcPts val="1200"/>
              </a:spcBef>
            </a:pPr>
            <a:r>
              <a:rPr lang="sv-SE" dirty="0" smtClean="0"/>
              <a:t>Förankrade policyn gentemot </a:t>
            </a:r>
            <a:r>
              <a:rPr lang="sv-SE" dirty="0"/>
              <a:t>Region Kronobergs </a:t>
            </a:r>
            <a:r>
              <a:rPr lang="sv-SE" dirty="0" smtClean="0"/>
              <a:t>ledningsgrupp</a:t>
            </a:r>
            <a:endParaRPr lang="sv-SE" dirty="0"/>
          </a:p>
          <a:p>
            <a:endParaRPr lang="sv-SE" dirty="0"/>
          </a:p>
        </p:txBody>
      </p:sp>
    </p:spTree>
    <p:extLst>
      <p:ext uri="{BB962C8B-B14F-4D97-AF65-F5344CB8AC3E}">
        <p14:creationId xmlns:p14="http://schemas.microsoft.com/office/powerpoint/2010/main" val="277978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owerPointmall">
  <a:themeElements>
    <a:clrScheme name="Anpassat 1">
      <a:dk1>
        <a:sysClr val="windowText" lastClr="000000"/>
      </a:dk1>
      <a:lt1>
        <a:sysClr val="window" lastClr="FFFFFF"/>
      </a:lt1>
      <a:dk2>
        <a:srgbClr val="44546A"/>
      </a:dk2>
      <a:lt2>
        <a:srgbClr val="E7E6E6"/>
      </a:lt2>
      <a:accent1>
        <a:srgbClr val="83B81A"/>
      </a:accent1>
      <a:accent2>
        <a:srgbClr val="E13288"/>
      </a:accent2>
      <a:accent3>
        <a:srgbClr val="006633"/>
      </a:accent3>
      <a:accent4>
        <a:srgbClr val="FFD300"/>
      </a:accent4>
      <a:accent5>
        <a:srgbClr val="830628"/>
      </a:accent5>
      <a:accent6>
        <a:srgbClr val="A05599"/>
      </a:accent6>
      <a:hlink>
        <a:srgbClr val="0C2C80"/>
      </a:hlink>
      <a:folHlink>
        <a:srgbClr val="009E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TK mall test 3.potx" id="{D7101E64-3EF7-4229-8648-CE804172D915}" vid="{7093837B-BE80-4137-8A1F-DB43636E7C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Template>
  <TotalTime>1804</TotalTime>
  <Words>1556</Words>
  <Application>Microsoft Office PowerPoint</Application>
  <PresentationFormat>Bildspel på skärmen (4:3)</PresentationFormat>
  <Paragraphs>171</Paragraphs>
  <Slides>36</Slides>
  <Notes>2</Notes>
  <HiddenSlides>0</HiddenSlides>
  <MMClips>0</MMClips>
  <ScaleCrop>false</ScaleCrop>
  <HeadingPairs>
    <vt:vector size="4" baseType="variant">
      <vt:variant>
        <vt:lpstr>Tema</vt:lpstr>
      </vt:variant>
      <vt:variant>
        <vt:i4>1</vt:i4>
      </vt:variant>
      <vt:variant>
        <vt:lpstr>Bildrubriker</vt:lpstr>
      </vt:variant>
      <vt:variant>
        <vt:i4>36</vt:i4>
      </vt:variant>
    </vt:vector>
  </HeadingPairs>
  <TitlesOfParts>
    <vt:vector size="37" baseType="lpstr">
      <vt:lpstr>PowerPointmall</vt:lpstr>
      <vt:lpstr>Mänskliga rättigheter  i styrning och ledning  inom Region Kronoberg</vt:lpstr>
      <vt:lpstr>Bakgrund</vt:lpstr>
      <vt:lpstr>PowerPoint-presentation</vt:lpstr>
      <vt:lpstr>Bakgrund</vt:lpstr>
      <vt:lpstr>Bakgrund</vt:lpstr>
      <vt:lpstr>PowerPoint-presentation</vt:lpstr>
      <vt:lpstr>Tidsplan för mänskliga rättigheter i Region Kronoberg</vt:lpstr>
      <vt:lpstr>En lång process</vt:lpstr>
      <vt:lpstr>Styrgruppen</vt:lpstr>
      <vt:lpstr>Organisationsutskottet</vt:lpstr>
      <vt:lpstr>Arbetsgruppen</vt:lpstr>
      <vt:lpstr>Programgruppen för mänskliga rättigheter inom hälso- och sjukvården</vt:lpstr>
      <vt:lpstr>SKL:s projekt om mänskliga rättigheter i styrning och ledning</vt:lpstr>
      <vt:lpstr>Policyn och vårt människorättsarbete utgår från följande dokument:</vt:lpstr>
      <vt:lpstr>Kortfattad policy på 3 sidor</vt:lpstr>
      <vt:lpstr>Respekt och förbud mot diskriminering</vt:lpstr>
      <vt:lpstr>Information och delaktighet</vt:lpstr>
      <vt:lpstr>Goda levnadsvillkor</vt:lpstr>
      <vt:lpstr>Den goda arbetsplatsen</vt:lpstr>
      <vt:lpstr>PowerPoint-presentation</vt:lpstr>
      <vt:lpstr>Översikt av policyn kopplad till relevanta människorättsdokument</vt:lpstr>
      <vt:lpstr>Styrning och ledning</vt:lpstr>
      <vt:lpstr>Kopplingar i budgeten 2017</vt:lpstr>
      <vt:lpstr>Mänskliga rättigheter i styrning och ledning i Region Kronoberg</vt:lpstr>
      <vt:lpstr>Nästa steg…</vt:lpstr>
      <vt:lpstr>Identifiera och förtydliga olika verksamheters specifika människorättsansvar kopplat till policyn</vt:lpstr>
      <vt:lpstr>PowerPoint-presentation</vt:lpstr>
      <vt:lpstr>PowerPoint-presentation</vt:lpstr>
      <vt:lpstr>PowerPoint-presentation</vt:lpstr>
      <vt:lpstr>Stabens verksamheter</vt:lpstr>
      <vt:lpstr>Det fortsatta arbetet</vt:lpstr>
      <vt:lpstr>Det fortsatta arbetet</vt:lpstr>
      <vt:lpstr>PowerPoint-presentation</vt:lpstr>
      <vt:lpstr>Vårt långsiktiga arbete</vt:lpstr>
      <vt:lpstr>Mänskliga rättigheter hör hemma i styrning och ledning</vt:lpstr>
      <vt:lpstr>För mer information</vt:lpstr>
    </vt:vector>
  </TitlesOfParts>
  <Company>Landstinget Kronoberg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Swärd Susann RST kansliavdelningen</dc:creator>
  <cp:lastModifiedBy>Swärd Susann RST kansliavdelningen</cp:lastModifiedBy>
  <cp:revision>115</cp:revision>
  <dcterms:created xsi:type="dcterms:W3CDTF">2016-03-03T13:19:34Z</dcterms:created>
  <dcterms:modified xsi:type="dcterms:W3CDTF">2017-02-13T15:51:10Z</dcterms:modified>
</cp:coreProperties>
</file>