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01" r:id="rId2"/>
  </p:sldMasterIdLst>
  <p:notesMasterIdLst>
    <p:notesMasterId r:id="rId6"/>
  </p:notesMasterIdLst>
  <p:sldIdLst>
    <p:sldId id="277" r:id="rId3"/>
    <p:sldId id="256" r:id="rId4"/>
    <p:sldId id="376"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848"/>
    <a:srgbClr val="605D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7311" autoAdjust="0"/>
  </p:normalViewPr>
  <p:slideViewPr>
    <p:cSldViewPr snapToGrid="0" showGuides="1">
      <p:cViewPr varScale="1">
        <p:scale>
          <a:sx n="63" d="100"/>
          <a:sy n="63" d="100"/>
        </p:scale>
        <p:origin x="804" y="64"/>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9054C9-AEC9-4964-A6BF-DEB809A83130}" type="doc">
      <dgm:prSet loTypeId="urn:microsoft.com/office/officeart/2005/8/layout/hProcess9" loCatId="process" qsTypeId="urn:microsoft.com/office/officeart/2005/8/quickstyle/simple1" qsCatId="simple" csTypeId="urn:microsoft.com/office/officeart/2005/8/colors/accent2_2" csCatId="accent2" phldr="1"/>
      <dgm:spPr/>
    </dgm:pt>
    <dgm:pt modelId="{230BAF71-8906-4DAF-B299-B09B21B12C60}">
      <dgm:prSet phldrT="[Text]"/>
      <dgm:spPr/>
      <dgm:t>
        <a:bodyPr/>
        <a:lstStyle/>
        <a:p>
          <a:r>
            <a:rPr lang="sv-SE" dirty="0"/>
            <a:t>Vem är Eva?</a:t>
          </a:r>
        </a:p>
      </dgm:t>
    </dgm:pt>
    <dgm:pt modelId="{DF354A5F-43AE-4540-80B4-E700F38DE8F0}" type="parTrans" cxnId="{F256FE9F-9E8B-4D88-828C-D5E50AA4F4A6}">
      <dgm:prSet/>
      <dgm:spPr/>
      <dgm:t>
        <a:bodyPr/>
        <a:lstStyle/>
        <a:p>
          <a:endParaRPr lang="sv-SE"/>
        </a:p>
      </dgm:t>
    </dgm:pt>
    <dgm:pt modelId="{219AD06A-C6F6-4FDF-9377-30910D403890}" type="sibTrans" cxnId="{F256FE9F-9E8B-4D88-828C-D5E50AA4F4A6}">
      <dgm:prSet/>
      <dgm:spPr/>
      <dgm:t>
        <a:bodyPr/>
        <a:lstStyle/>
        <a:p>
          <a:endParaRPr lang="sv-SE"/>
        </a:p>
      </dgm:t>
    </dgm:pt>
    <dgm:pt modelId="{03FBCD32-DAF2-474D-9B63-DC6375769B48}">
      <dgm:prSet phldrT="[Text]"/>
      <dgm:spPr/>
      <dgm:t>
        <a:bodyPr/>
        <a:lstStyle/>
        <a:p>
          <a:r>
            <a:rPr lang="sv-SE" dirty="0"/>
            <a:t>Hur kan vi stödja Eva?</a:t>
          </a:r>
        </a:p>
      </dgm:t>
    </dgm:pt>
    <dgm:pt modelId="{C31C77C5-E943-4C9E-8FC2-D0085523A92B}" type="parTrans" cxnId="{F50550CC-C7D4-4B2B-9C72-820F42208549}">
      <dgm:prSet/>
      <dgm:spPr/>
      <dgm:t>
        <a:bodyPr/>
        <a:lstStyle/>
        <a:p>
          <a:endParaRPr lang="sv-SE"/>
        </a:p>
      </dgm:t>
    </dgm:pt>
    <dgm:pt modelId="{98A119C4-9FCD-4775-9CD2-F659035D1F04}" type="sibTrans" cxnId="{F50550CC-C7D4-4B2B-9C72-820F42208549}">
      <dgm:prSet/>
      <dgm:spPr/>
      <dgm:t>
        <a:bodyPr/>
        <a:lstStyle/>
        <a:p>
          <a:endParaRPr lang="sv-SE"/>
        </a:p>
      </dgm:t>
    </dgm:pt>
    <dgm:pt modelId="{05CE44B8-785D-4DA6-A38E-DA6A8045D8EE}">
      <dgm:prSet phldrT="[Text]"/>
      <dgm:spPr/>
      <dgm:t>
        <a:bodyPr/>
        <a:lstStyle/>
        <a:p>
          <a:r>
            <a:rPr lang="sv-SE" dirty="0"/>
            <a:t>Hur ser god omvårdnad och gott stöd ut?</a:t>
          </a:r>
        </a:p>
      </dgm:t>
    </dgm:pt>
    <dgm:pt modelId="{B60B12FA-8430-4346-A52E-79128E766E6C}" type="parTrans" cxnId="{7F8992E5-0E0F-4741-AD07-87F483A94D53}">
      <dgm:prSet/>
      <dgm:spPr/>
      <dgm:t>
        <a:bodyPr/>
        <a:lstStyle/>
        <a:p>
          <a:endParaRPr lang="sv-SE"/>
        </a:p>
      </dgm:t>
    </dgm:pt>
    <dgm:pt modelId="{FAFECB2C-81AE-4B63-9FF6-18055E0982BE}" type="sibTrans" cxnId="{7F8992E5-0E0F-4741-AD07-87F483A94D53}">
      <dgm:prSet/>
      <dgm:spPr/>
      <dgm:t>
        <a:bodyPr/>
        <a:lstStyle/>
        <a:p>
          <a:endParaRPr lang="sv-SE"/>
        </a:p>
      </dgm:t>
    </dgm:pt>
    <dgm:pt modelId="{E38CA77C-D3AE-4935-A34E-CDABA50AFC07}">
      <dgm:prSet phldrT="[Text]"/>
      <dgm:spPr/>
      <dgm:t>
        <a:bodyPr/>
        <a:lstStyle/>
        <a:p>
          <a:r>
            <a:rPr lang="sv-SE" dirty="0"/>
            <a:t>Hur vet vi att vi hjälper Eva?</a:t>
          </a:r>
        </a:p>
      </dgm:t>
    </dgm:pt>
    <dgm:pt modelId="{EF9E6325-367F-40E3-A8C9-A71353B17065}" type="parTrans" cxnId="{AA41F19E-5729-49E6-9189-81C9F1D652CC}">
      <dgm:prSet/>
      <dgm:spPr/>
      <dgm:t>
        <a:bodyPr/>
        <a:lstStyle/>
        <a:p>
          <a:endParaRPr lang="sv-SE"/>
        </a:p>
      </dgm:t>
    </dgm:pt>
    <dgm:pt modelId="{02402212-E4DB-4BBD-AE4C-7968275F9E73}" type="sibTrans" cxnId="{AA41F19E-5729-49E6-9189-81C9F1D652CC}">
      <dgm:prSet/>
      <dgm:spPr/>
      <dgm:t>
        <a:bodyPr/>
        <a:lstStyle/>
        <a:p>
          <a:endParaRPr lang="sv-SE"/>
        </a:p>
      </dgm:t>
    </dgm:pt>
    <dgm:pt modelId="{01648C80-93C4-4BD8-9AA3-401AD8602A04}" type="pres">
      <dgm:prSet presAssocID="{DC9054C9-AEC9-4964-A6BF-DEB809A83130}" presName="CompostProcess" presStyleCnt="0">
        <dgm:presLayoutVars>
          <dgm:dir/>
          <dgm:resizeHandles val="exact"/>
        </dgm:presLayoutVars>
      </dgm:prSet>
      <dgm:spPr/>
    </dgm:pt>
    <dgm:pt modelId="{7260B5C8-75A4-414B-9E9A-DA89851BD9BE}" type="pres">
      <dgm:prSet presAssocID="{DC9054C9-AEC9-4964-A6BF-DEB809A83130}" presName="arrow" presStyleLbl="bgShp" presStyleIdx="0" presStyleCnt="1" custLinFactX="76652" custLinFactY="100000" custLinFactNeighborX="100000" custLinFactNeighborY="147171"/>
      <dgm:spPr/>
    </dgm:pt>
    <dgm:pt modelId="{7D6245B5-FB05-4403-A68D-FB7EB9531FE0}" type="pres">
      <dgm:prSet presAssocID="{DC9054C9-AEC9-4964-A6BF-DEB809A83130}" presName="linearProcess" presStyleCnt="0"/>
      <dgm:spPr/>
    </dgm:pt>
    <dgm:pt modelId="{1DCB996C-2263-46FE-8FFE-3726103B226C}" type="pres">
      <dgm:prSet presAssocID="{230BAF71-8906-4DAF-B299-B09B21B12C60}" presName="textNode" presStyleLbl="node1" presStyleIdx="0" presStyleCnt="4">
        <dgm:presLayoutVars>
          <dgm:bulletEnabled val="1"/>
        </dgm:presLayoutVars>
      </dgm:prSet>
      <dgm:spPr/>
    </dgm:pt>
    <dgm:pt modelId="{0E7DCAD7-194D-4B96-99B7-00E7DE689D01}" type="pres">
      <dgm:prSet presAssocID="{219AD06A-C6F6-4FDF-9377-30910D403890}" presName="sibTrans" presStyleCnt="0"/>
      <dgm:spPr/>
    </dgm:pt>
    <dgm:pt modelId="{51BE5DD3-4159-457A-9F16-640918B820B2}" type="pres">
      <dgm:prSet presAssocID="{03FBCD32-DAF2-474D-9B63-DC6375769B48}" presName="textNode" presStyleLbl="node1" presStyleIdx="1" presStyleCnt="4">
        <dgm:presLayoutVars>
          <dgm:bulletEnabled val="1"/>
        </dgm:presLayoutVars>
      </dgm:prSet>
      <dgm:spPr/>
    </dgm:pt>
    <dgm:pt modelId="{A35495AF-BFA6-4987-A619-B45B4F06FAAA}" type="pres">
      <dgm:prSet presAssocID="{98A119C4-9FCD-4775-9CD2-F659035D1F04}" presName="sibTrans" presStyleCnt="0"/>
      <dgm:spPr/>
    </dgm:pt>
    <dgm:pt modelId="{7F68BFE3-9C8F-4823-96E9-28828CFF76D6}" type="pres">
      <dgm:prSet presAssocID="{05CE44B8-785D-4DA6-A38E-DA6A8045D8EE}" presName="textNode" presStyleLbl="node1" presStyleIdx="2" presStyleCnt="4">
        <dgm:presLayoutVars>
          <dgm:bulletEnabled val="1"/>
        </dgm:presLayoutVars>
      </dgm:prSet>
      <dgm:spPr/>
    </dgm:pt>
    <dgm:pt modelId="{B46639A6-67A7-430A-87A0-A7D14014DB61}" type="pres">
      <dgm:prSet presAssocID="{FAFECB2C-81AE-4B63-9FF6-18055E0982BE}" presName="sibTrans" presStyleCnt="0"/>
      <dgm:spPr/>
    </dgm:pt>
    <dgm:pt modelId="{CE7DD7BB-380C-493D-9D85-6912C0E928FC}" type="pres">
      <dgm:prSet presAssocID="{E38CA77C-D3AE-4935-A34E-CDABA50AFC07}" presName="textNode" presStyleLbl="node1" presStyleIdx="3" presStyleCnt="4">
        <dgm:presLayoutVars>
          <dgm:bulletEnabled val="1"/>
        </dgm:presLayoutVars>
      </dgm:prSet>
      <dgm:spPr/>
    </dgm:pt>
  </dgm:ptLst>
  <dgm:cxnLst>
    <dgm:cxn modelId="{8E948510-8739-446F-96F3-365FFB0A3A07}" type="presOf" srcId="{05CE44B8-785D-4DA6-A38E-DA6A8045D8EE}" destId="{7F68BFE3-9C8F-4823-96E9-28828CFF76D6}" srcOrd="0" destOrd="0" presId="urn:microsoft.com/office/officeart/2005/8/layout/hProcess9"/>
    <dgm:cxn modelId="{85F17726-16DE-4311-9281-FA6AC370215F}" type="presOf" srcId="{E38CA77C-D3AE-4935-A34E-CDABA50AFC07}" destId="{CE7DD7BB-380C-493D-9D85-6912C0E928FC}" srcOrd="0" destOrd="0" presId="urn:microsoft.com/office/officeart/2005/8/layout/hProcess9"/>
    <dgm:cxn modelId="{AA41F19E-5729-49E6-9189-81C9F1D652CC}" srcId="{DC9054C9-AEC9-4964-A6BF-DEB809A83130}" destId="{E38CA77C-D3AE-4935-A34E-CDABA50AFC07}" srcOrd="3" destOrd="0" parTransId="{EF9E6325-367F-40E3-A8C9-A71353B17065}" sibTransId="{02402212-E4DB-4BBD-AE4C-7968275F9E73}"/>
    <dgm:cxn modelId="{F256FE9F-9E8B-4D88-828C-D5E50AA4F4A6}" srcId="{DC9054C9-AEC9-4964-A6BF-DEB809A83130}" destId="{230BAF71-8906-4DAF-B299-B09B21B12C60}" srcOrd="0" destOrd="0" parTransId="{DF354A5F-43AE-4540-80B4-E700F38DE8F0}" sibTransId="{219AD06A-C6F6-4FDF-9377-30910D403890}"/>
    <dgm:cxn modelId="{6C0FEBB0-AD4A-4CEA-BE36-CE9E5E5247EC}" type="presOf" srcId="{230BAF71-8906-4DAF-B299-B09B21B12C60}" destId="{1DCB996C-2263-46FE-8FFE-3726103B226C}" srcOrd="0" destOrd="0" presId="urn:microsoft.com/office/officeart/2005/8/layout/hProcess9"/>
    <dgm:cxn modelId="{F50550CC-C7D4-4B2B-9C72-820F42208549}" srcId="{DC9054C9-AEC9-4964-A6BF-DEB809A83130}" destId="{03FBCD32-DAF2-474D-9B63-DC6375769B48}" srcOrd="1" destOrd="0" parTransId="{C31C77C5-E943-4C9E-8FC2-D0085523A92B}" sibTransId="{98A119C4-9FCD-4775-9CD2-F659035D1F04}"/>
    <dgm:cxn modelId="{8A925DD8-48F2-43C6-9F2D-30B7214AC5FC}" type="presOf" srcId="{DC9054C9-AEC9-4964-A6BF-DEB809A83130}" destId="{01648C80-93C4-4BD8-9AA3-401AD8602A04}" srcOrd="0" destOrd="0" presId="urn:microsoft.com/office/officeart/2005/8/layout/hProcess9"/>
    <dgm:cxn modelId="{7F8992E5-0E0F-4741-AD07-87F483A94D53}" srcId="{DC9054C9-AEC9-4964-A6BF-DEB809A83130}" destId="{05CE44B8-785D-4DA6-A38E-DA6A8045D8EE}" srcOrd="2" destOrd="0" parTransId="{B60B12FA-8430-4346-A52E-79128E766E6C}" sibTransId="{FAFECB2C-81AE-4B63-9FF6-18055E0982BE}"/>
    <dgm:cxn modelId="{43406BF7-3621-4CD6-B225-E75E9FC79846}" type="presOf" srcId="{03FBCD32-DAF2-474D-9B63-DC6375769B48}" destId="{51BE5DD3-4159-457A-9F16-640918B820B2}" srcOrd="0" destOrd="0" presId="urn:microsoft.com/office/officeart/2005/8/layout/hProcess9"/>
    <dgm:cxn modelId="{40246073-8555-48D4-9082-8E50487CFFE2}" type="presParOf" srcId="{01648C80-93C4-4BD8-9AA3-401AD8602A04}" destId="{7260B5C8-75A4-414B-9E9A-DA89851BD9BE}" srcOrd="0" destOrd="0" presId="urn:microsoft.com/office/officeart/2005/8/layout/hProcess9"/>
    <dgm:cxn modelId="{A0C3F198-8135-495B-B0BA-E09B4EE74904}" type="presParOf" srcId="{01648C80-93C4-4BD8-9AA3-401AD8602A04}" destId="{7D6245B5-FB05-4403-A68D-FB7EB9531FE0}" srcOrd="1" destOrd="0" presId="urn:microsoft.com/office/officeart/2005/8/layout/hProcess9"/>
    <dgm:cxn modelId="{489BD60E-AB83-4007-BFCC-894EF667DE5F}" type="presParOf" srcId="{7D6245B5-FB05-4403-A68D-FB7EB9531FE0}" destId="{1DCB996C-2263-46FE-8FFE-3726103B226C}" srcOrd="0" destOrd="0" presId="urn:microsoft.com/office/officeart/2005/8/layout/hProcess9"/>
    <dgm:cxn modelId="{0D0E3622-BF51-4698-A6F2-FD56BA60FD8C}" type="presParOf" srcId="{7D6245B5-FB05-4403-A68D-FB7EB9531FE0}" destId="{0E7DCAD7-194D-4B96-99B7-00E7DE689D01}" srcOrd="1" destOrd="0" presId="urn:microsoft.com/office/officeart/2005/8/layout/hProcess9"/>
    <dgm:cxn modelId="{45D8918D-8CE0-41DA-8E97-5A02387E5083}" type="presParOf" srcId="{7D6245B5-FB05-4403-A68D-FB7EB9531FE0}" destId="{51BE5DD3-4159-457A-9F16-640918B820B2}" srcOrd="2" destOrd="0" presId="urn:microsoft.com/office/officeart/2005/8/layout/hProcess9"/>
    <dgm:cxn modelId="{7B41F8E3-B92B-46FE-9843-9A3464E63344}" type="presParOf" srcId="{7D6245B5-FB05-4403-A68D-FB7EB9531FE0}" destId="{A35495AF-BFA6-4987-A619-B45B4F06FAAA}" srcOrd="3" destOrd="0" presId="urn:microsoft.com/office/officeart/2005/8/layout/hProcess9"/>
    <dgm:cxn modelId="{650DDC12-E3F0-4335-96A2-7412D0ACFB40}" type="presParOf" srcId="{7D6245B5-FB05-4403-A68D-FB7EB9531FE0}" destId="{7F68BFE3-9C8F-4823-96E9-28828CFF76D6}" srcOrd="4" destOrd="0" presId="urn:microsoft.com/office/officeart/2005/8/layout/hProcess9"/>
    <dgm:cxn modelId="{83E7A839-B19F-46AB-9DE6-68915AD7B2D4}" type="presParOf" srcId="{7D6245B5-FB05-4403-A68D-FB7EB9531FE0}" destId="{B46639A6-67A7-430A-87A0-A7D14014DB61}" srcOrd="5" destOrd="0" presId="urn:microsoft.com/office/officeart/2005/8/layout/hProcess9"/>
    <dgm:cxn modelId="{928037AE-3C76-49CB-A8EC-0DDDD139065B}" type="presParOf" srcId="{7D6245B5-FB05-4403-A68D-FB7EB9531FE0}" destId="{CE7DD7BB-380C-493D-9D85-6912C0E928FC}"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9054C9-AEC9-4964-A6BF-DEB809A83130}" type="doc">
      <dgm:prSet loTypeId="urn:microsoft.com/office/officeart/2005/8/layout/hProcess9" loCatId="process" qsTypeId="urn:microsoft.com/office/officeart/2005/8/quickstyle/simple1" qsCatId="simple" csTypeId="urn:microsoft.com/office/officeart/2005/8/colors/accent2_2" csCatId="accent2" phldr="1"/>
      <dgm:spPr/>
    </dgm:pt>
    <dgm:pt modelId="{230BAF71-8906-4DAF-B299-B09B21B12C60}">
      <dgm:prSet phldrT="[Text]"/>
      <dgm:spPr/>
      <dgm:t>
        <a:bodyPr/>
        <a:lstStyle/>
        <a:p>
          <a:r>
            <a:rPr lang="sv-SE" dirty="0"/>
            <a:t>Vem är Linnéa?</a:t>
          </a:r>
        </a:p>
      </dgm:t>
    </dgm:pt>
    <dgm:pt modelId="{DF354A5F-43AE-4540-80B4-E700F38DE8F0}" type="parTrans" cxnId="{F256FE9F-9E8B-4D88-828C-D5E50AA4F4A6}">
      <dgm:prSet/>
      <dgm:spPr/>
      <dgm:t>
        <a:bodyPr/>
        <a:lstStyle/>
        <a:p>
          <a:endParaRPr lang="sv-SE"/>
        </a:p>
      </dgm:t>
    </dgm:pt>
    <dgm:pt modelId="{219AD06A-C6F6-4FDF-9377-30910D403890}" type="sibTrans" cxnId="{F256FE9F-9E8B-4D88-828C-D5E50AA4F4A6}">
      <dgm:prSet/>
      <dgm:spPr/>
      <dgm:t>
        <a:bodyPr/>
        <a:lstStyle/>
        <a:p>
          <a:endParaRPr lang="sv-SE"/>
        </a:p>
      </dgm:t>
    </dgm:pt>
    <dgm:pt modelId="{03FBCD32-DAF2-474D-9B63-DC6375769B48}">
      <dgm:prSet phldrT="[Text]"/>
      <dgm:spPr/>
      <dgm:t>
        <a:bodyPr/>
        <a:lstStyle/>
        <a:p>
          <a:r>
            <a:rPr lang="sv-SE" dirty="0"/>
            <a:t>Hur kan vi stödja Linnéa?</a:t>
          </a:r>
        </a:p>
      </dgm:t>
    </dgm:pt>
    <dgm:pt modelId="{C31C77C5-E943-4C9E-8FC2-D0085523A92B}" type="parTrans" cxnId="{F50550CC-C7D4-4B2B-9C72-820F42208549}">
      <dgm:prSet/>
      <dgm:spPr/>
      <dgm:t>
        <a:bodyPr/>
        <a:lstStyle/>
        <a:p>
          <a:endParaRPr lang="sv-SE"/>
        </a:p>
      </dgm:t>
    </dgm:pt>
    <dgm:pt modelId="{98A119C4-9FCD-4775-9CD2-F659035D1F04}" type="sibTrans" cxnId="{F50550CC-C7D4-4B2B-9C72-820F42208549}">
      <dgm:prSet/>
      <dgm:spPr/>
      <dgm:t>
        <a:bodyPr/>
        <a:lstStyle/>
        <a:p>
          <a:endParaRPr lang="sv-SE"/>
        </a:p>
      </dgm:t>
    </dgm:pt>
    <dgm:pt modelId="{05CE44B8-785D-4DA6-A38E-DA6A8045D8EE}">
      <dgm:prSet phldrT="[Text]"/>
      <dgm:spPr/>
      <dgm:t>
        <a:bodyPr/>
        <a:lstStyle/>
        <a:p>
          <a:r>
            <a:rPr lang="sv-SE" dirty="0"/>
            <a:t>Hur ser god omvårdnad och gott stöd ut?</a:t>
          </a:r>
        </a:p>
      </dgm:t>
    </dgm:pt>
    <dgm:pt modelId="{B60B12FA-8430-4346-A52E-79128E766E6C}" type="parTrans" cxnId="{7F8992E5-0E0F-4741-AD07-87F483A94D53}">
      <dgm:prSet/>
      <dgm:spPr/>
      <dgm:t>
        <a:bodyPr/>
        <a:lstStyle/>
        <a:p>
          <a:endParaRPr lang="sv-SE"/>
        </a:p>
      </dgm:t>
    </dgm:pt>
    <dgm:pt modelId="{FAFECB2C-81AE-4B63-9FF6-18055E0982BE}" type="sibTrans" cxnId="{7F8992E5-0E0F-4741-AD07-87F483A94D53}">
      <dgm:prSet/>
      <dgm:spPr/>
      <dgm:t>
        <a:bodyPr/>
        <a:lstStyle/>
        <a:p>
          <a:endParaRPr lang="sv-SE"/>
        </a:p>
      </dgm:t>
    </dgm:pt>
    <dgm:pt modelId="{E38CA77C-D3AE-4935-A34E-CDABA50AFC07}">
      <dgm:prSet phldrT="[Text]"/>
      <dgm:spPr/>
      <dgm:t>
        <a:bodyPr/>
        <a:lstStyle/>
        <a:p>
          <a:r>
            <a:rPr lang="sv-SE" dirty="0"/>
            <a:t>Hur vet vi att vi hjälper Linnéa?</a:t>
          </a:r>
        </a:p>
      </dgm:t>
    </dgm:pt>
    <dgm:pt modelId="{EF9E6325-367F-40E3-A8C9-A71353B17065}" type="parTrans" cxnId="{AA41F19E-5729-49E6-9189-81C9F1D652CC}">
      <dgm:prSet/>
      <dgm:spPr/>
      <dgm:t>
        <a:bodyPr/>
        <a:lstStyle/>
        <a:p>
          <a:endParaRPr lang="sv-SE"/>
        </a:p>
      </dgm:t>
    </dgm:pt>
    <dgm:pt modelId="{02402212-E4DB-4BBD-AE4C-7968275F9E73}" type="sibTrans" cxnId="{AA41F19E-5729-49E6-9189-81C9F1D652CC}">
      <dgm:prSet/>
      <dgm:spPr/>
      <dgm:t>
        <a:bodyPr/>
        <a:lstStyle/>
        <a:p>
          <a:endParaRPr lang="sv-SE"/>
        </a:p>
      </dgm:t>
    </dgm:pt>
    <dgm:pt modelId="{01648C80-93C4-4BD8-9AA3-401AD8602A04}" type="pres">
      <dgm:prSet presAssocID="{DC9054C9-AEC9-4964-A6BF-DEB809A83130}" presName="CompostProcess" presStyleCnt="0">
        <dgm:presLayoutVars>
          <dgm:dir/>
          <dgm:resizeHandles val="exact"/>
        </dgm:presLayoutVars>
      </dgm:prSet>
      <dgm:spPr/>
    </dgm:pt>
    <dgm:pt modelId="{7260B5C8-75A4-414B-9E9A-DA89851BD9BE}" type="pres">
      <dgm:prSet presAssocID="{DC9054C9-AEC9-4964-A6BF-DEB809A83130}" presName="arrow" presStyleLbl="bgShp" presStyleIdx="0" presStyleCnt="1" custLinFactX="76652" custLinFactY="100000" custLinFactNeighborX="100000" custLinFactNeighborY="147171"/>
      <dgm:spPr/>
    </dgm:pt>
    <dgm:pt modelId="{7D6245B5-FB05-4403-A68D-FB7EB9531FE0}" type="pres">
      <dgm:prSet presAssocID="{DC9054C9-AEC9-4964-A6BF-DEB809A83130}" presName="linearProcess" presStyleCnt="0"/>
      <dgm:spPr/>
    </dgm:pt>
    <dgm:pt modelId="{1DCB996C-2263-46FE-8FFE-3726103B226C}" type="pres">
      <dgm:prSet presAssocID="{230BAF71-8906-4DAF-B299-B09B21B12C60}" presName="textNode" presStyleLbl="node1" presStyleIdx="0" presStyleCnt="4">
        <dgm:presLayoutVars>
          <dgm:bulletEnabled val="1"/>
        </dgm:presLayoutVars>
      </dgm:prSet>
      <dgm:spPr/>
    </dgm:pt>
    <dgm:pt modelId="{0E7DCAD7-194D-4B96-99B7-00E7DE689D01}" type="pres">
      <dgm:prSet presAssocID="{219AD06A-C6F6-4FDF-9377-30910D403890}" presName="sibTrans" presStyleCnt="0"/>
      <dgm:spPr/>
    </dgm:pt>
    <dgm:pt modelId="{51BE5DD3-4159-457A-9F16-640918B820B2}" type="pres">
      <dgm:prSet presAssocID="{03FBCD32-DAF2-474D-9B63-DC6375769B48}" presName="textNode" presStyleLbl="node1" presStyleIdx="1" presStyleCnt="4">
        <dgm:presLayoutVars>
          <dgm:bulletEnabled val="1"/>
        </dgm:presLayoutVars>
      </dgm:prSet>
      <dgm:spPr/>
    </dgm:pt>
    <dgm:pt modelId="{A35495AF-BFA6-4987-A619-B45B4F06FAAA}" type="pres">
      <dgm:prSet presAssocID="{98A119C4-9FCD-4775-9CD2-F659035D1F04}" presName="sibTrans" presStyleCnt="0"/>
      <dgm:spPr/>
    </dgm:pt>
    <dgm:pt modelId="{7F68BFE3-9C8F-4823-96E9-28828CFF76D6}" type="pres">
      <dgm:prSet presAssocID="{05CE44B8-785D-4DA6-A38E-DA6A8045D8EE}" presName="textNode" presStyleLbl="node1" presStyleIdx="2" presStyleCnt="4">
        <dgm:presLayoutVars>
          <dgm:bulletEnabled val="1"/>
        </dgm:presLayoutVars>
      </dgm:prSet>
      <dgm:spPr/>
    </dgm:pt>
    <dgm:pt modelId="{B46639A6-67A7-430A-87A0-A7D14014DB61}" type="pres">
      <dgm:prSet presAssocID="{FAFECB2C-81AE-4B63-9FF6-18055E0982BE}" presName="sibTrans" presStyleCnt="0"/>
      <dgm:spPr/>
    </dgm:pt>
    <dgm:pt modelId="{CE7DD7BB-380C-493D-9D85-6912C0E928FC}" type="pres">
      <dgm:prSet presAssocID="{E38CA77C-D3AE-4935-A34E-CDABA50AFC07}" presName="textNode" presStyleLbl="node1" presStyleIdx="3" presStyleCnt="4">
        <dgm:presLayoutVars>
          <dgm:bulletEnabled val="1"/>
        </dgm:presLayoutVars>
      </dgm:prSet>
      <dgm:spPr/>
    </dgm:pt>
  </dgm:ptLst>
  <dgm:cxnLst>
    <dgm:cxn modelId="{8E948510-8739-446F-96F3-365FFB0A3A07}" type="presOf" srcId="{05CE44B8-785D-4DA6-A38E-DA6A8045D8EE}" destId="{7F68BFE3-9C8F-4823-96E9-28828CFF76D6}" srcOrd="0" destOrd="0" presId="urn:microsoft.com/office/officeart/2005/8/layout/hProcess9"/>
    <dgm:cxn modelId="{85F17726-16DE-4311-9281-FA6AC370215F}" type="presOf" srcId="{E38CA77C-D3AE-4935-A34E-CDABA50AFC07}" destId="{CE7DD7BB-380C-493D-9D85-6912C0E928FC}" srcOrd="0" destOrd="0" presId="urn:microsoft.com/office/officeart/2005/8/layout/hProcess9"/>
    <dgm:cxn modelId="{AA41F19E-5729-49E6-9189-81C9F1D652CC}" srcId="{DC9054C9-AEC9-4964-A6BF-DEB809A83130}" destId="{E38CA77C-D3AE-4935-A34E-CDABA50AFC07}" srcOrd="3" destOrd="0" parTransId="{EF9E6325-367F-40E3-A8C9-A71353B17065}" sibTransId="{02402212-E4DB-4BBD-AE4C-7968275F9E73}"/>
    <dgm:cxn modelId="{F256FE9F-9E8B-4D88-828C-D5E50AA4F4A6}" srcId="{DC9054C9-AEC9-4964-A6BF-DEB809A83130}" destId="{230BAF71-8906-4DAF-B299-B09B21B12C60}" srcOrd="0" destOrd="0" parTransId="{DF354A5F-43AE-4540-80B4-E700F38DE8F0}" sibTransId="{219AD06A-C6F6-4FDF-9377-30910D403890}"/>
    <dgm:cxn modelId="{6C0FEBB0-AD4A-4CEA-BE36-CE9E5E5247EC}" type="presOf" srcId="{230BAF71-8906-4DAF-B299-B09B21B12C60}" destId="{1DCB996C-2263-46FE-8FFE-3726103B226C}" srcOrd="0" destOrd="0" presId="urn:microsoft.com/office/officeart/2005/8/layout/hProcess9"/>
    <dgm:cxn modelId="{F50550CC-C7D4-4B2B-9C72-820F42208549}" srcId="{DC9054C9-AEC9-4964-A6BF-DEB809A83130}" destId="{03FBCD32-DAF2-474D-9B63-DC6375769B48}" srcOrd="1" destOrd="0" parTransId="{C31C77C5-E943-4C9E-8FC2-D0085523A92B}" sibTransId="{98A119C4-9FCD-4775-9CD2-F659035D1F04}"/>
    <dgm:cxn modelId="{8A925DD8-48F2-43C6-9F2D-30B7214AC5FC}" type="presOf" srcId="{DC9054C9-AEC9-4964-A6BF-DEB809A83130}" destId="{01648C80-93C4-4BD8-9AA3-401AD8602A04}" srcOrd="0" destOrd="0" presId="urn:microsoft.com/office/officeart/2005/8/layout/hProcess9"/>
    <dgm:cxn modelId="{7F8992E5-0E0F-4741-AD07-87F483A94D53}" srcId="{DC9054C9-AEC9-4964-A6BF-DEB809A83130}" destId="{05CE44B8-785D-4DA6-A38E-DA6A8045D8EE}" srcOrd="2" destOrd="0" parTransId="{B60B12FA-8430-4346-A52E-79128E766E6C}" sibTransId="{FAFECB2C-81AE-4B63-9FF6-18055E0982BE}"/>
    <dgm:cxn modelId="{43406BF7-3621-4CD6-B225-E75E9FC79846}" type="presOf" srcId="{03FBCD32-DAF2-474D-9B63-DC6375769B48}" destId="{51BE5DD3-4159-457A-9F16-640918B820B2}" srcOrd="0" destOrd="0" presId="urn:microsoft.com/office/officeart/2005/8/layout/hProcess9"/>
    <dgm:cxn modelId="{40246073-8555-48D4-9082-8E50487CFFE2}" type="presParOf" srcId="{01648C80-93C4-4BD8-9AA3-401AD8602A04}" destId="{7260B5C8-75A4-414B-9E9A-DA89851BD9BE}" srcOrd="0" destOrd="0" presId="urn:microsoft.com/office/officeart/2005/8/layout/hProcess9"/>
    <dgm:cxn modelId="{A0C3F198-8135-495B-B0BA-E09B4EE74904}" type="presParOf" srcId="{01648C80-93C4-4BD8-9AA3-401AD8602A04}" destId="{7D6245B5-FB05-4403-A68D-FB7EB9531FE0}" srcOrd="1" destOrd="0" presId="urn:microsoft.com/office/officeart/2005/8/layout/hProcess9"/>
    <dgm:cxn modelId="{489BD60E-AB83-4007-BFCC-894EF667DE5F}" type="presParOf" srcId="{7D6245B5-FB05-4403-A68D-FB7EB9531FE0}" destId="{1DCB996C-2263-46FE-8FFE-3726103B226C}" srcOrd="0" destOrd="0" presId="urn:microsoft.com/office/officeart/2005/8/layout/hProcess9"/>
    <dgm:cxn modelId="{0D0E3622-BF51-4698-A6F2-FD56BA60FD8C}" type="presParOf" srcId="{7D6245B5-FB05-4403-A68D-FB7EB9531FE0}" destId="{0E7DCAD7-194D-4B96-99B7-00E7DE689D01}" srcOrd="1" destOrd="0" presId="urn:microsoft.com/office/officeart/2005/8/layout/hProcess9"/>
    <dgm:cxn modelId="{45D8918D-8CE0-41DA-8E97-5A02387E5083}" type="presParOf" srcId="{7D6245B5-FB05-4403-A68D-FB7EB9531FE0}" destId="{51BE5DD3-4159-457A-9F16-640918B820B2}" srcOrd="2" destOrd="0" presId="urn:microsoft.com/office/officeart/2005/8/layout/hProcess9"/>
    <dgm:cxn modelId="{7B41F8E3-B92B-46FE-9843-9A3464E63344}" type="presParOf" srcId="{7D6245B5-FB05-4403-A68D-FB7EB9531FE0}" destId="{A35495AF-BFA6-4987-A619-B45B4F06FAAA}" srcOrd="3" destOrd="0" presId="urn:microsoft.com/office/officeart/2005/8/layout/hProcess9"/>
    <dgm:cxn modelId="{650DDC12-E3F0-4335-96A2-7412D0ACFB40}" type="presParOf" srcId="{7D6245B5-FB05-4403-A68D-FB7EB9531FE0}" destId="{7F68BFE3-9C8F-4823-96E9-28828CFF76D6}" srcOrd="4" destOrd="0" presId="urn:microsoft.com/office/officeart/2005/8/layout/hProcess9"/>
    <dgm:cxn modelId="{83E7A839-B19F-46AB-9DE6-68915AD7B2D4}" type="presParOf" srcId="{7D6245B5-FB05-4403-A68D-FB7EB9531FE0}" destId="{B46639A6-67A7-430A-87A0-A7D14014DB61}" srcOrd="5" destOrd="0" presId="urn:microsoft.com/office/officeart/2005/8/layout/hProcess9"/>
    <dgm:cxn modelId="{928037AE-3C76-49CB-A8EC-0DDDD139065B}" type="presParOf" srcId="{7D6245B5-FB05-4403-A68D-FB7EB9531FE0}" destId="{CE7DD7BB-380C-493D-9D85-6912C0E928FC}" srcOrd="6"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9054C9-AEC9-4964-A6BF-DEB809A83130}" type="doc">
      <dgm:prSet loTypeId="urn:microsoft.com/office/officeart/2005/8/layout/hProcess9" loCatId="process" qsTypeId="urn:microsoft.com/office/officeart/2005/8/quickstyle/simple1" qsCatId="simple" csTypeId="urn:microsoft.com/office/officeart/2005/8/colors/accent2_2" csCatId="accent2" phldr="1"/>
      <dgm:spPr/>
    </dgm:pt>
    <dgm:pt modelId="{230BAF71-8906-4DAF-B299-B09B21B12C60}">
      <dgm:prSet phldrT="[Text]"/>
      <dgm:spPr/>
      <dgm:t>
        <a:bodyPr/>
        <a:lstStyle/>
        <a:p>
          <a:r>
            <a:rPr lang="sv-SE" dirty="0"/>
            <a:t>Vem är Tage?</a:t>
          </a:r>
        </a:p>
      </dgm:t>
    </dgm:pt>
    <dgm:pt modelId="{DF354A5F-43AE-4540-80B4-E700F38DE8F0}" type="parTrans" cxnId="{F256FE9F-9E8B-4D88-828C-D5E50AA4F4A6}">
      <dgm:prSet/>
      <dgm:spPr/>
      <dgm:t>
        <a:bodyPr/>
        <a:lstStyle/>
        <a:p>
          <a:endParaRPr lang="sv-SE"/>
        </a:p>
      </dgm:t>
    </dgm:pt>
    <dgm:pt modelId="{219AD06A-C6F6-4FDF-9377-30910D403890}" type="sibTrans" cxnId="{F256FE9F-9E8B-4D88-828C-D5E50AA4F4A6}">
      <dgm:prSet/>
      <dgm:spPr/>
      <dgm:t>
        <a:bodyPr/>
        <a:lstStyle/>
        <a:p>
          <a:endParaRPr lang="sv-SE"/>
        </a:p>
      </dgm:t>
    </dgm:pt>
    <dgm:pt modelId="{03FBCD32-DAF2-474D-9B63-DC6375769B48}">
      <dgm:prSet phldrT="[Text]"/>
      <dgm:spPr/>
      <dgm:t>
        <a:bodyPr/>
        <a:lstStyle/>
        <a:p>
          <a:r>
            <a:rPr lang="sv-SE" dirty="0"/>
            <a:t>Hur kan vi stödja Tage?</a:t>
          </a:r>
        </a:p>
      </dgm:t>
    </dgm:pt>
    <dgm:pt modelId="{C31C77C5-E943-4C9E-8FC2-D0085523A92B}" type="parTrans" cxnId="{F50550CC-C7D4-4B2B-9C72-820F42208549}">
      <dgm:prSet/>
      <dgm:spPr/>
      <dgm:t>
        <a:bodyPr/>
        <a:lstStyle/>
        <a:p>
          <a:endParaRPr lang="sv-SE"/>
        </a:p>
      </dgm:t>
    </dgm:pt>
    <dgm:pt modelId="{98A119C4-9FCD-4775-9CD2-F659035D1F04}" type="sibTrans" cxnId="{F50550CC-C7D4-4B2B-9C72-820F42208549}">
      <dgm:prSet/>
      <dgm:spPr/>
      <dgm:t>
        <a:bodyPr/>
        <a:lstStyle/>
        <a:p>
          <a:endParaRPr lang="sv-SE"/>
        </a:p>
      </dgm:t>
    </dgm:pt>
    <dgm:pt modelId="{05CE44B8-785D-4DA6-A38E-DA6A8045D8EE}">
      <dgm:prSet phldrT="[Text]"/>
      <dgm:spPr/>
      <dgm:t>
        <a:bodyPr/>
        <a:lstStyle/>
        <a:p>
          <a:r>
            <a:rPr lang="sv-SE" dirty="0"/>
            <a:t>Hur ser god omvårdnad och gott stöd ut?</a:t>
          </a:r>
        </a:p>
      </dgm:t>
    </dgm:pt>
    <dgm:pt modelId="{B60B12FA-8430-4346-A52E-79128E766E6C}" type="parTrans" cxnId="{7F8992E5-0E0F-4741-AD07-87F483A94D53}">
      <dgm:prSet/>
      <dgm:spPr/>
      <dgm:t>
        <a:bodyPr/>
        <a:lstStyle/>
        <a:p>
          <a:endParaRPr lang="sv-SE"/>
        </a:p>
      </dgm:t>
    </dgm:pt>
    <dgm:pt modelId="{FAFECB2C-81AE-4B63-9FF6-18055E0982BE}" type="sibTrans" cxnId="{7F8992E5-0E0F-4741-AD07-87F483A94D53}">
      <dgm:prSet/>
      <dgm:spPr/>
      <dgm:t>
        <a:bodyPr/>
        <a:lstStyle/>
        <a:p>
          <a:endParaRPr lang="sv-SE"/>
        </a:p>
      </dgm:t>
    </dgm:pt>
    <dgm:pt modelId="{E38CA77C-D3AE-4935-A34E-CDABA50AFC07}">
      <dgm:prSet phldrT="[Text]"/>
      <dgm:spPr/>
      <dgm:t>
        <a:bodyPr/>
        <a:lstStyle/>
        <a:p>
          <a:r>
            <a:rPr lang="sv-SE" dirty="0"/>
            <a:t>Hur vet vi att vi hjälper Tage?</a:t>
          </a:r>
        </a:p>
      </dgm:t>
    </dgm:pt>
    <dgm:pt modelId="{EF9E6325-367F-40E3-A8C9-A71353B17065}" type="parTrans" cxnId="{AA41F19E-5729-49E6-9189-81C9F1D652CC}">
      <dgm:prSet/>
      <dgm:spPr/>
      <dgm:t>
        <a:bodyPr/>
        <a:lstStyle/>
        <a:p>
          <a:endParaRPr lang="sv-SE"/>
        </a:p>
      </dgm:t>
    </dgm:pt>
    <dgm:pt modelId="{02402212-E4DB-4BBD-AE4C-7968275F9E73}" type="sibTrans" cxnId="{AA41F19E-5729-49E6-9189-81C9F1D652CC}">
      <dgm:prSet/>
      <dgm:spPr/>
      <dgm:t>
        <a:bodyPr/>
        <a:lstStyle/>
        <a:p>
          <a:endParaRPr lang="sv-SE"/>
        </a:p>
      </dgm:t>
    </dgm:pt>
    <dgm:pt modelId="{01648C80-93C4-4BD8-9AA3-401AD8602A04}" type="pres">
      <dgm:prSet presAssocID="{DC9054C9-AEC9-4964-A6BF-DEB809A83130}" presName="CompostProcess" presStyleCnt="0">
        <dgm:presLayoutVars>
          <dgm:dir/>
          <dgm:resizeHandles val="exact"/>
        </dgm:presLayoutVars>
      </dgm:prSet>
      <dgm:spPr/>
    </dgm:pt>
    <dgm:pt modelId="{7260B5C8-75A4-414B-9E9A-DA89851BD9BE}" type="pres">
      <dgm:prSet presAssocID="{DC9054C9-AEC9-4964-A6BF-DEB809A83130}" presName="arrow" presStyleLbl="bgShp" presStyleIdx="0" presStyleCnt="1" custLinFactX="76652" custLinFactY="100000" custLinFactNeighborX="100000" custLinFactNeighborY="147171"/>
      <dgm:spPr/>
    </dgm:pt>
    <dgm:pt modelId="{7D6245B5-FB05-4403-A68D-FB7EB9531FE0}" type="pres">
      <dgm:prSet presAssocID="{DC9054C9-AEC9-4964-A6BF-DEB809A83130}" presName="linearProcess" presStyleCnt="0"/>
      <dgm:spPr/>
    </dgm:pt>
    <dgm:pt modelId="{1DCB996C-2263-46FE-8FFE-3726103B226C}" type="pres">
      <dgm:prSet presAssocID="{230BAF71-8906-4DAF-B299-B09B21B12C60}" presName="textNode" presStyleLbl="node1" presStyleIdx="0" presStyleCnt="4">
        <dgm:presLayoutVars>
          <dgm:bulletEnabled val="1"/>
        </dgm:presLayoutVars>
      </dgm:prSet>
      <dgm:spPr/>
    </dgm:pt>
    <dgm:pt modelId="{0E7DCAD7-194D-4B96-99B7-00E7DE689D01}" type="pres">
      <dgm:prSet presAssocID="{219AD06A-C6F6-4FDF-9377-30910D403890}" presName="sibTrans" presStyleCnt="0"/>
      <dgm:spPr/>
    </dgm:pt>
    <dgm:pt modelId="{51BE5DD3-4159-457A-9F16-640918B820B2}" type="pres">
      <dgm:prSet presAssocID="{03FBCD32-DAF2-474D-9B63-DC6375769B48}" presName="textNode" presStyleLbl="node1" presStyleIdx="1" presStyleCnt="4">
        <dgm:presLayoutVars>
          <dgm:bulletEnabled val="1"/>
        </dgm:presLayoutVars>
      </dgm:prSet>
      <dgm:spPr/>
    </dgm:pt>
    <dgm:pt modelId="{A35495AF-BFA6-4987-A619-B45B4F06FAAA}" type="pres">
      <dgm:prSet presAssocID="{98A119C4-9FCD-4775-9CD2-F659035D1F04}" presName="sibTrans" presStyleCnt="0"/>
      <dgm:spPr/>
    </dgm:pt>
    <dgm:pt modelId="{7F68BFE3-9C8F-4823-96E9-28828CFF76D6}" type="pres">
      <dgm:prSet presAssocID="{05CE44B8-785D-4DA6-A38E-DA6A8045D8EE}" presName="textNode" presStyleLbl="node1" presStyleIdx="2" presStyleCnt="4">
        <dgm:presLayoutVars>
          <dgm:bulletEnabled val="1"/>
        </dgm:presLayoutVars>
      </dgm:prSet>
      <dgm:spPr/>
    </dgm:pt>
    <dgm:pt modelId="{B46639A6-67A7-430A-87A0-A7D14014DB61}" type="pres">
      <dgm:prSet presAssocID="{FAFECB2C-81AE-4B63-9FF6-18055E0982BE}" presName="sibTrans" presStyleCnt="0"/>
      <dgm:spPr/>
    </dgm:pt>
    <dgm:pt modelId="{CE7DD7BB-380C-493D-9D85-6912C0E928FC}" type="pres">
      <dgm:prSet presAssocID="{E38CA77C-D3AE-4935-A34E-CDABA50AFC07}" presName="textNode" presStyleLbl="node1" presStyleIdx="3" presStyleCnt="4">
        <dgm:presLayoutVars>
          <dgm:bulletEnabled val="1"/>
        </dgm:presLayoutVars>
      </dgm:prSet>
      <dgm:spPr/>
    </dgm:pt>
  </dgm:ptLst>
  <dgm:cxnLst>
    <dgm:cxn modelId="{8E948510-8739-446F-96F3-365FFB0A3A07}" type="presOf" srcId="{05CE44B8-785D-4DA6-A38E-DA6A8045D8EE}" destId="{7F68BFE3-9C8F-4823-96E9-28828CFF76D6}" srcOrd="0" destOrd="0" presId="urn:microsoft.com/office/officeart/2005/8/layout/hProcess9"/>
    <dgm:cxn modelId="{85F17726-16DE-4311-9281-FA6AC370215F}" type="presOf" srcId="{E38CA77C-D3AE-4935-A34E-CDABA50AFC07}" destId="{CE7DD7BB-380C-493D-9D85-6912C0E928FC}" srcOrd="0" destOrd="0" presId="urn:microsoft.com/office/officeart/2005/8/layout/hProcess9"/>
    <dgm:cxn modelId="{AA41F19E-5729-49E6-9189-81C9F1D652CC}" srcId="{DC9054C9-AEC9-4964-A6BF-DEB809A83130}" destId="{E38CA77C-D3AE-4935-A34E-CDABA50AFC07}" srcOrd="3" destOrd="0" parTransId="{EF9E6325-367F-40E3-A8C9-A71353B17065}" sibTransId="{02402212-E4DB-4BBD-AE4C-7968275F9E73}"/>
    <dgm:cxn modelId="{F256FE9F-9E8B-4D88-828C-D5E50AA4F4A6}" srcId="{DC9054C9-AEC9-4964-A6BF-DEB809A83130}" destId="{230BAF71-8906-4DAF-B299-B09B21B12C60}" srcOrd="0" destOrd="0" parTransId="{DF354A5F-43AE-4540-80B4-E700F38DE8F0}" sibTransId="{219AD06A-C6F6-4FDF-9377-30910D403890}"/>
    <dgm:cxn modelId="{6C0FEBB0-AD4A-4CEA-BE36-CE9E5E5247EC}" type="presOf" srcId="{230BAF71-8906-4DAF-B299-B09B21B12C60}" destId="{1DCB996C-2263-46FE-8FFE-3726103B226C}" srcOrd="0" destOrd="0" presId="urn:microsoft.com/office/officeart/2005/8/layout/hProcess9"/>
    <dgm:cxn modelId="{F50550CC-C7D4-4B2B-9C72-820F42208549}" srcId="{DC9054C9-AEC9-4964-A6BF-DEB809A83130}" destId="{03FBCD32-DAF2-474D-9B63-DC6375769B48}" srcOrd="1" destOrd="0" parTransId="{C31C77C5-E943-4C9E-8FC2-D0085523A92B}" sibTransId="{98A119C4-9FCD-4775-9CD2-F659035D1F04}"/>
    <dgm:cxn modelId="{8A925DD8-48F2-43C6-9F2D-30B7214AC5FC}" type="presOf" srcId="{DC9054C9-AEC9-4964-A6BF-DEB809A83130}" destId="{01648C80-93C4-4BD8-9AA3-401AD8602A04}" srcOrd="0" destOrd="0" presId="urn:microsoft.com/office/officeart/2005/8/layout/hProcess9"/>
    <dgm:cxn modelId="{7F8992E5-0E0F-4741-AD07-87F483A94D53}" srcId="{DC9054C9-AEC9-4964-A6BF-DEB809A83130}" destId="{05CE44B8-785D-4DA6-A38E-DA6A8045D8EE}" srcOrd="2" destOrd="0" parTransId="{B60B12FA-8430-4346-A52E-79128E766E6C}" sibTransId="{FAFECB2C-81AE-4B63-9FF6-18055E0982BE}"/>
    <dgm:cxn modelId="{43406BF7-3621-4CD6-B225-E75E9FC79846}" type="presOf" srcId="{03FBCD32-DAF2-474D-9B63-DC6375769B48}" destId="{51BE5DD3-4159-457A-9F16-640918B820B2}" srcOrd="0" destOrd="0" presId="urn:microsoft.com/office/officeart/2005/8/layout/hProcess9"/>
    <dgm:cxn modelId="{40246073-8555-48D4-9082-8E50487CFFE2}" type="presParOf" srcId="{01648C80-93C4-4BD8-9AA3-401AD8602A04}" destId="{7260B5C8-75A4-414B-9E9A-DA89851BD9BE}" srcOrd="0" destOrd="0" presId="urn:microsoft.com/office/officeart/2005/8/layout/hProcess9"/>
    <dgm:cxn modelId="{A0C3F198-8135-495B-B0BA-E09B4EE74904}" type="presParOf" srcId="{01648C80-93C4-4BD8-9AA3-401AD8602A04}" destId="{7D6245B5-FB05-4403-A68D-FB7EB9531FE0}" srcOrd="1" destOrd="0" presId="urn:microsoft.com/office/officeart/2005/8/layout/hProcess9"/>
    <dgm:cxn modelId="{489BD60E-AB83-4007-BFCC-894EF667DE5F}" type="presParOf" srcId="{7D6245B5-FB05-4403-A68D-FB7EB9531FE0}" destId="{1DCB996C-2263-46FE-8FFE-3726103B226C}" srcOrd="0" destOrd="0" presId="urn:microsoft.com/office/officeart/2005/8/layout/hProcess9"/>
    <dgm:cxn modelId="{0D0E3622-BF51-4698-A6F2-FD56BA60FD8C}" type="presParOf" srcId="{7D6245B5-FB05-4403-A68D-FB7EB9531FE0}" destId="{0E7DCAD7-194D-4B96-99B7-00E7DE689D01}" srcOrd="1" destOrd="0" presId="urn:microsoft.com/office/officeart/2005/8/layout/hProcess9"/>
    <dgm:cxn modelId="{45D8918D-8CE0-41DA-8E97-5A02387E5083}" type="presParOf" srcId="{7D6245B5-FB05-4403-A68D-FB7EB9531FE0}" destId="{51BE5DD3-4159-457A-9F16-640918B820B2}" srcOrd="2" destOrd="0" presId="urn:microsoft.com/office/officeart/2005/8/layout/hProcess9"/>
    <dgm:cxn modelId="{7B41F8E3-B92B-46FE-9843-9A3464E63344}" type="presParOf" srcId="{7D6245B5-FB05-4403-A68D-FB7EB9531FE0}" destId="{A35495AF-BFA6-4987-A619-B45B4F06FAAA}" srcOrd="3" destOrd="0" presId="urn:microsoft.com/office/officeart/2005/8/layout/hProcess9"/>
    <dgm:cxn modelId="{650DDC12-E3F0-4335-96A2-7412D0ACFB40}" type="presParOf" srcId="{7D6245B5-FB05-4403-A68D-FB7EB9531FE0}" destId="{7F68BFE3-9C8F-4823-96E9-28828CFF76D6}" srcOrd="4" destOrd="0" presId="urn:microsoft.com/office/officeart/2005/8/layout/hProcess9"/>
    <dgm:cxn modelId="{83E7A839-B19F-46AB-9DE6-68915AD7B2D4}" type="presParOf" srcId="{7D6245B5-FB05-4403-A68D-FB7EB9531FE0}" destId="{B46639A6-67A7-430A-87A0-A7D14014DB61}" srcOrd="5" destOrd="0" presId="urn:microsoft.com/office/officeart/2005/8/layout/hProcess9"/>
    <dgm:cxn modelId="{928037AE-3C76-49CB-A8EC-0DDDD139065B}" type="presParOf" srcId="{7D6245B5-FB05-4403-A68D-FB7EB9531FE0}" destId="{CE7DD7BB-380C-493D-9D85-6912C0E928FC}" srcOrd="6"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0B5C8-75A4-414B-9E9A-DA89851BD9BE}">
      <dsp:nvSpPr>
        <dsp:cNvPr id="0" name=""/>
        <dsp:cNvSpPr/>
      </dsp:nvSpPr>
      <dsp:spPr>
        <a:xfrm>
          <a:off x="817138" y="0"/>
          <a:ext cx="4630451" cy="232389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CB996C-2263-46FE-8FFE-3726103B226C}">
      <dsp:nvSpPr>
        <dsp:cNvPr id="0" name=""/>
        <dsp:cNvSpPr/>
      </dsp:nvSpPr>
      <dsp:spPr>
        <a:xfrm>
          <a:off x="2726"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Vem är Eva?</a:t>
          </a:r>
        </a:p>
      </dsp:txBody>
      <dsp:txXfrm>
        <a:off x="48103" y="742546"/>
        <a:ext cx="1220604" cy="838805"/>
      </dsp:txXfrm>
    </dsp:sp>
    <dsp:sp modelId="{51BE5DD3-4159-457A-9F16-640918B820B2}">
      <dsp:nvSpPr>
        <dsp:cNvPr id="0" name=""/>
        <dsp:cNvSpPr/>
      </dsp:nvSpPr>
      <dsp:spPr>
        <a:xfrm>
          <a:off x="1379652"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kan vi stödja Eva?</a:t>
          </a:r>
        </a:p>
      </dsp:txBody>
      <dsp:txXfrm>
        <a:off x="1425029" y="742546"/>
        <a:ext cx="1220604" cy="838805"/>
      </dsp:txXfrm>
    </dsp:sp>
    <dsp:sp modelId="{7F68BFE3-9C8F-4823-96E9-28828CFF76D6}">
      <dsp:nvSpPr>
        <dsp:cNvPr id="0" name=""/>
        <dsp:cNvSpPr/>
      </dsp:nvSpPr>
      <dsp:spPr>
        <a:xfrm>
          <a:off x="2756578"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ser god omvårdnad och gott stöd ut?</a:t>
          </a:r>
        </a:p>
      </dsp:txBody>
      <dsp:txXfrm>
        <a:off x="2801955" y="742546"/>
        <a:ext cx="1220604" cy="838805"/>
      </dsp:txXfrm>
    </dsp:sp>
    <dsp:sp modelId="{CE7DD7BB-380C-493D-9D85-6912C0E928FC}">
      <dsp:nvSpPr>
        <dsp:cNvPr id="0" name=""/>
        <dsp:cNvSpPr/>
      </dsp:nvSpPr>
      <dsp:spPr>
        <a:xfrm>
          <a:off x="4133505"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vet vi att vi hjälper Eva?</a:t>
          </a:r>
        </a:p>
      </dsp:txBody>
      <dsp:txXfrm>
        <a:off x="4178882" y="742546"/>
        <a:ext cx="1220604" cy="838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0B5C8-75A4-414B-9E9A-DA89851BD9BE}">
      <dsp:nvSpPr>
        <dsp:cNvPr id="0" name=""/>
        <dsp:cNvSpPr/>
      </dsp:nvSpPr>
      <dsp:spPr>
        <a:xfrm>
          <a:off x="817138" y="0"/>
          <a:ext cx="4630451" cy="232389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CB996C-2263-46FE-8FFE-3726103B226C}">
      <dsp:nvSpPr>
        <dsp:cNvPr id="0" name=""/>
        <dsp:cNvSpPr/>
      </dsp:nvSpPr>
      <dsp:spPr>
        <a:xfrm>
          <a:off x="2726"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Vem är Linnéa?</a:t>
          </a:r>
        </a:p>
      </dsp:txBody>
      <dsp:txXfrm>
        <a:off x="48103" y="742546"/>
        <a:ext cx="1220604" cy="838805"/>
      </dsp:txXfrm>
    </dsp:sp>
    <dsp:sp modelId="{51BE5DD3-4159-457A-9F16-640918B820B2}">
      <dsp:nvSpPr>
        <dsp:cNvPr id="0" name=""/>
        <dsp:cNvSpPr/>
      </dsp:nvSpPr>
      <dsp:spPr>
        <a:xfrm>
          <a:off x="1379652"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kan vi stödja Linnéa?</a:t>
          </a:r>
        </a:p>
      </dsp:txBody>
      <dsp:txXfrm>
        <a:off x="1425029" y="742546"/>
        <a:ext cx="1220604" cy="838805"/>
      </dsp:txXfrm>
    </dsp:sp>
    <dsp:sp modelId="{7F68BFE3-9C8F-4823-96E9-28828CFF76D6}">
      <dsp:nvSpPr>
        <dsp:cNvPr id="0" name=""/>
        <dsp:cNvSpPr/>
      </dsp:nvSpPr>
      <dsp:spPr>
        <a:xfrm>
          <a:off x="2756578"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ser god omvårdnad och gott stöd ut?</a:t>
          </a:r>
        </a:p>
      </dsp:txBody>
      <dsp:txXfrm>
        <a:off x="2801955" y="742546"/>
        <a:ext cx="1220604" cy="838805"/>
      </dsp:txXfrm>
    </dsp:sp>
    <dsp:sp modelId="{CE7DD7BB-380C-493D-9D85-6912C0E928FC}">
      <dsp:nvSpPr>
        <dsp:cNvPr id="0" name=""/>
        <dsp:cNvSpPr/>
      </dsp:nvSpPr>
      <dsp:spPr>
        <a:xfrm>
          <a:off x="4133505"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vet vi att vi hjälper Linnéa?</a:t>
          </a:r>
        </a:p>
      </dsp:txBody>
      <dsp:txXfrm>
        <a:off x="4178882" y="742546"/>
        <a:ext cx="1220604" cy="8388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0B5C8-75A4-414B-9E9A-DA89851BD9BE}">
      <dsp:nvSpPr>
        <dsp:cNvPr id="0" name=""/>
        <dsp:cNvSpPr/>
      </dsp:nvSpPr>
      <dsp:spPr>
        <a:xfrm>
          <a:off x="817138" y="0"/>
          <a:ext cx="4630451" cy="232389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CB996C-2263-46FE-8FFE-3726103B226C}">
      <dsp:nvSpPr>
        <dsp:cNvPr id="0" name=""/>
        <dsp:cNvSpPr/>
      </dsp:nvSpPr>
      <dsp:spPr>
        <a:xfrm>
          <a:off x="2726"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Vem är Tage?</a:t>
          </a:r>
        </a:p>
      </dsp:txBody>
      <dsp:txXfrm>
        <a:off x="48103" y="742546"/>
        <a:ext cx="1220604" cy="838805"/>
      </dsp:txXfrm>
    </dsp:sp>
    <dsp:sp modelId="{51BE5DD3-4159-457A-9F16-640918B820B2}">
      <dsp:nvSpPr>
        <dsp:cNvPr id="0" name=""/>
        <dsp:cNvSpPr/>
      </dsp:nvSpPr>
      <dsp:spPr>
        <a:xfrm>
          <a:off x="1379652"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kan vi stödja Tage?</a:t>
          </a:r>
        </a:p>
      </dsp:txBody>
      <dsp:txXfrm>
        <a:off x="1425029" y="742546"/>
        <a:ext cx="1220604" cy="838805"/>
      </dsp:txXfrm>
    </dsp:sp>
    <dsp:sp modelId="{7F68BFE3-9C8F-4823-96E9-28828CFF76D6}">
      <dsp:nvSpPr>
        <dsp:cNvPr id="0" name=""/>
        <dsp:cNvSpPr/>
      </dsp:nvSpPr>
      <dsp:spPr>
        <a:xfrm>
          <a:off x="2756578"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ser god omvårdnad och gott stöd ut?</a:t>
          </a:r>
        </a:p>
      </dsp:txBody>
      <dsp:txXfrm>
        <a:off x="2801955" y="742546"/>
        <a:ext cx="1220604" cy="838805"/>
      </dsp:txXfrm>
    </dsp:sp>
    <dsp:sp modelId="{CE7DD7BB-380C-493D-9D85-6912C0E928FC}">
      <dsp:nvSpPr>
        <dsp:cNvPr id="0" name=""/>
        <dsp:cNvSpPr/>
      </dsp:nvSpPr>
      <dsp:spPr>
        <a:xfrm>
          <a:off x="4133505" y="697169"/>
          <a:ext cx="1311358" cy="9295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sv-SE" sz="1300" kern="1200" dirty="0"/>
            <a:t>Hur vet vi att vi hjälper Tage?</a:t>
          </a:r>
        </a:p>
      </dsp:txBody>
      <dsp:txXfrm>
        <a:off x="4178882" y="742546"/>
        <a:ext cx="1220604" cy="83880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FD482-0830-4CE2-8CAC-E4BBA5E96A4D}" type="datetimeFigureOut">
              <a:rPr lang="sv-SE" smtClean="0"/>
              <a:t>2023-02-06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9FAB8-8AA6-49BD-99AB-B816102A1334}" type="slidenum">
              <a:rPr lang="sv-SE" smtClean="0"/>
              <a:t>‹#›</a:t>
            </a:fld>
            <a:endParaRPr lang="sv-SE"/>
          </a:p>
        </p:txBody>
      </p:sp>
    </p:spTree>
    <p:extLst>
      <p:ext uri="{BB962C8B-B14F-4D97-AF65-F5344CB8AC3E}">
        <p14:creationId xmlns:p14="http://schemas.microsoft.com/office/powerpoint/2010/main" val="822642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Skörhetsgrad 5</a:t>
            </a:r>
          </a:p>
          <a:p>
            <a:r>
              <a:rPr lang="sv-SE" dirty="0"/>
              <a:t>Sjukhuset:  Snabb mobilisering, trygghet, fördjupad geriatrisk bedömning, målet att gå med rollator innan hemgång. </a:t>
            </a:r>
          </a:p>
          <a:p>
            <a:r>
              <a:rPr lang="sv-SE" dirty="0"/>
              <a:t>Vart sker vidare rehabilitering? Kommun? VC?</a:t>
            </a:r>
          </a:p>
          <a:p>
            <a:r>
              <a:rPr lang="sv-SE" dirty="0"/>
              <a:t>Omläggning av sår på VC. Hur tänka vidare vid besöket där?</a:t>
            </a:r>
          </a:p>
          <a:p>
            <a:r>
              <a:rPr lang="sv-SE" dirty="0"/>
              <a:t>Inom kommunen. Fler insatser? Fallprevention? </a:t>
            </a:r>
          </a:p>
          <a:p>
            <a:endParaRPr lang="sv-SE" dirty="0"/>
          </a:p>
          <a:p>
            <a:r>
              <a:rPr lang="sv-SE" dirty="0"/>
              <a:t>Insatser för att hon ska va kvar i den skörhetsgrad hon hade innan fallet. </a:t>
            </a:r>
          </a:p>
          <a:p>
            <a:r>
              <a:rPr lang="sv-SE" dirty="0" err="1"/>
              <a:t>Äldremottagning</a:t>
            </a:r>
            <a:endParaRPr lang="sv-SE" dirty="0"/>
          </a:p>
          <a:p>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1</a:t>
            </a:fld>
            <a:endParaRPr lang="sv-SE"/>
          </a:p>
        </p:txBody>
      </p:sp>
    </p:spTree>
    <p:extLst>
      <p:ext uri="{BB962C8B-B14F-4D97-AF65-F5344CB8AC3E}">
        <p14:creationId xmlns:p14="http://schemas.microsoft.com/office/powerpoint/2010/main" val="48089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Skörhetsskattning 7</a:t>
            </a:r>
          </a:p>
          <a:p>
            <a:r>
              <a:rPr lang="sv-SE" dirty="0"/>
              <a:t>Hur tänker vi för att hjälpa Linnea att komma tillbaka till sitt </a:t>
            </a:r>
            <a:r>
              <a:rPr lang="sv-SE" dirty="0" err="1"/>
              <a:t>habitualtillstånd</a:t>
            </a:r>
            <a:r>
              <a:rPr lang="sv-SE" dirty="0"/>
              <a:t>?</a:t>
            </a:r>
          </a:p>
          <a:p>
            <a:r>
              <a:rPr lang="sv-SE" dirty="0"/>
              <a:t>Vilka insatser behövs?</a:t>
            </a:r>
          </a:p>
          <a:p>
            <a:r>
              <a:rPr lang="sv-SE" dirty="0"/>
              <a:t>Vad kan hon ha för mål?</a:t>
            </a:r>
          </a:p>
          <a:p>
            <a:r>
              <a:rPr lang="sv-SE" dirty="0"/>
              <a:t>Vilka krav kan vi ställa på henne? </a:t>
            </a:r>
          </a:p>
          <a:p>
            <a:r>
              <a:rPr lang="sv-SE" dirty="0"/>
              <a:t>Skulle vi skickat in henne till sjukhuset eller skulle hon kunnat vårdas hemma?</a:t>
            </a:r>
          </a:p>
          <a:p>
            <a:r>
              <a:rPr lang="sv-SE" dirty="0"/>
              <a:t>Hade vi kunnat förhindra den allvarliga försämringen?</a:t>
            </a:r>
          </a:p>
          <a:p>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2</a:t>
            </a:fld>
            <a:endParaRPr lang="sv-SE"/>
          </a:p>
        </p:txBody>
      </p:sp>
    </p:spTree>
    <p:extLst>
      <p:ext uri="{BB962C8B-B14F-4D97-AF65-F5344CB8AC3E}">
        <p14:creationId xmlns:p14="http://schemas.microsoft.com/office/powerpoint/2010/main" val="355199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3</a:t>
            </a:fld>
            <a:endParaRPr lang="sv-SE"/>
          </a:p>
        </p:txBody>
      </p:sp>
    </p:spTree>
    <p:extLst>
      <p:ext uri="{BB962C8B-B14F-4D97-AF65-F5344CB8AC3E}">
        <p14:creationId xmlns:p14="http://schemas.microsoft.com/office/powerpoint/2010/main" val="4051667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5A95FB7F-C742-D5A9-1853-B5A158E6A28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284" r="19364"/>
          <a:stretch/>
        </p:blipFill>
        <p:spPr>
          <a:xfrm>
            <a:off x="6246338" y="0"/>
            <a:ext cx="5945662" cy="4331807"/>
          </a:xfrm>
          <a:prstGeom prst="rect">
            <a:avLst/>
          </a:prstGeom>
        </p:spPr>
      </p:pic>
    </p:spTree>
    <p:extLst>
      <p:ext uri="{BB962C8B-B14F-4D97-AF65-F5344CB8AC3E}">
        <p14:creationId xmlns:p14="http://schemas.microsoft.com/office/powerpoint/2010/main" val="121373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41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chemeClr val="bg1"/>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FE26AE9-4F06-BE8B-CA94-01B9E86FDC5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30306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E1839EFE-0248-88A9-AA09-D12C3981C5B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148" r="19174"/>
          <a:stretch/>
        </p:blipFill>
        <p:spPr>
          <a:xfrm>
            <a:off x="6228308" y="-12033"/>
            <a:ext cx="5959682" cy="4343839"/>
          </a:xfrm>
          <a:prstGeom prst="rect">
            <a:avLst/>
          </a:prstGeom>
        </p:spPr>
      </p:pic>
    </p:spTree>
    <p:extLst>
      <p:ext uri="{BB962C8B-B14F-4D97-AF65-F5344CB8AC3E}">
        <p14:creationId xmlns:p14="http://schemas.microsoft.com/office/powerpoint/2010/main" val="258023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763021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68336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1"/>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1151122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tx1"/>
                </a:solidFill>
                <a:latin typeface="Arial" panose="020B0604020202020204" pitchFamily="34" charset="0"/>
                <a:cs typeface="Arial" panose="020B0604020202020204" pitchFamily="34" charset="0"/>
              </a:rPr>
              <a:t>Lägg till en bild i bladet:</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Klicka på symbolen –välj foto – infoga. </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296689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235800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1"/>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008545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24729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94494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121966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393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rgbClr val="4D4848"/>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C7A09AD-8787-54E2-737F-657992EC1CE2}"/>
              </a:ext>
            </a:extLst>
          </p:cNvPr>
          <p:cNvSpPr/>
          <p:nvPr userDrawn="1"/>
        </p:nvSpPr>
        <p:spPr>
          <a:xfrm>
            <a:off x="0" y="0"/>
            <a:ext cx="12192000" cy="6858000"/>
          </a:xfrm>
          <a:prstGeom prst="rect">
            <a:avLst/>
          </a:prstGeom>
          <a:solidFill>
            <a:srgbClr val="4D48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307045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2740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29225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4">
              <a:alpha val="84000"/>
            </a:schemeClr>
          </a:solidFill>
        </p:spPr>
        <p:txBody>
          <a:bodyPr>
            <a:normAutofit/>
          </a:bodyPr>
          <a:lstStyle>
            <a:lvl1pPr marL="0" indent="0">
              <a:buNone/>
              <a:defRPr sz="1600">
                <a:solidFill>
                  <a:schemeClr val="bg1"/>
                </a:solidFill>
              </a:defRPr>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43587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408050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79934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92124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92800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2023-02-06</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84221" y="6426926"/>
            <a:ext cx="509108"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a:extLst>
              <a:ext uri="{FF2B5EF4-FFF2-40B4-BE49-F238E27FC236}">
                <a16:creationId xmlns:a16="http://schemas.microsoft.com/office/drawing/2014/main" id="{4C2CBCBC-1CB2-ED3F-A5C1-498B52CB80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568731596"/>
      </p:ext>
    </p:extLst>
  </p:cSld>
  <p:clrMap bg1="lt1" tx1="dk1" bg2="lt2" tx2="dk2" accent1="accent1" accent2="accent2" accent3="accent3" accent4="accent4" accent5="accent5" accent6="accent6" hlink="hlink" folHlink="folHlink"/>
  <p:sldLayoutIdLst>
    <p:sldLayoutId id="2147483693" r:id="rId1"/>
    <p:sldLayoutId id="2147483682" r:id="rId2"/>
    <p:sldLayoutId id="2147483698" r:id="rId3"/>
    <p:sldLayoutId id="2147483688" r:id="rId4"/>
    <p:sldLayoutId id="2147483684" r:id="rId5"/>
    <p:sldLayoutId id="2147483697" r:id="rId6"/>
    <p:sldLayoutId id="2147483690" r:id="rId7"/>
    <p:sldLayoutId id="2147483686" r:id="rId8"/>
    <p:sldLayoutId id="2147483699" r:id="rId9"/>
    <p:sldLayoutId id="2147483700" r:id="rId10"/>
    <p:sldLayoutId id="2147483685" r:id="rId11"/>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2023-02-06</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284" y="6426926"/>
            <a:ext cx="471753"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descr="Region Kronobergs logotyp i vitt.">
            <a:extLst>
              <a:ext uri="{FF2B5EF4-FFF2-40B4-BE49-F238E27FC236}">
                <a16:creationId xmlns:a16="http://schemas.microsoft.com/office/drawing/2014/main" id="{AF44FD0E-75BD-2148-0264-73CEB5A7A75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657464216"/>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100000"/>
        </a:lnSpc>
        <a:spcBef>
          <a:spcPct val="0"/>
        </a:spcBef>
        <a:buNone/>
        <a:defRPr sz="3800" kern="1200" cap="all" spc="14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7.png"/><Relationship Id="rId7" Type="http://schemas.openxmlformats.org/officeDocument/2006/relationships/image" Target="../media/image11.png"/><Relationship Id="rId12"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10.svg"/><Relationship Id="rId11" Type="http://schemas.openxmlformats.org/officeDocument/2006/relationships/diagramColors" Target="../diagrams/colors1.xml"/><Relationship Id="rId5" Type="http://schemas.openxmlformats.org/officeDocument/2006/relationships/image" Target="../media/image9.png"/><Relationship Id="rId10" Type="http://schemas.openxmlformats.org/officeDocument/2006/relationships/diagramQuickStyle" Target="../diagrams/quickStyle1.xml"/><Relationship Id="rId4" Type="http://schemas.openxmlformats.org/officeDocument/2006/relationships/image" Target="../media/image8.svg"/><Relationship Id="rId9"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image" Target="../media/image12.png"/><Relationship Id="rId7" Type="http://schemas.openxmlformats.org/officeDocument/2006/relationships/diagramData" Target="../diagrams/data2.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15.svg"/><Relationship Id="rId11" Type="http://schemas.microsoft.com/office/2007/relationships/diagramDrawing" Target="../diagrams/drawing2.xml"/><Relationship Id="rId5" Type="http://schemas.openxmlformats.org/officeDocument/2006/relationships/image" Target="../media/image14.png"/><Relationship Id="rId10" Type="http://schemas.openxmlformats.org/officeDocument/2006/relationships/diagramColors" Target="../diagrams/colors2.xml"/><Relationship Id="rId4" Type="http://schemas.openxmlformats.org/officeDocument/2006/relationships/image" Target="../media/image13.svg"/><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image" Target="../media/image12.png"/><Relationship Id="rId7" Type="http://schemas.openxmlformats.org/officeDocument/2006/relationships/diagramData" Target="../diagrams/data3.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15.svg"/><Relationship Id="rId11" Type="http://schemas.microsoft.com/office/2007/relationships/diagramDrawing" Target="../diagrams/drawing3.xml"/><Relationship Id="rId5" Type="http://schemas.openxmlformats.org/officeDocument/2006/relationships/image" Target="../media/image14.png"/><Relationship Id="rId10" Type="http://schemas.openxmlformats.org/officeDocument/2006/relationships/diagramColors" Target="../diagrams/colors3.xml"/><Relationship Id="rId4" Type="http://schemas.openxmlformats.org/officeDocument/2006/relationships/image" Target="../media/image13.svg"/><Relationship Id="rId9"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7C47A205-B83C-4AB1-86AB-8177FDA4C1AC}"/>
              </a:ext>
            </a:extLst>
          </p:cNvPr>
          <p:cNvSpPr txBox="1"/>
          <p:nvPr/>
        </p:nvSpPr>
        <p:spPr>
          <a:xfrm>
            <a:off x="501889" y="364254"/>
            <a:ext cx="6651079" cy="4278094"/>
          </a:xfrm>
          <a:prstGeom prst="rect">
            <a:avLst/>
          </a:prstGeom>
          <a:noFill/>
        </p:spPr>
        <p:txBody>
          <a:bodyPr wrap="square" rtlCol="0">
            <a:spAutoFit/>
          </a:bodyPr>
          <a:lstStyle/>
          <a:p>
            <a:r>
              <a:rPr lang="sv-SE" sz="1600" b="1" dirty="0">
                <a:solidFill>
                  <a:srgbClr val="FF3399"/>
                </a:solidFill>
              </a:rPr>
              <a:t>Eva 78 år;</a:t>
            </a:r>
            <a:r>
              <a:rPr lang="sv-SE" sz="1600" dirty="0">
                <a:solidFill>
                  <a:srgbClr val="FF3399"/>
                </a:solidFill>
              </a:rPr>
              <a:t> </a:t>
            </a:r>
            <a:r>
              <a:rPr lang="sv-SE" sz="1600" dirty="0"/>
              <a:t>har sedan tidigare diabetes, högt blodtryck samt ångestproblematik. Eva har en kontakt med öppenvårdens psykiatriska mottagning. Hon bor i lägenhet på första plan fast med en halvtrappa upp. Hon har kommunala insatser i hemmet så som hjälp med städ var 14e dag. Tillsyn vid dusch och ledsagare vid inköp. Hon använder käpp när hon går ut korta promenader. Skörhetsgrad CFS-5.</a:t>
            </a:r>
          </a:p>
          <a:p>
            <a:endParaRPr lang="sv-SE" sz="1600" dirty="0"/>
          </a:p>
          <a:p>
            <a:r>
              <a:rPr lang="sv-SE" sz="1600" b="1" dirty="0">
                <a:solidFill>
                  <a:srgbClr val="FF3399"/>
                </a:solidFill>
              </a:rPr>
              <a:t>Evas situation: </a:t>
            </a:r>
            <a:r>
              <a:rPr lang="sv-SE" sz="1600" dirty="0"/>
              <a:t>Inkommer med ambulans till sjukhuset efter fall i hemmet där hon snubblat på en matta. Vid röntgen upptäcks en höftfraktur som måste opereras. Eva blir opererad och behöver fortsatt rehabilitering och omvårdnad efter sjukhusvistelsen. Då hon går hem från sjukhuset har hon problem att klara trappgång samt påklädning nedre.</a:t>
            </a:r>
          </a:p>
          <a:p>
            <a:endParaRPr lang="sv-SE" sz="1600" dirty="0"/>
          </a:p>
          <a:p>
            <a:r>
              <a:rPr lang="sv-SE" sz="1600" dirty="0"/>
              <a:t>Kommunen gör en utskrivningsplanering tillsammans med Eva och hennes närstående om hur hjälpen kommer att se ut när Eva kommer hem från sjukhuset. </a:t>
            </a:r>
          </a:p>
        </p:txBody>
      </p:sp>
      <p:pic>
        <p:nvPicPr>
          <p:cNvPr id="15" name="Bild 14" descr="Ort">
            <a:extLst>
              <a:ext uri="{FF2B5EF4-FFF2-40B4-BE49-F238E27FC236}">
                <a16:creationId xmlns:a16="http://schemas.microsoft.com/office/drawing/2014/main" id="{CD3844F2-9DA5-4565-96E8-46E0EBF4C4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7600" y="4568144"/>
            <a:ext cx="1248606" cy="1248606"/>
          </a:xfrm>
          <a:prstGeom prst="rect">
            <a:avLst/>
          </a:prstGeom>
        </p:spPr>
      </p:pic>
      <p:sp>
        <p:nvSpPr>
          <p:cNvPr id="20" name="Rektangel: rundade hörn 19">
            <a:extLst>
              <a:ext uri="{FF2B5EF4-FFF2-40B4-BE49-F238E27FC236}">
                <a16:creationId xmlns:a16="http://schemas.microsoft.com/office/drawing/2014/main" id="{F7ECC620-0E6B-4470-89B5-EA25C6AE5290}"/>
              </a:ext>
            </a:extLst>
          </p:cNvPr>
          <p:cNvSpPr/>
          <p:nvPr/>
        </p:nvSpPr>
        <p:spPr>
          <a:xfrm>
            <a:off x="7394949" y="364254"/>
            <a:ext cx="4508864" cy="2578049"/>
          </a:xfrm>
          <a:prstGeom prst="roundRect">
            <a:avLst>
              <a:gd name="adj" fmla="val 16288"/>
            </a:avLst>
          </a:prstGeom>
          <a:solidFill>
            <a:schemeClr val="bg2"/>
          </a:solidFill>
        </p:spPr>
        <p:style>
          <a:lnRef idx="1">
            <a:schemeClr val="accent6"/>
          </a:lnRef>
          <a:fillRef idx="2">
            <a:schemeClr val="accent6"/>
          </a:fillRef>
          <a:effectRef idx="1">
            <a:schemeClr val="accent6"/>
          </a:effectRef>
          <a:fontRef idx="minor">
            <a:schemeClr val="dk1"/>
          </a:fontRef>
        </p:style>
        <p:txBody>
          <a:bodyPr rtlCol="0" anchor="ctr" anchorCtr="0"/>
          <a:lstStyle/>
          <a:p>
            <a:r>
              <a:rPr lang="sv-SE" dirty="0">
                <a:solidFill>
                  <a:schemeClr val="bg1"/>
                </a:solidFill>
              </a:rPr>
              <a:t>Vad kunde vi har gjort för Eva utifrån hennes skattning innan hon snubblade?</a:t>
            </a:r>
          </a:p>
          <a:p>
            <a:r>
              <a:rPr lang="sv-SE" dirty="0">
                <a:solidFill>
                  <a:schemeClr val="bg1"/>
                </a:solidFill>
              </a:rPr>
              <a:t>Hur ska vi arbeta för att Eva ska kunna återgå till sitt </a:t>
            </a:r>
            <a:r>
              <a:rPr lang="sv-SE" dirty="0" err="1">
                <a:solidFill>
                  <a:schemeClr val="bg1"/>
                </a:solidFill>
              </a:rPr>
              <a:t>habitualtillstånd</a:t>
            </a:r>
            <a:r>
              <a:rPr lang="sv-SE" dirty="0">
                <a:solidFill>
                  <a:schemeClr val="bg1"/>
                </a:solidFill>
              </a:rPr>
              <a:t>? </a:t>
            </a:r>
          </a:p>
          <a:p>
            <a:r>
              <a:rPr lang="sv-SE" dirty="0">
                <a:solidFill>
                  <a:schemeClr val="bg1"/>
                </a:solidFill>
              </a:rPr>
              <a:t>Vad gör vi under vistelsen på sjukhus?</a:t>
            </a:r>
          </a:p>
          <a:p>
            <a:r>
              <a:rPr lang="sv-SE" dirty="0">
                <a:solidFill>
                  <a:schemeClr val="bg1"/>
                </a:solidFill>
              </a:rPr>
              <a:t>Evas mål? Vad kan din organisation göra?</a:t>
            </a:r>
          </a:p>
          <a:p>
            <a:endParaRPr lang="sv-SE" dirty="0"/>
          </a:p>
        </p:txBody>
      </p:sp>
      <p:pic>
        <p:nvPicPr>
          <p:cNvPr id="16" name="Bild 15" descr="Skola">
            <a:extLst>
              <a:ext uri="{FF2B5EF4-FFF2-40B4-BE49-F238E27FC236}">
                <a16:creationId xmlns:a16="http://schemas.microsoft.com/office/drawing/2014/main" id="{17484D1B-903C-49BB-A98B-80DF6732C94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46514" y="5406303"/>
            <a:ext cx="1313567" cy="1313567"/>
          </a:xfrm>
          <a:prstGeom prst="rect">
            <a:avLst/>
          </a:prstGeom>
        </p:spPr>
      </p:pic>
      <p:pic>
        <p:nvPicPr>
          <p:cNvPr id="1026" name="Bildobjekt 2" descr="image006">
            <a:extLst>
              <a:ext uri="{FF2B5EF4-FFF2-40B4-BE49-F238E27FC236}">
                <a16:creationId xmlns:a16="http://schemas.microsoft.com/office/drawing/2014/main" id="{BB27B458-D355-4F4C-85B7-81BBA1F762D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57254" y="3992345"/>
            <a:ext cx="3895725"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DC8B951C-56E2-4831-9731-4A4E64A1232C}"/>
              </a:ext>
            </a:extLst>
          </p:cNvPr>
          <p:cNvGraphicFramePr/>
          <p:nvPr>
            <p:extLst/>
          </p:nvPr>
        </p:nvGraphicFramePr>
        <p:xfrm>
          <a:off x="4271598" y="4244354"/>
          <a:ext cx="5447590" cy="232389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3043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7C47A205-B83C-4AB1-86AB-8177FDA4C1AC}"/>
              </a:ext>
            </a:extLst>
          </p:cNvPr>
          <p:cNvSpPr txBox="1"/>
          <p:nvPr/>
        </p:nvSpPr>
        <p:spPr>
          <a:xfrm>
            <a:off x="515560" y="315886"/>
            <a:ext cx="6541543" cy="3785652"/>
          </a:xfrm>
          <a:prstGeom prst="rect">
            <a:avLst/>
          </a:prstGeom>
          <a:noFill/>
        </p:spPr>
        <p:txBody>
          <a:bodyPr wrap="square" rtlCol="0">
            <a:spAutoFit/>
          </a:bodyPr>
          <a:lstStyle/>
          <a:p>
            <a:r>
              <a:rPr lang="sv-SE" sz="1600" b="1" dirty="0">
                <a:solidFill>
                  <a:srgbClr val="FF3399"/>
                </a:solidFill>
                <a:latin typeface="Arial" panose="020B0604020202020204" pitchFamily="34" charset="0"/>
                <a:cs typeface="Arial" panose="020B0604020202020204" pitchFamily="34" charset="0"/>
              </a:rPr>
              <a:t>Linnéa, </a:t>
            </a:r>
            <a:r>
              <a:rPr lang="sv-SE" sz="1600" dirty="0"/>
              <a:t>är 86 år bor på SÄBO i Alvesta kommun sedan 4 månader tillbaka. Linnea har ”Nödvändig tandvård” och hjälp med att ta sig i och ur sängen. Hon har även hjälp med ADL moment som att klä på sig, duscha och sköta sina toalettbesök. Använder rollator och stöd av en personal för att kunna göra en kort förflyttning över till rullstol. Kan själv ta sig fram med rullstolen genom att sparka sig fram. Linnéa är orienterad till tid och rum och person. Skörhetsgrad CFS-7.</a:t>
            </a:r>
          </a:p>
          <a:p>
            <a:endParaRPr lang="sv-SE" sz="1600" dirty="0"/>
          </a:p>
          <a:p>
            <a:r>
              <a:rPr lang="sv-SE" sz="1600" b="1" i="1" dirty="0">
                <a:solidFill>
                  <a:schemeClr val="bg2"/>
                </a:solidFill>
              </a:rPr>
              <a:t>Linnéas situation:  </a:t>
            </a:r>
          </a:p>
          <a:p>
            <a:r>
              <a:rPr lang="sv-SE" sz="1600" dirty="0"/>
              <a:t>Linnéa har haft magsjuka i 3 dagar och inte kunnat behålla någon vätska. Nu är hon mycket trött, mår illa och har klåda på kroppen.</a:t>
            </a:r>
          </a:p>
          <a:p>
            <a:r>
              <a:rPr lang="sv-SE" sz="1600" dirty="0"/>
              <a:t>Hon kissar betydligt mindre än vanligt. Hon har drabbats av akut njursvikt och skickas in till akuten. Där läggs hon in på medicinavdelning 3 och blir sängliggande.</a:t>
            </a:r>
          </a:p>
          <a:p>
            <a:endParaRPr lang="sv-SE" sz="1600" dirty="0"/>
          </a:p>
        </p:txBody>
      </p:sp>
      <p:pic>
        <p:nvPicPr>
          <p:cNvPr id="15" name="Bild 14" descr="Ort">
            <a:extLst>
              <a:ext uri="{FF2B5EF4-FFF2-40B4-BE49-F238E27FC236}">
                <a16:creationId xmlns:a16="http://schemas.microsoft.com/office/drawing/2014/main" id="{CD3844F2-9DA5-4565-96E8-46E0EBF4C4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5194" y="4176977"/>
            <a:ext cx="1248606" cy="1248606"/>
          </a:xfrm>
          <a:prstGeom prst="rect">
            <a:avLst/>
          </a:prstGeom>
        </p:spPr>
      </p:pic>
      <p:pic>
        <p:nvPicPr>
          <p:cNvPr id="21" name="Bild 20" descr="Skola">
            <a:extLst>
              <a:ext uri="{FF2B5EF4-FFF2-40B4-BE49-F238E27FC236}">
                <a16:creationId xmlns:a16="http://schemas.microsoft.com/office/drawing/2014/main" id="{6A90436A-B0C1-4F8F-8308-41C37BA9EBB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89216" y="5296939"/>
            <a:ext cx="1313567" cy="1313567"/>
          </a:xfrm>
          <a:prstGeom prst="rect">
            <a:avLst/>
          </a:prstGeom>
        </p:spPr>
      </p:pic>
      <p:sp>
        <p:nvSpPr>
          <p:cNvPr id="10" name="Rektangel: rundade hörn 9">
            <a:extLst>
              <a:ext uri="{FF2B5EF4-FFF2-40B4-BE49-F238E27FC236}">
                <a16:creationId xmlns:a16="http://schemas.microsoft.com/office/drawing/2014/main" id="{F452D19E-9B2F-4D98-84FB-E3EDE75926FB}"/>
              </a:ext>
            </a:extLst>
          </p:cNvPr>
          <p:cNvSpPr/>
          <p:nvPr/>
        </p:nvSpPr>
        <p:spPr>
          <a:xfrm>
            <a:off x="7483439" y="315886"/>
            <a:ext cx="4508864" cy="2578049"/>
          </a:xfrm>
          <a:prstGeom prst="roundRect">
            <a:avLst>
              <a:gd name="adj" fmla="val 16288"/>
            </a:avLst>
          </a:prstGeom>
          <a:solidFill>
            <a:schemeClr val="bg2"/>
          </a:solidFill>
        </p:spPr>
        <p:style>
          <a:lnRef idx="1">
            <a:schemeClr val="accent6"/>
          </a:lnRef>
          <a:fillRef idx="2">
            <a:schemeClr val="accent6"/>
          </a:fillRef>
          <a:effectRef idx="1">
            <a:schemeClr val="accent6"/>
          </a:effectRef>
          <a:fontRef idx="minor">
            <a:schemeClr val="dk1"/>
          </a:fontRef>
        </p:style>
        <p:txBody>
          <a:bodyPr rtlCol="0" anchor="ctr" anchorCtr="0"/>
          <a:lstStyle/>
          <a:p>
            <a:r>
              <a:rPr lang="sv-SE" dirty="0">
                <a:solidFill>
                  <a:schemeClr val="bg1"/>
                </a:solidFill>
              </a:rPr>
              <a:t>Vad kunde vi har gjort för Linnéa utifrån hennes skattning innan hon blev sjuk?</a:t>
            </a:r>
          </a:p>
          <a:p>
            <a:r>
              <a:rPr lang="sv-SE" dirty="0">
                <a:solidFill>
                  <a:schemeClr val="bg1"/>
                </a:solidFill>
              </a:rPr>
              <a:t>Hur ska vi arbeta för att Linnéa ska kunna återgå till sitt </a:t>
            </a:r>
            <a:r>
              <a:rPr lang="sv-SE" dirty="0" err="1">
                <a:solidFill>
                  <a:schemeClr val="bg1"/>
                </a:solidFill>
              </a:rPr>
              <a:t>habitualtillstånd</a:t>
            </a:r>
            <a:r>
              <a:rPr lang="sv-SE" dirty="0">
                <a:solidFill>
                  <a:schemeClr val="bg1"/>
                </a:solidFill>
              </a:rPr>
              <a:t>? </a:t>
            </a:r>
          </a:p>
          <a:p>
            <a:r>
              <a:rPr lang="sv-SE" dirty="0">
                <a:solidFill>
                  <a:schemeClr val="bg1"/>
                </a:solidFill>
              </a:rPr>
              <a:t>Vad gör vi under vistelsen på sjukhus?</a:t>
            </a:r>
          </a:p>
          <a:p>
            <a:r>
              <a:rPr lang="sv-SE" dirty="0">
                <a:solidFill>
                  <a:schemeClr val="bg1"/>
                </a:solidFill>
              </a:rPr>
              <a:t>Linnéas mål? Vad kan din organisation göra?</a:t>
            </a:r>
          </a:p>
          <a:p>
            <a:endParaRPr lang="sv-SE" dirty="0"/>
          </a:p>
        </p:txBody>
      </p:sp>
      <p:graphicFrame>
        <p:nvGraphicFramePr>
          <p:cNvPr id="12" name="Diagram 11">
            <a:extLst>
              <a:ext uri="{FF2B5EF4-FFF2-40B4-BE49-F238E27FC236}">
                <a16:creationId xmlns:a16="http://schemas.microsoft.com/office/drawing/2014/main" id="{75345FD4-5098-4778-B420-FBA1EE087041}"/>
              </a:ext>
            </a:extLst>
          </p:cNvPr>
          <p:cNvGraphicFramePr/>
          <p:nvPr>
            <p:extLst/>
          </p:nvPr>
        </p:nvGraphicFramePr>
        <p:xfrm>
          <a:off x="4271598" y="4244354"/>
          <a:ext cx="5447590" cy="23238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6848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7C47A205-B83C-4AB1-86AB-8177FDA4C1AC}"/>
              </a:ext>
            </a:extLst>
          </p:cNvPr>
          <p:cNvSpPr txBox="1"/>
          <p:nvPr/>
        </p:nvSpPr>
        <p:spPr>
          <a:xfrm>
            <a:off x="493437" y="247494"/>
            <a:ext cx="6659531" cy="4524315"/>
          </a:xfrm>
          <a:prstGeom prst="rect">
            <a:avLst/>
          </a:prstGeom>
          <a:noFill/>
        </p:spPr>
        <p:txBody>
          <a:bodyPr wrap="square" rtlCol="0">
            <a:spAutoFit/>
          </a:bodyPr>
          <a:lstStyle/>
          <a:p>
            <a:r>
              <a:rPr lang="sv-SE" sz="1600" b="1" dirty="0">
                <a:solidFill>
                  <a:schemeClr val="accent1"/>
                </a:solidFill>
              </a:rPr>
              <a:t>Tage</a:t>
            </a:r>
            <a:r>
              <a:rPr lang="sv-SE" sz="1600" dirty="0"/>
              <a:t>, 84 år. Bor tillsammans med sin hustru i lägenhet i Lenhovda. Inga barn. Inga insatser från kommun förutom kontakt med kommunens demenssjuksköterska och Tages beviljade dagverksamhet.</a:t>
            </a:r>
          </a:p>
          <a:p>
            <a:r>
              <a:rPr lang="sv-SE" sz="1600" dirty="0"/>
              <a:t>Tage fick sin demensdiagnos för 2 år sedan. Har läkemedelsbehandling. Tage har också en prostatacancer och lite högt blodtryck.</a:t>
            </a:r>
          </a:p>
          <a:p>
            <a:r>
              <a:rPr lang="sv-SE" sz="1600" dirty="0"/>
              <a:t>Tage är glömsk, men det som ligger längre tillbaka i tiden har han ofta bra koll på. Tage är tämligen aktiv, med hustruns vakande öga, vad gäller hemmets skötsel. Han behöver delvis hjälp med sin ADL.</a:t>
            </a:r>
          </a:p>
          <a:p>
            <a:r>
              <a:rPr lang="sv-SE" sz="1600" dirty="0"/>
              <a:t>Tages demenssjukdom </a:t>
            </a:r>
            <a:r>
              <a:rPr lang="sv-SE" sz="1600" dirty="0" err="1"/>
              <a:t>progredierar</a:t>
            </a:r>
            <a:r>
              <a:rPr lang="sv-SE" sz="1600" dirty="0"/>
              <a:t> långsamt Är ett par dagar i veckan på kommunens dagverksamhet för demenssjuka. </a:t>
            </a:r>
            <a:r>
              <a:rPr lang="sv-SE" sz="1600"/>
              <a:t>Skörhetsgrad CFS-6.</a:t>
            </a:r>
            <a:endParaRPr lang="sv-SE" sz="1600" dirty="0"/>
          </a:p>
          <a:p>
            <a:endParaRPr lang="sv-SE" sz="1600" dirty="0"/>
          </a:p>
          <a:p>
            <a:r>
              <a:rPr lang="sv-SE" sz="1600" b="1" dirty="0">
                <a:solidFill>
                  <a:schemeClr val="accent1"/>
                </a:solidFill>
              </a:rPr>
              <a:t>Tages situation </a:t>
            </a:r>
            <a:r>
              <a:rPr lang="sv-SE" sz="1600" dirty="0"/>
              <a:t>i samband med sänggåendet skulle Tage gå på toaletten, ramlar och slår sig illa. Ambulans tillkallas och Tage åker till sjukhus. Där konstateras hjärnskakning och </a:t>
            </a:r>
            <a:r>
              <a:rPr lang="sv-SE" sz="1600" dirty="0" err="1"/>
              <a:t>femurfraktur</a:t>
            </a:r>
            <a:r>
              <a:rPr lang="sv-SE" sz="1600" dirty="0"/>
              <a:t>. På sjukhuset är Tage förvirrad och orolig. Svår att kommunicera med, plockig, reser sig själv trots han inte får det. Har också vid några tillfällen visat tecken på irritation.</a:t>
            </a:r>
            <a:endParaRPr lang="sv-SE" sz="1600" b="1" dirty="0">
              <a:solidFill>
                <a:schemeClr val="accent1"/>
              </a:solidFill>
            </a:endParaRPr>
          </a:p>
        </p:txBody>
      </p:sp>
      <p:pic>
        <p:nvPicPr>
          <p:cNvPr id="15" name="Bild 14" descr="Ort">
            <a:extLst>
              <a:ext uri="{FF2B5EF4-FFF2-40B4-BE49-F238E27FC236}">
                <a16:creationId xmlns:a16="http://schemas.microsoft.com/office/drawing/2014/main" id="{CD3844F2-9DA5-4565-96E8-46E0EBF4C4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307" y="4582558"/>
            <a:ext cx="1248606" cy="1248606"/>
          </a:xfrm>
          <a:prstGeom prst="rect">
            <a:avLst/>
          </a:prstGeom>
        </p:spPr>
      </p:pic>
      <p:pic>
        <p:nvPicPr>
          <p:cNvPr id="21" name="Bild 20" descr="Skola">
            <a:extLst>
              <a:ext uri="{FF2B5EF4-FFF2-40B4-BE49-F238E27FC236}">
                <a16:creationId xmlns:a16="http://schemas.microsoft.com/office/drawing/2014/main" id="{6A90436A-B0C1-4F8F-8308-41C37BA9EBB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9610" y="5617109"/>
            <a:ext cx="1313567" cy="1313567"/>
          </a:xfrm>
          <a:prstGeom prst="rect">
            <a:avLst/>
          </a:prstGeom>
        </p:spPr>
      </p:pic>
      <p:sp>
        <p:nvSpPr>
          <p:cNvPr id="9" name="Rektangel: rundade hörn 8">
            <a:extLst>
              <a:ext uri="{FF2B5EF4-FFF2-40B4-BE49-F238E27FC236}">
                <a16:creationId xmlns:a16="http://schemas.microsoft.com/office/drawing/2014/main" id="{E6E685B8-3930-4EF3-B03B-3E3472E4C249}"/>
              </a:ext>
            </a:extLst>
          </p:cNvPr>
          <p:cNvSpPr/>
          <p:nvPr/>
        </p:nvSpPr>
        <p:spPr>
          <a:xfrm>
            <a:off x="7483439" y="315886"/>
            <a:ext cx="4508864" cy="2578049"/>
          </a:xfrm>
          <a:prstGeom prst="roundRect">
            <a:avLst>
              <a:gd name="adj" fmla="val 16288"/>
            </a:avLst>
          </a:prstGeom>
          <a:solidFill>
            <a:schemeClr val="bg2"/>
          </a:solidFill>
        </p:spPr>
        <p:style>
          <a:lnRef idx="1">
            <a:schemeClr val="accent6"/>
          </a:lnRef>
          <a:fillRef idx="2">
            <a:schemeClr val="accent6"/>
          </a:fillRef>
          <a:effectRef idx="1">
            <a:schemeClr val="accent6"/>
          </a:effectRef>
          <a:fontRef idx="minor">
            <a:schemeClr val="dk1"/>
          </a:fontRef>
        </p:style>
        <p:txBody>
          <a:bodyPr rtlCol="0" anchor="ctr" anchorCtr="0"/>
          <a:lstStyle/>
          <a:p>
            <a:r>
              <a:rPr lang="sv-SE" dirty="0">
                <a:solidFill>
                  <a:schemeClr val="bg1"/>
                </a:solidFill>
              </a:rPr>
              <a:t>Vad kunde vi har gjort för Tage utifrån hans skattning innan han ramlade?</a:t>
            </a:r>
          </a:p>
          <a:p>
            <a:r>
              <a:rPr lang="sv-SE" dirty="0">
                <a:solidFill>
                  <a:schemeClr val="bg1"/>
                </a:solidFill>
              </a:rPr>
              <a:t>Hur ska vi arbeta för att Tage ska kunna återgå till sitt </a:t>
            </a:r>
            <a:r>
              <a:rPr lang="sv-SE" dirty="0" err="1">
                <a:solidFill>
                  <a:schemeClr val="bg1"/>
                </a:solidFill>
              </a:rPr>
              <a:t>habitualtillstånd</a:t>
            </a:r>
            <a:r>
              <a:rPr lang="sv-SE" dirty="0">
                <a:solidFill>
                  <a:schemeClr val="bg1"/>
                </a:solidFill>
              </a:rPr>
              <a:t>? </a:t>
            </a:r>
          </a:p>
          <a:p>
            <a:r>
              <a:rPr lang="sv-SE" dirty="0">
                <a:solidFill>
                  <a:schemeClr val="bg1"/>
                </a:solidFill>
              </a:rPr>
              <a:t>Vad gör vi under vistelsen på sjukhus?</a:t>
            </a:r>
          </a:p>
          <a:p>
            <a:r>
              <a:rPr lang="sv-SE" dirty="0">
                <a:solidFill>
                  <a:schemeClr val="bg1"/>
                </a:solidFill>
              </a:rPr>
              <a:t>Tages mål? Vad kan din organisation göra?</a:t>
            </a:r>
          </a:p>
          <a:p>
            <a:endParaRPr lang="sv-SE" dirty="0"/>
          </a:p>
        </p:txBody>
      </p:sp>
      <p:graphicFrame>
        <p:nvGraphicFramePr>
          <p:cNvPr id="10" name="Diagram 9">
            <a:extLst>
              <a:ext uri="{FF2B5EF4-FFF2-40B4-BE49-F238E27FC236}">
                <a16:creationId xmlns:a16="http://schemas.microsoft.com/office/drawing/2014/main" id="{E0BE5645-7E6E-4BF8-9309-B10D28AED3D3}"/>
              </a:ext>
            </a:extLst>
          </p:cNvPr>
          <p:cNvGraphicFramePr/>
          <p:nvPr>
            <p:extLst/>
          </p:nvPr>
        </p:nvGraphicFramePr>
        <p:xfrm>
          <a:off x="4271598" y="4244354"/>
          <a:ext cx="5447590" cy="23238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84028562"/>
      </p:ext>
    </p:extLst>
  </p:cSld>
  <p:clrMapOvr>
    <a:masterClrMapping/>
  </p:clrMapOvr>
</p:sld>
</file>

<file path=ppt/theme/theme1.xml><?xml version="1.0" encoding="utf-8"?>
<a:theme xmlns:a="http://schemas.openxmlformats.org/drawingml/2006/main" name="Region Kronoberg ljus">
  <a:themeElements>
    <a:clrScheme name="Kronoberg LJUS 2022">
      <a:dk1>
        <a:sysClr val="windowText" lastClr="000000"/>
      </a:dk1>
      <a:lt1>
        <a:sysClr val="window" lastClr="FFFFFF"/>
      </a:lt1>
      <a:dk2>
        <a:srgbClr val="412682"/>
      </a:dk2>
      <a:lt2>
        <a:srgbClr val="E13288"/>
      </a:lt2>
      <a:accent1>
        <a:srgbClr val="E13288"/>
      </a:accent1>
      <a:accent2>
        <a:srgbClr val="412682"/>
      </a:accent2>
      <a:accent3>
        <a:srgbClr val="83B81A"/>
      </a:accent3>
      <a:accent4>
        <a:srgbClr val="1E6633"/>
      </a:accent4>
      <a:accent5>
        <a:srgbClr val="009EE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668A7373-14EF-4A9B-80F9-0516CD47C373}"/>
    </a:ext>
  </a:extLst>
</a:theme>
</file>

<file path=ppt/theme/theme2.xml><?xml version="1.0" encoding="utf-8"?>
<a:theme xmlns:a="http://schemas.openxmlformats.org/drawingml/2006/main" name="Region Kronoberg MÖRK">
  <a:themeElements>
    <a:clrScheme name="Kronoberg MÖRK 2022">
      <a:dk1>
        <a:srgbClr val="FFFFFF"/>
      </a:dk1>
      <a:lt1>
        <a:srgbClr val="000000"/>
      </a:lt1>
      <a:dk2>
        <a:srgbClr val="E13288"/>
      </a:dk2>
      <a:lt2>
        <a:srgbClr val="83B81A"/>
      </a:lt2>
      <a:accent1>
        <a:srgbClr val="83B81A"/>
      </a:accent1>
      <a:accent2>
        <a:srgbClr val="E13288"/>
      </a:accent2>
      <a:accent3>
        <a:srgbClr val="009EE0"/>
      </a:accent3>
      <a:accent4>
        <a:srgbClr val="F39800"/>
      </a:accent4>
      <a:accent5>
        <a:srgbClr val="FBD300"/>
      </a:accent5>
      <a:accent6>
        <a:srgbClr val="BCB1AB"/>
      </a:accent6>
      <a:hlink>
        <a:srgbClr val="009EE0"/>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0BBB24D2-D144-497A-AAEF-42E9FBCC59EE}"/>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Kronoberg mall</Template>
  <TotalTime>1</TotalTime>
  <Words>834</Words>
  <Application>Microsoft Office PowerPoint</Application>
  <PresentationFormat>Bredbild</PresentationFormat>
  <Paragraphs>58</Paragraphs>
  <Slides>3</Slides>
  <Notes>3</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3</vt:i4>
      </vt:variant>
    </vt:vector>
  </HeadingPairs>
  <TitlesOfParts>
    <vt:vector size="9" baseType="lpstr">
      <vt:lpstr>Arial</vt:lpstr>
      <vt:lpstr>Brandon Grotesque Black</vt:lpstr>
      <vt:lpstr>Brandon Grotesque Bold</vt:lpstr>
      <vt:lpstr>Calibri</vt:lpstr>
      <vt:lpstr>Region Kronoberg ljus</vt:lpstr>
      <vt:lpstr>Region Kronoberg MÖRK</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Simonsson Fanny SHV fysioterap 1 lasreh V</dc:creator>
  <cp:lastModifiedBy>Simonsson Fanny SHV fysioterap 1 lasreh V</cp:lastModifiedBy>
  <cp:revision>2</cp:revision>
  <dcterms:created xsi:type="dcterms:W3CDTF">2023-01-25T13:08:40Z</dcterms:created>
  <dcterms:modified xsi:type="dcterms:W3CDTF">2023-02-06T10:22:39Z</dcterms:modified>
</cp:coreProperties>
</file>