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701" r:id="rId2"/>
  </p:sldMasterIdLst>
  <p:notesMasterIdLst>
    <p:notesMasterId r:id="rId12"/>
  </p:notesMasterIdLst>
  <p:sldIdLst>
    <p:sldId id="281" r:id="rId3"/>
    <p:sldId id="305" r:id="rId4"/>
    <p:sldId id="360" r:id="rId5"/>
    <p:sldId id="366" r:id="rId6"/>
    <p:sldId id="361" r:id="rId7"/>
    <p:sldId id="362" r:id="rId8"/>
    <p:sldId id="363" r:id="rId9"/>
    <p:sldId id="369" r:id="rId10"/>
    <p:sldId id="298"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848"/>
    <a:srgbClr val="605D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7311" autoAdjust="0"/>
  </p:normalViewPr>
  <p:slideViewPr>
    <p:cSldViewPr snapToGrid="0" showGuides="1">
      <p:cViewPr varScale="1">
        <p:scale>
          <a:sx n="63" d="100"/>
          <a:sy n="63" d="100"/>
        </p:scale>
        <p:origin x="804" y="64"/>
      </p:cViewPr>
      <p:guideLst>
        <p:guide orient="horz" pos="2160"/>
        <p:guide pos="3840"/>
      </p:guideLst>
    </p:cSldViewPr>
  </p:slideViewPr>
  <p:notesTextViewPr>
    <p:cViewPr>
      <p:scale>
        <a:sx n="1" d="1"/>
        <a:sy n="1" d="1"/>
      </p:scale>
      <p:origin x="0" y="-112"/>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0FD482-0830-4CE2-8CAC-E4BBA5E96A4D}" type="datetimeFigureOut">
              <a:rPr lang="sv-SE" smtClean="0"/>
              <a:t>2023-02-06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9FAB8-8AA6-49BD-99AB-B816102A1334}" type="slidenum">
              <a:rPr lang="sv-SE" smtClean="0"/>
              <a:t>‹#›</a:t>
            </a:fld>
            <a:endParaRPr lang="sv-SE"/>
          </a:p>
        </p:txBody>
      </p:sp>
    </p:spTree>
    <p:extLst>
      <p:ext uri="{BB962C8B-B14F-4D97-AF65-F5344CB8AC3E}">
        <p14:creationId xmlns:p14="http://schemas.microsoft.com/office/powerpoint/2010/main" val="822642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Använd fickkortet med CFS-9 skalan samt flödesschemat för att lättare kunna skatta patienten. Tänk på att det inte är superviktigt om patienten skattas som en 5 el 6. 2 el 3 utan viktigast är att man utgår från ”färgerna”. Är de beroende av andra eller inte…</a:t>
            </a:r>
          </a:p>
        </p:txBody>
      </p:sp>
      <p:sp>
        <p:nvSpPr>
          <p:cNvPr id="4" name="Platshållare för bildnummer 3"/>
          <p:cNvSpPr>
            <a:spLocks noGrp="1"/>
          </p:cNvSpPr>
          <p:nvPr>
            <p:ph type="sldNum" sz="quarter" idx="5"/>
          </p:nvPr>
        </p:nvSpPr>
        <p:spPr/>
        <p:txBody>
          <a:bodyPr/>
          <a:lstStyle/>
          <a:p>
            <a:fld id="{9F19FAB8-8AA6-49BD-99AB-B816102A1334}" type="slidenum">
              <a:rPr lang="sv-SE" smtClean="0"/>
              <a:t>1</a:t>
            </a:fld>
            <a:endParaRPr lang="sv-SE"/>
          </a:p>
        </p:txBody>
      </p:sp>
    </p:spTree>
    <p:extLst>
      <p:ext uri="{BB962C8B-B14F-4D97-AF65-F5344CB8AC3E}">
        <p14:creationId xmlns:p14="http://schemas.microsoft.com/office/powerpoint/2010/main" val="4068653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Eva är i skörhetsgrad 5 (Lever med lindrig skörhet). Hon har hjälp med I ADL moment som tvätt och städ. Använder käpp när hon går ute.</a:t>
            </a:r>
          </a:p>
        </p:txBody>
      </p:sp>
      <p:sp>
        <p:nvSpPr>
          <p:cNvPr id="4" name="Platshållare för bildnummer 3"/>
          <p:cNvSpPr>
            <a:spLocks noGrp="1"/>
          </p:cNvSpPr>
          <p:nvPr>
            <p:ph type="sldNum" sz="quarter" idx="5"/>
          </p:nvPr>
        </p:nvSpPr>
        <p:spPr/>
        <p:txBody>
          <a:bodyPr/>
          <a:lstStyle/>
          <a:p>
            <a:fld id="{9F19FAB8-8AA6-49BD-99AB-B816102A1334}" type="slidenum">
              <a:rPr lang="sv-SE" smtClean="0"/>
              <a:t>2</a:t>
            </a:fld>
            <a:endParaRPr lang="sv-SE"/>
          </a:p>
        </p:txBody>
      </p:sp>
    </p:spTree>
    <p:extLst>
      <p:ext uri="{BB962C8B-B14F-4D97-AF65-F5344CB8AC3E}">
        <p14:creationId xmlns:p14="http://schemas.microsoft.com/office/powerpoint/2010/main" val="1586326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Skörhetsgrad 9 (terminalt sjuk) då han inte förväntas leva mer än 6 månader men är inte skör sedan tidigare. Han kommer i stort sett att kunna träna innan, under och efter sina behandlingar. I många fall fram till livets slut.</a:t>
            </a:r>
          </a:p>
        </p:txBody>
      </p:sp>
      <p:sp>
        <p:nvSpPr>
          <p:cNvPr id="4" name="Platshållare för bildnummer 3"/>
          <p:cNvSpPr>
            <a:spLocks noGrp="1"/>
          </p:cNvSpPr>
          <p:nvPr>
            <p:ph type="sldNum" sz="quarter" idx="5"/>
          </p:nvPr>
        </p:nvSpPr>
        <p:spPr/>
        <p:txBody>
          <a:bodyPr/>
          <a:lstStyle/>
          <a:p>
            <a:fld id="{9F19FAB8-8AA6-49BD-99AB-B816102A1334}" type="slidenum">
              <a:rPr lang="sv-SE" smtClean="0"/>
              <a:t>3</a:t>
            </a:fld>
            <a:endParaRPr lang="sv-SE"/>
          </a:p>
        </p:txBody>
      </p:sp>
    </p:spTree>
    <p:extLst>
      <p:ext uri="{BB962C8B-B14F-4D97-AF65-F5344CB8AC3E}">
        <p14:creationId xmlns:p14="http://schemas.microsoft.com/office/powerpoint/2010/main" val="1377774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t>Tage fick sin demensdiagnos för 2 år sedan</a:t>
            </a:r>
          </a:p>
          <a:p>
            <a:pPr marL="0" indent="0">
              <a:lnSpc>
                <a:spcPct val="120000"/>
              </a:lnSpc>
              <a:buNone/>
            </a:pPr>
            <a:r>
              <a:rPr lang="sv-SE" sz="1200" dirty="0"/>
              <a:t>Han behöver viss tillsyn med sin ADL.</a:t>
            </a:r>
          </a:p>
          <a:p>
            <a:pPr marL="0" indent="0">
              <a:lnSpc>
                <a:spcPct val="120000"/>
              </a:lnSpc>
              <a:buNone/>
            </a:pPr>
            <a:r>
              <a:rPr lang="sv-SE" sz="1200" dirty="0"/>
              <a:t>Är ett par dagar i veckan på kommunens dagverksamhet för demenssjuka.</a:t>
            </a:r>
          </a:p>
          <a:p>
            <a:pPr marL="0" indent="0">
              <a:lnSpc>
                <a:spcPct val="120000"/>
              </a:lnSpc>
              <a:buNone/>
            </a:pPr>
            <a:r>
              <a:rPr lang="sv-SE" sz="1200" dirty="0"/>
              <a:t>6 (tidig </a:t>
            </a:r>
            <a:r>
              <a:rPr lang="sv-SE" sz="1200" dirty="0">
                <a:sym typeface="Wingdings" panose="05000000000000000000" pitchFamily="2" charset="2"/>
              </a:rPr>
              <a:t>)</a:t>
            </a:r>
          </a:p>
          <a:p>
            <a:pPr marL="0" indent="0">
              <a:lnSpc>
                <a:spcPct val="120000"/>
              </a:lnSpc>
              <a:buNone/>
            </a:pPr>
            <a:endParaRPr lang="sv-SE" sz="1200" dirty="0"/>
          </a:p>
          <a:p>
            <a:endParaRPr lang="sv-SE" sz="1200" dirty="0"/>
          </a:p>
          <a:p>
            <a:endParaRPr lang="sv-SE" sz="1200" dirty="0"/>
          </a:p>
          <a:p>
            <a:endParaRPr lang="sv-SE" dirty="0"/>
          </a:p>
        </p:txBody>
      </p:sp>
      <p:sp>
        <p:nvSpPr>
          <p:cNvPr id="4" name="Platshållare för bildnummer 3"/>
          <p:cNvSpPr>
            <a:spLocks noGrp="1"/>
          </p:cNvSpPr>
          <p:nvPr>
            <p:ph type="sldNum" sz="quarter" idx="5"/>
          </p:nvPr>
        </p:nvSpPr>
        <p:spPr/>
        <p:txBody>
          <a:bodyPr/>
          <a:lstStyle/>
          <a:p>
            <a:fld id="{9F19FAB8-8AA6-49BD-99AB-B816102A1334}" type="slidenum">
              <a:rPr lang="sv-SE" smtClean="0"/>
              <a:t>4</a:t>
            </a:fld>
            <a:endParaRPr lang="sv-SE"/>
          </a:p>
        </p:txBody>
      </p:sp>
    </p:spTree>
    <p:extLst>
      <p:ext uri="{BB962C8B-B14F-4D97-AF65-F5344CB8AC3E}">
        <p14:creationId xmlns:p14="http://schemas.microsoft.com/office/powerpoint/2010/main" val="1872899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Skörhetsgrad 7 (lever med allvarlig skörhet) Hon är helt beroende av andra för att klara sin vardag men upplevs som stabil i sitt medicinska status.</a:t>
            </a:r>
          </a:p>
        </p:txBody>
      </p:sp>
      <p:sp>
        <p:nvSpPr>
          <p:cNvPr id="4" name="Platshållare för bildnummer 3"/>
          <p:cNvSpPr>
            <a:spLocks noGrp="1"/>
          </p:cNvSpPr>
          <p:nvPr>
            <p:ph type="sldNum" sz="quarter" idx="5"/>
          </p:nvPr>
        </p:nvSpPr>
        <p:spPr/>
        <p:txBody>
          <a:bodyPr/>
          <a:lstStyle/>
          <a:p>
            <a:fld id="{9F19FAB8-8AA6-49BD-99AB-B816102A1334}" type="slidenum">
              <a:rPr lang="sv-SE" smtClean="0"/>
              <a:t>5</a:t>
            </a:fld>
            <a:endParaRPr lang="sv-SE"/>
          </a:p>
        </p:txBody>
      </p:sp>
    </p:spTree>
    <p:extLst>
      <p:ext uri="{BB962C8B-B14F-4D97-AF65-F5344CB8AC3E}">
        <p14:creationId xmlns:p14="http://schemas.microsoft.com/office/powerpoint/2010/main" val="1563993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Skörhetsgrad 2-3 Vital klarar sig bra. Han är aktiv i sin vardag och hans sjukdom är välkontrollerad.</a:t>
            </a:r>
          </a:p>
        </p:txBody>
      </p:sp>
      <p:sp>
        <p:nvSpPr>
          <p:cNvPr id="4" name="Platshållare för bildnummer 3"/>
          <p:cNvSpPr>
            <a:spLocks noGrp="1"/>
          </p:cNvSpPr>
          <p:nvPr>
            <p:ph type="sldNum" sz="quarter" idx="5"/>
          </p:nvPr>
        </p:nvSpPr>
        <p:spPr/>
        <p:txBody>
          <a:bodyPr/>
          <a:lstStyle/>
          <a:p>
            <a:fld id="{9F19FAB8-8AA6-49BD-99AB-B816102A1334}" type="slidenum">
              <a:rPr lang="sv-SE" smtClean="0"/>
              <a:t>6</a:t>
            </a:fld>
            <a:endParaRPr lang="sv-SE"/>
          </a:p>
        </p:txBody>
      </p:sp>
    </p:spTree>
    <p:extLst>
      <p:ext uri="{BB962C8B-B14F-4D97-AF65-F5344CB8AC3E}">
        <p14:creationId xmlns:p14="http://schemas.microsoft.com/office/powerpoint/2010/main" val="1882076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Skörhetsgrad 8 (lever med mycket allvarlig skörhet). Helt beroende av andra och närmar sig livets slut. Han skulle ha svårt att klara en lindrig sjukdom.</a:t>
            </a:r>
          </a:p>
        </p:txBody>
      </p:sp>
      <p:sp>
        <p:nvSpPr>
          <p:cNvPr id="4" name="Platshållare för bildnummer 3"/>
          <p:cNvSpPr>
            <a:spLocks noGrp="1"/>
          </p:cNvSpPr>
          <p:nvPr>
            <p:ph type="sldNum" sz="quarter" idx="5"/>
          </p:nvPr>
        </p:nvSpPr>
        <p:spPr/>
        <p:txBody>
          <a:bodyPr/>
          <a:lstStyle/>
          <a:p>
            <a:fld id="{9F19FAB8-8AA6-49BD-99AB-B816102A1334}" type="slidenum">
              <a:rPr lang="sv-SE" smtClean="0"/>
              <a:t>7</a:t>
            </a:fld>
            <a:endParaRPr lang="sv-SE"/>
          </a:p>
        </p:txBody>
      </p:sp>
    </p:spTree>
    <p:extLst>
      <p:ext uri="{BB962C8B-B14F-4D97-AF65-F5344CB8AC3E}">
        <p14:creationId xmlns:p14="http://schemas.microsoft.com/office/powerpoint/2010/main" val="2728570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t>Demensutredning initieras och verkställs, resultatet är Alzheimers sjukdom, tidig debut.</a:t>
            </a:r>
          </a:p>
          <a:p>
            <a:r>
              <a:rPr lang="sv-SE" sz="1200" dirty="0"/>
              <a:t>5</a:t>
            </a:r>
            <a:endParaRPr lang="sv-SE" dirty="0"/>
          </a:p>
        </p:txBody>
      </p:sp>
      <p:sp>
        <p:nvSpPr>
          <p:cNvPr id="4" name="Platshållare för bildnummer 3"/>
          <p:cNvSpPr>
            <a:spLocks noGrp="1"/>
          </p:cNvSpPr>
          <p:nvPr>
            <p:ph type="sldNum" sz="quarter" idx="5"/>
          </p:nvPr>
        </p:nvSpPr>
        <p:spPr/>
        <p:txBody>
          <a:bodyPr/>
          <a:lstStyle/>
          <a:p>
            <a:fld id="{9F19FAB8-8AA6-49BD-99AB-B816102A1334}" type="slidenum">
              <a:rPr lang="sv-SE" smtClean="0"/>
              <a:t>8</a:t>
            </a:fld>
            <a:endParaRPr lang="sv-SE"/>
          </a:p>
        </p:txBody>
      </p:sp>
    </p:spTree>
    <p:extLst>
      <p:ext uri="{BB962C8B-B14F-4D97-AF65-F5344CB8AC3E}">
        <p14:creationId xmlns:p14="http://schemas.microsoft.com/office/powerpoint/2010/main" val="787523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5A95FB7F-C742-D5A9-1853-B5A158E6A28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284" r="19364"/>
          <a:stretch/>
        </p:blipFill>
        <p:spPr>
          <a:xfrm>
            <a:off x="6246338" y="0"/>
            <a:ext cx="5945662" cy="4331807"/>
          </a:xfrm>
          <a:prstGeom prst="rect">
            <a:avLst/>
          </a:prstGeom>
        </p:spPr>
      </p:pic>
    </p:spTree>
    <p:extLst>
      <p:ext uri="{BB962C8B-B14F-4D97-AF65-F5344CB8AC3E}">
        <p14:creationId xmlns:p14="http://schemas.microsoft.com/office/powerpoint/2010/main" val="121373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m">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441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chemeClr val="bg1"/>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DFE26AE9-4F06-BE8B-CA94-01B9E86FDC5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62E9DD8D-881E-40DC-BF61-D608435DC8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0065" y="1427607"/>
            <a:ext cx="3531870" cy="4002786"/>
          </a:xfrm>
          <a:prstGeom prst="rect">
            <a:avLst/>
          </a:prstGeom>
        </p:spPr>
      </p:pic>
    </p:spTree>
    <p:extLst>
      <p:ext uri="{BB962C8B-B14F-4D97-AF65-F5344CB8AC3E}">
        <p14:creationId xmlns:p14="http://schemas.microsoft.com/office/powerpoint/2010/main" val="2303060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E1839EFE-0248-88A9-AA09-D12C3981C5B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148" r="19174"/>
          <a:stretch/>
        </p:blipFill>
        <p:spPr>
          <a:xfrm>
            <a:off x="6228308" y="-12033"/>
            <a:ext cx="5959682" cy="4343839"/>
          </a:xfrm>
          <a:prstGeom prst="rect">
            <a:avLst/>
          </a:prstGeom>
        </p:spPr>
      </p:pic>
    </p:spTree>
    <p:extLst>
      <p:ext uri="{BB962C8B-B14F-4D97-AF65-F5344CB8AC3E}">
        <p14:creationId xmlns:p14="http://schemas.microsoft.com/office/powerpoint/2010/main" val="258023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763021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68336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rgbClr val="4D4848"/>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1"/>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1151122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rgbClr val="4D4848"/>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tx2">
              <a:alpha val="84000"/>
            </a:schemeClr>
          </a:solidFill>
        </p:spPr>
        <p:txBody>
          <a:bodyPr>
            <a:normAutofit/>
          </a:bodyPr>
          <a:lstStyle>
            <a:lvl1pPr marL="0" indent="0">
              <a:buNone/>
              <a:defRPr sz="1600"/>
            </a:lvl1pPr>
          </a:lstStyle>
          <a:p>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1"/>
                </a:solidFill>
              </a:defRPr>
            </a:lvl1pPr>
          </a:lstStyle>
          <a:p>
            <a:r>
              <a:rPr lang="sv-SE" dirty="0"/>
              <a:t>Rubrik</a:t>
            </a:r>
            <a:br>
              <a:rPr lang="sv-SE" dirty="0"/>
            </a:br>
            <a:r>
              <a:rPr lang="sv-SE" dirty="0"/>
              <a:t>2 rader</a:t>
            </a:r>
          </a:p>
        </p:txBody>
      </p:sp>
      <p:pic>
        <p:nvPicPr>
          <p:cNvPr id="11" name="Bildobjekt 10" descr="Region Kronobergs logotyp i vitt.">
            <a:extLst>
              <a:ext uri="{FF2B5EF4-FFF2-40B4-BE49-F238E27FC236}">
                <a16:creationId xmlns:a16="http://schemas.microsoft.com/office/drawing/2014/main" id="{4C65C9E4-6A18-4E47-AF4A-18AC385A4BE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220B82CF-9F6C-4273-AE3B-D391F3723301}"/>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tx1"/>
                </a:solidFill>
                <a:latin typeface="Arial" panose="020B0604020202020204" pitchFamily="34" charset="0"/>
                <a:cs typeface="Arial" panose="020B0604020202020204" pitchFamily="34" charset="0"/>
              </a:rPr>
              <a:t>Lägg till en bild i bladet:</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Klicka på symbolen –välj foto – infoga. </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296689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235800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itat">
    <p:bg>
      <p:bgPr>
        <a:solidFill>
          <a:srgbClr val="4D4848"/>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1"/>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008545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rgbClr val="4D4848"/>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24729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944948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1219660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om">
    <p:bg>
      <p:bgPr>
        <a:solidFill>
          <a:srgbClr val="4D484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43935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rgbClr val="4D4848"/>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FC7A09AD-8787-54E2-737F-657992EC1CE2}"/>
              </a:ext>
            </a:extLst>
          </p:cNvPr>
          <p:cNvSpPr/>
          <p:nvPr userDrawn="1"/>
        </p:nvSpPr>
        <p:spPr>
          <a:xfrm>
            <a:off x="0" y="0"/>
            <a:ext cx="12192000" cy="6858000"/>
          </a:xfrm>
          <a:prstGeom prst="rect">
            <a:avLst/>
          </a:prstGeom>
          <a:solidFill>
            <a:srgbClr val="4D48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a:extLst>
              <a:ext uri="{FF2B5EF4-FFF2-40B4-BE49-F238E27FC236}">
                <a16:creationId xmlns:a16="http://schemas.microsoft.com/office/drawing/2014/main" id="{7032055E-18AF-4C39-8C8F-38FE826D2A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76552" y="1382567"/>
            <a:ext cx="3238896" cy="4575755"/>
          </a:xfrm>
          <a:prstGeom prst="rect">
            <a:avLst/>
          </a:prstGeom>
        </p:spPr>
      </p:pic>
    </p:spTree>
    <p:extLst>
      <p:ext uri="{BB962C8B-B14F-4D97-AF65-F5344CB8AC3E}">
        <p14:creationId xmlns:p14="http://schemas.microsoft.com/office/powerpoint/2010/main" val="307045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2740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chemeClr val="bg1"/>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2"/>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29225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chemeClr val="bg1"/>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accent4">
              <a:alpha val="84000"/>
            </a:schemeClr>
          </a:solidFill>
        </p:spPr>
        <p:txBody>
          <a:bodyPr>
            <a:normAutofit/>
          </a:bodyPr>
          <a:lstStyle>
            <a:lvl1pPr marL="0" indent="0">
              <a:buNone/>
              <a:defRPr sz="1600">
                <a:solidFill>
                  <a:schemeClr val="bg1"/>
                </a:solidFill>
              </a:defRPr>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2"/>
                </a:solidFill>
              </a:defRPr>
            </a:lvl1pPr>
          </a:lstStyle>
          <a:p>
            <a:r>
              <a:rPr lang="sv-SE" dirty="0"/>
              <a:t>Rubrik</a:t>
            </a:r>
            <a:br>
              <a:rPr lang="sv-SE" dirty="0"/>
            </a:br>
            <a:r>
              <a:rPr lang="sv-SE" dirty="0"/>
              <a:t>2 rader</a:t>
            </a:r>
          </a:p>
        </p:txBody>
      </p:sp>
      <p:pic>
        <p:nvPicPr>
          <p:cNvPr id="7" name="Bildobjekt 6">
            <a:extLst>
              <a:ext uri="{FF2B5EF4-FFF2-40B4-BE49-F238E27FC236}">
                <a16:creationId xmlns:a16="http://schemas.microsoft.com/office/drawing/2014/main" id="{D035530D-EC0A-4A8F-AB0F-982880DFDF8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82E62618-C8F3-498A-A987-94B31979706D}"/>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Lägg till en bild i bladet: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Klicka på symbolen –välj foto – infoga.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435874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408050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t">
    <p:bg>
      <p:bgPr>
        <a:solidFill>
          <a:schemeClr val="bg1"/>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2"/>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79934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chemeClr val="bg1"/>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921244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92800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2023-02-06</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84221" y="6426926"/>
            <a:ext cx="509108"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a:extLst>
              <a:ext uri="{FF2B5EF4-FFF2-40B4-BE49-F238E27FC236}">
                <a16:creationId xmlns:a16="http://schemas.microsoft.com/office/drawing/2014/main" id="{4C2CBCBC-1CB2-ED3F-A5C1-498B52CB801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2568731596"/>
      </p:ext>
    </p:extLst>
  </p:cSld>
  <p:clrMap bg1="lt1" tx1="dk1" bg2="lt2" tx2="dk2" accent1="accent1" accent2="accent2" accent3="accent3" accent4="accent4" accent5="accent5" accent6="accent6" hlink="hlink" folHlink="folHlink"/>
  <p:sldLayoutIdLst>
    <p:sldLayoutId id="2147483693" r:id="rId1"/>
    <p:sldLayoutId id="2147483682" r:id="rId2"/>
    <p:sldLayoutId id="2147483698" r:id="rId3"/>
    <p:sldLayoutId id="2147483688" r:id="rId4"/>
    <p:sldLayoutId id="2147483684" r:id="rId5"/>
    <p:sldLayoutId id="2147483697" r:id="rId6"/>
    <p:sldLayoutId id="2147483690" r:id="rId7"/>
    <p:sldLayoutId id="2147483686" r:id="rId8"/>
    <p:sldLayoutId id="2147483699" r:id="rId9"/>
    <p:sldLayoutId id="2147483700" r:id="rId10"/>
    <p:sldLayoutId id="2147483685" r:id="rId11"/>
  </p:sldLayoutIdLst>
  <p:txStyles>
    <p:titleStyle>
      <a:lvl1pPr algn="l" defTabSz="914400" rtl="0" eaLnBrk="1" latinLnBrk="0" hangingPunct="1">
        <a:lnSpc>
          <a:spcPct val="100000"/>
        </a:lnSpc>
        <a:spcBef>
          <a:spcPct val="0"/>
        </a:spcBef>
        <a:buNone/>
        <a:defRPr sz="3800" kern="1200" cap="all" spc="140"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D4848"/>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2023-02-06</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108284" y="6426926"/>
            <a:ext cx="471753"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descr="Region Kronobergs logotyp i vitt.">
            <a:extLst>
              <a:ext uri="{FF2B5EF4-FFF2-40B4-BE49-F238E27FC236}">
                <a16:creationId xmlns:a16="http://schemas.microsoft.com/office/drawing/2014/main" id="{AF44FD0E-75BD-2148-0264-73CEB5A7A759}"/>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657464216"/>
      </p:ext>
    </p:extLst>
  </p:cSld>
  <p:clrMap bg1="lt1" tx1="dk1" bg2="lt2" tx2="dk2" accent1="accent1" accent2="accent2" accent3="accent3" accent4="accent4" accent5="accent5" accent6="accent6" hlink="hlink" folHlink="folHlink"/>
  <p:sldLayoutIdLst>
    <p:sldLayoutId id="2147483702"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100000"/>
        </a:lnSpc>
        <a:spcBef>
          <a:spcPct val="0"/>
        </a:spcBef>
        <a:buNone/>
        <a:defRPr sz="3800" kern="1200" cap="all" spc="14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p:txBody>
          <a:bodyPr/>
          <a:lstStyle/>
          <a:p>
            <a:r>
              <a:rPr lang="sv-SE" dirty="0"/>
              <a:t>Vilken skörhetsgrad har följande personer</a:t>
            </a:r>
          </a:p>
        </p:txBody>
      </p:sp>
      <p:sp>
        <p:nvSpPr>
          <p:cNvPr id="6" name="Rubrik 5">
            <a:extLst>
              <a:ext uri="{FF2B5EF4-FFF2-40B4-BE49-F238E27FC236}">
                <a16:creationId xmlns:a16="http://schemas.microsoft.com/office/drawing/2014/main" id="{731AA454-2E28-47ED-887F-628006E50BBF}"/>
              </a:ext>
            </a:extLst>
          </p:cNvPr>
          <p:cNvSpPr>
            <a:spLocks noGrp="1"/>
          </p:cNvSpPr>
          <p:nvPr>
            <p:ph type="title"/>
          </p:nvPr>
        </p:nvSpPr>
        <p:spPr/>
        <p:txBody>
          <a:bodyPr/>
          <a:lstStyle/>
          <a:p>
            <a:r>
              <a:rPr lang="sv-SE" dirty="0"/>
              <a:t>Patientfall</a:t>
            </a:r>
          </a:p>
        </p:txBody>
      </p:sp>
    </p:spTree>
    <p:extLst>
      <p:ext uri="{BB962C8B-B14F-4D97-AF65-F5344CB8AC3E}">
        <p14:creationId xmlns:p14="http://schemas.microsoft.com/office/powerpoint/2010/main" val="4220802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a:xfrm>
            <a:off x="1348491" y="654550"/>
            <a:ext cx="9670382" cy="4806798"/>
          </a:xfrm>
        </p:spPr>
        <p:txBody>
          <a:bodyPr>
            <a:normAutofit/>
          </a:bodyPr>
          <a:lstStyle/>
          <a:p>
            <a:pPr marL="0" indent="0">
              <a:lnSpc>
                <a:spcPct val="120000"/>
              </a:lnSpc>
              <a:buNone/>
            </a:pPr>
            <a:r>
              <a:rPr lang="sv-SE" sz="3200" b="1" dirty="0">
                <a:solidFill>
                  <a:schemeClr val="bg2"/>
                </a:solidFill>
              </a:rPr>
              <a:t>Eva</a:t>
            </a:r>
            <a:r>
              <a:rPr lang="sv-SE" sz="3200" b="1" dirty="0"/>
              <a:t> </a:t>
            </a:r>
            <a:r>
              <a:rPr lang="sv-SE" sz="3200" dirty="0"/>
              <a:t>78 år har sedan tidigare diabetes, högt blodtryck samt ångestproblematik. Hon bor ensam i lägenhet på första plan fast med en halvtrappa upp. Son boende i Uppsala. Hon har kommunala insatser i hemmet så som hjälp med </a:t>
            </a:r>
            <a:r>
              <a:rPr lang="sv-SE" sz="3200"/>
              <a:t>tvätt och städ </a:t>
            </a:r>
            <a:r>
              <a:rPr lang="sv-SE" sz="3200" dirty="0"/>
              <a:t>var 14e dag. Tillsyn vid dusch och ledsagare vid inköp. Hon använder käpp när hon går ut och promenerar.</a:t>
            </a:r>
          </a:p>
          <a:p>
            <a:endParaRPr lang="sv-SE" sz="3200" dirty="0"/>
          </a:p>
        </p:txBody>
      </p:sp>
    </p:spTree>
    <p:extLst>
      <p:ext uri="{BB962C8B-B14F-4D97-AF65-F5344CB8AC3E}">
        <p14:creationId xmlns:p14="http://schemas.microsoft.com/office/powerpoint/2010/main" val="4039320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a:xfrm>
            <a:off x="1260809" y="992753"/>
            <a:ext cx="9670382" cy="4806798"/>
          </a:xfrm>
        </p:spPr>
        <p:txBody>
          <a:bodyPr>
            <a:normAutofit/>
          </a:bodyPr>
          <a:lstStyle/>
          <a:p>
            <a:pPr marL="0" indent="0">
              <a:lnSpc>
                <a:spcPct val="110000"/>
              </a:lnSpc>
              <a:buNone/>
            </a:pPr>
            <a:r>
              <a:rPr lang="sv-SE" sz="3200" b="1" dirty="0">
                <a:solidFill>
                  <a:srgbClr val="FF3399"/>
                </a:solidFill>
                <a:latin typeface="Arial" panose="020B0604020202020204" pitchFamily="34" charset="0"/>
                <a:cs typeface="Arial" panose="020B0604020202020204" pitchFamily="34" charset="0"/>
              </a:rPr>
              <a:t>Karl </a:t>
            </a:r>
            <a:r>
              <a:rPr lang="sv-SE" sz="3200" dirty="0">
                <a:cs typeface="Arial" panose="020B0604020202020204" pitchFamily="34" charset="0"/>
              </a:rPr>
              <a:t>66</a:t>
            </a:r>
            <a:r>
              <a:rPr lang="sv-SE" sz="3200" b="1" dirty="0">
                <a:cs typeface="Arial" panose="020B0604020202020204" pitchFamily="34" charset="0"/>
              </a:rPr>
              <a:t> </a:t>
            </a:r>
            <a:r>
              <a:rPr lang="sv-SE" sz="3200" dirty="0">
                <a:cs typeface="Arial" panose="020B0604020202020204" pitchFamily="34" charset="0"/>
              </a:rPr>
              <a:t>år, bor i Tingsryds kommun med fru och två hemmaboende barn. Karl arbetar som snickare. Han är inaktiv på fritiden och tycker det räcker gott med den ”träningen” han får på jobbet. </a:t>
            </a:r>
          </a:p>
          <a:p>
            <a:pPr marL="0" indent="0">
              <a:buNone/>
            </a:pPr>
            <a:r>
              <a:rPr lang="sv-SE" sz="3200" dirty="0">
                <a:cs typeface="Arial" panose="020B0604020202020204" pitchFamily="34" charset="0"/>
              </a:rPr>
              <a:t>Karl får efter att ha besökt läkare </a:t>
            </a:r>
            <a:r>
              <a:rPr lang="sv-SE" sz="3200" dirty="0" err="1">
                <a:cs typeface="Arial" panose="020B0604020202020204" pitchFamily="34" charset="0"/>
              </a:rPr>
              <a:t>pga</a:t>
            </a:r>
            <a:r>
              <a:rPr lang="sv-SE" sz="3200" dirty="0">
                <a:cs typeface="Arial" panose="020B0604020202020204" pitchFamily="34" charset="0"/>
              </a:rPr>
              <a:t> besvär med magen reda på att han har en aggressiv form av cancer och förväntas inte leva så många månader till.</a:t>
            </a:r>
            <a:endParaRPr lang="sv-SE" sz="3200" dirty="0"/>
          </a:p>
          <a:p>
            <a:endParaRPr lang="sv-SE" sz="3200" dirty="0"/>
          </a:p>
        </p:txBody>
      </p:sp>
    </p:spTree>
    <p:extLst>
      <p:ext uri="{BB962C8B-B14F-4D97-AF65-F5344CB8AC3E}">
        <p14:creationId xmlns:p14="http://schemas.microsoft.com/office/powerpoint/2010/main" val="1580789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a:xfrm>
            <a:off x="1260809" y="441607"/>
            <a:ext cx="9670382" cy="6207166"/>
          </a:xfrm>
        </p:spPr>
        <p:txBody>
          <a:bodyPr>
            <a:normAutofit fontScale="85000" lnSpcReduction="20000"/>
          </a:bodyPr>
          <a:lstStyle/>
          <a:p>
            <a:pPr marL="0" indent="0">
              <a:lnSpc>
                <a:spcPct val="120000"/>
              </a:lnSpc>
              <a:buNone/>
            </a:pPr>
            <a:r>
              <a:rPr lang="sv-SE" sz="3200" b="1" dirty="0">
                <a:solidFill>
                  <a:schemeClr val="accent1"/>
                </a:solidFill>
              </a:rPr>
              <a:t>Tage</a:t>
            </a:r>
            <a:r>
              <a:rPr lang="sv-SE" sz="3200" dirty="0"/>
              <a:t>, 84 år. Bor tillsammans med sin hustru i lägenhet i Lenhovda. Inga barn. Inga insatser från kommun förutom kontakt med kommunens demenssjuksköterska och Tages beviljade dagverksamhet.</a:t>
            </a:r>
          </a:p>
          <a:p>
            <a:pPr marL="0" indent="0">
              <a:lnSpc>
                <a:spcPct val="120000"/>
              </a:lnSpc>
              <a:buNone/>
            </a:pPr>
            <a:r>
              <a:rPr lang="sv-SE" sz="3200" dirty="0"/>
              <a:t>Tage fick sin demensdiagnos för 2 år sedan. Har läkemedelsbehandling. Tage har också en prostatacancer och lite högt blodtryck.</a:t>
            </a:r>
          </a:p>
          <a:p>
            <a:pPr marL="0" indent="0">
              <a:lnSpc>
                <a:spcPct val="120000"/>
              </a:lnSpc>
              <a:buNone/>
            </a:pPr>
            <a:r>
              <a:rPr lang="sv-SE" sz="3200" dirty="0"/>
              <a:t>Tage är glömsk, men det som ligger längre tillbaka i tiden har han ofta bra koll på. Tage är tämligen aktiv, med hustruns vakande öga, vad gäller hemmets skötsel. Han behöver delvis hjälp med sin ADL.</a:t>
            </a:r>
          </a:p>
          <a:p>
            <a:pPr marL="0" indent="0">
              <a:lnSpc>
                <a:spcPct val="120000"/>
              </a:lnSpc>
              <a:buNone/>
            </a:pPr>
            <a:r>
              <a:rPr lang="sv-SE" sz="3200" dirty="0"/>
              <a:t>Tages demenssjukdom </a:t>
            </a:r>
            <a:r>
              <a:rPr lang="sv-SE" sz="3200" dirty="0" err="1"/>
              <a:t>progredierar</a:t>
            </a:r>
            <a:r>
              <a:rPr lang="sv-SE" sz="3200" dirty="0"/>
              <a:t> långsamt Är ett par dagar i veckan på kommunens dagverksamhet för demenssjuka.</a:t>
            </a:r>
          </a:p>
        </p:txBody>
      </p:sp>
    </p:spTree>
    <p:extLst>
      <p:ext uri="{BB962C8B-B14F-4D97-AF65-F5344CB8AC3E}">
        <p14:creationId xmlns:p14="http://schemas.microsoft.com/office/powerpoint/2010/main" val="1959899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a:xfrm>
            <a:off x="1260809" y="992752"/>
            <a:ext cx="9670382" cy="5295313"/>
          </a:xfrm>
        </p:spPr>
        <p:txBody>
          <a:bodyPr>
            <a:normAutofit fontScale="55000" lnSpcReduction="20000"/>
          </a:bodyPr>
          <a:lstStyle/>
          <a:p>
            <a:pPr marL="0" indent="0">
              <a:lnSpc>
                <a:spcPct val="120000"/>
              </a:lnSpc>
              <a:buNone/>
            </a:pPr>
            <a:r>
              <a:rPr lang="sv-SE" sz="5800" b="1" dirty="0">
                <a:solidFill>
                  <a:srgbClr val="FF3399"/>
                </a:solidFill>
                <a:latin typeface="Arial" panose="020B0604020202020204" pitchFamily="34" charset="0"/>
                <a:cs typeface="Arial" panose="020B0604020202020204" pitchFamily="34" charset="0"/>
              </a:rPr>
              <a:t>Linnéa, </a:t>
            </a:r>
            <a:r>
              <a:rPr lang="sv-SE" sz="5800" dirty="0"/>
              <a:t>är 86 år bor på SÄBO i Alvesta kommun sedan 4 månader tillbaka. Linnea har hjälp med att ta sig i och ur sängen. Hon har även hjälp med ADL moment som att klä på sig, duscha och sköta sina toalettbesök. Äta samt borsta tänderna klarar hon själv. Hon har ”Nödvändig tandvård”. Använder rollator och stöd av en person för att kunna göra en kort förflyttning över till rullstol. Kan själv ta sig fram med rullstolen genom att sparka sig fram. Linnéa är orienterad till tid och rum och person. </a:t>
            </a:r>
          </a:p>
          <a:p>
            <a:endParaRPr lang="sv-SE" dirty="0"/>
          </a:p>
        </p:txBody>
      </p:sp>
    </p:spTree>
    <p:extLst>
      <p:ext uri="{BB962C8B-B14F-4D97-AF65-F5344CB8AC3E}">
        <p14:creationId xmlns:p14="http://schemas.microsoft.com/office/powerpoint/2010/main" val="4123450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a:xfrm>
            <a:off x="1260809" y="992752"/>
            <a:ext cx="9670382" cy="5295313"/>
          </a:xfrm>
        </p:spPr>
        <p:txBody>
          <a:bodyPr>
            <a:normAutofit/>
          </a:bodyPr>
          <a:lstStyle/>
          <a:p>
            <a:pPr marL="0" indent="0">
              <a:lnSpc>
                <a:spcPct val="120000"/>
              </a:lnSpc>
              <a:buNone/>
            </a:pPr>
            <a:r>
              <a:rPr lang="sv-SE" sz="3200" b="1" dirty="0">
                <a:solidFill>
                  <a:srgbClr val="FF3399"/>
                </a:solidFill>
                <a:latin typeface="Arial" panose="020B0604020202020204" pitchFamily="34" charset="0"/>
                <a:cs typeface="Arial" panose="020B0604020202020204" pitchFamily="34" charset="0"/>
              </a:rPr>
              <a:t>Hugo</a:t>
            </a:r>
            <a:r>
              <a:rPr lang="sv-SE" sz="3200" dirty="0"/>
              <a:t>,</a:t>
            </a:r>
            <a:r>
              <a:rPr lang="sv-SE" sz="3200" b="1" dirty="0">
                <a:solidFill>
                  <a:srgbClr val="FF3399"/>
                </a:solidFill>
                <a:latin typeface="Arial" panose="020B0604020202020204" pitchFamily="34" charset="0"/>
                <a:cs typeface="Arial" panose="020B0604020202020204" pitchFamily="34" charset="0"/>
              </a:rPr>
              <a:t> </a:t>
            </a:r>
            <a:r>
              <a:rPr lang="sv-SE" sz="3200" dirty="0"/>
              <a:t>75 år bor i en villa i </a:t>
            </a:r>
            <a:r>
              <a:rPr lang="sv-SE" sz="3200" dirty="0" err="1"/>
              <a:t>Uppvidinge</a:t>
            </a:r>
            <a:r>
              <a:rPr lang="sv-SE" sz="3200" dirty="0"/>
              <a:t> kommun med fru och deras hund. </a:t>
            </a:r>
          </a:p>
          <a:p>
            <a:pPr marL="0" indent="0">
              <a:buNone/>
            </a:pPr>
            <a:r>
              <a:rPr lang="sv-SE" sz="3200" dirty="0"/>
              <a:t>Han är i vanliga fall väldigt aktiv med långa hundpromenader i skogen. Han jagar, hugger ved, röjer med motorsåg i skogen och använder mestadels sin cykel som transportmedel. Han har hjärtsvikt men har inga tydliga symtom</a:t>
            </a:r>
          </a:p>
          <a:p>
            <a:endParaRPr lang="sv-SE" sz="3200" dirty="0"/>
          </a:p>
        </p:txBody>
      </p:sp>
    </p:spTree>
    <p:extLst>
      <p:ext uri="{BB962C8B-B14F-4D97-AF65-F5344CB8AC3E}">
        <p14:creationId xmlns:p14="http://schemas.microsoft.com/office/powerpoint/2010/main" val="2647376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a:xfrm>
            <a:off x="1260809" y="992752"/>
            <a:ext cx="9670382" cy="5295313"/>
          </a:xfrm>
        </p:spPr>
        <p:txBody>
          <a:bodyPr>
            <a:normAutofit/>
          </a:bodyPr>
          <a:lstStyle/>
          <a:p>
            <a:pPr marL="0" indent="0">
              <a:buNone/>
            </a:pPr>
            <a:r>
              <a:rPr lang="sv-SE" sz="3200" b="1" dirty="0">
                <a:solidFill>
                  <a:schemeClr val="bg2"/>
                </a:solidFill>
              </a:rPr>
              <a:t>Elmer</a:t>
            </a:r>
            <a:r>
              <a:rPr lang="sv-SE" sz="3200" dirty="0">
                <a:solidFill>
                  <a:schemeClr val="bg2"/>
                </a:solidFill>
              </a:rPr>
              <a:t> </a:t>
            </a:r>
            <a:r>
              <a:rPr lang="sv-SE" sz="3200" dirty="0"/>
              <a:t>drabbades av stroke för flera år sedan. Han har stora neurologiska bortfall i både övre och nedre extremitet höger sida. Han har afasi och nedsatt sväljfunktion. Sondmatas. Bor sedan 5 år tillbaka på SÄBO. Han är helt beroende av andras hjälp i vardagen. Sitter i </a:t>
            </a:r>
            <a:r>
              <a:rPr lang="sv-SE" sz="3200" dirty="0" err="1"/>
              <a:t>comfortrullstol</a:t>
            </a:r>
            <a:r>
              <a:rPr lang="sv-SE" sz="3200" dirty="0"/>
              <a:t> och tas med lyft. </a:t>
            </a:r>
          </a:p>
          <a:p>
            <a:endParaRPr lang="sv-SE" sz="3200" dirty="0"/>
          </a:p>
        </p:txBody>
      </p:sp>
    </p:spTree>
    <p:extLst>
      <p:ext uri="{BB962C8B-B14F-4D97-AF65-F5344CB8AC3E}">
        <p14:creationId xmlns:p14="http://schemas.microsoft.com/office/powerpoint/2010/main" val="1239970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a:xfrm>
            <a:off x="1260809" y="441607"/>
            <a:ext cx="9670382" cy="6009297"/>
          </a:xfrm>
        </p:spPr>
        <p:txBody>
          <a:bodyPr>
            <a:normAutofit/>
          </a:bodyPr>
          <a:lstStyle/>
          <a:p>
            <a:pPr marL="0" indent="0">
              <a:buNone/>
            </a:pPr>
            <a:r>
              <a:rPr lang="sv-SE" sz="2800" b="1" dirty="0">
                <a:solidFill>
                  <a:schemeClr val="accent1"/>
                </a:solidFill>
              </a:rPr>
              <a:t>Anton</a:t>
            </a:r>
            <a:r>
              <a:rPr lang="sv-SE" sz="2800" dirty="0"/>
              <a:t>, 73-årig gift man, </a:t>
            </a:r>
            <a:r>
              <a:rPr lang="sv-SE" sz="2800" dirty="0" err="1"/>
              <a:t>fd</a:t>
            </a:r>
            <a:r>
              <a:rPr lang="sv-SE" sz="2800" dirty="0"/>
              <a:t> egenföretagare, bor i hus tillsammans med hustru i Åseda. Inga Sol/HSL insatser. Pigg o vital. Motionerar regelbundet. Behandlas för högt </a:t>
            </a:r>
            <a:r>
              <a:rPr lang="sv-SE" sz="2800" dirty="0" err="1"/>
              <a:t>bltr</a:t>
            </a:r>
            <a:r>
              <a:rPr lang="sv-SE" sz="2800" dirty="0"/>
              <a:t>.</a:t>
            </a:r>
          </a:p>
          <a:p>
            <a:pPr marL="0" indent="0">
              <a:buNone/>
            </a:pPr>
            <a:r>
              <a:rPr lang="sv-SE" sz="2800" dirty="0"/>
              <a:t>Anhöriga har det senaste året noterat viss minnesnedsättning, svårt att hålla överenskommelser, räkningar som inte betalats i rätt tid (vilket aldrig tidigare förekommit), gått vilse vid några tillfällen. Har också svårare med att vara delaktig i hemmets skötsel.</a:t>
            </a:r>
          </a:p>
          <a:p>
            <a:pPr marL="0" indent="0">
              <a:buNone/>
            </a:pPr>
            <a:r>
              <a:rPr lang="sv-SE" sz="2800" dirty="0"/>
              <a:t>Pat undersökt på vc. Hittar ingen somatisk orsak till patientens symtom. Demensutredning initieras och verkställs, resultatet är Alzheimers sjukdom, tidig debut.</a:t>
            </a:r>
          </a:p>
          <a:p>
            <a:endParaRPr lang="sv-SE" sz="4000" dirty="0"/>
          </a:p>
        </p:txBody>
      </p:sp>
    </p:spTree>
    <p:extLst>
      <p:ext uri="{BB962C8B-B14F-4D97-AF65-F5344CB8AC3E}">
        <p14:creationId xmlns:p14="http://schemas.microsoft.com/office/powerpoint/2010/main" val="488981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2577487"/>
      </p:ext>
    </p:extLst>
  </p:cSld>
  <p:clrMapOvr>
    <a:masterClrMapping/>
  </p:clrMapOvr>
</p:sld>
</file>

<file path=ppt/theme/theme1.xml><?xml version="1.0" encoding="utf-8"?>
<a:theme xmlns:a="http://schemas.openxmlformats.org/drawingml/2006/main" name="Region Kronoberg ljus">
  <a:themeElements>
    <a:clrScheme name="Kronoberg LJUS 2022">
      <a:dk1>
        <a:sysClr val="windowText" lastClr="000000"/>
      </a:dk1>
      <a:lt1>
        <a:sysClr val="window" lastClr="FFFFFF"/>
      </a:lt1>
      <a:dk2>
        <a:srgbClr val="412682"/>
      </a:dk2>
      <a:lt2>
        <a:srgbClr val="E13288"/>
      </a:lt2>
      <a:accent1>
        <a:srgbClr val="E13288"/>
      </a:accent1>
      <a:accent2>
        <a:srgbClr val="412682"/>
      </a:accent2>
      <a:accent3>
        <a:srgbClr val="83B81A"/>
      </a:accent3>
      <a:accent4>
        <a:srgbClr val="1E6633"/>
      </a:accent4>
      <a:accent5>
        <a:srgbClr val="009EE0"/>
      </a:accent5>
      <a:accent6>
        <a:srgbClr val="BCB1AB"/>
      </a:accent6>
      <a:hlink>
        <a:srgbClr val="E13288"/>
      </a:hlink>
      <a:folHlink>
        <a:srgbClr val="009EE0"/>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668A7373-14EF-4A9B-80F9-0516CD47C373}"/>
    </a:ext>
  </a:extLst>
</a:theme>
</file>

<file path=ppt/theme/theme2.xml><?xml version="1.0" encoding="utf-8"?>
<a:theme xmlns:a="http://schemas.openxmlformats.org/drawingml/2006/main" name="Region Kronoberg MÖRK">
  <a:themeElements>
    <a:clrScheme name="Kronoberg MÖRK 2022">
      <a:dk1>
        <a:srgbClr val="FFFFFF"/>
      </a:dk1>
      <a:lt1>
        <a:srgbClr val="000000"/>
      </a:lt1>
      <a:dk2>
        <a:srgbClr val="E13288"/>
      </a:dk2>
      <a:lt2>
        <a:srgbClr val="83B81A"/>
      </a:lt2>
      <a:accent1>
        <a:srgbClr val="83B81A"/>
      </a:accent1>
      <a:accent2>
        <a:srgbClr val="E13288"/>
      </a:accent2>
      <a:accent3>
        <a:srgbClr val="009EE0"/>
      </a:accent3>
      <a:accent4>
        <a:srgbClr val="F39800"/>
      </a:accent4>
      <a:accent5>
        <a:srgbClr val="FBD300"/>
      </a:accent5>
      <a:accent6>
        <a:srgbClr val="BCB1AB"/>
      </a:accent6>
      <a:hlink>
        <a:srgbClr val="009EE0"/>
      </a:hlink>
      <a:folHlink>
        <a:srgbClr val="1E6633"/>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0BBB24D2-D144-497A-AAEF-42E9FBCC59EE}"/>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Region Kronoberg mall</Template>
  <TotalTime>12</TotalTime>
  <Words>836</Words>
  <Application>Microsoft Office PowerPoint</Application>
  <PresentationFormat>Bredbild</PresentationFormat>
  <Paragraphs>38</Paragraphs>
  <Slides>9</Slides>
  <Notes>8</Notes>
  <HiddenSlides>0</HiddenSlides>
  <MMClips>0</MMClips>
  <ScaleCrop>false</ScaleCrop>
  <HeadingPairs>
    <vt:vector size="6" baseType="variant">
      <vt:variant>
        <vt:lpstr>Använt teckensnitt</vt:lpstr>
      </vt:variant>
      <vt:variant>
        <vt:i4>5</vt:i4>
      </vt:variant>
      <vt:variant>
        <vt:lpstr>Tema</vt:lpstr>
      </vt:variant>
      <vt:variant>
        <vt:i4>2</vt:i4>
      </vt:variant>
      <vt:variant>
        <vt:lpstr>Bildrubriker</vt:lpstr>
      </vt:variant>
      <vt:variant>
        <vt:i4>9</vt:i4>
      </vt:variant>
    </vt:vector>
  </HeadingPairs>
  <TitlesOfParts>
    <vt:vector size="16" baseType="lpstr">
      <vt:lpstr>Arial</vt:lpstr>
      <vt:lpstr>Brandon Grotesque Black</vt:lpstr>
      <vt:lpstr>Brandon Grotesque Bold</vt:lpstr>
      <vt:lpstr>Calibri</vt:lpstr>
      <vt:lpstr>Wingdings</vt:lpstr>
      <vt:lpstr>Region Kronoberg ljus</vt:lpstr>
      <vt:lpstr>Region Kronoberg MÖRK</vt:lpstr>
      <vt:lpstr>Patientfall</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Patientfall</dc:title>
  <dc:creator>Simonsson Fanny SHV fysioterap 1 lasreh V</dc:creator>
  <cp:lastModifiedBy>Simonsson Fanny SHV fysioterap 1 lasreh V</cp:lastModifiedBy>
  <cp:revision>4</cp:revision>
  <dcterms:created xsi:type="dcterms:W3CDTF">2023-01-25T11:48:16Z</dcterms:created>
  <dcterms:modified xsi:type="dcterms:W3CDTF">2023-02-06T10:24:08Z</dcterms:modified>
</cp:coreProperties>
</file>