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9"/>
  </p:notesMasterIdLst>
  <p:sldIdLst>
    <p:sldId id="362" r:id="rId3"/>
    <p:sldId id="308" r:id="rId4"/>
    <p:sldId id="281" r:id="rId5"/>
    <p:sldId id="306" r:id="rId6"/>
    <p:sldId id="307" r:id="rId7"/>
    <p:sldId id="318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84" d="100"/>
          <a:sy n="84" d="100"/>
        </p:scale>
        <p:origin x="5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42076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6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1" r:id="rId26"/>
    <p:sldLayoutId id="2147483802" r:id="rId27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281" y="109502"/>
            <a:ext cx="8515719" cy="3535156"/>
          </a:xfrm>
        </p:spPr>
        <p:txBody>
          <a:bodyPr>
            <a:normAutofit/>
          </a:bodyPr>
          <a:lstStyle/>
          <a:p>
            <a:r>
              <a:rPr lang="sv-SE" sz="5400" dirty="0"/>
              <a:t>PICK-graf</a:t>
            </a:r>
            <a:br>
              <a:rPr lang="sv-SE" sz="5400" dirty="0"/>
            </a:br>
            <a:r>
              <a:rPr lang="sv-SE" sz="5400" dirty="0"/>
              <a:t>prioriteringsverktyg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84B413B-D04E-40E7-B233-997E2D79BD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234911"/>
            <a:ext cx="11051160" cy="5288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/>
              <a:t>Syftet med PICK-graf är att när du arbetar med ständiga förbättringar och utvecklar din verksamhet behöver man ibland värdera och prioritera bland de idéer/förslag/möjliga lösningar man har då det kan upplevas oklart vilken idé som vi tror har stört effekt för att nå målet.</a:t>
            </a:r>
          </a:p>
          <a:p>
            <a:pPr marL="0" indent="0">
              <a:buNone/>
            </a:pPr>
            <a:r>
              <a:rPr lang="sv-SE" sz="1600" dirty="0"/>
              <a:t>En metod för att göra denna prioritering är </a:t>
            </a:r>
            <a:r>
              <a:rPr lang="sv-SE" sz="1600" b="1" dirty="0"/>
              <a:t>PICK</a:t>
            </a:r>
            <a:r>
              <a:rPr lang="sv-SE" sz="1600" dirty="0"/>
              <a:t>-grafen – </a:t>
            </a:r>
            <a:r>
              <a:rPr lang="sv-SE" sz="1600" b="1" dirty="0" err="1"/>
              <a:t>P</a:t>
            </a:r>
            <a:r>
              <a:rPr lang="sv-SE" sz="1600" dirty="0" err="1"/>
              <a:t>ossible</a:t>
            </a:r>
            <a:r>
              <a:rPr lang="sv-SE" sz="1600" dirty="0"/>
              <a:t>/möjligt, </a:t>
            </a:r>
            <a:r>
              <a:rPr lang="sv-SE" sz="1600" b="1" dirty="0" err="1"/>
              <a:t>I</a:t>
            </a:r>
            <a:r>
              <a:rPr lang="sv-SE" sz="1600" dirty="0" err="1"/>
              <a:t>mplement</a:t>
            </a:r>
            <a:r>
              <a:rPr lang="sv-SE" sz="1600" dirty="0"/>
              <a:t>/ implementera, </a:t>
            </a:r>
            <a:r>
              <a:rPr lang="sv-SE" sz="1600" b="1" dirty="0" err="1"/>
              <a:t>C</a:t>
            </a:r>
            <a:r>
              <a:rPr lang="sv-SE" sz="1600" dirty="0" err="1"/>
              <a:t>onsider</a:t>
            </a:r>
            <a:r>
              <a:rPr lang="sv-SE" sz="1600" dirty="0"/>
              <a:t>/överväg och </a:t>
            </a:r>
            <a:r>
              <a:rPr lang="sv-SE" sz="1600" b="1" dirty="0" err="1"/>
              <a:t>K</a:t>
            </a:r>
            <a:r>
              <a:rPr lang="sv-SE" sz="1600" dirty="0" err="1"/>
              <a:t>ill</a:t>
            </a:r>
            <a:r>
              <a:rPr lang="sv-SE" sz="1600" dirty="0"/>
              <a:t>/gör inte och är en </a:t>
            </a:r>
            <a:r>
              <a:rPr lang="sv-SE" sz="1600" dirty="0" err="1"/>
              <a:t>fyrfältare</a:t>
            </a:r>
            <a:r>
              <a:rPr lang="sv-SE" sz="1600" dirty="0"/>
              <a:t> där man skattar idéerna/förslagen/möjliga lösningar utifrån två perspektiv:</a:t>
            </a:r>
            <a:br>
              <a:rPr lang="sv-SE" sz="1600" dirty="0"/>
            </a:br>
            <a:r>
              <a:rPr lang="sv-SE" sz="1600" dirty="0"/>
              <a:t>kostnad/insats/ansträngning (y-axel) samt effekt/påverkan (x-axel) på verksamheten</a:t>
            </a:r>
          </a:p>
          <a:p>
            <a:pPr marL="0" indent="0">
              <a:buNone/>
            </a:pPr>
            <a:r>
              <a:rPr lang="sv-SE" sz="1600" dirty="0"/>
              <a:t>Med hjälp av PICK-grafen sorterar du idéerna/förslagen/möjliga lösningarna utifrån om de bedöms ge stor eller liten effekt/påverkan mot målet i förhållande till om det medför stor eller liten kostnad/insats/ansträngning att genomföra den.</a:t>
            </a:r>
          </a:p>
          <a:p>
            <a:pPr marL="0" indent="0">
              <a:buNone/>
            </a:pPr>
            <a:r>
              <a:rPr lang="sv-SE" sz="1600" dirty="0"/>
              <a:t>Börja med de idéer som bedöms ge stor effekt/påverkan med en liten kostnad/insats/ ansträngning för att komma till snabba resultat (</a:t>
            </a:r>
            <a:r>
              <a:rPr lang="sv-SE" sz="1600" b="1" dirty="0" err="1"/>
              <a:t>I</a:t>
            </a:r>
            <a:r>
              <a:rPr lang="sv-SE" sz="1600" dirty="0" err="1"/>
              <a:t>mplement</a:t>
            </a:r>
            <a:r>
              <a:rPr lang="sv-SE" sz="1600" dirty="0"/>
              <a:t>/genomför). </a:t>
            </a:r>
          </a:p>
          <a:p>
            <a:pPr marL="0" indent="0">
              <a:buNone/>
            </a:pPr>
            <a:r>
              <a:rPr lang="sv-SE" sz="1600" dirty="0"/>
              <a:t>Små förändringar kan ge stora effekter och förbättrade resultat ökar motivationen till fortsatta förbättringar.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B60D9C8-730D-483B-ADB0-274BF07B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7879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PICK-graf</a:t>
            </a:r>
          </a:p>
        </p:txBody>
      </p:sp>
    </p:spTree>
    <p:extLst>
      <p:ext uri="{BB962C8B-B14F-4D97-AF65-F5344CB8AC3E}">
        <p14:creationId xmlns:p14="http://schemas.microsoft.com/office/powerpoint/2010/main" val="101840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36AD5F-60C5-490C-83D4-3C0B594428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accent1"/>
                </a:solidFill>
              </a:rPr>
              <a:t>Uppgift</a:t>
            </a:r>
          </a:p>
          <a:p>
            <a:pPr marL="0" indent="0">
              <a:buNone/>
            </a:pPr>
            <a:r>
              <a:rPr lang="sv-SE" dirty="0"/>
              <a:t>Prioritering av idéerna/förslag/möjliga lösningar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accent1"/>
                </a:solidFill>
              </a:rPr>
              <a:t>Hur går det till?</a:t>
            </a:r>
          </a:p>
          <a:p>
            <a:pPr marL="0" indent="0">
              <a:buNone/>
            </a:pPr>
            <a:r>
              <a:rPr lang="sv-SE" dirty="0"/>
              <a:t>Placera gemensamt in idéer/förslag/ möjliga lösningar i grafen utifrån förhållandet mellan effekt/påverkan och insats/kostnad/ansträngning.</a:t>
            </a:r>
            <a:br>
              <a:rPr lang="sv-SE" dirty="0"/>
            </a:br>
            <a:r>
              <a:rPr lang="sv-SE" dirty="0"/>
              <a:t>Använd gärna post-it-lappar.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64520"/>
            <a:ext cx="9669600" cy="868727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Enkel prioritering i fyra fält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29DA88-30B4-4482-9A78-93893659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869" y="2173833"/>
            <a:ext cx="5505733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2BEC635-AE2D-4683-8EC4-F77863241E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Bestäm era övergripande prioriteringskriterier.</a:t>
            </a:r>
          </a:p>
          <a:p>
            <a:pPr marL="0" indent="0">
              <a:buNone/>
            </a:pPr>
            <a:r>
              <a:rPr lang="sv-SE" sz="2600" dirty="0"/>
              <a:t>För att ett förslag ska vara med och prioriteras behöver det:</a:t>
            </a:r>
          </a:p>
          <a:p>
            <a:r>
              <a:rPr lang="sv-SE" sz="2600" dirty="0"/>
              <a:t>bidra till det övergripande målet</a:t>
            </a:r>
          </a:p>
          <a:p>
            <a:r>
              <a:rPr lang="sv-SE" sz="2600" dirty="0"/>
              <a:t>vara säkert för kunder/patienter och medarbetare</a:t>
            </a:r>
          </a:p>
          <a:p>
            <a:r>
              <a:rPr lang="sv-SE" sz="2600" dirty="0"/>
              <a:t>vad mer?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74624A-2044-405A-9474-7172899D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Steg 1</a:t>
            </a:r>
          </a:p>
        </p:txBody>
      </p:sp>
    </p:spTree>
    <p:extLst>
      <p:ext uri="{BB962C8B-B14F-4D97-AF65-F5344CB8AC3E}">
        <p14:creationId xmlns:p14="http://schemas.microsoft.com/office/powerpoint/2010/main" val="395191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CB7D7B3-5673-4F59-88D3-C24EBC52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55" y="530227"/>
            <a:ext cx="11003483" cy="1338606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</a:rPr>
              <a:t>Steg 2 </a:t>
            </a:r>
            <a:br>
              <a:rPr lang="sv-SE" dirty="0"/>
            </a:br>
            <a:r>
              <a:rPr lang="sv-SE" sz="2000" dirty="0"/>
              <a:t>sortera in idéerna/förslagen/möjliga lösningar i rutorna</a:t>
            </a:r>
            <a:br>
              <a:rPr lang="sv-SE" sz="2000" dirty="0"/>
            </a:br>
            <a:r>
              <a:rPr lang="sv-SE" sz="2000" dirty="0"/>
              <a:t>Börja med de idéer som hamnar i </a:t>
            </a:r>
            <a:r>
              <a:rPr lang="sv-SE" sz="2000" dirty="0" err="1"/>
              <a:t>Implement</a:t>
            </a:r>
            <a:r>
              <a:rPr lang="sv-SE" sz="2000" dirty="0"/>
              <a:t>/genomför för att komma till snabba resultat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2FF87E-5AA4-41CE-A477-C9990D5E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97" y="2242181"/>
            <a:ext cx="7889866" cy="44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51</TotalTime>
  <Words>315</Words>
  <Application>Microsoft Office PowerPoint</Application>
  <PresentationFormat>Bredbild</PresentationFormat>
  <Paragraphs>19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4" baseType="lpstr">
      <vt:lpstr>Arial</vt:lpstr>
      <vt:lpstr>Brandon Grotesque Black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PICK-graf prioriteringsverktyg</vt:lpstr>
      <vt:lpstr>PICK-graf</vt:lpstr>
      <vt:lpstr>Enkel prioritering i fyra fält</vt:lpstr>
      <vt:lpstr>Steg 1</vt:lpstr>
      <vt:lpstr>Steg 2  sortera in idéerna/förslagen/möjliga lösningar i rutorna Börja med de idéer som hamnar i Implement/genomför för att komma till snabba resultat 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Pick-graf prioriteringsverktyg</dc:title>
  <dc:subject/>
  <dc:creator>Abrahamsson Daria RST FoUU utv o innovation</dc:creator>
  <cp:keywords/>
  <dc:description/>
  <cp:lastModifiedBy>Söderberg Malin RST FoUU utbildn lärande</cp:lastModifiedBy>
  <cp:revision>2</cp:revision>
  <cp:lastPrinted>2025-01-13T13:27:19Z</cp:lastPrinted>
  <dcterms:created xsi:type="dcterms:W3CDTF">2025-10-28T07:14:47Z</dcterms:created>
  <dcterms:modified xsi:type="dcterms:W3CDTF">2025-11-04T12:58:26Z</dcterms:modified>
  <cp:category/>
</cp:coreProperties>
</file>