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75" r:id="rId2"/>
    <p:sldMasterId id="2147483802" r:id="rId3"/>
  </p:sldMasterIdLst>
  <p:notesMasterIdLst>
    <p:notesMasterId r:id="rId17"/>
  </p:notesMasterIdLst>
  <p:sldIdLst>
    <p:sldId id="362" r:id="rId4"/>
    <p:sldId id="370" r:id="rId5"/>
    <p:sldId id="369" r:id="rId6"/>
    <p:sldId id="371" r:id="rId7"/>
    <p:sldId id="281" r:id="rId8"/>
    <p:sldId id="280" r:id="rId9"/>
    <p:sldId id="271" r:id="rId10"/>
    <p:sldId id="272" r:id="rId11"/>
    <p:sldId id="273" r:id="rId12"/>
    <p:sldId id="274" r:id="rId13"/>
    <p:sldId id="275" r:id="rId14"/>
    <p:sldId id="372" r:id="rId15"/>
    <p:sldId id="31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31"/>
    <a:srgbClr val="700545"/>
    <a:srgbClr val="F9D2DF"/>
    <a:srgbClr val="B4D9B9"/>
    <a:srgbClr val="F2F2F2"/>
    <a:srgbClr val="B5D9AF"/>
    <a:srgbClr val="F08CB5"/>
    <a:srgbClr val="006633"/>
    <a:srgbClr val="4EA93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382" autoAdjust="0"/>
  </p:normalViewPr>
  <p:slideViewPr>
    <p:cSldViewPr snapToGrid="0" showGuides="1">
      <p:cViewPr varScale="1">
        <p:scale>
          <a:sx n="124" d="100"/>
          <a:sy n="124" d="100"/>
        </p:scale>
        <p:origin x="365" y="106"/>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2025-11-26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228564" indent="-228564" defTabSz="914260">
              <a:buFontTx/>
              <a:buAutoNum type="arabicPeriod"/>
              <a:defRPr/>
            </a:pPr>
            <a:endParaRPr lang="sv-SE" dirty="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solidFill>
                  <a:prstClr val="black"/>
                </a:solidFill>
              </a:rPr>
              <a:pPr/>
              <a:t>7</a:t>
            </a:fld>
            <a:endParaRPr lang="sv-SE" dirty="0">
              <a:solidFill>
                <a:prstClr val="black"/>
              </a:solidFill>
            </a:endParaRPr>
          </a:p>
        </p:txBody>
      </p:sp>
    </p:spTree>
    <p:extLst>
      <p:ext uri="{BB962C8B-B14F-4D97-AF65-F5344CB8AC3E}">
        <p14:creationId xmlns:p14="http://schemas.microsoft.com/office/powerpoint/2010/main" val="32425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228564" indent="-228564" defTabSz="914260">
              <a:buFontTx/>
              <a:buAutoNum type="arabicPeriod"/>
              <a:defRPr/>
            </a:pPr>
            <a:endParaRPr lang="sv-SE" dirty="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solidFill>
                  <a:prstClr val="black"/>
                </a:solidFill>
              </a:rPr>
              <a:pPr/>
              <a:t>8</a:t>
            </a:fld>
            <a:endParaRPr lang="sv-SE" dirty="0">
              <a:solidFill>
                <a:prstClr val="black"/>
              </a:solidFill>
            </a:endParaRPr>
          </a:p>
        </p:txBody>
      </p:sp>
    </p:spTree>
    <p:extLst>
      <p:ext uri="{BB962C8B-B14F-4D97-AF65-F5344CB8AC3E}">
        <p14:creationId xmlns:p14="http://schemas.microsoft.com/office/powerpoint/2010/main" val="32425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228564" indent="-228564" defTabSz="914260">
              <a:buFontTx/>
              <a:buAutoNum type="arabicPeriod"/>
              <a:defRPr/>
            </a:pPr>
            <a:endParaRPr lang="sv-SE" dirty="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solidFill>
                  <a:prstClr val="black"/>
                </a:solidFill>
              </a:rPr>
              <a:pPr/>
              <a:t>9</a:t>
            </a:fld>
            <a:endParaRPr lang="sv-SE" dirty="0">
              <a:solidFill>
                <a:prstClr val="black"/>
              </a:solidFill>
            </a:endParaRPr>
          </a:p>
        </p:txBody>
      </p:sp>
    </p:spTree>
    <p:extLst>
      <p:ext uri="{BB962C8B-B14F-4D97-AF65-F5344CB8AC3E}">
        <p14:creationId xmlns:p14="http://schemas.microsoft.com/office/powerpoint/2010/main" val="32425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228564" indent="-228564" defTabSz="914260">
              <a:buFontTx/>
              <a:buAutoNum type="arabicPeriod"/>
              <a:defRPr/>
            </a:pPr>
            <a:endParaRPr lang="sv-SE" dirty="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solidFill>
                  <a:prstClr val="black"/>
                </a:solidFill>
              </a:rPr>
              <a:pPr/>
              <a:t>10</a:t>
            </a:fld>
            <a:endParaRPr lang="sv-SE" dirty="0">
              <a:solidFill>
                <a:prstClr val="black"/>
              </a:solidFill>
            </a:endParaRPr>
          </a:p>
        </p:txBody>
      </p:sp>
    </p:spTree>
    <p:extLst>
      <p:ext uri="{BB962C8B-B14F-4D97-AF65-F5344CB8AC3E}">
        <p14:creationId xmlns:p14="http://schemas.microsoft.com/office/powerpoint/2010/main" val="32425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228564" indent="-228564" defTabSz="914260">
              <a:buFontTx/>
              <a:buAutoNum type="arabicPeriod"/>
              <a:defRPr/>
            </a:pPr>
            <a:endParaRPr lang="sv-SE" dirty="0">
              <a:solidFill>
                <a:schemeClr val="tx1"/>
              </a:solidFill>
            </a:endParaRPr>
          </a:p>
          <a:p>
            <a:endParaRPr lang="sv-SE" dirty="0"/>
          </a:p>
        </p:txBody>
      </p:sp>
      <p:sp>
        <p:nvSpPr>
          <p:cNvPr id="4" name="Platshållare för bildnummer 3"/>
          <p:cNvSpPr>
            <a:spLocks noGrp="1"/>
          </p:cNvSpPr>
          <p:nvPr>
            <p:ph type="sldNum" sz="quarter" idx="10"/>
          </p:nvPr>
        </p:nvSpPr>
        <p:spPr/>
        <p:txBody>
          <a:bodyPr/>
          <a:lstStyle/>
          <a:p>
            <a:fld id="{B09D2D79-210A-4DEB-9915-F2089B7BEE33}" type="slidenum">
              <a:rPr lang="sv-SE" smtClean="0">
                <a:solidFill>
                  <a:prstClr val="black"/>
                </a:solidFill>
              </a:rPr>
              <a:pPr/>
              <a:t>11</a:t>
            </a:fld>
            <a:endParaRPr lang="sv-SE" dirty="0">
              <a:solidFill>
                <a:prstClr val="black"/>
              </a:solidFill>
            </a:endParaRPr>
          </a:p>
        </p:txBody>
      </p:sp>
    </p:spTree>
    <p:extLst>
      <p:ext uri="{BB962C8B-B14F-4D97-AF65-F5344CB8AC3E}">
        <p14:creationId xmlns:p14="http://schemas.microsoft.com/office/powerpoint/2010/main" val="32425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2025-11-26</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2025-11-26</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2025-11-26</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2025-11-26</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2025-11-26</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384776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3632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743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260091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2243637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4044271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284130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64649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073521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3501524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2025-11-26</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366764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2025-11-26</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550023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432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82835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25498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447777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71501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28309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792113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673179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448501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4165546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857324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132621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716738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42466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863646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354277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92967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4023912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2619841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1881623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1452922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229066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2025-11-26</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8558201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741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1542913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a:xfrm>
            <a:off x="838200" y="1825625"/>
            <a:ext cx="10515600" cy="41568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5684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2025-11-26</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2025-11-26</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 id="2147483801" r:id="rId26"/>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2025-11-26</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22940921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2025-11-26</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394815094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se/url?sa=i&amp;rct=j&amp;q=&amp;esrc=s&amp;frm=1&amp;source=images&amp;cd=&amp;cad=rja&amp;uact=8&amp;ved=0CAcQjRw&amp;url=http://se.freepik.com/vektor-fritt/foretag-gruppmote-vektor_723250.htm&amp;ei=L5sKVc2CJYKoPaOGgYAC&amp;bvm=bv.88528373,d.ZWU&amp;psig=AFQjCNFdUvE8NX-hjEhHeh4-UywGz8uDxg&amp;ust=1426844832685548"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hyperlink" Target="http://dokpub.regionkronoberg.se/OpenDoc.aspx?Id=85954" TargetMode="Externa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gion Kronobergs logotyp">
            <a:extLst>
              <a:ext uri="{FF2B5EF4-FFF2-40B4-BE49-F238E27FC236}">
                <a16:creationId xmlns:a16="http://schemas.microsoft.com/office/drawing/2014/main" id="{12B0327A-ECA8-E266-3A67-B03F5CAA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639334" y="1786467"/>
            <a:ext cx="1947600" cy="2298552"/>
          </a:xfrm>
          <a:prstGeom prst="rect">
            <a:avLst/>
          </a:prstGeom>
        </p:spPr>
      </p:pic>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a:xfrm>
            <a:off x="6512453" y="1679651"/>
            <a:ext cx="5284787" cy="2873814"/>
          </a:xfrm>
        </p:spPr>
        <p:txBody>
          <a:bodyPr/>
          <a:lstStyle/>
          <a:p>
            <a:r>
              <a:rPr lang="sv-SE" dirty="0"/>
              <a:t>Handbok PKS</a:t>
            </a:r>
          </a:p>
        </p:txBody>
      </p:sp>
      <p:sp>
        <p:nvSpPr>
          <p:cNvPr id="5" name="Underrubrik 4">
            <a:extLst>
              <a:ext uri="{FF2B5EF4-FFF2-40B4-BE49-F238E27FC236}">
                <a16:creationId xmlns:a16="http://schemas.microsoft.com/office/drawing/2014/main" id="{44218442-D758-34D8-257C-33FD1FD439A1}"/>
              </a:ext>
            </a:extLst>
          </p:cNvPr>
          <p:cNvSpPr>
            <a:spLocks noGrp="1"/>
          </p:cNvSpPr>
          <p:nvPr>
            <p:ph type="subTitle" idx="1"/>
          </p:nvPr>
        </p:nvSpPr>
        <p:spPr/>
        <p:txBody>
          <a:bodyPr/>
          <a:lstStyle/>
          <a:p>
            <a:r>
              <a:rPr lang="sv-SE" dirty="0"/>
              <a:t>Användarstöd</a:t>
            </a:r>
          </a:p>
        </p:txBody>
      </p:sp>
    </p:spTree>
    <p:extLst>
      <p:ext uri="{BB962C8B-B14F-4D97-AF65-F5344CB8AC3E}">
        <p14:creationId xmlns:p14="http://schemas.microsoft.com/office/powerpoint/2010/main" val="283670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öger 9"/>
          <p:cNvSpPr/>
          <p:nvPr/>
        </p:nvSpPr>
        <p:spPr>
          <a:xfrm>
            <a:off x="956444" y="188645"/>
            <a:ext cx="10612165" cy="1301575"/>
          </a:xfrm>
          <a:prstGeom prst="rightArrow">
            <a:avLst/>
          </a:prstGeom>
          <a:solidFill>
            <a:srgbClr val="92D050"/>
          </a:solidFill>
          <a:ln w="12700">
            <a:noFill/>
            <a:miter lim="800000"/>
            <a:headEnd/>
            <a:tailEnd/>
          </a:ln>
        </p:spPr>
        <p:txBody>
          <a:bodyPr wrap="square" lIns="36000" tIns="36000" rIns="36000" bIns="36000" anchor="ctr">
            <a:noAutofit/>
          </a:bodyPr>
          <a:lstStyle/>
          <a:p>
            <a:r>
              <a:rPr lang="sv-SE" sz="2800" dirty="0">
                <a:solidFill>
                  <a:srgbClr val="FFFFFF"/>
                </a:solidFill>
                <a:latin typeface="Arial" panose="020B0604020202020204" pitchFamily="34" charset="0"/>
                <a:cs typeface="Arial" panose="020B0604020202020204" pitchFamily="34" charset="0"/>
              </a:rPr>
              <a:t>Genomförandefas steg 3 – Kapacitetsplan (schemaplanering)</a:t>
            </a:r>
          </a:p>
        </p:txBody>
      </p:sp>
      <p:sp>
        <p:nvSpPr>
          <p:cNvPr id="42" name="Platshållare för innehåll 2"/>
          <p:cNvSpPr txBox="1">
            <a:spLocks/>
          </p:cNvSpPr>
          <p:nvPr/>
        </p:nvSpPr>
        <p:spPr>
          <a:xfrm>
            <a:off x="815413" y="1484789"/>
            <a:ext cx="10515600" cy="243294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Aktiviteter:</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Skapa riktlinjer för en kapacitetsplanering</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Schemalägg nästa års jourkomputtag</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Skapa ett övergripande schema för personaltimmar för de olika produktionsmomenten, (gemensam schemaplanering för samtliga yrkesgrupper), exempelvis;</a:t>
            </a:r>
          </a:p>
          <a:p>
            <a:pPr marL="923925" lvl="1" indent="-285750" algn="l">
              <a:buFont typeface="Calibri" panose="020F0502020204030204" pitchFamily="34" charset="0"/>
              <a:buChar char="−"/>
            </a:pPr>
            <a:r>
              <a:rPr lang="sv-SE" sz="1400" dirty="0">
                <a:solidFill>
                  <a:prstClr val="black"/>
                </a:solidFill>
                <a:latin typeface="Arial" panose="020B0604020202020204" pitchFamily="34" charset="0"/>
                <a:cs typeface="Arial" panose="020B0604020202020204" pitchFamily="34" charset="0"/>
              </a:rPr>
              <a:t>Produktion (besök, operationer, undersökningar, akut etc.)</a:t>
            </a:r>
          </a:p>
          <a:p>
            <a:pPr marL="923925" lvl="1" indent="-285750" algn="l">
              <a:buFont typeface="Calibri" panose="020F0502020204030204" pitchFamily="34" charset="0"/>
              <a:buChar char="−"/>
            </a:pPr>
            <a:r>
              <a:rPr lang="sv-SE" sz="1400" dirty="0">
                <a:solidFill>
                  <a:prstClr val="black"/>
                </a:solidFill>
                <a:latin typeface="Arial" panose="020B0604020202020204" pitchFamily="34" charset="0"/>
                <a:cs typeface="Arial" panose="020B0604020202020204" pitchFamily="34" charset="0"/>
              </a:rPr>
              <a:t>Administrationstid (Patient, Verksamhet, Region Kronoberg)</a:t>
            </a:r>
          </a:p>
          <a:p>
            <a:pPr marL="923925" lvl="1" indent="-285750" algn="l">
              <a:buFont typeface="Calibri" panose="020F0502020204030204" pitchFamily="34" charset="0"/>
              <a:buChar char="−"/>
            </a:pPr>
            <a:r>
              <a:rPr lang="sv-SE" sz="1400" dirty="0">
                <a:solidFill>
                  <a:prstClr val="black"/>
                </a:solidFill>
                <a:latin typeface="Arial" panose="020B0604020202020204" pitchFamily="34" charset="0"/>
                <a:cs typeface="Arial" panose="020B0604020202020204" pitchFamily="34" charset="0"/>
              </a:rPr>
              <a:t>Utbildning</a:t>
            </a:r>
          </a:p>
          <a:p>
            <a:pPr marL="923925" lvl="1" indent="-285750" algn="l">
              <a:buFont typeface="Calibri" panose="020F0502020204030204" pitchFamily="34" charset="0"/>
              <a:buChar char="−"/>
            </a:pPr>
            <a:r>
              <a:rPr lang="sv-SE" sz="1400" dirty="0">
                <a:solidFill>
                  <a:prstClr val="black"/>
                </a:solidFill>
                <a:latin typeface="Arial" panose="020B0604020202020204" pitchFamily="34" charset="0"/>
                <a:cs typeface="Arial" panose="020B0604020202020204" pitchFamily="34" charset="0"/>
              </a:rPr>
              <a:t>Jourkomputtag</a:t>
            </a:r>
          </a:p>
        </p:txBody>
      </p:sp>
      <p:sp>
        <p:nvSpPr>
          <p:cNvPr id="43" name="Platshållare för innehåll 2"/>
          <p:cNvSpPr txBox="1">
            <a:spLocks/>
          </p:cNvSpPr>
          <p:nvPr/>
        </p:nvSpPr>
        <p:spPr>
          <a:xfrm>
            <a:off x="848724" y="4492432"/>
            <a:ext cx="6495415" cy="3047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Resultat/output </a:t>
            </a:r>
            <a:endParaRPr lang="sv-SE" sz="1600" b="1" dirty="0">
              <a:solidFill>
                <a:prstClr val="black"/>
              </a:solidFill>
              <a:latin typeface="Arial" panose="020B0604020202020204" pitchFamily="34" charset="0"/>
              <a:cs typeface="Arial" panose="020B0604020202020204" pitchFamily="34" charset="0"/>
            </a:endParaRPr>
          </a:p>
        </p:txBody>
      </p:sp>
      <p:sp>
        <p:nvSpPr>
          <p:cNvPr id="44" name="Rektangel 43"/>
          <p:cNvSpPr/>
          <p:nvPr/>
        </p:nvSpPr>
        <p:spPr>
          <a:xfrm>
            <a:off x="912285" y="4837186"/>
            <a:ext cx="10464739" cy="1152525"/>
          </a:xfrm>
          <a:prstGeom prst="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Riktlinjer för kapacitetsplanering</a:t>
            </a:r>
          </a:p>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Schemaförslag för en ”normalvecka”</a:t>
            </a:r>
          </a:p>
        </p:txBody>
      </p:sp>
      <p:pic>
        <p:nvPicPr>
          <p:cNvPr id="4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953" b="2610"/>
          <a:stretch/>
        </p:blipFill>
        <p:spPr bwMode="auto">
          <a:xfrm>
            <a:off x="8901293" y="4829186"/>
            <a:ext cx="2429720" cy="10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7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öger 9"/>
          <p:cNvSpPr/>
          <p:nvPr/>
        </p:nvSpPr>
        <p:spPr>
          <a:xfrm>
            <a:off x="956444" y="148889"/>
            <a:ext cx="10612165" cy="1301575"/>
          </a:xfrm>
          <a:prstGeom prst="rightArrow">
            <a:avLst/>
          </a:prstGeom>
          <a:solidFill>
            <a:srgbClr val="92D050"/>
          </a:solidFill>
          <a:ln w="12700">
            <a:noFill/>
            <a:miter lim="800000"/>
            <a:headEnd/>
            <a:tailEnd/>
          </a:ln>
        </p:spPr>
        <p:txBody>
          <a:bodyPr wrap="square" lIns="36000" tIns="36000" rIns="36000" bIns="36000" anchor="ctr">
            <a:noAutofit/>
          </a:bodyPr>
          <a:lstStyle/>
          <a:p>
            <a:r>
              <a:rPr lang="sv-SE" sz="3200" dirty="0">
                <a:solidFill>
                  <a:srgbClr val="FFFFFF"/>
                </a:solidFill>
                <a:latin typeface="Arial" panose="020B0604020202020204" pitchFamily="34" charset="0"/>
                <a:cs typeface="Arial" panose="020B0604020202020204" pitchFamily="34" charset="0"/>
              </a:rPr>
              <a:t>Fortsatt arbete steg 4 – Uppföljning</a:t>
            </a:r>
          </a:p>
        </p:txBody>
      </p:sp>
      <p:sp>
        <p:nvSpPr>
          <p:cNvPr id="7" name="Platshållare för innehåll 2"/>
          <p:cNvSpPr txBox="1">
            <a:spLocks/>
          </p:cNvSpPr>
          <p:nvPr/>
        </p:nvSpPr>
        <p:spPr>
          <a:xfrm>
            <a:off x="815413" y="1490220"/>
            <a:ext cx="10515600" cy="337894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Aktiviteter:</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Säkerställ att samtliga produktionsplaner förts in i uppföljningssystemet (</a:t>
            </a:r>
            <a:r>
              <a:rPr lang="sv-SE" sz="1400" dirty="0" err="1">
                <a:solidFill>
                  <a:prstClr val="black"/>
                </a:solidFill>
                <a:latin typeface="Arial" panose="020B0604020202020204" pitchFamily="34" charset="0"/>
                <a:cs typeface="Arial" panose="020B0604020202020204" pitchFamily="34" charset="0"/>
              </a:rPr>
              <a:t>QlikView</a:t>
            </a:r>
            <a:r>
              <a:rPr lang="sv-SE" sz="1400" dirty="0">
                <a:solidFill>
                  <a:prstClr val="black"/>
                </a:solidFill>
                <a:latin typeface="Arial" panose="020B0604020202020204" pitchFamily="34" charset="0"/>
                <a:cs typeface="Arial" panose="020B0604020202020204" pitchFamily="34" charset="0"/>
              </a:rPr>
              <a:t>, </a:t>
            </a:r>
            <a:r>
              <a:rPr lang="sv-SE" sz="1400" dirty="0" err="1">
                <a:solidFill>
                  <a:prstClr val="black"/>
                </a:solidFill>
                <a:latin typeface="Arial" panose="020B0604020202020204" pitchFamily="34" charset="0"/>
                <a:cs typeface="Arial" panose="020B0604020202020204" pitchFamily="34" charset="0"/>
              </a:rPr>
              <a:t>QlikSense</a:t>
            </a:r>
            <a:r>
              <a:rPr lang="sv-SE" sz="1400" dirty="0">
                <a:solidFill>
                  <a:prstClr val="black"/>
                </a:solidFill>
                <a:latin typeface="Arial" panose="020B0604020202020204" pitchFamily="34" charset="0"/>
                <a:cs typeface="Arial" panose="020B0604020202020204" pitchFamily="34" charset="0"/>
              </a:rPr>
              <a:t> alt. Excel)</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Säkerställ att framtagna produktions- och kapacitetsplaner har kommunicerats ut</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Skapa stabila och långsiktiga processer/rutiner för hur uppföljningsprocessen ska se ut, både för den löpande uppföljningen av lagda planer, förbättringsområden samt strategier för det kommande PKS-arbetet. Exempelvis kan en årsplanering göras där man månad för månad beskriver vilka aktiviteter som ska göras och vilken/vilka som är ansvariga.</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Det är av stor vikt att arbetssättet blir det nya normala i verksamhetens planeringsarbete. Tänk långsiktigt inte bara ”släcka bränderna”!</a:t>
            </a:r>
          </a:p>
        </p:txBody>
      </p:sp>
      <p:sp>
        <p:nvSpPr>
          <p:cNvPr id="8" name="Platshållare för innehåll 2"/>
          <p:cNvSpPr txBox="1">
            <a:spLocks/>
          </p:cNvSpPr>
          <p:nvPr/>
        </p:nvSpPr>
        <p:spPr>
          <a:xfrm>
            <a:off x="848726" y="4492432"/>
            <a:ext cx="4575201" cy="3047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Resultat/output </a:t>
            </a:r>
            <a:endParaRPr lang="sv-SE" sz="1600" b="1" dirty="0">
              <a:solidFill>
                <a:prstClr val="black"/>
              </a:solidFill>
              <a:latin typeface="Arial" panose="020B0604020202020204" pitchFamily="34" charset="0"/>
              <a:cs typeface="Arial" panose="020B0604020202020204" pitchFamily="34" charset="0"/>
            </a:endParaRPr>
          </a:p>
        </p:txBody>
      </p:sp>
      <p:sp>
        <p:nvSpPr>
          <p:cNvPr id="9" name="Rektangel 8"/>
          <p:cNvSpPr/>
          <p:nvPr/>
        </p:nvSpPr>
        <p:spPr>
          <a:xfrm>
            <a:off x="912287" y="4797430"/>
            <a:ext cx="10464740" cy="1152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endParaRPr lang="sv-SE" sz="1400" dirty="0">
              <a:solidFill>
                <a:prstClr val="black"/>
              </a:solidFill>
              <a:latin typeface="Arial" panose="020B0604020202020204" pitchFamily="34" charset="0"/>
              <a:cs typeface="Arial" panose="020B0604020202020204" pitchFamily="34" charset="0"/>
            </a:endParaRPr>
          </a:p>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Uppföljningsprocess och årsplanering för fortsatt PKS-arbete</a:t>
            </a:r>
          </a:p>
          <a:p>
            <a:pPr marL="342900" indent="-342900">
              <a:spcBef>
                <a:spcPct val="20000"/>
              </a:spcBef>
              <a:buFont typeface="Wingdings" panose="05000000000000000000" pitchFamily="2" charset="2"/>
              <a:buChar char="Ø"/>
            </a:pPr>
            <a:endParaRPr lang="sv-SE" sz="1400" dirty="0">
              <a:solidFill>
                <a:schemeClr val="bg1"/>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colorTemperature colorTemp="64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929797" y="4845658"/>
            <a:ext cx="1401216" cy="1056068"/>
          </a:xfrm>
          <a:prstGeom prst="rect">
            <a:avLst/>
          </a:prstGeom>
          <a:solidFill>
            <a:srgbClr val="E13288"/>
          </a:solidFill>
          <a:ln w="9525">
            <a:noFill/>
            <a:miter lim="800000"/>
            <a:headEnd/>
            <a:tailEnd/>
          </a:ln>
        </p:spPr>
      </p:pic>
    </p:spTree>
    <p:extLst>
      <p:ext uri="{BB962C8B-B14F-4D97-AF65-F5344CB8AC3E}">
        <p14:creationId xmlns:p14="http://schemas.microsoft.com/office/powerpoint/2010/main" val="311414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517522"/>
            <a:ext cx="10852077" cy="1325563"/>
          </a:xfrm>
        </p:spPr>
        <p:txBody>
          <a:bodyPr/>
          <a:lstStyle/>
          <a:p>
            <a:pPr algn="ctr"/>
            <a:r>
              <a:rPr lang="sv-SE" dirty="0"/>
              <a:t>Uppföljning i </a:t>
            </a:r>
            <a:r>
              <a:rPr lang="sv-SE" dirty="0" err="1"/>
              <a:t>Stratsys</a:t>
            </a:r>
            <a:endParaRPr lang="sv-SE" dirty="0"/>
          </a:p>
        </p:txBody>
      </p:sp>
      <p:sp>
        <p:nvSpPr>
          <p:cNvPr id="4" name="Platshållare för innehåll 1">
            <a:extLst>
              <a:ext uri="{FF2B5EF4-FFF2-40B4-BE49-F238E27FC236}">
                <a16:creationId xmlns:a16="http://schemas.microsoft.com/office/drawing/2014/main" id="{8FDD1E76-B633-4592-88DC-AE2C059ED174}"/>
              </a:ext>
            </a:extLst>
          </p:cNvPr>
          <p:cNvSpPr>
            <a:spLocks noGrp="1"/>
          </p:cNvSpPr>
          <p:nvPr>
            <p:ph sz="quarter" idx="15"/>
          </p:nvPr>
        </p:nvSpPr>
        <p:spPr>
          <a:xfrm>
            <a:off x="1928019" y="1877244"/>
            <a:ext cx="8335962" cy="4463234"/>
          </a:xfrm>
        </p:spPr>
        <p:txBody>
          <a:bodyPr>
            <a:noAutofit/>
          </a:bodyPr>
          <a:lstStyle/>
          <a:p>
            <a:pPr>
              <a:lnSpc>
                <a:spcPct val="100000"/>
              </a:lnSpc>
            </a:pPr>
            <a:r>
              <a:rPr lang="sv-SE" sz="1400" dirty="0">
                <a:latin typeface="Arial" panose="020B0604020202020204" pitchFamily="34" charset="0"/>
                <a:cs typeface="Arial" panose="020B0604020202020204" pitchFamily="34" charset="0"/>
              </a:rPr>
              <a:t>Strategisk uppföljning</a:t>
            </a:r>
          </a:p>
          <a:p>
            <a:pPr lvl="2">
              <a:lnSpc>
                <a:spcPct val="100000"/>
              </a:lnSpc>
            </a:pPr>
            <a:r>
              <a:rPr lang="sv-SE" sz="1400" dirty="0">
                <a:latin typeface="Arial" panose="020B0604020202020204" pitchFamily="34" charset="0"/>
                <a:cs typeface="Arial" panose="020B0604020202020204" pitchFamily="34" charset="0"/>
              </a:rPr>
              <a:t>Hälso- och sjukvårdens ledningsgrupp </a:t>
            </a:r>
          </a:p>
          <a:p>
            <a:pPr lvl="4">
              <a:lnSpc>
                <a:spcPct val="100000"/>
              </a:lnSpc>
            </a:pPr>
            <a:r>
              <a:rPr lang="sv-SE" sz="1400" dirty="0">
                <a:latin typeface="Arial" panose="020B0604020202020204" pitchFamily="34" charset="0"/>
                <a:cs typeface="Arial" panose="020B0604020202020204" pitchFamily="34" charset="0"/>
              </a:rPr>
              <a:t>Verksamhetsplan</a:t>
            </a:r>
          </a:p>
          <a:p>
            <a:pPr>
              <a:lnSpc>
                <a:spcPct val="100000"/>
              </a:lnSpc>
            </a:pPr>
            <a:r>
              <a:rPr lang="sv-SE" sz="1400" dirty="0">
                <a:latin typeface="Arial" panose="020B0604020202020204" pitchFamily="34" charset="0"/>
                <a:cs typeface="Arial" panose="020B0604020202020204" pitchFamily="34" charset="0"/>
              </a:rPr>
              <a:t>Taktisk uppföljning</a:t>
            </a:r>
          </a:p>
          <a:p>
            <a:pPr lvl="2">
              <a:lnSpc>
                <a:spcPct val="100000"/>
              </a:lnSpc>
            </a:pPr>
            <a:r>
              <a:rPr lang="sv-SE" sz="1400" dirty="0">
                <a:latin typeface="Arial" panose="020B0604020202020204" pitchFamily="34" charset="0"/>
                <a:cs typeface="Arial" panose="020B0604020202020204" pitchFamily="34" charset="0"/>
              </a:rPr>
              <a:t>Sjukhusvårdens ledningsgrupp</a:t>
            </a:r>
          </a:p>
          <a:p>
            <a:pPr lvl="4">
              <a:lnSpc>
                <a:spcPct val="100000"/>
              </a:lnSpc>
            </a:pPr>
            <a:r>
              <a:rPr lang="sv-SE" sz="1400" dirty="0">
                <a:latin typeface="Arial" panose="020B0604020202020204" pitchFamily="34" charset="0"/>
                <a:cs typeface="Arial" panose="020B0604020202020204" pitchFamily="34" charset="0"/>
              </a:rPr>
              <a:t>Verksamhetsplan</a:t>
            </a:r>
          </a:p>
          <a:p>
            <a:pPr lvl="2">
              <a:lnSpc>
                <a:spcPct val="100000"/>
              </a:lnSpc>
            </a:pPr>
            <a:r>
              <a:rPr lang="sv-SE" sz="1400" dirty="0">
                <a:latin typeface="Arial" panose="020B0604020202020204" pitchFamily="34" charset="0"/>
                <a:cs typeface="Arial" panose="020B0604020202020204" pitchFamily="34" charset="0"/>
              </a:rPr>
              <a:t>Primärvård, psykiatri och rehabs. ledningsgrupp</a:t>
            </a:r>
          </a:p>
          <a:p>
            <a:pPr lvl="4">
              <a:lnSpc>
                <a:spcPct val="100000"/>
              </a:lnSpc>
            </a:pPr>
            <a:r>
              <a:rPr lang="sv-SE" sz="1400" dirty="0">
                <a:latin typeface="Arial" panose="020B0604020202020204" pitchFamily="34" charset="0"/>
                <a:cs typeface="Arial" panose="020B0604020202020204" pitchFamily="34" charset="0"/>
              </a:rPr>
              <a:t>Verksamhetsplan</a:t>
            </a:r>
          </a:p>
          <a:p>
            <a:pPr lvl="2">
              <a:lnSpc>
                <a:spcPct val="100000"/>
              </a:lnSpc>
            </a:pPr>
            <a:r>
              <a:rPr lang="sv-SE" sz="1400" dirty="0">
                <a:latin typeface="Arial" panose="020B0604020202020204" pitchFamily="34" charset="0"/>
                <a:cs typeface="Arial" panose="020B0604020202020204" pitchFamily="34" charset="0"/>
              </a:rPr>
              <a:t>Rättspsykiatriska regionklinikens ledningsgrupp </a:t>
            </a:r>
          </a:p>
          <a:p>
            <a:pPr lvl="4">
              <a:lnSpc>
                <a:spcPct val="100000"/>
              </a:lnSpc>
            </a:pPr>
            <a:r>
              <a:rPr lang="sv-SE" sz="1400" dirty="0">
                <a:latin typeface="Arial" panose="020B0604020202020204" pitchFamily="34" charset="0"/>
                <a:cs typeface="Arial" panose="020B0604020202020204" pitchFamily="34" charset="0"/>
              </a:rPr>
              <a:t>Verksamhetsplan</a:t>
            </a:r>
          </a:p>
          <a:p>
            <a:pPr lvl="2">
              <a:lnSpc>
                <a:spcPct val="100000"/>
              </a:lnSpc>
            </a:pPr>
            <a:r>
              <a:rPr lang="sv-SE" sz="1400" dirty="0">
                <a:latin typeface="Arial" panose="020B0604020202020204" pitchFamily="34" charset="0"/>
                <a:cs typeface="Arial" panose="020B0604020202020204" pitchFamily="34" charset="0"/>
              </a:rPr>
              <a:t>Folktandvårdens ledningsgrupp </a:t>
            </a:r>
          </a:p>
          <a:p>
            <a:pPr lvl="4">
              <a:lnSpc>
                <a:spcPct val="100000"/>
              </a:lnSpc>
            </a:pPr>
            <a:r>
              <a:rPr lang="sv-SE" sz="1400" dirty="0">
                <a:latin typeface="Arial" panose="020B0604020202020204" pitchFamily="34" charset="0"/>
                <a:cs typeface="Arial" panose="020B0604020202020204" pitchFamily="34" charset="0"/>
              </a:rPr>
              <a:t>Verksamhetsplan</a:t>
            </a:r>
          </a:p>
          <a:p>
            <a:pPr>
              <a:lnSpc>
                <a:spcPct val="100000"/>
              </a:lnSpc>
            </a:pPr>
            <a:r>
              <a:rPr lang="sv-SE" sz="1400" dirty="0">
                <a:latin typeface="Arial" panose="020B0604020202020204" pitchFamily="34" charset="0"/>
                <a:cs typeface="Arial" panose="020B0604020202020204" pitchFamily="34" charset="0"/>
              </a:rPr>
              <a:t>Operativ uppföljning</a:t>
            </a:r>
          </a:p>
          <a:p>
            <a:pPr lvl="2">
              <a:lnSpc>
                <a:spcPct val="100000"/>
              </a:lnSpc>
            </a:pPr>
            <a:r>
              <a:rPr lang="sv-SE" sz="1400" dirty="0">
                <a:latin typeface="Arial" panose="020B0604020202020204" pitchFamily="34" charset="0"/>
                <a:cs typeface="Arial" panose="020B0604020202020204" pitchFamily="34" charset="0"/>
              </a:rPr>
              <a:t>Verksamheternas ledningsgrupper </a:t>
            </a:r>
          </a:p>
          <a:p>
            <a:pPr lvl="4">
              <a:lnSpc>
                <a:spcPct val="100000"/>
              </a:lnSpc>
            </a:pPr>
            <a:r>
              <a:rPr lang="sv-SE" sz="1400" dirty="0">
                <a:latin typeface="Arial" panose="020B0604020202020204" pitchFamily="34" charset="0"/>
                <a:cs typeface="Arial" panose="020B0604020202020204" pitchFamily="34" charset="0"/>
              </a:rPr>
              <a:t>Verksamhetsplaner</a:t>
            </a:r>
          </a:p>
        </p:txBody>
      </p:sp>
    </p:spTree>
    <p:extLst>
      <p:ext uri="{BB962C8B-B14F-4D97-AF65-F5344CB8AC3E}">
        <p14:creationId xmlns:p14="http://schemas.microsoft.com/office/powerpoint/2010/main" val="38316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94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517522"/>
            <a:ext cx="10969467" cy="1325563"/>
          </a:xfrm>
        </p:spPr>
        <p:txBody>
          <a:bodyPr/>
          <a:lstStyle/>
          <a:p>
            <a:pPr algn="ctr"/>
            <a:r>
              <a:rPr lang="sv-SE" dirty="0"/>
              <a:t>Handbok</a:t>
            </a:r>
          </a:p>
        </p:txBody>
      </p:sp>
      <p:sp>
        <p:nvSpPr>
          <p:cNvPr id="3" name="Platshållare för innehåll 2">
            <a:extLst>
              <a:ext uri="{FF2B5EF4-FFF2-40B4-BE49-F238E27FC236}">
                <a16:creationId xmlns:a16="http://schemas.microsoft.com/office/drawing/2014/main" id="{35C127D1-6E52-493D-A6C0-BAC4FA446241}"/>
              </a:ext>
            </a:extLst>
          </p:cNvPr>
          <p:cNvSpPr>
            <a:spLocks noGrp="1"/>
          </p:cNvSpPr>
          <p:nvPr>
            <p:ph sz="quarter" idx="15"/>
          </p:nvPr>
        </p:nvSpPr>
        <p:spPr>
          <a:xfrm>
            <a:off x="1757541" y="3104078"/>
            <a:ext cx="8336300" cy="1910838"/>
          </a:xfrm>
        </p:spPr>
        <p:txBody>
          <a:bodyPr>
            <a:normAutofit/>
          </a:bodyPr>
          <a:lstStyle/>
          <a:p>
            <a:pPr marL="0" indent="0">
              <a:buNone/>
            </a:pPr>
            <a:r>
              <a:rPr lang="sv-SE" sz="2400" b="1" dirty="0"/>
              <a:t>Införande av Produktions- och Kapacitetsstyrning</a:t>
            </a:r>
          </a:p>
        </p:txBody>
      </p:sp>
    </p:spTree>
    <p:extLst>
      <p:ext uri="{BB962C8B-B14F-4D97-AF65-F5344CB8AC3E}">
        <p14:creationId xmlns:p14="http://schemas.microsoft.com/office/powerpoint/2010/main" val="390335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517522"/>
            <a:ext cx="11117748" cy="1325563"/>
          </a:xfrm>
        </p:spPr>
        <p:txBody>
          <a:bodyPr>
            <a:normAutofit fontScale="90000"/>
          </a:bodyPr>
          <a:lstStyle/>
          <a:p>
            <a:pPr algn="ctr"/>
            <a:r>
              <a:rPr lang="sv-SE" dirty="0"/>
              <a:t>En handbok med förslag på aktiviteter att göra i samband med produktions- och kapacitetsstyrning</a:t>
            </a:r>
          </a:p>
        </p:txBody>
      </p:sp>
      <p:sp>
        <p:nvSpPr>
          <p:cNvPr id="3" name="Platshållare för innehåll 2">
            <a:extLst>
              <a:ext uri="{FF2B5EF4-FFF2-40B4-BE49-F238E27FC236}">
                <a16:creationId xmlns:a16="http://schemas.microsoft.com/office/drawing/2014/main" id="{35C127D1-6E52-493D-A6C0-BAC4FA446241}"/>
              </a:ext>
            </a:extLst>
          </p:cNvPr>
          <p:cNvSpPr>
            <a:spLocks noGrp="1"/>
          </p:cNvSpPr>
          <p:nvPr>
            <p:ph sz="quarter" idx="15"/>
          </p:nvPr>
        </p:nvSpPr>
        <p:spPr>
          <a:xfrm>
            <a:off x="2024252" y="1925935"/>
            <a:ext cx="8336300" cy="4015649"/>
          </a:xfrm>
        </p:spPr>
        <p:txBody>
          <a:bodyPr>
            <a:normAutofit lnSpcReduction="10000"/>
          </a:bodyPr>
          <a:lstStyle/>
          <a:p>
            <a:pPr marL="0" indent="0">
              <a:buNone/>
            </a:pPr>
            <a:r>
              <a:rPr lang="sv-SE" sz="2400" b="1" i="1" u="sng" dirty="0">
                <a:latin typeface="Arial" panose="020B0604020202020204" pitchFamily="34" charset="0"/>
                <a:cs typeface="Arial" panose="020B0604020202020204" pitchFamily="34" charset="0"/>
              </a:rPr>
              <a:t>Förord</a:t>
            </a:r>
          </a:p>
          <a:p>
            <a:pPr marL="0" indent="0">
              <a:buNone/>
            </a:pPr>
            <a:r>
              <a:rPr lang="sv-SE" sz="2400" i="1" dirty="0">
                <a:latin typeface="Arial" panose="020B0604020202020204" pitchFamily="34" charset="0"/>
                <a:cs typeface="Arial" panose="020B0604020202020204" pitchFamily="34" charset="0"/>
              </a:rPr>
              <a:t>Denna handbok beskriver hur man kan införa produktion- och kapacitetsstyrning i en verksamhet. Handboken riktar sig främst till de hälso- och sjukvårdsverksamheter inom Region Kronoberg som ska göra en produktionsplanering för sin öppenvårdsproduktion och en kapacitetsplanering för sin personal.</a:t>
            </a:r>
          </a:p>
          <a:p>
            <a:pPr marL="0" indent="0">
              <a:buNone/>
            </a:pPr>
            <a:endParaRPr lang="sv-SE" dirty="0"/>
          </a:p>
        </p:txBody>
      </p:sp>
    </p:spTree>
    <p:extLst>
      <p:ext uri="{BB962C8B-B14F-4D97-AF65-F5344CB8AC3E}">
        <p14:creationId xmlns:p14="http://schemas.microsoft.com/office/powerpoint/2010/main" val="39226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517522"/>
            <a:ext cx="10920040" cy="1325563"/>
          </a:xfrm>
        </p:spPr>
        <p:txBody>
          <a:bodyPr>
            <a:normAutofit fontScale="90000"/>
          </a:bodyPr>
          <a:lstStyle/>
          <a:p>
            <a:pPr algn="ctr"/>
            <a:r>
              <a:rPr lang="sv-SE" dirty="0"/>
              <a:t>Handboken beskriver hur man kan införa produktion- och kapacitetsstyrning genom 3 faser</a:t>
            </a:r>
            <a:br>
              <a:rPr lang="sv-SE" dirty="0"/>
            </a:br>
            <a:endParaRPr lang="sv-SE" dirty="0"/>
          </a:p>
        </p:txBody>
      </p:sp>
      <p:sp>
        <p:nvSpPr>
          <p:cNvPr id="16" name="Rektangel 15">
            <a:extLst>
              <a:ext uri="{FF2B5EF4-FFF2-40B4-BE49-F238E27FC236}">
                <a16:creationId xmlns:a16="http://schemas.microsoft.com/office/drawing/2014/main" id="{D71AEFC7-17B4-4E64-8049-5ECDF5D9A0F2}"/>
              </a:ext>
            </a:extLst>
          </p:cNvPr>
          <p:cNvSpPr/>
          <p:nvPr/>
        </p:nvSpPr>
        <p:spPr>
          <a:xfrm>
            <a:off x="4012774" y="2285183"/>
            <a:ext cx="3908945" cy="3168352"/>
          </a:xfrm>
          <a:prstGeom prst="rect">
            <a:avLst/>
          </a:prstGeom>
          <a:gradFill flip="none" rotWithShape="1">
            <a:gsLst>
              <a:gs pos="38000">
                <a:srgbClr val="1F497D">
                  <a:tint val="66000"/>
                  <a:satMod val="160000"/>
                  <a:lumMod val="25000"/>
                  <a:lumOff val="75000"/>
                  <a:alpha val="50000"/>
                </a:srgbClr>
              </a:gs>
              <a:gs pos="50000">
                <a:srgbClr val="1F497D">
                  <a:tint val="44500"/>
                  <a:satMod val="160000"/>
                </a:srgbClr>
              </a:gs>
              <a:gs pos="100000">
                <a:srgbClr val="1F497D">
                  <a:tint val="23500"/>
                  <a:satMod val="160000"/>
                </a:srgbClr>
              </a:gs>
            </a:gsLst>
            <a:lin ang="186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Höger 14">
            <a:extLst>
              <a:ext uri="{FF2B5EF4-FFF2-40B4-BE49-F238E27FC236}">
                <a16:creationId xmlns:a16="http://schemas.microsoft.com/office/drawing/2014/main" id="{9ABC7800-40FE-47F0-A92C-2BD88E9F2742}"/>
              </a:ext>
            </a:extLst>
          </p:cNvPr>
          <p:cNvSpPr/>
          <p:nvPr/>
        </p:nvSpPr>
        <p:spPr>
          <a:xfrm>
            <a:off x="4118946" y="2423009"/>
            <a:ext cx="3696600" cy="882544"/>
          </a:xfrm>
          <a:prstGeom prst="rightArrow">
            <a:avLst/>
          </a:prstGeom>
          <a:solidFill>
            <a:srgbClr val="1F497D"/>
          </a:solidFill>
          <a:ln w="12700">
            <a:noFill/>
            <a:miter lim="800000"/>
            <a:headEnd/>
            <a:tailEnd/>
          </a:ln>
        </p:spPr>
        <p:txBody>
          <a:bodyPr wrap="squar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Genomförande – steg 1-3</a:t>
            </a:r>
          </a:p>
        </p:txBody>
      </p:sp>
      <p:sp>
        <p:nvSpPr>
          <p:cNvPr id="19" name="Rektangel 18">
            <a:extLst>
              <a:ext uri="{FF2B5EF4-FFF2-40B4-BE49-F238E27FC236}">
                <a16:creationId xmlns:a16="http://schemas.microsoft.com/office/drawing/2014/main" id="{1FC3037A-DECA-46C6-863D-3A883767D3AA}"/>
              </a:ext>
            </a:extLst>
          </p:cNvPr>
          <p:cNvSpPr/>
          <p:nvPr/>
        </p:nvSpPr>
        <p:spPr>
          <a:xfrm>
            <a:off x="1898795" y="2285183"/>
            <a:ext cx="2088232" cy="3168352"/>
          </a:xfrm>
          <a:prstGeom prst="rect">
            <a:avLst/>
          </a:prstGeom>
          <a:gradFill flip="none" rotWithShape="1">
            <a:gsLst>
              <a:gs pos="38000">
                <a:srgbClr val="00B050">
                  <a:tint val="66000"/>
                  <a:satMod val="160000"/>
                  <a:lumMod val="33000"/>
                  <a:lumOff val="67000"/>
                  <a:alpha val="84000"/>
                </a:srgbClr>
              </a:gs>
              <a:gs pos="85000">
                <a:srgbClr val="00B050">
                  <a:tint val="44500"/>
                  <a:satMod val="160000"/>
                </a:srgbClr>
              </a:gs>
              <a:gs pos="100000">
                <a:srgbClr val="00B050">
                  <a:tint val="23500"/>
                  <a:satMod val="160000"/>
                </a:srgbClr>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Höger 15">
            <a:extLst>
              <a:ext uri="{FF2B5EF4-FFF2-40B4-BE49-F238E27FC236}">
                <a16:creationId xmlns:a16="http://schemas.microsoft.com/office/drawing/2014/main" id="{51299CDB-C5FE-40DB-8849-0485923AD9BD}"/>
              </a:ext>
            </a:extLst>
          </p:cNvPr>
          <p:cNvSpPr/>
          <p:nvPr/>
        </p:nvSpPr>
        <p:spPr>
          <a:xfrm>
            <a:off x="2032686" y="2423009"/>
            <a:ext cx="1774321" cy="882544"/>
          </a:xfrm>
          <a:prstGeom prst="rightArrow">
            <a:avLst/>
          </a:prstGeom>
          <a:solidFill>
            <a:srgbClr val="00B050"/>
          </a:solidFill>
          <a:ln w="12700">
            <a:noFill/>
            <a:miter lim="800000"/>
            <a:headEnd/>
            <a:tailEnd/>
          </a:ln>
        </p:spPr>
        <p:txBody>
          <a:bodyPr wrap="square" lIns="36000" tIns="36000" rIns="36000" bIns="36000" anchor="ctr">
            <a:noAutofit/>
          </a:bodyPr>
          <a:lstStyle/>
          <a:p>
            <a:pPr algn="ctr"/>
            <a:r>
              <a:rPr lang="sv-SE" sz="1600" dirty="0">
                <a:solidFill>
                  <a:srgbClr val="FFFFFF"/>
                </a:solidFill>
                <a:latin typeface="Arial" panose="020B0604020202020204" pitchFamily="34" charset="0"/>
                <a:cs typeface="Arial" panose="020B0604020202020204" pitchFamily="34" charset="0"/>
              </a:rPr>
              <a:t>Förberedelsefas – steg 0</a:t>
            </a:r>
          </a:p>
        </p:txBody>
      </p:sp>
      <p:pic>
        <p:nvPicPr>
          <p:cNvPr id="21" name="Picture 4" descr="http://cdns2.freepik.com/bild-fritt/foretag-gruppmote-vektor_23-2147495190.jpg">
            <a:hlinkClick r:id="rId2"/>
            <a:extLst>
              <a:ext uri="{FF2B5EF4-FFF2-40B4-BE49-F238E27FC236}">
                <a16:creationId xmlns:a16="http://schemas.microsoft.com/office/drawing/2014/main" id="{8FC265C5-EDE8-4FFC-9CD4-6EC0A078B11D}"/>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9535"/>
          <a:stretch/>
        </p:blipFill>
        <p:spPr bwMode="auto">
          <a:xfrm>
            <a:off x="2557233" y="3401400"/>
            <a:ext cx="771356" cy="781434"/>
          </a:xfrm>
          <a:prstGeom prst="rect">
            <a:avLst/>
          </a:prstGeom>
          <a:noFill/>
          <a:extLst>
            <a:ext uri="{909E8E84-426E-40DD-AFC4-6F175D3DCCD1}">
              <a14:hiddenFill xmlns:a14="http://schemas.microsoft.com/office/drawing/2010/main">
                <a:solidFill>
                  <a:srgbClr val="FFFFFF"/>
                </a:solidFill>
              </a14:hiddenFill>
            </a:ext>
          </a:extLst>
        </p:spPr>
      </p:pic>
      <p:sp>
        <p:nvSpPr>
          <p:cNvPr id="22" name="textruta 21">
            <a:extLst>
              <a:ext uri="{FF2B5EF4-FFF2-40B4-BE49-F238E27FC236}">
                <a16:creationId xmlns:a16="http://schemas.microsoft.com/office/drawing/2014/main" id="{BFD4A1D4-B658-4ED5-BA72-9DD322BA0938}"/>
              </a:ext>
            </a:extLst>
          </p:cNvPr>
          <p:cNvSpPr txBox="1"/>
          <p:nvPr/>
        </p:nvSpPr>
        <p:spPr>
          <a:xfrm>
            <a:off x="2078815" y="4247269"/>
            <a:ext cx="1728192" cy="938719"/>
          </a:xfrm>
          <a:prstGeom prst="rect">
            <a:avLst/>
          </a:prstGeom>
          <a:noFill/>
        </p:spPr>
        <p:txBody>
          <a:bodyPr wrap="square" rtlCol="0">
            <a:spAutoFit/>
          </a:bodyPr>
          <a:lstStyle/>
          <a:p>
            <a:pPr algn="ctr"/>
            <a:r>
              <a:rPr lang="sv-SE" sz="1100" dirty="0">
                <a:solidFill>
                  <a:srgbClr val="00B050"/>
                </a:solidFill>
                <a:latin typeface="Garamond" panose="02020404030301010803" pitchFamily="18" charset="0"/>
              </a:rPr>
              <a:t>Förberedelser inför kommande produktions-och kapacitetsstyrning  inklusive beslut kring praktiskt tillvägagångssätt</a:t>
            </a:r>
          </a:p>
        </p:txBody>
      </p:sp>
      <p:sp>
        <p:nvSpPr>
          <p:cNvPr id="23" name="Rektangel 22">
            <a:extLst>
              <a:ext uri="{FF2B5EF4-FFF2-40B4-BE49-F238E27FC236}">
                <a16:creationId xmlns:a16="http://schemas.microsoft.com/office/drawing/2014/main" id="{1F82338D-815D-4B83-AE1A-1B44E74ED3B7}"/>
              </a:ext>
            </a:extLst>
          </p:cNvPr>
          <p:cNvSpPr/>
          <p:nvPr/>
        </p:nvSpPr>
        <p:spPr>
          <a:xfrm>
            <a:off x="7947467" y="2285183"/>
            <a:ext cx="2088232" cy="3168352"/>
          </a:xfrm>
          <a:prstGeom prst="rect">
            <a:avLst/>
          </a:prstGeom>
          <a:gradFill flip="none" rotWithShape="1">
            <a:gsLst>
              <a:gs pos="0">
                <a:srgbClr val="E13288">
                  <a:tint val="66000"/>
                  <a:satMod val="160000"/>
                </a:srgbClr>
              </a:gs>
              <a:gs pos="39000">
                <a:srgbClr val="E13288">
                  <a:tint val="44500"/>
                  <a:satMod val="160000"/>
                  <a:lumMod val="25000"/>
                  <a:lumOff val="75000"/>
                  <a:alpha val="50000"/>
                </a:srgbClr>
              </a:gs>
              <a:gs pos="100000">
                <a:srgbClr val="E13288">
                  <a:tint val="23500"/>
                  <a:satMod val="160000"/>
                </a:srgb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Höger 16">
            <a:extLst>
              <a:ext uri="{FF2B5EF4-FFF2-40B4-BE49-F238E27FC236}">
                <a16:creationId xmlns:a16="http://schemas.microsoft.com/office/drawing/2014/main" id="{45C2EBA1-C2DF-42C0-AC5E-2B2B097E5F5B}"/>
              </a:ext>
            </a:extLst>
          </p:cNvPr>
          <p:cNvSpPr/>
          <p:nvPr/>
        </p:nvSpPr>
        <p:spPr>
          <a:xfrm>
            <a:off x="8127487" y="2423008"/>
            <a:ext cx="1728193" cy="913957"/>
          </a:xfrm>
          <a:prstGeom prst="rightArrow">
            <a:avLst/>
          </a:prstGeom>
          <a:solidFill>
            <a:srgbClr val="E13288"/>
          </a:solidFill>
          <a:ln w="12700">
            <a:noFill/>
            <a:miter lim="800000"/>
            <a:headEnd/>
            <a:tailEnd/>
          </a:ln>
        </p:spPr>
        <p:txBody>
          <a:bodyPr wrap="square" lIns="36000" tIns="36000" rIns="36000" bIns="36000" anchor="ctr">
            <a:noAutofit/>
          </a:bodyPr>
          <a:lstStyle/>
          <a:p>
            <a:pPr algn="ctr"/>
            <a:r>
              <a:rPr lang="sv-SE" sz="1600" dirty="0">
                <a:solidFill>
                  <a:srgbClr val="FFFFFF"/>
                </a:solidFill>
                <a:latin typeface="Arial" panose="020B0604020202020204" pitchFamily="34" charset="0"/>
                <a:cs typeface="Arial" panose="020B0604020202020204" pitchFamily="34" charset="0"/>
              </a:rPr>
              <a:t>Fortsatt arbete – steg 4</a:t>
            </a:r>
          </a:p>
        </p:txBody>
      </p:sp>
      <p:pic>
        <p:nvPicPr>
          <p:cNvPr id="25" name="Picture 2">
            <a:extLst>
              <a:ext uri="{FF2B5EF4-FFF2-40B4-BE49-F238E27FC236}">
                <a16:creationId xmlns:a16="http://schemas.microsoft.com/office/drawing/2014/main" id="{15619819-4EC4-4B86-B87E-1EB2939EE481}"/>
              </a:ext>
            </a:extLst>
          </p:cNvPr>
          <p:cNvPicPr>
            <a:picLocks noChangeAspect="1" noChangeArrowheads="1"/>
          </p:cNvPicPr>
          <p:nvPr/>
        </p:nvPicPr>
        <p:blipFill>
          <a:blip r:embed="rId4">
            <a:duotone>
              <a:srgbClr val="EEECE1">
                <a:shade val="45000"/>
                <a:satMod val="135000"/>
              </a:srgbClr>
              <a:prstClr val="white"/>
            </a:duotone>
            <a:extLst>
              <a:ext uri="{BEBA8EAE-BF5A-486C-A8C5-ECC9F3942E4B}">
                <a14:imgProps xmlns:a14="http://schemas.microsoft.com/office/drawing/2010/main">
                  <a14:imgLayer r:embed="rId5">
                    <a14:imgEffect>
                      <a14:sharpenSoften amount="-25000"/>
                    </a14:imgEffect>
                    <a14:imgEffect>
                      <a14:colorTemperature colorTemp="64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575088" y="3365303"/>
            <a:ext cx="842618" cy="853628"/>
          </a:xfrm>
          <a:prstGeom prst="rect">
            <a:avLst/>
          </a:prstGeom>
          <a:solidFill>
            <a:srgbClr val="E13288"/>
          </a:solidFill>
          <a:ln w="9525">
            <a:noFill/>
            <a:miter lim="800000"/>
            <a:headEnd/>
            <a:tailEnd/>
          </a:ln>
        </p:spPr>
      </p:pic>
      <p:sp>
        <p:nvSpPr>
          <p:cNvPr id="26" name="textruta 25">
            <a:extLst>
              <a:ext uri="{FF2B5EF4-FFF2-40B4-BE49-F238E27FC236}">
                <a16:creationId xmlns:a16="http://schemas.microsoft.com/office/drawing/2014/main" id="{5AAAB15F-8BF4-4957-8A66-8C9E7C015DE7}"/>
              </a:ext>
            </a:extLst>
          </p:cNvPr>
          <p:cNvSpPr txBox="1"/>
          <p:nvPr/>
        </p:nvSpPr>
        <p:spPr>
          <a:xfrm>
            <a:off x="8127486" y="4247269"/>
            <a:ext cx="1728193" cy="938719"/>
          </a:xfrm>
          <a:prstGeom prst="rect">
            <a:avLst/>
          </a:prstGeom>
          <a:noFill/>
        </p:spPr>
        <p:txBody>
          <a:bodyPr wrap="square" rtlCol="0">
            <a:spAutoFit/>
          </a:bodyPr>
          <a:lstStyle/>
          <a:p>
            <a:pPr algn="ctr"/>
            <a:r>
              <a:rPr lang="sv-SE" sz="1100" dirty="0">
                <a:solidFill>
                  <a:srgbClr val="E13288"/>
                </a:solidFill>
                <a:latin typeface="Garamond" panose="02020404030301010803" pitchFamily="18" charset="0"/>
              </a:rPr>
              <a:t>Uppföljning av planer, nyckeltal, förbättrings-arbeten och övriga åtgärder samt fortsatt planering av verksamheten</a:t>
            </a:r>
          </a:p>
        </p:txBody>
      </p:sp>
      <p:pic>
        <p:nvPicPr>
          <p:cNvPr id="27" name="Bildobjekt 26">
            <a:extLst>
              <a:ext uri="{FF2B5EF4-FFF2-40B4-BE49-F238E27FC236}">
                <a16:creationId xmlns:a16="http://schemas.microsoft.com/office/drawing/2014/main" id="{F504B3CB-9486-403F-8D8D-EB9894C33100}"/>
              </a:ext>
            </a:extLst>
          </p:cNvPr>
          <p:cNvPicPr>
            <a:picLocks noChangeAspect="1"/>
          </p:cNvPicPr>
          <p:nvPr/>
        </p:nvPicPr>
        <p:blipFill>
          <a:blip r:embed="rId6"/>
          <a:stretch>
            <a:fillRect/>
          </a:stretch>
        </p:blipFill>
        <p:spPr>
          <a:xfrm>
            <a:off x="5318969" y="3401458"/>
            <a:ext cx="995185" cy="817473"/>
          </a:xfrm>
          <a:prstGeom prst="rect">
            <a:avLst/>
          </a:prstGeom>
        </p:spPr>
      </p:pic>
      <p:sp>
        <p:nvSpPr>
          <p:cNvPr id="28" name="textruta 27">
            <a:extLst>
              <a:ext uri="{FF2B5EF4-FFF2-40B4-BE49-F238E27FC236}">
                <a16:creationId xmlns:a16="http://schemas.microsoft.com/office/drawing/2014/main" id="{D8B244CF-110F-42DA-8B04-229F64C07FA3}"/>
              </a:ext>
            </a:extLst>
          </p:cNvPr>
          <p:cNvSpPr txBox="1"/>
          <p:nvPr/>
        </p:nvSpPr>
        <p:spPr>
          <a:xfrm>
            <a:off x="4747702" y="4291881"/>
            <a:ext cx="2137718" cy="938719"/>
          </a:xfrm>
          <a:prstGeom prst="rect">
            <a:avLst/>
          </a:prstGeom>
          <a:noFill/>
        </p:spPr>
        <p:txBody>
          <a:bodyPr wrap="square" rtlCol="0">
            <a:spAutoFit/>
          </a:bodyPr>
          <a:lstStyle/>
          <a:p>
            <a:pPr algn="ctr"/>
            <a:r>
              <a:rPr lang="sv-SE" sz="1100" dirty="0">
                <a:solidFill>
                  <a:srgbClr val="0070C0"/>
                </a:solidFill>
                <a:latin typeface="Garamond" panose="02020404030301010803" pitchFamily="18" charset="0"/>
              </a:rPr>
              <a:t>Här sker behovsanalys och framtagande av produktionsplaner. Dessutom görs kapacitetsanalys, balansering och förbättringsarbete samt kapacitetsplanering</a:t>
            </a:r>
          </a:p>
        </p:txBody>
      </p:sp>
    </p:spTree>
    <p:extLst>
      <p:ext uri="{BB962C8B-B14F-4D97-AF65-F5344CB8AC3E}">
        <p14:creationId xmlns:p14="http://schemas.microsoft.com/office/powerpoint/2010/main" val="97290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49694"/>
            <a:ext cx="10515600" cy="4156886"/>
          </a:xfrm>
        </p:spPr>
        <p:txBody>
          <a:bodyPr>
            <a:normAutofit fontScale="77500" lnSpcReduction="20000"/>
          </a:bodyPr>
          <a:lstStyle/>
          <a:p>
            <a:pPr marL="457200" indent="-457200">
              <a:buFont typeface="+mj-lt"/>
              <a:buAutoNum type="arabicPeriod"/>
            </a:pPr>
            <a:r>
              <a:rPr lang="sv-SE" dirty="0"/>
              <a:t>Skapa en PKS-team i din verksamhet (verksamhetsansvarig, ekonomisk resurs, personalresurs, registreringskunnig) som är </a:t>
            </a:r>
            <a:r>
              <a:rPr lang="sv-SE" u="sng" dirty="0"/>
              <a:t>tillgängliga</a:t>
            </a:r>
            <a:r>
              <a:rPr lang="sv-SE" dirty="0"/>
              <a:t> för att arbeta med PKS.</a:t>
            </a:r>
          </a:p>
          <a:p>
            <a:pPr marL="457200" indent="-457200">
              <a:buFont typeface="+mj-lt"/>
              <a:buAutoNum type="arabicPeriod"/>
            </a:pPr>
            <a:r>
              <a:rPr lang="sv-SE" dirty="0"/>
              <a:t>Tydliggör roller, ansvar och mandat för PKS-teamet.</a:t>
            </a:r>
          </a:p>
          <a:p>
            <a:pPr marL="457200" indent="-457200">
              <a:buFont typeface="+mj-lt"/>
              <a:buAutoNum type="arabicPeriod"/>
            </a:pPr>
            <a:r>
              <a:rPr lang="sv-SE" dirty="0"/>
              <a:t>Säkerställ kompetens som kan arbeta med PKS-arbetet i </a:t>
            </a:r>
            <a:r>
              <a:rPr lang="sv-SE" u="sng" dirty="0"/>
              <a:t>framtiden</a:t>
            </a:r>
          </a:p>
          <a:p>
            <a:pPr marL="457200" indent="-457200">
              <a:buFont typeface="+mj-lt"/>
              <a:buAutoNum type="arabicPeriod"/>
            </a:pPr>
            <a:r>
              <a:rPr lang="sv-SE" dirty="0"/>
              <a:t>Diskutera </a:t>
            </a:r>
            <a:r>
              <a:rPr lang="sv-SE" u="sng" dirty="0"/>
              <a:t>mål</a:t>
            </a:r>
            <a:r>
              <a:rPr lang="sv-SE" dirty="0"/>
              <a:t> och förväntningar i gruppen – se mall Förväntade effekter – länk: </a:t>
            </a:r>
            <a:r>
              <a:rPr lang="sv-SE" sz="1400" dirty="0">
                <a:hlinkClick r:id="rId2"/>
              </a:rPr>
              <a:t>http://dokpub.regionkronoberg.se/OpenDoc.aspx?Id=85954</a:t>
            </a:r>
            <a:endParaRPr lang="sv-SE" sz="1400" dirty="0"/>
          </a:p>
          <a:p>
            <a:pPr marL="457200" indent="-457200">
              <a:buFont typeface="+mj-lt"/>
              <a:buAutoNum type="arabicPeriod"/>
            </a:pPr>
            <a:r>
              <a:rPr lang="sv-SE" dirty="0"/>
              <a:t>Besluta om </a:t>
            </a:r>
            <a:r>
              <a:rPr lang="sv-SE" u="sng" dirty="0"/>
              <a:t>tidplan</a:t>
            </a:r>
            <a:r>
              <a:rPr lang="sv-SE" dirty="0"/>
              <a:t> för införande</a:t>
            </a:r>
          </a:p>
          <a:p>
            <a:pPr marL="457200" indent="-457200">
              <a:buFont typeface="+mj-lt"/>
              <a:buAutoNum type="arabicPeriod"/>
            </a:pPr>
            <a:r>
              <a:rPr lang="sv-SE" dirty="0"/>
              <a:t>Boka mötestider för PKS-teamet (ca1ggr/v första månaderna)</a:t>
            </a:r>
          </a:p>
          <a:p>
            <a:pPr marL="457200" indent="-457200">
              <a:buFont typeface="+mj-lt"/>
              <a:buAutoNum type="arabicPeriod"/>
            </a:pPr>
            <a:r>
              <a:rPr lang="sv-SE" u="sng" dirty="0"/>
              <a:t>Prioritera</a:t>
            </a:r>
            <a:r>
              <a:rPr lang="sv-SE" dirty="0"/>
              <a:t> och </a:t>
            </a:r>
            <a:r>
              <a:rPr lang="sv-SE" u="sng" dirty="0"/>
              <a:t>avsätta tid </a:t>
            </a:r>
            <a:r>
              <a:rPr lang="sv-SE" dirty="0"/>
              <a:t>för PKS-arbete varje vecka inom verksamheten.</a:t>
            </a:r>
          </a:p>
          <a:p>
            <a:pPr marL="457200" indent="-457200">
              <a:buFont typeface="+mj-lt"/>
              <a:buAutoNum type="arabicPeriod"/>
            </a:pPr>
            <a:r>
              <a:rPr lang="sv-SE" dirty="0"/>
              <a:t>Delaktiga och </a:t>
            </a:r>
            <a:r>
              <a:rPr lang="sv-SE" u="sng" dirty="0"/>
              <a:t>engagerade chefer </a:t>
            </a:r>
            <a:r>
              <a:rPr lang="sv-SE" dirty="0"/>
              <a:t>i linjen som efterfrågar PKS.</a:t>
            </a:r>
          </a:p>
          <a:p>
            <a:endParaRPr lang="sv-SE" dirty="0"/>
          </a:p>
        </p:txBody>
      </p:sp>
      <p:sp>
        <p:nvSpPr>
          <p:cNvPr id="4" name="Rubrik 3"/>
          <p:cNvSpPr>
            <a:spLocks noGrp="1"/>
          </p:cNvSpPr>
          <p:nvPr>
            <p:ph type="title"/>
          </p:nvPr>
        </p:nvSpPr>
        <p:spPr>
          <a:xfrm>
            <a:off x="838200" y="92765"/>
            <a:ext cx="8627076" cy="1856179"/>
          </a:xfrm>
          <a:prstGeom prst="rightArrow">
            <a:avLst/>
          </a:prstGeom>
          <a:solidFill>
            <a:srgbClr val="92D050"/>
          </a:solidFill>
          <a:ln w="12700">
            <a:noFill/>
            <a:miter lim="800000"/>
            <a:headEnd/>
            <a:tailEnd/>
          </a:ln>
        </p:spPr>
        <p:txBody>
          <a:bodyPr wrap="square" lIns="36000" tIns="36000" rIns="36000" bIns="36000" anchor="ctr">
            <a:noAutofit/>
          </a:bodyPr>
          <a:lstStyle/>
          <a:p>
            <a:r>
              <a:rPr lang="sv-SE" sz="3200" dirty="0">
                <a:solidFill>
                  <a:srgbClr val="FFFFFF"/>
                </a:solidFill>
                <a:latin typeface="Arial" panose="020B0604020202020204" pitchFamily="34" charset="0"/>
                <a:cs typeface="Arial" panose="020B0604020202020204" pitchFamily="34" charset="0"/>
              </a:rPr>
              <a:t>Förberedelsefas - Steg 0 - Praktikaliteter</a:t>
            </a:r>
          </a:p>
        </p:txBody>
      </p:sp>
    </p:spTree>
    <p:extLst>
      <p:ext uri="{BB962C8B-B14F-4D97-AF65-F5344CB8AC3E}">
        <p14:creationId xmlns:p14="http://schemas.microsoft.com/office/powerpoint/2010/main" val="224056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457200" indent="-457200">
              <a:buFont typeface="+mj-lt"/>
              <a:buAutoNum type="arabicPeriod"/>
            </a:pPr>
            <a:r>
              <a:rPr lang="sv-SE" dirty="0"/>
              <a:t>Besluta om organisatorisk omfattning för produktions- och kapacitetsstyrning (öppen vård)</a:t>
            </a:r>
          </a:p>
          <a:p>
            <a:pPr marL="457200" indent="-457200">
              <a:buFont typeface="+mj-lt"/>
              <a:buAutoNum type="arabicPeriod"/>
            </a:pPr>
            <a:r>
              <a:rPr lang="sv-SE" dirty="0"/>
              <a:t>Besluta vilka yrkeskategorier som ska genomlysas (yrkesgrupper med egenproduktion)</a:t>
            </a:r>
          </a:p>
          <a:p>
            <a:pPr marL="457200" indent="-457200">
              <a:buFont typeface="+mj-lt"/>
              <a:buAutoNum type="arabicPeriod"/>
            </a:pPr>
            <a:r>
              <a:rPr lang="sv-SE" dirty="0"/>
              <a:t>Besluta vilka produktionsparametrar som ska kartläggas och eventuellt planeras (besök/ behandling/undersökning/operation)</a:t>
            </a:r>
          </a:p>
        </p:txBody>
      </p:sp>
      <p:sp>
        <p:nvSpPr>
          <p:cNvPr id="4" name="Rubrik 3"/>
          <p:cNvSpPr>
            <a:spLocks noGrp="1"/>
          </p:cNvSpPr>
          <p:nvPr>
            <p:ph type="title"/>
          </p:nvPr>
        </p:nvSpPr>
        <p:spPr>
          <a:xfrm>
            <a:off x="838200" y="212707"/>
            <a:ext cx="8991600" cy="1325563"/>
          </a:xfrm>
          <a:prstGeom prst="rightArrow">
            <a:avLst/>
          </a:prstGeom>
          <a:solidFill>
            <a:srgbClr val="92D050"/>
          </a:solidFill>
          <a:ln w="12700">
            <a:noFill/>
            <a:miter lim="800000"/>
            <a:headEnd/>
            <a:tailEnd/>
          </a:ln>
        </p:spPr>
        <p:txBody>
          <a:bodyPr wrap="square" lIns="36000" tIns="36000" rIns="0" bIns="36000" anchor="ctr">
            <a:noAutofit/>
          </a:bodyPr>
          <a:lstStyle/>
          <a:p>
            <a:r>
              <a:rPr lang="sv-SE" sz="3200" dirty="0">
                <a:solidFill>
                  <a:srgbClr val="FFFFFF"/>
                </a:solidFill>
                <a:latin typeface="Arial" panose="020B0604020202020204" pitchFamily="34" charset="0"/>
                <a:cs typeface="Arial" panose="020B0604020202020204" pitchFamily="34" charset="0"/>
              </a:rPr>
              <a:t>Förberedelsefas – Steg 0 - Beslut kring PKS  </a:t>
            </a:r>
          </a:p>
        </p:txBody>
      </p:sp>
    </p:spTree>
    <p:extLst>
      <p:ext uri="{BB962C8B-B14F-4D97-AF65-F5344CB8AC3E}">
        <p14:creationId xmlns:p14="http://schemas.microsoft.com/office/powerpoint/2010/main" val="66597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öger 9"/>
          <p:cNvSpPr/>
          <p:nvPr/>
        </p:nvSpPr>
        <p:spPr>
          <a:xfrm>
            <a:off x="933220" y="188645"/>
            <a:ext cx="10635389" cy="1301575"/>
          </a:xfrm>
          <a:prstGeom prst="rightArrow">
            <a:avLst/>
          </a:prstGeom>
          <a:solidFill>
            <a:srgbClr val="92D050"/>
          </a:solidFill>
          <a:ln w="12700">
            <a:noFill/>
            <a:miter lim="800000"/>
            <a:headEnd/>
            <a:tailEnd/>
          </a:ln>
        </p:spPr>
        <p:txBody>
          <a:bodyPr wrap="square" lIns="36000" tIns="36000" rIns="36000" bIns="36000" anchor="ctr">
            <a:noAutofit/>
          </a:bodyPr>
          <a:lstStyle/>
          <a:p>
            <a:r>
              <a:rPr lang="sv-SE" sz="2400" dirty="0">
                <a:solidFill>
                  <a:srgbClr val="FFFFFF"/>
                </a:solidFill>
                <a:latin typeface="Arial" panose="020B0604020202020204" pitchFamily="34" charset="0"/>
                <a:cs typeface="Arial" panose="020B0604020202020204" pitchFamily="34" charset="0"/>
              </a:rPr>
              <a:t>Genomförandefas steg 1 och 2 – Behov, prognos och produktionsplaner</a:t>
            </a:r>
          </a:p>
        </p:txBody>
      </p:sp>
      <p:sp>
        <p:nvSpPr>
          <p:cNvPr id="5" name="Platshållare för innehåll 2"/>
          <p:cNvSpPr txBox="1">
            <a:spLocks/>
          </p:cNvSpPr>
          <p:nvPr/>
        </p:nvSpPr>
        <p:spPr>
          <a:xfrm>
            <a:off x="815413" y="1490220"/>
            <a:ext cx="10515600" cy="285104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Aktiviteter:</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Sammanställ produktionsstatistik för genomförd produktion föregående år</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Analysera hur föregående års produktion speglat behovet – finns köer, köpt vård etc.? </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Identifiera mönster i verksamhetens produktion och inflöde – finns trender, säsongsvariationer, etc.?</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Identifiera eventuella förändringar i uppdrag – organisation, vårdnivåer etc.?</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Definiera produktionsbehovet för nästkommande år</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Skapa veckovisa produktionsplaner utefter behovet</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Förklara lagd produktionsplan i ett skriftligt dokument samt dokumentera vilken data som planen skall följas upp på</a:t>
            </a:r>
          </a:p>
        </p:txBody>
      </p:sp>
      <p:sp>
        <p:nvSpPr>
          <p:cNvPr id="6" name="Rektangel 5"/>
          <p:cNvSpPr/>
          <p:nvPr/>
        </p:nvSpPr>
        <p:spPr>
          <a:xfrm>
            <a:off x="911427" y="4836908"/>
            <a:ext cx="10420580" cy="11527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Veckovisa produktionsplaner för tex. besök per år</a:t>
            </a:r>
          </a:p>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Dokumentation kring behovsanalys och produktionsplaner</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367"/>
          <a:stretch/>
        </p:blipFill>
        <p:spPr bwMode="auto">
          <a:xfrm>
            <a:off x="7632920" y="4847510"/>
            <a:ext cx="3633340" cy="105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tshållare för innehåll 2"/>
          <p:cNvSpPr txBox="1">
            <a:spLocks/>
          </p:cNvSpPr>
          <p:nvPr/>
        </p:nvSpPr>
        <p:spPr>
          <a:xfrm>
            <a:off x="848723" y="4492432"/>
            <a:ext cx="3519084" cy="3047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Resultat/output:</a:t>
            </a:r>
          </a:p>
        </p:txBody>
      </p:sp>
    </p:spTree>
    <p:extLst>
      <p:ext uri="{BB962C8B-B14F-4D97-AF65-F5344CB8AC3E}">
        <p14:creationId xmlns:p14="http://schemas.microsoft.com/office/powerpoint/2010/main" val="289769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öger 9"/>
          <p:cNvSpPr/>
          <p:nvPr/>
        </p:nvSpPr>
        <p:spPr>
          <a:xfrm>
            <a:off x="944371" y="188645"/>
            <a:ext cx="10624236" cy="1301575"/>
          </a:xfrm>
          <a:prstGeom prst="rightArrow">
            <a:avLst/>
          </a:prstGeom>
          <a:solidFill>
            <a:srgbClr val="92D050"/>
          </a:solidFill>
          <a:ln w="12700">
            <a:noFill/>
            <a:miter lim="800000"/>
            <a:headEnd/>
            <a:tailEnd/>
          </a:ln>
        </p:spPr>
        <p:txBody>
          <a:bodyPr wrap="square" lIns="36000" tIns="36000" rIns="36000" bIns="36000" anchor="ctr">
            <a:noAutofit/>
          </a:bodyPr>
          <a:lstStyle/>
          <a:p>
            <a:r>
              <a:rPr lang="sv-SE" sz="3200" dirty="0">
                <a:solidFill>
                  <a:srgbClr val="FFFFFF"/>
                </a:solidFill>
                <a:latin typeface="Arial" panose="020B0604020202020204" pitchFamily="34" charset="0"/>
                <a:cs typeface="Arial" panose="020B0604020202020204" pitchFamily="34" charset="0"/>
              </a:rPr>
              <a:t>Genomförandefas steg 1 och 2 – Kartläggning</a:t>
            </a:r>
          </a:p>
        </p:txBody>
      </p:sp>
      <p:sp>
        <p:nvSpPr>
          <p:cNvPr id="5" name="Platshållare för innehåll 2"/>
          <p:cNvSpPr txBox="1">
            <a:spLocks/>
          </p:cNvSpPr>
          <p:nvPr/>
        </p:nvSpPr>
        <p:spPr>
          <a:xfrm>
            <a:off x="815413" y="1484789"/>
            <a:ext cx="9756603" cy="203191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Aktiviteter:</a:t>
            </a:r>
            <a:endParaRPr lang="sv-SE" sz="1400" dirty="0">
              <a:solidFill>
                <a:prstClr val="black"/>
              </a:solidFill>
              <a:latin typeface="Arial" panose="020B0604020202020204" pitchFamily="34" charset="0"/>
              <a:cs typeface="Arial" panose="020B0604020202020204" pitchFamily="34" charset="0"/>
            </a:endParaRP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Identifiera hur mycket tid som yrkeskategorin lägger på olika produktionsmoment, t.ex. direkt patientkontakt, patientadministration, verksamhetsadministration. Detta kan göras med hjälp analys av personliga tidböcker. Om det inte är möjligt finns alternativ som ”pinnmätning”, intervjuer eller att identifiera vilka arbetsuppgifter som ingår i varje produktionsmoment</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Identifiera antal tillgängliga kapacitetstimmar som funnits under en tidsperiod samt ta fram information kring hur frånvarotiden har sett ut t.ex. jourkomputtag, sjukfrånvaro, semestrar och övrig frånvaro</a:t>
            </a:r>
            <a:endParaRPr lang="sv-SE" sz="1600" dirty="0">
              <a:solidFill>
                <a:prstClr val="black"/>
              </a:solidFill>
            </a:endParaRP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Sammanställ information kring framtida kapacitetssituation, t.ex. hur mycket tillgängliga arbetstimmar kommer att finnas? Hur stort behov av jourkomputtag finns? </a:t>
            </a:r>
          </a:p>
        </p:txBody>
      </p:sp>
      <p:sp>
        <p:nvSpPr>
          <p:cNvPr id="6" name="Platshållare för innehåll 2"/>
          <p:cNvSpPr txBox="1">
            <a:spLocks/>
          </p:cNvSpPr>
          <p:nvPr/>
        </p:nvSpPr>
        <p:spPr>
          <a:xfrm>
            <a:off x="848727" y="4492432"/>
            <a:ext cx="4383180" cy="3047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Resultat/output </a:t>
            </a:r>
            <a:endParaRPr lang="sv-SE" sz="1600" b="1" dirty="0">
              <a:solidFill>
                <a:prstClr val="black"/>
              </a:solidFill>
              <a:latin typeface="Arial" panose="020B0604020202020204" pitchFamily="34" charset="0"/>
              <a:cs typeface="Arial" panose="020B0604020202020204" pitchFamily="34" charset="0"/>
            </a:endParaRPr>
          </a:p>
        </p:txBody>
      </p:sp>
      <p:sp>
        <p:nvSpPr>
          <p:cNvPr id="7" name="Rektangel 6"/>
          <p:cNvSpPr/>
          <p:nvPr/>
        </p:nvSpPr>
        <p:spPr>
          <a:xfrm>
            <a:off x="911427" y="4836909"/>
            <a:ext cx="10420580" cy="11527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Fördelning av produktionstimmar</a:t>
            </a:r>
          </a:p>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Sammanställning av kapacitet</a:t>
            </a:r>
          </a:p>
        </p:txBody>
      </p:sp>
      <p:pic>
        <p:nvPicPr>
          <p:cNvPr id="8" name="chart"/>
          <p:cNvPicPr>
            <a:picLocks noChangeAspect="1"/>
          </p:cNvPicPr>
          <p:nvPr/>
        </p:nvPicPr>
        <p:blipFill rotWithShape="1">
          <a:blip r:embed="rId3"/>
          <a:srcRect l="54846" t="39597" r="32956" b="38926"/>
          <a:stretch/>
        </p:blipFill>
        <p:spPr>
          <a:xfrm>
            <a:off x="9952156" y="4842298"/>
            <a:ext cx="1333499" cy="1084458"/>
          </a:xfrm>
          <a:prstGeom prst="rect">
            <a:avLst/>
          </a:prstGeom>
        </p:spPr>
      </p:pic>
    </p:spTree>
    <p:extLst>
      <p:ext uri="{BB962C8B-B14F-4D97-AF65-F5344CB8AC3E}">
        <p14:creationId xmlns:p14="http://schemas.microsoft.com/office/powerpoint/2010/main" val="136676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öger 9"/>
          <p:cNvSpPr/>
          <p:nvPr/>
        </p:nvSpPr>
        <p:spPr>
          <a:xfrm>
            <a:off x="956444" y="188645"/>
            <a:ext cx="10612165" cy="1301575"/>
          </a:xfrm>
          <a:prstGeom prst="rightArrow">
            <a:avLst/>
          </a:prstGeom>
          <a:solidFill>
            <a:srgbClr val="92D050"/>
          </a:solidFill>
          <a:ln w="12700">
            <a:noFill/>
            <a:miter lim="800000"/>
            <a:headEnd/>
            <a:tailEnd/>
          </a:ln>
        </p:spPr>
        <p:txBody>
          <a:bodyPr wrap="square" lIns="36000" tIns="36000" rIns="36000" bIns="36000" anchor="ctr">
            <a:noAutofit/>
          </a:bodyPr>
          <a:lstStyle/>
          <a:p>
            <a:r>
              <a:rPr lang="sv-SE" sz="2800" dirty="0">
                <a:solidFill>
                  <a:srgbClr val="FFFFFF"/>
                </a:solidFill>
                <a:latin typeface="Arial" panose="020B0604020202020204" pitchFamily="34" charset="0"/>
                <a:cs typeface="Arial" panose="020B0604020202020204" pitchFamily="34" charset="0"/>
              </a:rPr>
              <a:t>Genomförandefas steg 3 – Balansering och förbättringar</a:t>
            </a:r>
          </a:p>
        </p:txBody>
      </p:sp>
      <p:sp>
        <p:nvSpPr>
          <p:cNvPr id="75" name="Platshållare för innehåll 2"/>
          <p:cNvSpPr txBox="1">
            <a:spLocks/>
          </p:cNvSpPr>
          <p:nvPr/>
        </p:nvSpPr>
        <p:spPr>
          <a:xfrm>
            <a:off x="815413" y="1484784"/>
            <a:ext cx="10515600" cy="21048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Aktiviteter:</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Jämför produktion och tillgänglig kapacitet för att tydliggöra förhållandet/gapet emellan </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Utgå från erfarenheterna, eventuellt kartläggning, för att diskutera otydligheter och potentiella förbättringsområden </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Sammanställ identifierade förbättringsområden</a:t>
            </a:r>
          </a:p>
          <a:p>
            <a:pPr marL="466725" indent="-285750">
              <a:buFont typeface="Arial" panose="020B0604020202020204" pitchFamily="34" charset="0"/>
              <a:buChar char="•"/>
            </a:pPr>
            <a:r>
              <a:rPr lang="sv-SE" sz="1400" dirty="0">
                <a:solidFill>
                  <a:prstClr val="black"/>
                </a:solidFill>
                <a:latin typeface="Arial" panose="020B0604020202020204" pitchFamily="34" charset="0"/>
                <a:cs typeface="Arial" panose="020B0604020202020204" pitchFamily="34" charset="0"/>
              </a:rPr>
              <a:t>Prioritera identifierade förbättringsområden utifrån PICK graf (störst effekt) </a:t>
            </a:r>
          </a:p>
          <a:p>
            <a:pPr marL="466725" indent="-285750">
              <a:buFont typeface="Arial" panose="020B0604020202020204" pitchFamily="34" charset="0"/>
              <a:buChar char="•"/>
            </a:pPr>
            <a:endParaRPr lang="sv-SE" sz="1400" dirty="0">
              <a:solidFill>
                <a:prstClr val="black"/>
              </a:solidFill>
              <a:latin typeface="Arial" panose="020B0604020202020204" pitchFamily="34" charset="0"/>
              <a:cs typeface="Arial" panose="020B0604020202020204" pitchFamily="34" charset="0"/>
            </a:endParaRPr>
          </a:p>
          <a:p>
            <a:pPr marL="457200" indent="-457200">
              <a:buFont typeface="+mj-lt"/>
              <a:buAutoNum type="arabicPeriod"/>
            </a:pPr>
            <a:endParaRPr lang="sv-SE" sz="2000" dirty="0">
              <a:solidFill>
                <a:prstClr val="black"/>
              </a:solidFill>
            </a:endParaRPr>
          </a:p>
        </p:txBody>
      </p:sp>
      <p:sp>
        <p:nvSpPr>
          <p:cNvPr id="76" name="Platshållare för innehåll 2"/>
          <p:cNvSpPr txBox="1">
            <a:spLocks/>
          </p:cNvSpPr>
          <p:nvPr/>
        </p:nvSpPr>
        <p:spPr>
          <a:xfrm>
            <a:off x="848727" y="4492432"/>
            <a:ext cx="4095148" cy="3047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Garamond" panose="020204040303010108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1400" b="1" dirty="0">
                <a:solidFill>
                  <a:prstClr val="black"/>
                </a:solidFill>
                <a:latin typeface="Arial" panose="020B0604020202020204" pitchFamily="34" charset="0"/>
                <a:cs typeface="Arial" panose="020B0604020202020204" pitchFamily="34" charset="0"/>
              </a:rPr>
              <a:t>Resultat/output </a:t>
            </a:r>
            <a:endParaRPr lang="sv-SE" sz="1600" b="1" dirty="0">
              <a:solidFill>
                <a:prstClr val="black"/>
              </a:solidFill>
              <a:latin typeface="Arial" panose="020B0604020202020204" pitchFamily="34" charset="0"/>
              <a:cs typeface="Arial" panose="020B0604020202020204" pitchFamily="34" charset="0"/>
            </a:endParaRPr>
          </a:p>
        </p:txBody>
      </p:sp>
      <p:sp>
        <p:nvSpPr>
          <p:cNvPr id="77" name="Rektangel 76"/>
          <p:cNvSpPr/>
          <p:nvPr/>
        </p:nvSpPr>
        <p:spPr>
          <a:xfrm>
            <a:off x="912287" y="4836908"/>
            <a:ext cx="10420580" cy="11521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Förhållande mellan produktion &amp; kapacitet (balansering) </a:t>
            </a:r>
          </a:p>
          <a:p>
            <a:pPr marL="342900" indent="-342900">
              <a:spcBef>
                <a:spcPct val="20000"/>
              </a:spcBef>
              <a:buFont typeface="Wingdings" panose="05000000000000000000" pitchFamily="2" charset="2"/>
              <a:buChar char="Ø"/>
            </a:pPr>
            <a:r>
              <a:rPr lang="sv-SE" sz="1400" dirty="0">
                <a:solidFill>
                  <a:schemeClr val="bg1"/>
                </a:solidFill>
                <a:latin typeface="Arial" panose="020B0604020202020204" pitchFamily="34" charset="0"/>
                <a:cs typeface="Arial" panose="020B0604020202020204" pitchFamily="34" charset="0"/>
              </a:rPr>
              <a:t>Lista och handlingsplan med förbättringsområden </a:t>
            </a:r>
          </a:p>
        </p:txBody>
      </p:sp>
      <p:pic>
        <p:nvPicPr>
          <p:cNvPr id="78" name="Picture 13" descr="C:\Users\ankra4\AppData\Local\Microsoft\Windows\Temporary Internet Files\Content.IE5\R2X7JNP1\assessment_000[1].jpe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9469422" y="4843093"/>
            <a:ext cx="1811157" cy="106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57279"/>
      </p:ext>
    </p:extLst>
  </p:cSld>
  <p:clrMapOvr>
    <a:masterClrMapping/>
  </p:clrMapOvr>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C79BC26F-E41B-431E-A2FD-DD2FF2981AEF}" vid="{1794A325-B46E-4332-9EA3-DFD8149D00CB}"/>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79BC26F-E41B-431E-A2FD-DD2FF2981AEF}" vid="{C34F60EE-F9A6-4038-84E3-36F1202E236B}"/>
    </a:ext>
  </a:extLst>
</a:theme>
</file>

<file path=ppt/theme/theme3.xml><?xml version="1.0" encoding="utf-8"?>
<a:theme xmlns:a="http://schemas.openxmlformats.org/drawingml/2006/main" name="1_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 presentation</Template>
  <TotalTime>134</TotalTime>
  <Words>827</Words>
  <Application>Microsoft Office PowerPoint</Application>
  <PresentationFormat>Bredbild</PresentationFormat>
  <Paragraphs>98</Paragraphs>
  <Slides>13</Slides>
  <Notes>5</Notes>
  <HiddenSlides>0</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13</vt:i4>
      </vt:variant>
    </vt:vector>
  </HeadingPairs>
  <TitlesOfParts>
    <vt:vector size="25" baseType="lpstr">
      <vt:lpstr>Arial</vt:lpstr>
      <vt:lpstr>Brandon Grotesque Black</vt:lpstr>
      <vt:lpstr>Brandon Grotesque Bold</vt:lpstr>
      <vt:lpstr>Calibri</vt:lpstr>
      <vt:lpstr>Garamond</vt:lpstr>
      <vt:lpstr>Open Sans</vt:lpstr>
      <vt:lpstr>Open Sans Bold</vt:lpstr>
      <vt:lpstr>Open Sans Extrabold</vt:lpstr>
      <vt:lpstr>Wingdings</vt:lpstr>
      <vt:lpstr>Region Kronoberg LJUS</vt:lpstr>
      <vt:lpstr>Region Kronoberg MÖRK</vt:lpstr>
      <vt:lpstr>1_Region Kronoberg ljus</vt:lpstr>
      <vt:lpstr>Handbok PKS</vt:lpstr>
      <vt:lpstr>Handbok</vt:lpstr>
      <vt:lpstr>En handbok med förslag på aktiviteter att göra i samband med produktions- och kapacitetsstyrning</vt:lpstr>
      <vt:lpstr>Handboken beskriver hur man kan införa produktion- och kapacitetsstyrning genom 3 faser </vt:lpstr>
      <vt:lpstr>Förberedelsefas - Steg 0 - Praktikaliteter</vt:lpstr>
      <vt:lpstr>Förberedelsefas – Steg 0 - Beslut kring PKS  </vt:lpstr>
      <vt:lpstr>PowerPoint-presentation</vt:lpstr>
      <vt:lpstr>PowerPoint-presentation</vt:lpstr>
      <vt:lpstr>PowerPoint-presentation</vt:lpstr>
      <vt:lpstr>PowerPoint-presentation</vt:lpstr>
      <vt:lpstr>PowerPoint-presentation</vt:lpstr>
      <vt:lpstr>Uppföljning i Stratsys</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Handbok PKS</dc:title>
  <dc:subject/>
  <dc:creator>Kimmel Tomas HSJ uppföljn tillgängligh</dc:creator>
  <cp:keywords/>
  <dc:description/>
  <cp:lastModifiedBy>Kimmel Tomas HSJ uppföljn tillgängligh</cp:lastModifiedBy>
  <cp:revision>12</cp:revision>
  <cp:lastPrinted>2025-01-13T13:27:19Z</cp:lastPrinted>
  <dcterms:created xsi:type="dcterms:W3CDTF">2025-11-26T07:20:15Z</dcterms:created>
  <dcterms:modified xsi:type="dcterms:W3CDTF">2025-11-26T09:34:44Z</dcterms:modified>
  <cp:category/>
</cp:coreProperties>
</file>