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6" r:id="rId3"/>
    <p:sldId id="258" r:id="rId4"/>
    <p:sldId id="267" r:id="rId5"/>
    <p:sldId id="266" r:id="rId6"/>
    <p:sldId id="269" r:id="rId7"/>
    <p:sldId id="259" r:id="rId8"/>
    <p:sldId id="260" r:id="rId9"/>
    <p:sldId id="261" r:id="rId10"/>
    <p:sldId id="262" r:id="rId11"/>
    <p:sldId id="265" r:id="rId1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33"/>
    <a:srgbClr val="83B8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857" autoAdjust="0"/>
  </p:normalViewPr>
  <p:slideViewPr>
    <p:cSldViewPr snapToGrid="0">
      <p:cViewPr varScale="1">
        <p:scale>
          <a:sx n="54" d="100"/>
          <a:sy n="54" d="100"/>
        </p:scale>
        <p:origin x="-180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0ACA9E-43E8-4CA1-BEF8-6D7790B2696E}" type="datetimeFigureOut">
              <a:rPr lang="sv-SE" smtClean="0"/>
              <a:t>2016-11-14</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F8F1B1-E3D9-41B6-BB6A-CBFEDC1FA15A}" type="slidenum">
              <a:rPr lang="sv-SE" smtClean="0"/>
              <a:t>‹#›</a:t>
            </a:fld>
            <a:endParaRPr lang="sv-SE"/>
          </a:p>
        </p:txBody>
      </p:sp>
    </p:spTree>
    <p:extLst>
      <p:ext uri="{BB962C8B-B14F-4D97-AF65-F5344CB8AC3E}">
        <p14:creationId xmlns:p14="http://schemas.microsoft.com/office/powerpoint/2010/main" val="2109609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5F8F1B1-E3D9-41B6-BB6A-CBFEDC1FA15A}" type="slidenum">
              <a:rPr lang="sv-SE" smtClean="0"/>
              <a:t>4</a:t>
            </a:fld>
            <a:endParaRPr lang="sv-SE"/>
          </a:p>
        </p:txBody>
      </p:sp>
    </p:spTree>
    <p:extLst>
      <p:ext uri="{BB962C8B-B14F-4D97-AF65-F5344CB8AC3E}">
        <p14:creationId xmlns:p14="http://schemas.microsoft.com/office/powerpoint/2010/main" val="377475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solidFill>
                  <a:schemeClr val="tx1"/>
                </a:solidFill>
              </a:rPr>
              <a:t>Högre förutsägbarhet avseende produktionsvolymer, resursåtgång och kostnader ger</a:t>
            </a:r>
            <a:r>
              <a:rPr lang="sv-SE" baseline="0" dirty="0" smtClean="0">
                <a:solidFill>
                  <a:schemeClr val="tx1"/>
                </a:solidFill>
              </a:rPr>
              <a:t> bättre kontroll</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solidFill>
                  <a:schemeClr val="tx1"/>
                </a:solidFill>
              </a:rPr>
              <a:t>Bra grund för planering av arbetstiden</a:t>
            </a:r>
            <a:r>
              <a:rPr lang="sv-SE" baseline="0" dirty="0" smtClean="0">
                <a:solidFill>
                  <a:schemeClr val="tx1"/>
                </a:solidFill>
              </a:rPr>
              <a:t> är positivt ur arbetsmiljösynpunkt </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smtClean="0">
                <a:solidFill>
                  <a:schemeClr val="tx1"/>
                </a:solidFill>
              </a:rPr>
              <a:t>Med en effektiv verksamhetsplanering skapar vi en tillgänglig Hälso-sjukvård i rätt tid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sv-SE" dirty="0" smtClean="0">
              <a:solidFill>
                <a:schemeClr val="tx1"/>
              </a:solidFill>
            </a:endParaRPr>
          </a:p>
          <a:p>
            <a:endParaRPr lang="sv-SE" dirty="0"/>
          </a:p>
        </p:txBody>
      </p:sp>
      <p:sp>
        <p:nvSpPr>
          <p:cNvPr id="4" name="Platshållare för bildnummer 3"/>
          <p:cNvSpPr>
            <a:spLocks noGrp="1"/>
          </p:cNvSpPr>
          <p:nvPr>
            <p:ph type="sldNum" sz="quarter" idx="10"/>
          </p:nvPr>
        </p:nvSpPr>
        <p:spPr/>
        <p:txBody>
          <a:bodyPr/>
          <a:lstStyle/>
          <a:p>
            <a:fld id="{B09D2D79-210A-4DEB-9915-F2089B7BEE33}" type="slidenum">
              <a:rPr lang="sv-SE" smtClean="0"/>
              <a:pPr/>
              <a:t>6</a:t>
            </a:fld>
            <a:endParaRPr lang="sv-SE" dirty="0"/>
          </a:p>
        </p:txBody>
      </p:sp>
    </p:spTree>
    <p:extLst>
      <p:ext uri="{BB962C8B-B14F-4D97-AF65-F5344CB8AC3E}">
        <p14:creationId xmlns:p14="http://schemas.microsoft.com/office/powerpoint/2010/main" val="32425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smtClean="0"/>
              <a:t>Med en bra produktions- och kapacitetsplanering säkerställer vi att vi använder våra resurser på bästa sätt och vi får en struktur som ger faktabaserade underlag för beslut. </a:t>
            </a:r>
          </a:p>
          <a:p>
            <a:pPr marL="0" indent="0">
              <a:buNone/>
            </a:pPr>
            <a:r>
              <a:rPr lang="sv-SE" sz="1200" dirty="0" smtClean="0"/>
              <a:t>En god planering förbättrar arbetsmiljön och visar kontinuerligt vad som behöver göras för att kunna erbjuda patienterna en vård i rimlig tid. En bra planering</a:t>
            </a:r>
            <a:r>
              <a:rPr lang="sv-SE" sz="1200" baseline="0" dirty="0" smtClean="0"/>
              <a:t> ger minskade variationer och därmed en jämnare belastning vilket är positivt för arbetsmiljön-</a:t>
            </a:r>
            <a:endParaRPr lang="sv-SE" sz="1200" dirty="0" smtClean="0"/>
          </a:p>
          <a:p>
            <a:pPr marL="0" indent="0">
              <a:buNone/>
            </a:pPr>
            <a:endParaRPr lang="sv-SE" dirty="0" smtClean="0"/>
          </a:p>
          <a:p>
            <a:pPr marL="0" indent="0">
              <a:buNone/>
            </a:pPr>
            <a:r>
              <a:rPr lang="sv-SE" dirty="0" smtClean="0"/>
              <a:t>Bryt</a:t>
            </a:r>
            <a:r>
              <a:rPr lang="sv-SE" baseline="0" dirty="0" smtClean="0"/>
              <a:t> gärna ned och anpassa till er verksamhets behov och förutsättningar.</a:t>
            </a:r>
            <a:endParaRPr lang="sv-SE" dirty="0" smtClean="0"/>
          </a:p>
          <a:p>
            <a:endParaRPr lang="sv-SE" dirty="0"/>
          </a:p>
        </p:txBody>
      </p:sp>
      <p:sp>
        <p:nvSpPr>
          <p:cNvPr id="4" name="Platshållare för bildnummer 3"/>
          <p:cNvSpPr>
            <a:spLocks noGrp="1"/>
          </p:cNvSpPr>
          <p:nvPr>
            <p:ph type="sldNum" sz="quarter" idx="10"/>
          </p:nvPr>
        </p:nvSpPr>
        <p:spPr/>
        <p:txBody>
          <a:bodyPr/>
          <a:lstStyle/>
          <a:p>
            <a:fld id="{A5F8F1B1-E3D9-41B6-BB6A-CBFEDC1FA15A}" type="slidenum">
              <a:rPr lang="sv-SE" smtClean="0"/>
              <a:t>8</a:t>
            </a:fld>
            <a:endParaRPr lang="sv-SE"/>
          </a:p>
        </p:txBody>
      </p:sp>
    </p:spTree>
    <p:extLst>
      <p:ext uri="{BB962C8B-B14F-4D97-AF65-F5344CB8AC3E}">
        <p14:creationId xmlns:p14="http://schemas.microsoft.com/office/powerpoint/2010/main" val="349995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1.Först gör enheten en analys och ser vilket produktionsbehov det finns kommande år. Till exempel hur många antal mottagningsbesök eller operationer man behöver göra på en vecka.  </a:t>
            </a:r>
          </a:p>
          <a:p>
            <a:endParaRPr lang="sv-SE" dirty="0" smtClean="0"/>
          </a:p>
          <a:p>
            <a:r>
              <a:rPr lang="sv-SE" dirty="0" smtClean="0"/>
              <a:t>2. Sedan kartläggs tidsåtgången för olika arbetsmoment, det vill säga hur mycket tid som går till exempelvis patientkontakt, patientadministration och utbildning. Man kartlägger också hur många arbetstimmar som finns tillgängliga på enheten utifrån den personal man har. </a:t>
            </a:r>
          </a:p>
          <a:p>
            <a:endParaRPr lang="sv-SE" dirty="0" smtClean="0"/>
          </a:p>
          <a:p>
            <a:r>
              <a:rPr lang="sv-SE" dirty="0" smtClean="0"/>
              <a:t>3. I steg tre balanseras behovet och tillgängliga arbetstimmar för att se om det går ihop eller vad som behöver förändras för att det ska göra det. </a:t>
            </a:r>
          </a:p>
          <a:p>
            <a:endParaRPr lang="sv-SE" dirty="0" smtClean="0"/>
          </a:p>
          <a:p>
            <a:r>
              <a:rPr lang="sv-SE" dirty="0" smtClean="0"/>
              <a:t>4. I steg fyra görs en plan där enheten matchar ihop vårdbehovet med personal och tillgängliga arbetstimmar. Resultatet blir ett schema som visar vad som behöver göras vecka för vecka för att klara produktionsbehovet och vem som gör vad. </a:t>
            </a:r>
          </a:p>
          <a:p>
            <a:endParaRPr lang="sv-SE" dirty="0" smtClean="0"/>
          </a:p>
          <a:p>
            <a:r>
              <a:rPr lang="sv-SE" dirty="0" smtClean="0"/>
              <a:t>5. I sista steget skapar enheten förutsättningar och rutiner för att arbetet med produktions- och kapacitetsplanering blir en del av vardagen. Det kan exempelvis handla om att ta fram nyckeltal, en ansvarsfördelning och en mötesstruktur för uppföljning. </a:t>
            </a:r>
          </a:p>
          <a:p>
            <a:endParaRPr lang="sv-SE" dirty="0"/>
          </a:p>
        </p:txBody>
      </p:sp>
      <p:sp>
        <p:nvSpPr>
          <p:cNvPr id="4" name="Platshållare för bildnummer 3"/>
          <p:cNvSpPr>
            <a:spLocks noGrp="1"/>
          </p:cNvSpPr>
          <p:nvPr>
            <p:ph type="sldNum" sz="quarter" idx="10"/>
          </p:nvPr>
        </p:nvSpPr>
        <p:spPr/>
        <p:txBody>
          <a:bodyPr/>
          <a:lstStyle/>
          <a:p>
            <a:fld id="{A5F8F1B1-E3D9-41B6-BB6A-CBFEDC1FA15A}" type="slidenum">
              <a:rPr lang="sv-SE" smtClean="0"/>
              <a:t>9</a:t>
            </a:fld>
            <a:endParaRPr lang="sv-SE"/>
          </a:p>
        </p:txBody>
      </p:sp>
    </p:spTree>
    <p:extLst>
      <p:ext uri="{BB962C8B-B14F-4D97-AF65-F5344CB8AC3E}">
        <p14:creationId xmlns:p14="http://schemas.microsoft.com/office/powerpoint/2010/main" val="2290300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Anpassa ovan punkter till den egna verksamheten.</a:t>
            </a:r>
            <a:r>
              <a:rPr lang="sv-SE" baseline="0" dirty="0" smtClean="0"/>
              <a:t> Fokus bör vara k</a:t>
            </a:r>
            <a:r>
              <a:rPr lang="sv-SE" dirty="0" smtClean="0"/>
              <a:t>onkret </a:t>
            </a:r>
            <a:r>
              <a:rPr lang="sv-SE" dirty="0" smtClean="0"/>
              <a:t>information om hur arbetet kommer att gå till, vem</a:t>
            </a:r>
            <a:r>
              <a:rPr lang="sv-SE" baseline="0" dirty="0" smtClean="0"/>
              <a:t> är ansvarig, vilka kommer att bli inblandande, vad ska göras när och hur kommer arbetet att kommuniceras underhand? </a:t>
            </a:r>
            <a:endParaRPr lang="sv-SE" dirty="0"/>
          </a:p>
        </p:txBody>
      </p:sp>
      <p:sp>
        <p:nvSpPr>
          <p:cNvPr id="4" name="Platshållare för bildnummer 3"/>
          <p:cNvSpPr>
            <a:spLocks noGrp="1"/>
          </p:cNvSpPr>
          <p:nvPr>
            <p:ph type="sldNum" sz="quarter" idx="10"/>
          </p:nvPr>
        </p:nvSpPr>
        <p:spPr/>
        <p:txBody>
          <a:bodyPr/>
          <a:lstStyle/>
          <a:p>
            <a:fld id="{A5F8F1B1-E3D9-41B6-BB6A-CBFEDC1FA15A}" type="slidenum">
              <a:rPr lang="sv-SE" smtClean="0"/>
              <a:t>10</a:t>
            </a:fld>
            <a:endParaRPr lang="sv-SE"/>
          </a:p>
        </p:txBody>
      </p:sp>
    </p:spTree>
    <p:extLst>
      <p:ext uri="{BB962C8B-B14F-4D97-AF65-F5344CB8AC3E}">
        <p14:creationId xmlns:p14="http://schemas.microsoft.com/office/powerpoint/2010/main" val="2091534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t">
            <a:normAutofit/>
          </a:bodyPr>
          <a:lstStyle>
            <a:lvl1pPr algn="l">
              <a:defRPr sz="5400"/>
            </a:lvl1pPr>
          </a:lstStyle>
          <a:p>
            <a:r>
              <a:rPr lang="sv-SE" smtClean="0"/>
              <a:t>Klicka här för att ändra format</a:t>
            </a:r>
            <a:endParaRPr lang="en-US" dirty="0"/>
          </a:p>
        </p:txBody>
      </p:sp>
      <p:sp>
        <p:nvSpPr>
          <p:cNvPr id="3" name="Subtitle 2"/>
          <p:cNvSpPr>
            <a:spLocks noGrp="1"/>
          </p:cNvSpPr>
          <p:nvPr>
            <p:ph type="subTitle" idx="1"/>
          </p:nvPr>
        </p:nvSpPr>
        <p:spPr>
          <a:xfrm>
            <a:off x="685800" y="3602038"/>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2016-11-14</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4449139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2016-11-14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5166661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2016-11-14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186710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2016-11-14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31735319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smtClean="0"/>
              <a:t>Klicka här för att ändra 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6EB1D250-7B98-4DFB-A4FD-61743806032D}" type="datetimeFigureOut">
              <a:rPr lang="sv-SE" smtClean="0"/>
              <a:t>2016-11-14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14334626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6EB1D250-7B98-4DFB-A4FD-61743806032D}" type="datetimeFigureOut">
              <a:rPr lang="sv-SE" smtClean="0"/>
              <a:t>2016-11-14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12077232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6EB1D250-7B98-4DFB-A4FD-61743806032D}" type="datetimeFigureOut">
              <a:rPr lang="sv-SE" smtClean="0"/>
              <a:t>2016-11-14</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762229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6EB1D250-7B98-4DFB-A4FD-61743806032D}" type="datetimeFigureOut">
              <a:rPr lang="sv-SE" smtClean="0"/>
              <a:t>2016-11-14</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8316943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1D250-7B98-4DFB-A4FD-61743806032D}" type="datetimeFigureOut">
              <a:rPr lang="sv-SE" smtClean="0"/>
              <a:t>2016-11-14</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31396707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6EB1D250-7B98-4DFB-A4FD-61743806032D}" type="datetimeFigureOut">
              <a:rPr lang="sv-SE" smtClean="0"/>
              <a:t>2016-11-14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207384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6EB1D250-7B98-4DFB-A4FD-61743806032D}" type="datetimeFigureOut">
              <a:rPr lang="sv-SE" smtClean="0"/>
              <a:t>2016-11-14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498314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dirty="0" smtClean="0"/>
              <a:t>Klicka här för att ändra 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6EB1D250-7B98-4DFB-A4FD-61743806032D}" type="datetimeFigureOut">
              <a:rPr lang="sv-SE" smtClean="0"/>
              <a:pPr/>
              <a:t>2016-11-14</a:t>
            </a:fld>
            <a:endParaRPr lang="sv-S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sv-S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3534EC4E-653F-44F8-91A4-8055E33ABF2E}" type="slidenum">
              <a:rPr lang="sv-SE" smtClean="0"/>
              <a:pPr/>
              <a:t>‹#›</a:t>
            </a:fld>
            <a:endParaRPr lang="sv-SE" dirty="0"/>
          </a:p>
        </p:txBody>
      </p:sp>
      <p:cxnSp>
        <p:nvCxnSpPr>
          <p:cNvPr id="7" name="Rak 6"/>
          <p:cNvCxnSpPr/>
          <p:nvPr/>
        </p:nvCxnSpPr>
        <p:spPr>
          <a:xfrm>
            <a:off x="683568" y="6093296"/>
            <a:ext cx="7848872" cy="0"/>
          </a:xfrm>
          <a:prstGeom prst="line">
            <a:avLst/>
          </a:prstGeom>
          <a:ln w="19050">
            <a:solidFill>
              <a:srgbClr val="E13288"/>
            </a:solidFill>
          </a:ln>
        </p:spPr>
        <p:style>
          <a:lnRef idx="1">
            <a:schemeClr val="accent1"/>
          </a:lnRef>
          <a:fillRef idx="0">
            <a:schemeClr val="accent1"/>
          </a:fillRef>
          <a:effectRef idx="0">
            <a:schemeClr val="accent1"/>
          </a:effectRef>
          <a:fontRef idx="minor">
            <a:schemeClr val="tx1"/>
          </a:fontRef>
        </p:style>
      </p:cxnSp>
      <p:pic>
        <p:nvPicPr>
          <p:cNvPr id="8" name="Bildobjekt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5252" y="6165304"/>
            <a:ext cx="1368182" cy="419865"/>
          </a:xfrm>
          <a:prstGeom prst="rect">
            <a:avLst/>
          </a:prstGeom>
        </p:spPr>
      </p:pic>
    </p:spTree>
    <p:extLst>
      <p:ext uri="{BB962C8B-B14F-4D97-AF65-F5344CB8AC3E}">
        <p14:creationId xmlns:p14="http://schemas.microsoft.com/office/powerpoint/2010/main" val="777417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546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innebär det för oss?</a:t>
            </a:r>
            <a:endParaRPr lang="sv-SE" dirty="0"/>
          </a:p>
        </p:txBody>
      </p:sp>
      <p:sp>
        <p:nvSpPr>
          <p:cNvPr id="3" name="Platshållare för innehåll 2"/>
          <p:cNvSpPr>
            <a:spLocks noGrp="1"/>
          </p:cNvSpPr>
          <p:nvPr>
            <p:ph idx="1"/>
          </p:nvPr>
        </p:nvSpPr>
        <p:spPr/>
        <p:txBody>
          <a:bodyPr/>
          <a:lstStyle/>
          <a:p>
            <a:r>
              <a:rPr lang="sv-SE" dirty="0" smtClean="0"/>
              <a:t>Projektägare/Projektledare</a:t>
            </a:r>
            <a:endParaRPr lang="sv-SE" dirty="0"/>
          </a:p>
          <a:p>
            <a:r>
              <a:rPr lang="sv-SE" dirty="0" smtClean="0"/>
              <a:t>Arbetsgrupp</a:t>
            </a:r>
          </a:p>
          <a:p>
            <a:r>
              <a:rPr lang="sv-SE" dirty="0" smtClean="0"/>
              <a:t>Inplanerade aktiviteter </a:t>
            </a:r>
          </a:p>
          <a:p>
            <a:r>
              <a:rPr lang="sv-SE" dirty="0" smtClean="0"/>
              <a:t>Tidplan</a:t>
            </a:r>
            <a:endParaRPr lang="sv-SE" dirty="0"/>
          </a:p>
          <a:p>
            <a:r>
              <a:rPr lang="sv-SE" dirty="0"/>
              <a:t>Avstämningar och dialog om arbetet</a:t>
            </a:r>
          </a:p>
          <a:p>
            <a:pPr marL="0" indent="0">
              <a:buNone/>
            </a:pPr>
            <a:r>
              <a:rPr lang="sv-SE" dirty="0"/>
              <a:t>	</a:t>
            </a:r>
          </a:p>
        </p:txBody>
      </p:sp>
    </p:spTree>
    <p:extLst>
      <p:ext uri="{BB962C8B-B14F-4D97-AF65-F5344CB8AC3E}">
        <p14:creationId xmlns:p14="http://schemas.microsoft.com/office/powerpoint/2010/main" val="571318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Frågor?</a:t>
            </a:r>
            <a:endParaRPr lang="sv-SE" dirty="0"/>
          </a:p>
        </p:txBody>
      </p:sp>
      <p:sp>
        <p:nvSpPr>
          <p:cNvPr id="3" name="Platshållare för innehåll 2"/>
          <p:cNvSpPr>
            <a:spLocks noGrp="1"/>
          </p:cNvSpPr>
          <p:nvPr>
            <p:ph idx="1"/>
          </p:nvPr>
        </p:nvSpPr>
        <p:spPr/>
        <p:txBody>
          <a:bodyPr/>
          <a:lstStyle/>
          <a:p>
            <a:endParaRPr lang="sv-SE" dirty="0"/>
          </a:p>
        </p:txBody>
      </p:sp>
    </p:spTree>
    <p:extLst>
      <p:ext uri="{BB962C8B-B14F-4D97-AF65-F5344CB8AC3E}">
        <p14:creationId xmlns:p14="http://schemas.microsoft.com/office/powerpoint/2010/main" val="237581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endParaRPr lang="sv-SE" dirty="0"/>
          </a:p>
        </p:txBody>
      </p:sp>
      <p:sp>
        <p:nvSpPr>
          <p:cNvPr id="9" name="Platshållare för innehåll 8"/>
          <p:cNvSpPr>
            <a:spLocks noGrp="1"/>
          </p:cNvSpPr>
          <p:nvPr>
            <p:ph idx="1"/>
          </p:nvPr>
        </p:nvSpPr>
        <p:spPr/>
        <p:txBody>
          <a:bodyPr>
            <a:normAutofit/>
          </a:bodyPr>
          <a:lstStyle/>
          <a:p>
            <a:pPr marL="0" indent="0" algn="ctr">
              <a:buNone/>
            </a:pPr>
            <a:r>
              <a:rPr lang="sv-SE" sz="4400" dirty="0"/>
              <a:t>Produktions- </a:t>
            </a:r>
            <a:endParaRPr lang="sv-SE" sz="4400" dirty="0" smtClean="0"/>
          </a:p>
          <a:p>
            <a:pPr marL="0" indent="0" algn="ctr">
              <a:buNone/>
            </a:pPr>
            <a:r>
              <a:rPr lang="sv-SE" sz="4400" dirty="0" smtClean="0"/>
              <a:t>och kapacitetsplanering</a:t>
            </a:r>
          </a:p>
          <a:p>
            <a:pPr marL="0" indent="0" algn="ctr">
              <a:buNone/>
            </a:pPr>
            <a:endParaRPr lang="sv-SE" sz="4400" dirty="0" smtClean="0">
              <a:solidFill>
                <a:srgbClr val="83B81A"/>
              </a:solidFill>
            </a:endParaRPr>
          </a:p>
          <a:p>
            <a:pPr marL="0" indent="0" algn="ctr">
              <a:buNone/>
            </a:pPr>
            <a:r>
              <a:rPr lang="sv-SE" sz="4000" dirty="0" smtClean="0">
                <a:solidFill>
                  <a:srgbClr val="83B81A"/>
                </a:solidFill>
              </a:rPr>
              <a:t>En metod för att planera verksamheten</a:t>
            </a:r>
            <a:endParaRPr lang="sv-SE" sz="4000" dirty="0">
              <a:solidFill>
                <a:srgbClr val="83B81A"/>
              </a:solidFill>
            </a:endParaRPr>
          </a:p>
        </p:txBody>
      </p:sp>
    </p:spTree>
    <p:extLst>
      <p:ext uri="{BB962C8B-B14F-4D97-AF65-F5344CB8AC3E}">
        <p14:creationId xmlns:p14="http://schemas.microsoft.com/office/powerpoint/2010/main" val="934214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3004" y="1110119"/>
            <a:ext cx="4433092" cy="4709010"/>
          </a:xfrm>
          <a:prstGeom prst="rect">
            <a:avLst/>
          </a:prstGeom>
        </p:spPr>
      </p:pic>
      <p:sp>
        <p:nvSpPr>
          <p:cNvPr id="2" name="Rubrik 1"/>
          <p:cNvSpPr>
            <a:spLocks noGrp="1"/>
          </p:cNvSpPr>
          <p:nvPr>
            <p:ph type="title"/>
          </p:nvPr>
        </p:nvSpPr>
        <p:spPr>
          <a:xfrm>
            <a:off x="645583" y="365126"/>
            <a:ext cx="7886700" cy="1325563"/>
          </a:xfrm>
        </p:spPr>
        <p:txBody>
          <a:bodyPr/>
          <a:lstStyle/>
          <a:p>
            <a:r>
              <a:rPr lang="sv-SE" dirty="0" smtClean="0"/>
              <a:t>Bakgrund</a:t>
            </a:r>
            <a:endParaRPr lang="sv-SE" dirty="0"/>
          </a:p>
        </p:txBody>
      </p:sp>
      <p:sp>
        <p:nvSpPr>
          <p:cNvPr id="3" name="Platshållare för innehåll 2"/>
          <p:cNvSpPr>
            <a:spLocks noGrp="1"/>
          </p:cNvSpPr>
          <p:nvPr>
            <p:ph idx="1"/>
          </p:nvPr>
        </p:nvSpPr>
        <p:spPr>
          <a:xfrm>
            <a:off x="4671009" y="2099726"/>
            <a:ext cx="4315883" cy="4247147"/>
          </a:xfrm>
        </p:spPr>
        <p:txBody>
          <a:bodyPr>
            <a:normAutofit fontScale="77500" lnSpcReduction="20000"/>
          </a:bodyPr>
          <a:lstStyle/>
          <a:p>
            <a:pPr marL="0" indent="0">
              <a:lnSpc>
                <a:spcPct val="110000"/>
              </a:lnSpc>
              <a:buNone/>
            </a:pPr>
            <a:r>
              <a:rPr lang="sv-SE" dirty="0">
                <a:solidFill>
                  <a:srgbClr val="006633"/>
                </a:solidFill>
              </a:rPr>
              <a:t>Våra långsiktiga mål för 2018 innebär att vi ska kunna erbjuda våra patienter en god hälsa i ett livskraftigt </a:t>
            </a:r>
            <a:r>
              <a:rPr lang="sv-SE" dirty="0" smtClean="0">
                <a:solidFill>
                  <a:srgbClr val="006633"/>
                </a:solidFill>
              </a:rPr>
              <a:t>Kronoberg. </a:t>
            </a:r>
          </a:p>
          <a:p>
            <a:pPr marL="0" indent="0">
              <a:lnSpc>
                <a:spcPct val="110000"/>
              </a:lnSpc>
              <a:buNone/>
            </a:pPr>
            <a:r>
              <a:rPr lang="sv-SE" dirty="0" smtClean="0">
                <a:solidFill>
                  <a:srgbClr val="006633"/>
                </a:solidFill>
              </a:rPr>
              <a:t>De </a:t>
            </a:r>
            <a:r>
              <a:rPr lang="sv-SE" dirty="0">
                <a:solidFill>
                  <a:srgbClr val="006633"/>
                </a:solidFill>
              </a:rPr>
              <a:t>ska ha ett fortsatt förtroende för vår hälso- och sjukvård, och i </a:t>
            </a:r>
            <a:r>
              <a:rPr lang="sv-SE" dirty="0" smtClean="0">
                <a:solidFill>
                  <a:srgbClr val="006633"/>
                </a:solidFill>
              </a:rPr>
              <a:t>första hand </a:t>
            </a:r>
            <a:r>
              <a:rPr lang="sv-SE" dirty="0">
                <a:solidFill>
                  <a:srgbClr val="006633"/>
                </a:solidFill>
              </a:rPr>
              <a:t>välja vård här. </a:t>
            </a:r>
            <a:endParaRPr lang="sv-SE" dirty="0" smtClean="0">
              <a:solidFill>
                <a:srgbClr val="006633"/>
              </a:solidFill>
            </a:endParaRPr>
          </a:p>
          <a:p>
            <a:pPr marL="0" indent="0">
              <a:lnSpc>
                <a:spcPct val="110000"/>
              </a:lnSpc>
              <a:buNone/>
            </a:pPr>
            <a:r>
              <a:rPr lang="sv-SE" dirty="0" smtClean="0">
                <a:solidFill>
                  <a:srgbClr val="006633"/>
                </a:solidFill>
              </a:rPr>
              <a:t>Vi </a:t>
            </a:r>
            <a:r>
              <a:rPr lang="sv-SE" dirty="0">
                <a:solidFill>
                  <a:srgbClr val="006633"/>
                </a:solidFill>
              </a:rPr>
              <a:t>ska också kunna erbjuda en </a:t>
            </a:r>
            <a:r>
              <a:rPr lang="sv-SE" dirty="0" smtClean="0">
                <a:solidFill>
                  <a:srgbClr val="006633"/>
                </a:solidFill>
              </a:rPr>
              <a:t>sammanhållen vård </a:t>
            </a:r>
            <a:r>
              <a:rPr lang="sv-SE" dirty="0">
                <a:solidFill>
                  <a:srgbClr val="006633"/>
                </a:solidFill>
              </a:rPr>
              <a:t>i rätt tid. </a:t>
            </a:r>
          </a:p>
          <a:p>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64" y="2920674"/>
            <a:ext cx="4267184" cy="2840171"/>
          </a:xfrm>
          <a:prstGeom prst="rect">
            <a:avLst/>
          </a:prstGeom>
        </p:spPr>
      </p:pic>
    </p:spTree>
    <p:extLst>
      <p:ext uri="{BB962C8B-B14F-4D97-AF65-F5344CB8AC3E}">
        <p14:creationId xmlns:p14="http://schemas.microsoft.com/office/powerpoint/2010/main" val="867986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9108" y="4362024"/>
            <a:ext cx="1953659" cy="1711234"/>
          </a:xfrm>
          <a:prstGeom prst="rect">
            <a:avLst/>
          </a:prstGeom>
        </p:spPr>
      </p:pic>
      <p:sp>
        <p:nvSpPr>
          <p:cNvPr id="2" name="Rubrik 1"/>
          <p:cNvSpPr>
            <a:spLocks noGrp="1"/>
          </p:cNvSpPr>
          <p:nvPr>
            <p:ph type="title"/>
          </p:nvPr>
        </p:nvSpPr>
        <p:spPr>
          <a:xfrm>
            <a:off x="195943" y="326888"/>
            <a:ext cx="7886700" cy="1325563"/>
          </a:xfrm>
        </p:spPr>
        <p:txBody>
          <a:bodyPr/>
          <a:lstStyle/>
          <a:p>
            <a:r>
              <a:rPr lang="sv-SE" dirty="0" smtClean="0"/>
              <a:t>Bakgrund</a:t>
            </a:r>
            <a:endParaRPr lang="sv-SE" dirty="0"/>
          </a:p>
        </p:txBody>
      </p:sp>
      <p:sp>
        <p:nvSpPr>
          <p:cNvPr id="6" name="Oval 5"/>
          <p:cNvSpPr/>
          <p:nvPr/>
        </p:nvSpPr>
        <p:spPr>
          <a:xfrm>
            <a:off x="5695722" y="2797385"/>
            <a:ext cx="3382973" cy="2795043"/>
          </a:xfrm>
          <a:prstGeom prst="wedgeEllipseCallout">
            <a:avLst>
              <a:gd name="adj1" fmla="val -56357"/>
              <a:gd name="adj2" fmla="val 339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2000" dirty="0">
                <a:solidFill>
                  <a:schemeClr val="tx1"/>
                </a:solidFill>
              </a:rPr>
              <a:t>Det kan också </a:t>
            </a:r>
            <a:r>
              <a:rPr lang="sv-SE" sz="2000" dirty="0" smtClean="0">
                <a:solidFill>
                  <a:schemeClr val="tx1"/>
                </a:solidFill>
              </a:rPr>
              <a:t/>
            </a:r>
            <a:br>
              <a:rPr lang="sv-SE" sz="2000" dirty="0" smtClean="0">
                <a:solidFill>
                  <a:schemeClr val="tx1"/>
                </a:solidFill>
              </a:rPr>
            </a:br>
            <a:r>
              <a:rPr lang="sv-SE" sz="2000" dirty="0" smtClean="0">
                <a:solidFill>
                  <a:schemeClr val="tx1"/>
                </a:solidFill>
              </a:rPr>
              <a:t>ge väntetider </a:t>
            </a:r>
            <a:br>
              <a:rPr lang="sv-SE" sz="2000" dirty="0" smtClean="0">
                <a:solidFill>
                  <a:schemeClr val="tx1"/>
                </a:solidFill>
              </a:rPr>
            </a:br>
            <a:r>
              <a:rPr lang="sv-SE" sz="2000" dirty="0" smtClean="0">
                <a:solidFill>
                  <a:schemeClr val="tx1"/>
                </a:solidFill>
              </a:rPr>
              <a:t>och sämre förutsättningar för </a:t>
            </a:r>
            <a:r>
              <a:rPr lang="sv-SE" sz="2000" dirty="0">
                <a:solidFill>
                  <a:schemeClr val="tx1"/>
                </a:solidFill>
              </a:rPr>
              <a:t>en sammanhållen vård.</a:t>
            </a:r>
          </a:p>
        </p:txBody>
      </p:sp>
      <p:sp>
        <p:nvSpPr>
          <p:cNvPr id="11" name="Rundad rektangulär 10"/>
          <p:cNvSpPr/>
          <p:nvPr/>
        </p:nvSpPr>
        <p:spPr>
          <a:xfrm>
            <a:off x="2573383" y="1214846"/>
            <a:ext cx="5238206" cy="1737358"/>
          </a:xfrm>
          <a:prstGeom prst="wedgeRoundRectCallout">
            <a:avLst>
              <a:gd name="adj1" fmla="val -17342"/>
              <a:gd name="adj2" fmla="val 1138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2200" dirty="0" smtClean="0"/>
              <a:t>Det </a:t>
            </a:r>
            <a:r>
              <a:rPr lang="sv-SE" sz="2200" dirty="0"/>
              <a:t>är svårt att </a:t>
            </a:r>
            <a:r>
              <a:rPr lang="sv-SE" sz="2200" dirty="0" smtClean="0"/>
              <a:t>planera </a:t>
            </a:r>
            <a:r>
              <a:rPr lang="sv-SE" sz="2200" dirty="0"/>
              <a:t>och överblicka tillgänglig kapacitet </a:t>
            </a:r>
            <a:r>
              <a:rPr lang="sv-SE" sz="2200" dirty="0" smtClean="0"/>
              <a:t>i </a:t>
            </a:r>
            <a:r>
              <a:rPr lang="sv-SE" sz="2200" dirty="0"/>
              <a:t>relation till hur mycket som behöver göras. </a:t>
            </a:r>
          </a:p>
        </p:txBody>
      </p:sp>
      <p:sp>
        <p:nvSpPr>
          <p:cNvPr id="12" name="Rundad rektangulär 11"/>
          <p:cNvSpPr/>
          <p:nvPr/>
        </p:nvSpPr>
        <p:spPr>
          <a:xfrm>
            <a:off x="195943" y="2887857"/>
            <a:ext cx="2913017" cy="2614097"/>
          </a:xfrm>
          <a:prstGeom prst="wedgeRoundRectCallout">
            <a:avLst>
              <a:gd name="adj1" fmla="val 66163"/>
              <a:gd name="adj2" fmla="val 375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dirty="0" smtClean="0">
                <a:solidFill>
                  <a:schemeClr val="tx1"/>
                </a:solidFill>
              </a:rPr>
              <a:t>Vi har en ojämn </a:t>
            </a:r>
            <a:r>
              <a:rPr lang="sv-SE" dirty="0">
                <a:solidFill>
                  <a:schemeClr val="tx1"/>
                </a:solidFill>
              </a:rPr>
              <a:t>arbetsbelastning och </a:t>
            </a:r>
            <a:r>
              <a:rPr lang="sv-SE" dirty="0" smtClean="0">
                <a:solidFill>
                  <a:schemeClr val="tx1"/>
                </a:solidFill>
              </a:rPr>
              <a:t>det är </a:t>
            </a:r>
            <a:r>
              <a:rPr lang="sv-SE" dirty="0" err="1" smtClean="0">
                <a:solidFill>
                  <a:schemeClr val="tx1"/>
                </a:solidFill>
              </a:rPr>
              <a:t>svårtatt</a:t>
            </a:r>
            <a:r>
              <a:rPr lang="sv-SE" dirty="0" smtClean="0">
                <a:solidFill>
                  <a:schemeClr val="tx1"/>
                </a:solidFill>
              </a:rPr>
              <a:t> </a:t>
            </a:r>
            <a:r>
              <a:rPr lang="sv-SE" dirty="0">
                <a:solidFill>
                  <a:schemeClr val="tx1"/>
                </a:solidFill>
              </a:rPr>
              <a:t>planera arbetet, vilket </a:t>
            </a:r>
            <a:r>
              <a:rPr lang="sv-SE" dirty="0" smtClean="0">
                <a:solidFill>
                  <a:schemeClr val="tx1"/>
                </a:solidFill>
              </a:rPr>
              <a:t>i sin tur kan leda till en sämre arbetsmiljö</a:t>
            </a:r>
            <a:r>
              <a:rPr lang="sv-SE" dirty="0">
                <a:solidFill>
                  <a:schemeClr val="tx1"/>
                </a:solidFill>
              </a:rPr>
              <a:t>. </a:t>
            </a:r>
          </a:p>
        </p:txBody>
      </p:sp>
      <p:sp>
        <p:nvSpPr>
          <p:cNvPr id="15" name="textruta 14"/>
          <p:cNvSpPr txBox="1"/>
          <p:nvPr/>
        </p:nvSpPr>
        <p:spPr>
          <a:xfrm>
            <a:off x="4772618" y="6047557"/>
            <a:ext cx="1288536" cy="200055"/>
          </a:xfrm>
          <a:prstGeom prst="rect">
            <a:avLst/>
          </a:prstGeom>
          <a:noFill/>
        </p:spPr>
        <p:txBody>
          <a:bodyPr wrap="square" rtlCol="0">
            <a:spAutoFit/>
          </a:bodyPr>
          <a:lstStyle/>
          <a:p>
            <a:r>
              <a:rPr lang="sv-SE" sz="700" dirty="0" smtClean="0">
                <a:solidFill>
                  <a:schemeClr val="bg1">
                    <a:lumMod val="75000"/>
                  </a:schemeClr>
                </a:solidFill>
              </a:rPr>
              <a:t>www.freepik.com</a:t>
            </a:r>
            <a:endParaRPr lang="sv-SE" sz="700" dirty="0">
              <a:solidFill>
                <a:schemeClr val="bg1">
                  <a:lumMod val="75000"/>
                </a:schemeClr>
              </a:solidFill>
            </a:endParaRPr>
          </a:p>
        </p:txBody>
      </p:sp>
    </p:spTree>
    <p:extLst>
      <p:ext uri="{BB962C8B-B14F-4D97-AF65-F5344CB8AC3E}">
        <p14:creationId xmlns:p14="http://schemas.microsoft.com/office/powerpoint/2010/main" val="111872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Strategi</a:t>
            </a:r>
            <a:endParaRPr lang="sv-SE" dirty="0"/>
          </a:p>
        </p:txBody>
      </p:sp>
      <p:sp>
        <p:nvSpPr>
          <p:cNvPr id="3" name="Platshållare för innehåll 2"/>
          <p:cNvSpPr>
            <a:spLocks noGrp="1"/>
          </p:cNvSpPr>
          <p:nvPr>
            <p:ph idx="1"/>
          </p:nvPr>
        </p:nvSpPr>
        <p:spPr>
          <a:xfrm>
            <a:off x="628650" y="1536867"/>
            <a:ext cx="7886700" cy="2760813"/>
          </a:xfrm>
        </p:spPr>
        <p:txBody>
          <a:bodyPr/>
          <a:lstStyle/>
          <a:p>
            <a:pPr marL="0" indent="0">
              <a:lnSpc>
                <a:spcPct val="100000"/>
              </a:lnSpc>
              <a:buNone/>
            </a:pPr>
            <a:r>
              <a:rPr lang="sv-SE" dirty="0" smtClean="0"/>
              <a:t>För </a:t>
            </a:r>
            <a:r>
              <a:rPr lang="sv-SE" dirty="0"/>
              <a:t>att kunna </a:t>
            </a:r>
            <a:r>
              <a:rPr lang="sv-SE" dirty="0" smtClean="0"/>
              <a:t>erbjuda en vård i rimlig tid och en bättre arbetsmiljö krävs </a:t>
            </a:r>
            <a:r>
              <a:rPr lang="sv-SE" b="1" dirty="0"/>
              <a:t>en planering som utgår från ett tydligt patientfokus och behovet av vård</a:t>
            </a:r>
            <a:r>
              <a:rPr lang="sv-SE" dirty="0" smtClean="0"/>
              <a:t>.</a:t>
            </a:r>
          </a:p>
          <a:p>
            <a:endParaRPr lang="sv-SE" dirty="0"/>
          </a:p>
        </p:txBody>
      </p:sp>
      <p:sp>
        <p:nvSpPr>
          <p:cNvPr id="5" name="Vikt hörn 4"/>
          <p:cNvSpPr/>
          <p:nvPr/>
        </p:nvSpPr>
        <p:spPr>
          <a:xfrm>
            <a:off x="2599508" y="3566159"/>
            <a:ext cx="5930537" cy="1972491"/>
          </a:xfrm>
          <a:prstGeom prst="foldedCorner">
            <a:avLst/>
          </a:prstGeom>
          <a:effectLst>
            <a:outerShdw blurRad="50800" dist="38100" dir="2700000" sx="101000" sy="101000" algn="tl" rotWithShape="0">
              <a:prstClr val="black">
                <a:alpha val="4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sv-SE" sz="2400" dirty="0" smtClean="0"/>
          </a:p>
          <a:p>
            <a:pPr algn="ctr">
              <a:lnSpc>
                <a:spcPct val="100000"/>
              </a:lnSpc>
            </a:pPr>
            <a:r>
              <a:rPr lang="sv-SE" sz="2400" dirty="0" smtClean="0"/>
              <a:t>Ett </a:t>
            </a:r>
            <a:r>
              <a:rPr lang="sv-SE" sz="2400" dirty="0"/>
              <a:t>beslut är därför taget </a:t>
            </a:r>
            <a:endParaRPr lang="sv-SE" sz="2400" dirty="0" smtClean="0"/>
          </a:p>
          <a:p>
            <a:pPr algn="ctr">
              <a:lnSpc>
                <a:spcPct val="100000"/>
              </a:lnSpc>
            </a:pPr>
            <a:r>
              <a:rPr lang="sv-SE" sz="2400" dirty="0" smtClean="0"/>
              <a:t>att </a:t>
            </a:r>
            <a:r>
              <a:rPr lang="sv-SE" sz="2400" dirty="0"/>
              <a:t>samtliga enheter </a:t>
            </a:r>
            <a:endParaRPr lang="sv-SE" sz="2400" dirty="0" smtClean="0"/>
          </a:p>
          <a:p>
            <a:pPr algn="ctr">
              <a:lnSpc>
                <a:spcPct val="100000"/>
              </a:lnSpc>
            </a:pPr>
            <a:r>
              <a:rPr lang="sv-SE" sz="2400" dirty="0" smtClean="0"/>
              <a:t>inom </a:t>
            </a:r>
            <a:r>
              <a:rPr lang="sv-SE" sz="2400" dirty="0"/>
              <a:t>hälso- och sjukvården </a:t>
            </a:r>
            <a:endParaRPr lang="sv-SE" sz="2400" dirty="0" smtClean="0"/>
          </a:p>
          <a:p>
            <a:pPr algn="ctr">
              <a:lnSpc>
                <a:spcPct val="100000"/>
              </a:lnSpc>
            </a:pPr>
            <a:r>
              <a:rPr lang="sv-SE" sz="2400" dirty="0" smtClean="0"/>
              <a:t>ska </a:t>
            </a:r>
            <a:r>
              <a:rPr lang="sv-SE" sz="2400" dirty="0"/>
              <a:t>införa </a:t>
            </a:r>
            <a:endParaRPr lang="sv-SE" sz="2400" dirty="0" smtClean="0"/>
          </a:p>
          <a:p>
            <a:pPr algn="ctr">
              <a:lnSpc>
                <a:spcPct val="100000"/>
              </a:lnSpc>
            </a:pPr>
            <a:r>
              <a:rPr lang="sv-SE" sz="2400" dirty="0" smtClean="0"/>
              <a:t>produktions- </a:t>
            </a:r>
            <a:r>
              <a:rPr lang="sv-SE" sz="2400" dirty="0"/>
              <a:t>och kapacitetsplanering. </a:t>
            </a:r>
          </a:p>
        </p:txBody>
      </p:sp>
    </p:spTree>
    <p:extLst>
      <p:ext uri="{BB962C8B-B14F-4D97-AF65-F5344CB8AC3E}">
        <p14:creationId xmlns:p14="http://schemas.microsoft.com/office/powerpoint/2010/main" val="164312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nkra4\AppData\Local\Microsoft\Windows\INetCache\IE\JQ3YYUCH\birds-on-a-wir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896" b="37725"/>
          <a:stretch/>
        </p:blipFill>
        <p:spPr bwMode="auto">
          <a:xfrm>
            <a:off x="1331640" y="4602257"/>
            <a:ext cx="6696744" cy="1467490"/>
          </a:xfrm>
          <a:prstGeom prst="rect">
            <a:avLst/>
          </a:prstGeom>
          <a:noFill/>
          <a:extLst>
            <a:ext uri="{909E8E84-426E-40DD-AFC4-6F175D3DCCD1}">
              <a14:hiddenFill xmlns:a14="http://schemas.microsoft.com/office/drawing/2010/main">
                <a:solidFill>
                  <a:srgbClr val="FFFFFF"/>
                </a:solidFill>
              </a14:hiddenFill>
            </a:ext>
          </a:extLst>
        </p:spPr>
      </p:pic>
      <p:sp>
        <p:nvSpPr>
          <p:cNvPr id="7" name="Rubrik 1"/>
          <p:cNvSpPr>
            <a:spLocks noGrp="1"/>
          </p:cNvSpPr>
          <p:nvPr>
            <p:ph type="title"/>
          </p:nvPr>
        </p:nvSpPr>
        <p:spPr>
          <a:xfrm>
            <a:off x="457201" y="260648"/>
            <a:ext cx="7859216" cy="1143000"/>
          </a:xfrm>
        </p:spPr>
        <p:txBody>
          <a:bodyPr anchor="ctr">
            <a:noAutofit/>
          </a:bodyPr>
          <a:lstStyle/>
          <a:p>
            <a:r>
              <a:rPr lang="sv-SE" sz="3600" dirty="0"/>
              <a:t>Vad är </a:t>
            </a:r>
            <a:r>
              <a:rPr lang="sv-SE" sz="3600" dirty="0" smtClean="0"/>
              <a:t>en produktionsplan och en kapacitetsplan?</a:t>
            </a:r>
            <a:endParaRPr lang="sv-SE" sz="3600" dirty="0"/>
          </a:p>
        </p:txBody>
      </p:sp>
      <p:sp>
        <p:nvSpPr>
          <p:cNvPr id="13" name="Rundad rektangulär 12"/>
          <p:cNvSpPr/>
          <p:nvPr/>
        </p:nvSpPr>
        <p:spPr>
          <a:xfrm>
            <a:off x="2915816" y="1484784"/>
            <a:ext cx="864096" cy="408623"/>
          </a:xfrm>
          <a:prstGeom prst="wedgeRoundRectCallout">
            <a:avLst/>
          </a:prstGeom>
        </p:spPr>
        <p:txBody>
          <a:bodyPr wrap="square">
            <a:spAutoFit/>
          </a:bodyPr>
          <a:lstStyle/>
          <a:p>
            <a:endParaRPr lang="sv-SE">
              <a:solidFill>
                <a:schemeClr val="tx1"/>
              </a:solidFill>
              <a:latin typeface="Garamond" panose="02020404030301010803" pitchFamily="18" charset="0"/>
            </a:endParaRPr>
          </a:p>
        </p:txBody>
      </p:sp>
      <p:sp>
        <p:nvSpPr>
          <p:cNvPr id="14" name="Rundad rektangulär 13"/>
          <p:cNvSpPr/>
          <p:nvPr/>
        </p:nvSpPr>
        <p:spPr>
          <a:xfrm>
            <a:off x="611560" y="1611866"/>
            <a:ext cx="3744416" cy="2281476"/>
          </a:xfrm>
          <a:prstGeom prst="wedgeRoundRectCallout">
            <a:avLst>
              <a:gd name="adj1" fmla="val -7781"/>
              <a:gd name="adj2" fmla="val 88135"/>
              <a:gd name="adj3" fmla="val 16667"/>
            </a:avLst>
          </a:prstGeom>
          <a:ln w="12700">
            <a:solidFill>
              <a:schemeClr val="accent1"/>
            </a:solidFill>
          </a:ln>
        </p:spPr>
        <p:txBody>
          <a:bodyPr wrap="square">
            <a:spAutoFit/>
          </a:bodyPr>
          <a:lstStyle/>
          <a:p>
            <a:r>
              <a:rPr lang="sv-SE" sz="1600" dirty="0">
                <a:solidFill>
                  <a:schemeClr val="tx1"/>
                </a:solidFill>
                <a:latin typeface="+mj-lt"/>
              </a:rPr>
              <a:t>En </a:t>
            </a:r>
            <a:r>
              <a:rPr lang="sv-SE" sz="1600" b="1" dirty="0">
                <a:solidFill>
                  <a:schemeClr val="tx1"/>
                </a:solidFill>
                <a:latin typeface="+mj-lt"/>
              </a:rPr>
              <a:t>produktionsplan</a:t>
            </a:r>
            <a:r>
              <a:rPr lang="sv-SE" sz="1600" dirty="0">
                <a:solidFill>
                  <a:schemeClr val="tx1"/>
                </a:solidFill>
                <a:latin typeface="+mj-lt"/>
              </a:rPr>
              <a:t> </a:t>
            </a:r>
            <a:r>
              <a:rPr lang="sv-SE" sz="1600" dirty="0" smtClean="0">
                <a:solidFill>
                  <a:schemeClr val="tx1"/>
                </a:solidFill>
                <a:latin typeface="+mj-lt"/>
              </a:rPr>
              <a:t>innehåller </a:t>
            </a:r>
            <a:r>
              <a:rPr lang="sv-SE" sz="1600" dirty="0">
                <a:solidFill>
                  <a:schemeClr val="tx1"/>
                </a:solidFill>
                <a:latin typeface="+mj-lt"/>
              </a:rPr>
              <a:t>hur mycket, i volymer, en </a:t>
            </a:r>
            <a:r>
              <a:rPr lang="sv-SE" sz="1600" dirty="0" smtClean="0">
                <a:latin typeface="+mj-lt"/>
              </a:rPr>
              <a:t>enhet</a:t>
            </a:r>
            <a:r>
              <a:rPr lang="sv-SE" sz="1600" dirty="0" smtClean="0">
                <a:solidFill>
                  <a:schemeClr val="tx1"/>
                </a:solidFill>
                <a:latin typeface="+mj-lt"/>
              </a:rPr>
              <a:t> </a:t>
            </a:r>
            <a:r>
              <a:rPr lang="sv-SE" sz="1600" dirty="0">
                <a:solidFill>
                  <a:schemeClr val="tx1"/>
                </a:solidFill>
                <a:latin typeface="+mj-lt"/>
              </a:rPr>
              <a:t>behöver producera per </a:t>
            </a:r>
            <a:r>
              <a:rPr lang="sv-SE" sz="1600" dirty="0" smtClean="0">
                <a:solidFill>
                  <a:schemeClr val="tx1"/>
                </a:solidFill>
                <a:latin typeface="+mj-lt"/>
              </a:rPr>
              <a:t>år</a:t>
            </a:r>
            <a:r>
              <a:rPr lang="sv-SE" sz="1600" dirty="0">
                <a:solidFill>
                  <a:schemeClr val="tx1"/>
                </a:solidFill>
                <a:latin typeface="+mj-lt"/>
              </a:rPr>
              <a:t>, månad, </a:t>
            </a:r>
            <a:r>
              <a:rPr lang="sv-SE" sz="1600" dirty="0" smtClean="0">
                <a:solidFill>
                  <a:schemeClr val="tx1"/>
                </a:solidFill>
                <a:latin typeface="+mj-lt"/>
              </a:rPr>
              <a:t>vecka eller dag, för </a:t>
            </a:r>
            <a:r>
              <a:rPr lang="sv-SE" sz="1600" dirty="0">
                <a:solidFill>
                  <a:schemeClr val="tx1"/>
                </a:solidFill>
                <a:latin typeface="+mj-lt"/>
              </a:rPr>
              <a:t>att möta patienternas </a:t>
            </a:r>
            <a:r>
              <a:rPr lang="sv-SE" sz="1600" dirty="0" smtClean="0">
                <a:solidFill>
                  <a:schemeClr val="tx1"/>
                </a:solidFill>
                <a:latin typeface="+mj-lt"/>
              </a:rPr>
              <a:t>behov. </a:t>
            </a:r>
          </a:p>
          <a:p>
            <a:endParaRPr lang="sv-SE" sz="1600" dirty="0">
              <a:latin typeface="+mj-lt"/>
            </a:endParaRPr>
          </a:p>
          <a:p>
            <a:r>
              <a:rPr lang="sv-SE" sz="1600" dirty="0" smtClean="0">
                <a:solidFill>
                  <a:schemeClr val="tx1"/>
                </a:solidFill>
                <a:latin typeface="+mj-lt"/>
              </a:rPr>
              <a:t>Till exempel:</a:t>
            </a:r>
            <a:endParaRPr lang="sv-SE" sz="1600" dirty="0">
              <a:solidFill>
                <a:schemeClr val="tx1"/>
              </a:solidFill>
              <a:latin typeface="+mj-lt"/>
            </a:endParaRPr>
          </a:p>
          <a:p>
            <a:pPr marL="285750" indent="-285750">
              <a:buFont typeface="Arial" panose="020B0604020202020204" pitchFamily="34" charset="0"/>
              <a:buChar char="•"/>
            </a:pPr>
            <a:r>
              <a:rPr lang="sv-SE" sz="1600" dirty="0">
                <a:latin typeface="+mj-lt"/>
              </a:rPr>
              <a:t>X</a:t>
            </a:r>
            <a:r>
              <a:rPr lang="sv-SE" sz="1600" dirty="0" smtClean="0">
                <a:solidFill>
                  <a:schemeClr val="tx1"/>
                </a:solidFill>
                <a:latin typeface="+mj-lt"/>
              </a:rPr>
              <a:t> antal läkarbesök </a:t>
            </a:r>
            <a:r>
              <a:rPr lang="sv-SE" sz="1600" dirty="0">
                <a:solidFill>
                  <a:schemeClr val="tx1"/>
                </a:solidFill>
                <a:latin typeface="+mj-lt"/>
              </a:rPr>
              <a:t>i veckan</a:t>
            </a:r>
          </a:p>
          <a:p>
            <a:pPr marL="285750" indent="-285750">
              <a:buFont typeface="Arial" panose="020B0604020202020204" pitchFamily="34" charset="0"/>
              <a:buChar char="•"/>
            </a:pPr>
            <a:r>
              <a:rPr lang="sv-SE" sz="1600" dirty="0">
                <a:latin typeface="+mj-lt"/>
              </a:rPr>
              <a:t>Y</a:t>
            </a:r>
            <a:r>
              <a:rPr lang="sv-SE" sz="1600" dirty="0" smtClean="0">
                <a:solidFill>
                  <a:schemeClr val="tx1"/>
                </a:solidFill>
                <a:latin typeface="+mj-lt"/>
              </a:rPr>
              <a:t> antal operationer </a:t>
            </a:r>
            <a:r>
              <a:rPr lang="sv-SE" sz="1600" dirty="0">
                <a:solidFill>
                  <a:schemeClr val="tx1"/>
                </a:solidFill>
                <a:latin typeface="+mj-lt"/>
              </a:rPr>
              <a:t>om </a:t>
            </a:r>
            <a:r>
              <a:rPr lang="sv-SE" sz="1600" dirty="0" smtClean="0">
                <a:solidFill>
                  <a:schemeClr val="tx1"/>
                </a:solidFill>
                <a:latin typeface="+mj-lt"/>
              </a:rPr>
              <a:t>dagen</a:t>
            </a:r>
            <a:endParaRPr lang="sv-SE" sz="1600" dirty="0">
              <a:solidFill>
                <a:schemeClr val="tx1"/>
              </a:solidFill>
              <a:latin typeface="+mj-lt"/>
            </a:endParaRPr>
          </a:p>
        </p:txBody>
      </p:sp>
      <p:sp>
        <p:nvSpPr>
          <p:cNvPr id="15" name="Rundad rektangulär 14"/>
          <p:cNvSpPr/>
          <p:nvPr/>
        </p:nvSpPr>
        <p:spPr>
          <a:xfrm>
            <a:off x="5076056" y="1781360"/>
            <a:ext cx="3240360" cy="2009061"/>
          </a:xfrm>
          <a:prstGeom prst="wedgeRoundRectCallout">
            <a:avLst>
              <a:gd name="adj1" fmla="val -17707"/>
              <a:gd name="adj2" fmla="val 100538"/>
              <a:gd name="adj3" fmla="val 16667"/>
            </a:avLst>
          </a:prstGeom>
          <a:ln w="12700">
            <a:solidFill>
              <a:schemeClr val="accent1"/>
            </a:solidFill>
          </a:ln>
        </p:spPr>
        <p:txBody>
          <a:bodyPr wrap="square">
            <a:spAutoFit/>
          </a:bodyPr>
          <a:lstStyle/>
          <a:p>
            <a:r>
              <a:rPr lang="sv-SE" sz="1600" b="1" dirty="0">
                <a:solidFill>
                  <a:schemeClr val="tx1"/>
                </a:solidFill>
                <a:latin typeface="+mj-lt"/>
              </a:rPr>
              <a:t>Kapacitetsplanering</a:t>
            </a:r>
            <a:r>
              <a:rPr lang="sv-SE" sz="1600" dirty="0">
                <a:solidFill>
                  <a:schemeClr val="tx1"/>
                </a:solidFill>
                <a:latin typeface="+mj-lt"/>
              </a:rPr>
              <a:t> innebär att </a:t>
            </a:r>
            <a:r>
              <a:rPr lang="sv-SE" sz="1600" dirty="0" smtClean="0">
                <a:solidFill>
                  <a:schemeClr val="tx1"/>
                </a:solidFill>
                <a:latin typeface="+mj-lt"/>
              </a:rPr>
              <a:t>man matchar </a:t>
            </a:r>
            <a:r>
              <a:rPr lang="sv-SE" sz="1600" dirty="0">
                <a:solidFill>
                  <a:schemeClr val="tx1"/>
                </a:solidFill>
                <a:latin typeface="+mj-lt"/>
              </a:rPr>
              <a:t>sina </a:t>
            </a:r>
            <a:r>
              <a:rPr lang="sv-SE" sz="1600" dirty="0" smtClean="0">
                <a:solidFill>
                  <a:schemeClr val="tx1"/>
                </a:solidFill>
                <a:latin typeface="+mj-lt"/>
              </a:rPr>
              <a:t>resurser, exempelvis personal, utrustning och undersökningsrum,  </a:t>
            </a:r>
            <a:r>
              <a:rPr lang="sv-SE" sz="1600" dirty="0">
                <a:solidFill>
                  <a:schemeClr val="tx1"/>
                </a:solidFill>
                <a:latin typeface="+mj-lt"/>
              </a:rPr>
              <a:t>mot det verkliga behovet </a:t>
            </a:r>
            <a:r>
              <a:rPr lang="sv-SE" sz="1600" dirty="0" smtClean="0">
                <a:solidFill>
                  <a:schemeClr val="tx1"/>
                </a:solidFill>
                <a:latin typeface="+mj-lt"/>
              </a:rPr>
              <a:t>av vård </a:t>
            </a:r>
            <a:r>
              <a:rPr lang="sv-SE" sz="1600" dirty="0">
                <a:solidFill>
                  <a:schemeClr val="tx1"/>
                </a:solidFill>
                <a:latin typeface="+mj-lt"/>
              </a:rPr>
              <a:t>och annat som ingår i </a:t>
            </a:r>
            <a:r>
              <a:rPr lang="sv-SE" sz="1600" dirty="0" smtClean="0">
                <a:solidFill>
                  <a:schemeClr val="tx1"/>
                </a:solidFill>
                <a:latin typeface="+mj-lt"/>
              </a:rPr>
              <a:t>verksamhetens uppdrag.</a:t>
            </a:r>
            <a:endParaRPr lang="sv-SE" sz="1600" dirty="0">
              <a:solidFill>
                <a:schemeClr val="tx1"/>
              </a:solidFill>
              <a:latin typeface="+mj-lt"/>
            </a:endParaRPr>
          </a:p>
        </p:txBody>
      </p:sp>
    </p:spTree>
    <p:extLst>
      <p:ext uri="{BB962C8B-B14F-4D97-AF65-F5344CB8AC3E}">
        <p14:creationId xmlns:p14="http://schemas.microsoft.com/office/powerpoint/2010/main" val="735041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652987"/>
            <a:ext cx="7886700" cy="1325563"/>
          </a:xfrm>
        </p:spPr>
        <p:txBody>
          <a:bodyPr>
            <a:normAutofit/>
          </a:bodyPr>
          <a:lstStyle/>
          <a:p>
            <a:r>
              <a:rPr lang="sv-SE" dirty="0"/>
              <a:t>E</a:t>
            </a:r>
            <a:r>
              <a:rPr lang="sv-SE" sz="4000" dirty="0" smtClean="0"/>
              <a:t>n metod för långsiktig planering</a:t>
            </a:r>
            <a:endParaRPr lang="sv-SE" sz="4000" dirty="0"/>
          </a:p>
        </p:txBody>
      </p:sp>
      <p:sp>
        <p:nvSpPr>
          <p:cNvPr id="3" name="Platshållare för innehåll 2"/>
          <p:cNvSpPr>
            <a:spLocks noGrp="1"/>
          </p:cNvSpPr>
          <p:nvPr>
            <p:ph idx="1"/>
          </p:nvPr>
        </p:nvSpPr>
        <p:spPr>
          <a:xfrm>
            <a:off x="797981" y="2506662"/>
            <a:ext cx="7886700" cy="1066271"/>
          </a:xfrm>
        </p:spPr>
        <p:txBody>
          <a:bodyPr>
            <a:normAutofit/>
          </a:bodyPr>
          <a:lstStyle/>
          <a:p>
            <a:pPr marL="0" indent="0">
              <a:buNone/>
            </a:pPr>
            <a:r>
              <a:rPr lang="sv-SE" sz="2400" dirty="0"/>
              <a:t>U</a:t>
            </a:r>
            <a:r>
              <a:rPr lang="sv-SE" sz="2400" dirty="0" smtClean="0"/>
              <a:t>tifrån det beräknade vårdbehovet matchas tillgängliga resurser och utifrån detta görs en långsiktig plan. </a:t>
            </a:r>
            <a:endParaRPr lang="sv-SE" sz="2000" dirty="0" smtClean="0"/>
          </a:p>
          <a:p>
            <a:pPr marL="0" indent="0">
              <a:buNone/>
            </a:pPr>
            <a:endParaRPr lang="sv-SE" sz="2400" dirty="0" smtClean="0"/>
          </a:p>
          <a:p>
            <a:pPr marL="0" indent="0">
              <a:buNone/>
            </a:pPr>
            <a:endParaRPr lang="sv-SE" sz="2400" dirty="0"/>
          </a:p>
        </p:txBody>
      </p:sp>
      <p:cxnSp>
        <p:nvCxnSpPr>
          <p:cNvPr id="6" name="Rak 5"/>
          <p:cNvCxnSpPr/>
          <p:nvPr/>
        </p:nvCxnSpPr>
        <p:spPr>
          <a:xfrm flipV="1">
            <a:off x="1447797" y="5105401"/>
            <a:ext cx="6019803" cy="254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Ellips 6"/>
          <p:cNvSpPr/>
          <p:nvPr/>
        </p:nvSpPr>
        <p:spPr>
          <a:xfrm>
            <a:off x="4038597" y="5130809"/>
            <a:ext cx="880524" cy="880524"/>
          </a:xfrm>
          <a:prstGeom prst="ellips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p:cNvSpPr txBox="1"/>
          <p:nvPr/>
        </p:nvSpPr>
        <p:spPr>
          <a:xfrm>
            <a:off x="2218252" y="5096943"/>
            <a:ext cx="1287532" cy="369332"/>
          </a:xfrm>
          <a:prstGeom prst="rect">
            <a:avLst/>
          </a:prstGeom>
          <a:noFill/>
        </p:spPr>
        <p:txBody>
          <a:bodyPr wrap="none" rtlCol="0">
            <a:spAutoFit/>
          </a:bodyPr>
          <a:lstStyle/>
          <a:p>
            <a:r>
              <a:rPr lang="sv-SE" dirty="0" smtClean="0"/>
              <a:t>Produktion</a:t>
            </a:r>
            <a:endParaRPr lang="sv-SE" dirty="0"/>
          </a:p>
        </p:txBody>
      </p:sp>
      <p:sp>
        <p:nvSpPr>
          <p:cNvPr id="9" name="textruta 8"/>
          <p:cNvSpPr txBox="1"/>
          <p:nvPr/>
        </p:nvSpPr>
        <p:spPr>
          <a:xfrm>
            <a:off x="5554130" y="5081607"/>
            <a:ext cx="1146468" cy="369332"/>
          </a:xfrm>
          <a:prstGeom prst="rect">
            <a:avLst/>
          </a:prstGeom>
          <a:noFill/>
        </p:spPr>
        <p:txBody>
          <a:bodyPr wrap="none" rtlCol="0">
            <a:spAutoFit/>
          </a:bodyPr>
          <a:lstStyle/>
          <a:p>
            <a:r>
              <a:rPr lang="sv-SE" dirty="0" smtClean="0"/>
              <a:t>Kapacitet</a:t>
            </a:r>
            <a:endParaRPr lang="sv-SE" dirty="0"/>
          </a:p>
        </p:txBody>
      </p:sp>
      <p:sp>
        <p:nvSpPr>
          <p:cNvPr id="143" name="Parallelltrapets 142"/>
          <p:cNvSpPr/>
          <p:nvPr/>
        </p:nvSpPr>
        <p:spPr>
          <a:xfrm rot="10800000">
            <a:off x="1947331" y="3771230"/>
            <a:ext cx="1811868" cy="1323439"/>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smtClean="0">
              <a:solidFill>
                <a:schemeClr val="bg1"/>
              </a:solidFill>
            </a:endParaRPr>
          </a:p>
        </p:txBody>
      </p:sp>
      <p:sp>
        <p:nvSpPr>
          <p:cNvPr id="144" name="Parallelltrapets 143"/>
          <p:cNvSpPr/>
          <p:nvPr/>
        </p:nvSpPr>
        <p:spPr>
          <a:xfrm rot="10800000">
            <a:off x="5246832" y="3758168"/>
            <a:ext cx="1780499" cy="1323439"/>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5" name="textruta 144"/>
          <p:cNvSpPr txBox="1"/>
          <p:nvPr/>
        </p:nvSpPr>
        <p:spPr>
          <a:xfrm>
            <a:off x="4758279" y="3758168"/>
            <a:ext cx="2810933" cy="1323439"/>
          </a:xfrm>
          <a:prstGeom prst="rect">
            <a:avLst/>
          </a:prstGeom>
          <a:noFill/>
        </p:spPr>
        <p:txBody>
          <a:bodyPr wrap="square" rtlCol="0">
            <a:spAutoFit/>
          </a:bodyPr>
          <a:lstStyle/>
          <a:p>
            <a:pPr algn="ctr"/>
            <a:r>
              <a:rPr lang="sv-SE" sz="1600" dirty="0" smtClean="0">
                <a:solidFill>
                  <a:schemeClr val="bg1"/>
                </a:solidFill>
              </a:rPr>
              <a:t>Personal</a:t>
            </a:r>
          </a:p>
          <a:p>
            <a:pPr algn="ctr"/>
            <a:r>
              <a:rPr lang="sv-SE" sz="1600" dirty="0" smtClean="0">
                <a:solidFill>
                  <a:schemeClr val="bg1"/>
                </a:solidFill>
              </a:rPr>
              <a:t>Instrument</a:t>
            </a:r>
            <a:br>
              <a:rPr lang="sv-SE" sz="1600" dirty="0" smtClean="0">
                <a:solidFill>
                  <a:schemeClr val="bg1"/>
                </a:solidFill>
              </a:rPr>
            </a:br>
            <a:r>
              <a:rPr lang="sv-SE" sz="1600" dirty="0" smtClean="0">
                <a:solidFill>
                  <a:schemeClr val="bg1"/>
                </a:solidFill>
              </a:rPr>
              <a:t>Utrustning</a:t>
            </a:r>
          </a:p>
          <a:p>
            <a:pPr algn="ctr"/>
            <a:r>
              <a:rPr lang="sv-SE" sz="1600" dirty="0" smtClean="0">
                <a:solidFill>
                  <a:schemeClr val="bg1"/>
                </a:solidFill>
              </a:rPr>
              <a:t>Salar</a:t>
            </a:r>
          </a:p>
          <a:p>
            <a:pPr algn="ctr"/>
            <a:r>
              <a:rPr lang="sv-SE" sz="1600" dirty="0" smtClean="0">
                <a:solidFill>
                  <a:schemeClr val="bg1"/>
                </a:solidFill>
              </a:rPr>
              <a:t>Vårdplatser</a:t>
            </a:r>
            <a:endParaRPr lang="sv-SE" sz="1600" dirty="0">
              <a:solidFill>
                <a:schemeClr val="bg1"/>
              </a:solidFill>
            </a:endParaRPr>
          </a:p>
        </p:txBody>
      </p:sp>
      <p:sp>
        <p:nvSpPr>
          <p:cNvPr id="11" name="textruta 10"/>
          <p:cNvSpPr txBox="1"/>
          <p:nvPr/>
        </p:nvSpPr>
        <p:spPr>
          <a:xfrm>
            <a:off x="1447797" y="3860906"/>
            <a:ext cx="2810933" cy="1077218"/>
          </a:xfrm>
          <a:prstGeom prst="rect">
            <a:avLst/>
          </a:prstGeom>
          <a:noFill/>
        </p:spPr>
        <p:txBody>
          <a:bodyPr wrap="square" rtlCol="0">
            <a:spAutoFit/>
          </a:bodyPr>
          <a:lstStyle/>
          <a:p>
            <a:pPr algn="ctr"/>
            <a:r>
              <a:rPr lang="sv-SE" sz="1600" dirty="0" smtClean="0">
                <a:solidFill>
                  <a:schemeClr val="bg1"/>
                </a:solidFill>
              </a:rPr>
              <a:t>Besök</a:t>
            </a:r>
          </a:p>
          <a:p>
            <a:pPr algn="ctr"/>
            <a:r>
              <a:rPr lang="sv-SE" sz="1600" dirty="0" smtClean="0">
                <a:solidFill>
                  <a:schemeClr val="bg1"/>
                </a:solidFill>
              </a:rPr>
              <a:t>Operationer</a:t>
            </a:r>
          </a:p>
          <a:p>
            <a:pPr algn="ctr"/>
            <a:r>
              <a:rPr lang="sv-SE" sz="1600" dirty="0" smtClean="0">
                <a:solidFill>
                  <a:schemeClr val="bg1"/>
                </a:solidFill>
              </a:rPr>
              <a:t>Undersökningar</a:t>
            </a:r>
          </a:p>
          <a:p>
            <a:pPr algn="ctr"/>
            <a:r>
              <a:rPr lang="sv-SE" sz="1600" dirty="0" smtClean="0">
                <a:solidFill>
                  <a:schemeClr val="bg1"/>
                </a:solidFill>
              </a:rPr>
              <a:t>Prover</a:t>
            </a:r>
            <a:endParaRPr lang="sv-SE" sz="1600" dirty="0">
              <a:solidFill>
                <a:schemeClr val="bg1"/>
              </a:solidFill>
            </a:endParaRPr>
          </a:p>
        </p:txBody>
      </p:sp>
    </p:spTree>
    <p:extLst>
      <p:ext uri="{BB962C8B-B14F-4D97-AF65-F5344CB8AC3E}">
        <p14:creationId xmlns:p14="http://schemas.microsoft.com/office/powerpoint/2010/main" val="3486873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Varför ska vi jobba med detta?</a:t>
            </a:r>
            <a:endParaRPr lang="sv-SE" dirty="0"/>
          </a:p>
        </p:txBody>
      </p:sp>
      <p:grpSp>
        <p:nvGrpSpPr>
          <p:cNvPr id="15" name="Grupp 14"/>
          <p:cNvGrpSpPr/>
          <p:nvPr/>
        </p:nvGrpSpPr>
        <p:grpSpPr>
          <a:xfrm>
            <a:off x="2386344" y="1604835"/>
            <a:ext cx="2023836" cy="2100111"/>
            <a:chOff x="2386344" y="1604835"/>
            <a:chExt cx="2023836" cy="2100111"/>
          </a:xfrm>
        </p:grpSpPr>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6344" y="1604835"/>
              <a:ext cx="2023836" cy="2100111"/>
            </a:xfrm>
            <a:prstGeom prst="rect">
              <a:avLst/>
            </a:prstGeom>
          </p:spPr>
        </p:pic>
        <p:sp>
          <p:nvSpPr>
            <p:cNvPr id="5" name="textruta 4"/>
            <p:cNvSpPr txBox="1"/>
            <p:nvPr/>
          </p:nvSpPr>
          <p:spPr>
            <a:xfrm>
              <a:off x="2392435" y="2193225"/>
              <a:ext cx="1881412" cy="861774"/>
            </a:xfrm>
            <a:prstGeom prst="rect">
              <a:avLst/>
            </a:prstGeom>
            <a:noFill/>
          </p:spPr>
          <p:txBody>
            <a:bodyPr wrap="none" rtlCol="0">
              <a:spAutoFit/>
            </a:bodyPr>
            <a:lstStyle/>
            <a:p>
              <a:pPr lvl="0" algn="ctr"/>
              <a:r>
                <a:rPr lang="sv-SE" sz="1600" dirty="0" smtClean="0">
                  <a:solidFill>
                    <a:schemeClr val="bg1"/>
                  </a:solidFill>
                </a:rPr>
                <a:t>Vård i </a:t>
              </a:r>
              <a:r>
                <a:rPr lang="sv-SE" sz="1600" dirty="0">
                  <a:solidFill>
                    <a:schemeClr val="bg1"/>
                  </a:solidFill>
                </a:rPr>
                <a:t>rimlig </a:t>
              </a:r>
              <a:r>
                <a:rPr lang="sv-SE" sz="1600" dirty="0" smtClean="0">
                  <a:solidFill>
                    <a:schemeClr val="bg1"/>
                  </a:solidFill>
                </a:rPr>
                <a:t>tid</a:t>
              </a:r>
            </a:p>
            <a:p>
              <a:pPr lvl="0" algn="ctr"/>
              <a:r>
                <a:rPr lang="sv-SE" sz="1600" dirty="0">
                  <a:solidFill>
                    <a:schemeClr val="bg1"/>
                  </a:solidFill>
                </a:rPr>
                <a:t>f</a:t>
              </a:r>
              <a:r>
                <a:rPr lang="sv-SE" sz="1600" dirty="0" smtClean="0">
                  <a:solidFill>
                    <a:schemeClr val="bg1"/>
                  </a:solidFill>
                </a:rPr>
                <a:t>ör våra patienter</a:t>
              </a:r>
              <a:endParaRPr lang="sv-SE" sz="1600" dirty="0">
                <a:solidFill>
                  <a:schemeClr val="bg1"/>
                </a:solidFill>
              </a:endParaRPr>
            </a:p>
            <a:p>
              <a:endParaRPr lang="sv-SE" dirty="0"/>
            </a:p>
          </p:txBody>
        </p:sp>
      </p:grpSp>
      <p:grpSp>
        <p:nvGrpSpPr>
          <p:cNvPr id="17" name="Grupp 16"/>
          <p:cNvGrpSpPr/>
          <p:nvPr/>
        </p:nvGrpSpPr>
        <p:grpSpPr>
          <a:xfrm>
            <a:off x="2522382" y="3704947"/>
            <a:ext cx="1813598" cy="1926420"/>
            <a:chOff x="2522382" y="3704947"/>
            <a:chExt cx="1813598" cy="1926420"/>
          </a:xfrm>
        </p:grpSpPr>
        <p:pic>
          <p:nvPicPr>
            <p:cNvPr id="12" name="Bildobjekt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2382" y="3704947"/>
              <a:ext cx="1813598" cy="1926420"/>
            </a:xfrm>
            <a:prstGeom prst="rect">
              <a:avLst/>
            </a:prstGeom>
          </p:spPr>
        </p:pic>
        <p:sp>
          <p:nvSpPr>
            <p:cNvPr id="7" name="Rektangel 6"/>
            <p:cNvSpPr/>
            <p:nvPr/>
          </p:nvSpPr>
          <p:spPr>
            <a:xfrm>
              <a:off x="2620596" y="4198802"/>
              <a:ext cx="1669047" cy="830997"/>
            </a:xfrm>
            <a:prstGeom prst="rect">
              <a:avLst/>
            </a:prstGeom>
          </p:spPr>
          <p:txBody>
            <a:bodyPr wrap="none">
              <a:spAutoFit/>
            </a:bodyPr>
            <a:lstStyle/>
            <a:p>
              <a:pPr lvl="0" algn="ctr"/>
              <a:r>
                <a:rPr lang="sv-SE" sz="1600" dirty="0"/>
                <a:t>Effektivare </a:t>
              </a:r>
              <a:r>
                <a:rPr lang="sv-SE" sz="1600" dirty="0" smtClean="0"/>
                <a:t/>
              </a:r>
              <a:br>
                <a:rPr lang="sv-SE" sz="1600" dirty="0" smtClean="0"/>
              </a:br>
              <a:r>
                <a:rPr lang="sv-SE" sz="1600" dirty="0" smtClean="0"/>
                <a:t>användande </a:t>
              </a:r>
              <a:br>
                <a:rPr lang="sv-SE" sz="1600" dirty="0" smtClean="0"/>
              </a:br>
              <a:r>
                <a:rPr lang="sv-SE" sz="1600" dirty="0" smtClean="0"/>
                <a:t>av våra resurser</a:t>
              </a:r>
              <a:endParaRPr lang="sv-SE" sz="1600" dirty="0"/>
            </a:p>
          </p:txBody>
        </p:sp>
      </p:grpSp>
      <p:grpSp>
        <p:nvGrpSpPr>
          <p:cNvPr id="18" name="Grupp 17"/>
          <p:cNvGrpSpPr/>
          <p:nvPr/>
        </p:nvGrpSpPr>
        <p:grpSpPr>
          <a:xfrm>
            <a:off x="4355233" y="3704946"/>
            <a:ext cx="1896673" cy="1926421"/>
            <a:chOff x="4355233" y="3704946"/>
            <a:chExt cx="1896673" cy="1926421"/>
          </a:xfrm>
        </p:grpSpPr>
        <p:pic>
          <p:nvPicPr>
            <p:cNvPr id="14" name="Bildobjekt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5829" y="3704946"/>
              <a:ext cx="1812776" cy="1926421"/>
            </a:xfrm>
            <a:prstGeom prst="rect">
              <a:avLst/>
            </a:prstGeom>
          </p:spPr>
        </p:pic>
        <p:sp>
          <p:nvSpPr>
            <p:cNvPr id="8" name="textruta 7"/>
            <p:cNvSpPr txBox="1"/>
            <p:nvPr/>
          </p:nvSpPr>
          <p:spPr>
            <a:xfrm>
              <a:off x="4355233" y="3949451"/>
              <a:ext cx="1896673" cy="1323439"/>
            </a:xfrm>
            <a:prstGeom prst="rect">
              <a:avLst/>
            </a:prstGeom>
            <a:noFill/>
          </p:spPr>
          <p:txBody>
            <a:bodyPr wrap="none" rtlCol="0">
              <a:spAutoFit/>
            </a:bodyPr>
            <a:lstStyle/>
            <a:p>
              <a:pPr algn="ctr"/>
              <a:r>
                <a:rPr lang="sv-SE" sz="1600" dirty="0" smtClean="0">
                  <a:solidFill>
                    <a:schemeClr val="bg1"/>
                  </a:solidFill>
                </a:rPr>
                <a:t>Tydlighet och </a:t>
              </a:r>
              <a:br>
                <a:rPr lang="sv-SE" sz="1600" dirty="0" smtClean="0">
                  <a:solidFill>
                    <a:schemeClr val="bg1"/>
                  </a:solidFill>
                </a:rPr>
              </a:br>
              <a:r>
                <a:rPr lang="sv-SE" sz="1600" dirty="0" smtClean="0">
                  <a:solidFill>
                    <a:schemeClr val="bg1"/>
                  </a:solidFill>
                </a:rPr>
                <a:t>struktur, </a:t>
              </a:r>
              <a:br>
                <a:rPr lang="sv-SE" sz="1600" dirty="0" smtClean="0">
                  <a:solidFill>
                    <a:schemeClr val="bg1"/>
                  </a:solidFill>
                </a:rPr>
              </a:br>
              <a:r>
                <a:rPr lang="sv-SE" sz="1600" dirty="0" smtClean="0">
                  <a:solidFill>
                    <a:schemeClr val="bg1"/>
                  </a:solidFill>
                </a:rPr>
                <a:t>bättre samordning </a:t>
              </a:r>
              <a:br>
                <a:rPr lang="sv-SE" sz="1600" dirty="0" smtClean="0">
                  <a:solidFill>
                    <a:schemeClr val="bg1"/>
                  </a:solidFill>
                </a:rPr>
              </a:br>
              <a:r>
                <a:rPr lang="sv-SE" sz="1600" dirty="0" smtClean="0">
                  <a:solidFill>
                    <a:schemeClr val="bg1"/>
                  </a:solidFill>
                </a:rPr>
                <a:t>och minskad </a:t>
              </a:r>
              <a:br>
                <a:rPr lang="sv-SE" sz="1600" dirty="0" smtClean="0">
                  <a:solidFill>
                    <a:schemeClr val="bg1"/>
                  </a:solidFill>
                </a:rPr>
              </a:br>
              <a:r>
                <a:rPr lang="sv-SE" sz="1600" dirty="0" smtClean="0">
                  <a:solidFill>
                    <a:schemeClr val="bg1"/>
                  </a:solidFill>
                </a:rPr>
                <a:t>administration</a:t>
              </a:r>
              <a:endParaRPr lang="sv-SE" sz="1600" dirty="0">
                <a:solidFill>
                  <a:schemeClr val="bg1"/>
                </a:solidFill>
              </a:endParaRPr>
            </a:p>
          </p:txBody>
        </p:sp>
      </p:grpSp>
      <p:grpSp>
        <p:nvGrpSpPr>
          <p:cNvPr id="16" name="Grupp 15"/>
          <p:cNvGrpSpPr/>
          <p:nvPr/>
        </p:nvGrpSpPr>
        <p:grpSpPr>
          <a:xfrm>
            <a:off x="4332810" y="1617599"/>
            <a:ext cx="2085827" cy="2102881"/>
            <a:chOff x="4332810" y="1617599"/>
            <a:chExt cx="2085827" cy="2102881"/>
          </a:xfrm>
        </p:grpSpPr>
        <p:pic>
          <p:nvPicPr>
            <p:cNvPr id="13" name="Bildobjekt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1215" y="1617599"/>
              <a:ext cx="2028420" cy="2102881"/>
            </a:xfrm>
            <a:prstGeom prst="rect">
              <a:avLst/>
            </a:prstGeom>
          </p:spPr>
        </p:pic>
        <p:sp>
          <p:nvSpPr>
            <p:cNvPr id="4" name="textruta 3"/>
            <p:cNvSpPr txBox="1"/>
            <p:nvPr/>
          </p:nvSpPr>
          <p:spPr>
            <a:xfrm>
              <a:off x="4332810" y="2065717"/>
              <a:ext cx="2085827" cy="1354217"/>
            </a:xfrm>
            <a:prstGeom prst="rect">
              <a:avLst/>
            </a:prstGeom>
            <a:noFill/>
          </p:spPr>
          <p:txBody>
            <a:bodyPr wrap="none" rtlCol="0">
              <a:spAutoFit/>
            </a:bodyPr>
            <a:lstStyle/>
            <a:p>
              <a:pPr algn="ctr"/>
              <a:r>
                <a:rPr lang="sv-SE" sz="1600" dirty="0">
                  <a:solidFill>
                    <a:schemeClr val="bg1"/>
                  </a:solidFill>
                </a:rPr>
                <a:t>Bättre </a:t>
              </a:r>
              <a:r>
                <a:rPr lang="sv-SE" sz="1600" dirty="0" smtClean="0">
                  <a:solidFill>
                    <a:schemeClr val="bg1"/>
                  </a:solidFill>
                </a:rPr>
                <a:t> arbetsmiljö</a:t>
              </a:r>
            </a:p>
            <a:p>
              <a:pPr algn="ctr"/>
              <a:r>
                <a:rPr lang="sv-SE" sz="1600" dirty="0">
                  <a:solidFill>
                    <a:schemeClr val="bg1"/>
                  </a:solidFill>
                </a:rPr>
                <a:t>m</a:t>
              </a:r>
              <a:r>
                <a:rPr lang="sv-SE" sz="1600" dirty="0" smtClean="0">
                  <a:solidFill>
                    <a:schemeClr val="bg1"/>
                  </a:solidFill>
                </a:rPr>
                <a:t>ed uttalade </a:t>
              </a:r>
              <a:br>
                <a:rPr lang="sv-SE" sz="1600" dirty="0" smtClean="0">
                  <a:solidFill>
                    <a:schemeClr val="bg1"/>
                  </a:solidFill>
                </a:rPr>
              </a:br>
              <a:r>
                <a:rPr lang="sv-SE" sz="1600" dirty="0" smtClean="0">
                  <a:solidFill>
                    <a:schemeClr val="bg1"/>
                  </a:solidFill>
                </a:rPr>
                <a:t>förväntningar och</a:t>
              </a:r>
              <a:br>
                <a:rPr lang="sv-SE" sz="1600" dirty="0" smtClean="0">
                  <a:solidFill>
                    <a:schemeClr val="bg1"/>
                  </a:solidFill>
                </a:rPr>
              </a:br>
              <a:r>
                <a:rPr lang="sv-SE" sz="1600" dirty="0" smtClean="0">
                  <a:solidFill>
                    <a:schemeClr val="bg1"/>
                  </a:solidFill>
                </a:rPr>
                <a:t>jämnare </a:t>
              </a:r>
              <a:r>
                <a:rPr lang="sv-SE" sz="1600" dirty="0">
                  <a:solidFill>
                    <a:schemeClr val="bg1"/>
                  </a:solidFill>
                </a:rPr>
                <a:t>belastning </a:t>
              </a:r>
            </a:p>
            <a:p>
              <a:endParaRPr lang="sv-SE" dirty="0">
                <a:solidFill>
                  <a:schemeClr val="bg1"/>
                </a:solidFill>
              </a:endParaRPr>
            </a:p>
          </p:txBody>
        </p:sp>
      </p:grpSp>
    </p:spTree>
    <p:extLst>
      <p:ext uri="{BB962C8B-B14F-4D97-AF65-F5344CB8AC3E}">
        <p14:creationId xmlns:p14="http://schemas.microsoft.com/office/powerpoint/2010/main" val="178473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style.rotation</p:attrName>
                                        </p:attrNameLst>
                                      </p:cBhvr>
                                      <p:tavLst>
                                        <p:tav tm="0">
                                          <p:val>
                                            <p:fltVal val="90"/>
                                          </p:val>
                                        </p:tav>
                                        <p:tav tm="100000">
                                          <p:val>
                                            <p:fltVal val="0"/>
                                          </p:val>
                                        </p:tav>
                                      </p:tavLst>
                                    </p:anim>
                                    <p:animEffect transition="in" filter="fade">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5166" y="365126"/>
            <a:ext cx="7886700" cy="1325563"/>
          </a:xfrm>
        </p:spPr>
        <p:txBody>
          <a:bodyPr/>
          <a:lstStyle/>
          <a:p>
            <a:r>
              <a:rPr lang="sv-SE" dirty="0" smtClean="0"/>
              <a:t>Hur går arbetet till?</a:t>
            </a:r>
            <a:br>
              <a:rPr lang="sv-SE" dirty="0" smtClean="0"/>
            </a:br>
            <a:endParaRPr lang="sv-SE" dirty="0"/>
          </a:p>
        </p:txBody>
      </p:sp>
      <p:sp>
        <p:nvSpPr>
          <p:cNvPr id="5" name="Femhörning 4"/>
          <p:cNvSpPr/>
          <p:nvPr/>
        </p:nvSpPr>
        <p:spPr>
          <a:xfrm>
            <a:off x="664387" y="1667435"/>
            <a:ext cx="1778000" cy="152157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t>Hur ser behovet av vård ut?</a:t>
            </a:r>
            <a:endParaRPr lang="sv-SE" sz="1600" dirty="0"/>
          </a:p>
        </p:txBody>
      </p:sp>
      <p:sp>
        <p:nvSpPr>
          <p:cNvPr id="6" name="V-form 5"/>
          <p:cNvSpPr/>
          <p:nvPr/>
        </p:nvSpPr>
        <p:spPr>
          <a:xfrm>
            <a:off x="1846734" y="1667435"/>
            <a:ext cx="2330828" cy="152157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solidFill>
                <a:schemeClr val="bg1"/>
              </a:solidFill>
            </a:endParaRPr>
          </a:p>
        </p:txBody>
      </p:sp>
      <p:sp>
        <p:nvSpPr>
          <p:cNvPr id="7" name="V-form 6"/>
          <p:cNvSpPr/>
          <p:nvPr/>
        </p:nvSpPr>
        <p:spPr>
          <a:xfrm>
            <a:off x="3567953" y="1650500"/>
            <a:ext cx="2254121" cy="153851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8" name="V-form 7"/>
          <p:cNvSpPr/>
          <p:nvPr/>
        </p:nvSpPr>
        <p:spPr>
          <a:xfrm>
            <a:off x="5199529" y="1650500"/>
            <a:ext cx="2227702" cy="153851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9" name="V-form 8"/>
          <p:cNvSpPr/>
          <p:nvPr/>
        </p:nvSpPr>
        <p:spPr>
          <a:xfrm>
            <a:off x="6814161" y="1667437"/>
            <a:ext cx="2182351" cy="152157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0" name="textruta 9"/>
          <p:cNvSpPr txBox="1"/>
          <p:nvPr/>
        </p:nvSpPr>
        <p:spPr>
          <a:xfrm>
            <a:off x="2332819" y="1751240"/>
            <a:ext cx="1473207" cy="1661993"/>
          </a:xfrm>
          <a:prstGeom prst="rect">
            <a:avLst/>
          </a:prstGeom>
          <a:noFill/>
        </p:spPr>
        <p:txBody>
          <a:bodyPr wrap="square" rtlCol="0">
            <a:spAutoFit/>
          </a:bodyPr>
          <a:lstStyle/>
          <a:p>
            <a:pPr algn="ctr"/>
            <a:r>
              <a:rPr lang="sv-SE" sz="1400" dirty="0" smtClean="0">
                <a:solidFill>
                  <a:schemeClr val="bg1"/>
                </a:solidFill>
              </a:rPr>
              <a:t>Vad lägger vi </a:t>
            </a:r>
            <a:br>
              <a:rPr lang="sv-SE" sz="1400" dirty="0" smtClean="0">
                <a:solidFill>
                  <a:schemeClr val="bg1"/>
                </a:solidFill>
              </a:rPr>
            </a:br>
            <a:r>
              <a:rPr lang="sv-SE" sz="1400" dirty="0" smtClean="0">
                <a:solidFill>
                  <a:schemeClr val="bg1"/>
                </a:solidFill>
              </a:rPr>
              <a:t>tid på &amp; hur många arbetstimmar finns tillgängliga?</a:t>
            </a:r>
            <a:endParaRPr lang="sv-SE" sz="1400" dirty="0">
              <a:solidFill>
                <a:schemeClr val="bg1"/>
              </a:solidFill>
            </a:endParaRPr>
          </a:p>
          <a:p>
            <a:endParaRPr lang="sv-SE" dirty="0"/>
          </a:p>
        </p:txBody>
      </p:sp>
      <p:sp>
        <p:nvSpPr>
          <p:cNvPr id="11" name="textruta 10"/>
          <p:cNvSpPr txBox="1"/>
          <p:nvPr/>
        </p:nvSpPr>
        <p:spPr>
          <a:xfrm>
            <a:off x="4147663" y="1798938"/>
            <a:ext cx="1473207" cy="1354217"/>
          </a:xfrm>
          <a:prstGeom prst="rect">
            <a:avLst/>
          </a:prstGeom>
          <a:noFill/>
        </p:spPr>
        <p:txBody>
          <a:bodyPr wrap="square" rtlCol="0">
            <a:spAutoFit/>
          </a:bodyPr>
          <a:lstStyle/>
          <a:p>
            <a:pPr algn="ctr"/>
            <a:r>
              <a:rPr lang="sv-SE" sz="1600" dirty="0" smtClean="0">
                <a:solidFill>
                  <a:schemeClr val="bg1"/>
                </a:solidFill>
              </a:rPr>
              <a:t>Har vi </a:t>
            </a:r>
            <a:br>
              <a:rPr lang="sv-SE" sz="1600" dirty="0" smtClean="0">
                <a:solidFill>
                  <a:schemeClr val="bg1"/>
                </a:solidFill>
              </a:rPr>
            </a:br>
            <a:r>
              <a:rPr lang="sv-SE" sz="1600" dirty="0" smtClean="0">
                <a:solidFill>
                  <a:schemeClr val="bg1"/>
                </a:solidFill>
              </a:rPr>
              <a:t>balans mellan behov och kapacitet?</a:t>
            </a:r>
            <a:endParaRPr lang="sv-SE" sz="1600" dirty="0">
              <a:solidFill>
                <a:schemeClr val="bg1"/>
              </a:solidFill>
            </a:endParaRPr>
          </a:p>
          <a:p>
            <a:endParaRPr lang="sv-SE" dirty="0"/>
          </a:p>
        </p:txBody>
      </p:sp>
      <p:sp>
        <p:nvSpPr>
          <p:cNvPr id="12" name="textruta 11"/>
          <p:cNvSpPr txBox="1"/>
          <p:nvPr/>
        </p:nvSpPr>
        <p:spPr>
          <a:xfrm>
            <a:off x="5758292" y="1951338"/>
            <a:ext cx="1473207" cy="1107996"/>
          </a:xfrm>
          <a:prstGeom prst="rect">
            <a:avLst/>
          </a:prstGeom>
          <a:noFill/>
        </p:spPr>
        <p:txBody>
          <a:bodyPr wrap="square" rtlCol="0">
            <a:spAutoFit/>
          </a:bodyPr>
          <a:lstStyle/>
          <a:p>
            <a:pPr algn="ctr"/>
            <a:r>
              <a:rPr lang="sv-SE" sz="1600" dirty="0" smtClean="0">
                <a:solidFill>
                  <a:schemeClr val="bg1"/>
                </a:solidFill>
              </a:rPr>
              <a:t>Vad ska göras, när och av vem?</a:t>
            </a:r>
            <a:endParaRPr lang="sv-SE" sz="1600" dirty="0">
              <a:solidFill>
                <a:schemeClr val="bg1"/>
              </a:solidFill>
            </a:endParaRPr>
          </a:p>
          <a:p>
            <a:endParaRPr lang="sv-SE" dirty="0"/>
          </a:p>
        </p:txBody>
      </p:sp>
      <p:sp>
        <p:nvSpPr>
          <p:cNvPr id="13" name="textruta 12"/>
          <p:cNvSpPr txBox="1"/>
          <p:nvPr/>
        </p:nvSpPr>
        <p:spPr>
          <a:xfrm>
            <a:off x="7326086" y="1871653"/>
            <a:ext cx="1473207" cy="1107996"/>
          </a:xfrm>
          <a:prstGeom prst="rect">
            <a:avLst/>
          </a:prstGeom>
          <a:noFill/>
        </p:spPr>
        <p:txBody>
          <a:bodyPr wrap="square" rtlCol="0">
            <a:spAutoFit/>
          </a:bodyPr>
          <a:lstStyle/>
          <a:p>
            <a:pPr algn="ctr"/>
            <a:r>
              <a:rPr lang="sv-SE" sz="1600" dirty="0" smtClean="0">
                <a:solidFill>
                  <a:schemeClr val="bg1"/>
                </a:solidFill>
              </a:rPr>
              <a:t>Hur blir planen levande i vardagen?</a:t>
            </a:r>
            <a:endParaRPr lang="sv-SE" sz="1600" dirty="0">
              <a:solidFill>
                <a:schemeClr val="bg1"/>
              </a:solidFill>
            </a:endParaRPr>
          </a:p>
        </p:txBody>
      </p:sp>
      <p:sp>
        <p:nvSpPr>
          <p:cNvPr id="14" name="textruta 13"/>
          <p:cNvSpPr txBox="1"/>
          <p:nvPr/>
        </p:nvSpPr>
        <p:spPr>
          <a:xfrm rot="16200000">
            <a:off x="758902" y="3399999"/>
            <a:ext cx="1074225" cy="276999"/>
          </a:xfrm>
          <a:prstGeom prst="rect">
            <a:avLst/>
          </a:prstGeom>
          <a:noFill/>
        </p:spPr>
        <p:txBody>
          <a:bodyPr wrap="square" rtlCol="0">
            <a:spAutoFit/>
          </a:bodyPr>
          <a:lstStyle/>
          <a:p>
            <a:r>
              <a:rPr lang="sv-SE" sz="1200" dirty="0" smtClean="0"/>
              <a:t>RESULTAT</a:t>
            </a:r>
            <a:endParaRPr lang="sv-SE" sz="1200" dirty="0"/>
          </a:p>
        </p:txBody>
      </p:sp>
      <p:sp>
        <p:nvSpPr>
          <p:cNvPr id="15" name="Ned 14"/>
          <p:cNvSpPr/>
          <p:nvPr/>
        </p:nvSpPr>
        <p:spPr>
          <a:xfrm>
            <a:off x="1012518" y="3189013"/>
            <a:ext cx="540869" cy="91272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p:cNvSpPr txBox="1"/>
          <p:nvPr/>
        </p:nvSpPr>
        <p:spPr>
          <a:xfrm rot="16200000">
            <a:off x="2243728" y="3395643"/>
            <a:ext cx="1074225" cy="276999"/>
          </a:xfrm>
          <a:prstGeom prst="rect">
            <a:avLst/>
          </a:prstGeom>
          <a:noFill/>
        </p:spPr>
        <p:txBody>
          <a:bodyPr wrap="square" rtlCol="0">
            <a:spAutoFit/>
          </a:bodyPr>
          <a:lstStyle/>
          <a:p>
            <a:r>
              <a:rPr lang="sv-SE" sz="1200" dirty="0" smtClean="0"/>
              <a:t>RESULTAT</a:t>
            </a:r>
            <a:endParaRPr lang="sv-SE" sz="1200" dirty="0"/>
          </a:p>
        </p:txBody>
      </p:sp>
      <p:sp>
        <p:nvSpPr>
          <p:cNvPr id="21" name="Ned 20"/>
          <p:cNvSpPr/>
          <p:nvPr/>
        </p:nvSpPr>
        <p:spPr>
          <a:xfrm>
            <a:off x="2497344" y="3184657"/>
            <a:ext cx="540869" cy="91272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extruta 21"/>
          <p:cNvSpPr txBox="1"/>
          <p:nvPr/>
        </p:nvSpPr>
        <p:spPr>
          <a:xfrm rot="16200000">
            <a:off x="3798225" y="3408706"/>
            <a:ext cx="1074225" cy="276999"/>
          </a:xfrm>
          <a:prstGeom prst="rect">
            <a:avLst/>
          </a:prstGeom>
          <a:noFill/>
        </p:spPr>
        <p:txBody>
          <a:bodyPr wrap="square" rtlCol="0">
            <a:spAutoFit/>
          </a:bodyPr>
          <a:lstStyle/>
          <a:p>
            <a:r>
              <a:rPr lang="sv-SE" sz="1200" dirty="0" smtClean="0"/>
              <a:t>RESULTAT</a:t>
            </a:r>
            <a:endParaRPr lang="sv-SE" sz="1200" dirty="0"/>
          </a:p>
        </p:txBody>
      </p:sp>
      <p:sp>
        <p:nvSpPr>
          <p:cNvPr id="23" name="Ned 22"/>
          <p:cNvSpPr/>
          <p:nvPr/>
        </p:nvSpPr>
        <p:spPr>
          <a:xfrm>
            <a:off x="4051841" y="3197720"/>
            <a:ext cx="540869" cy="91272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p:cNvSpPr txBox="1"/>
          <p:nvPr/>
        </p:nvSpPr>
        <p:spPr>
          <a:xfrm rot="16200000">
            <a:off x="5404974" y="3395643"/>
            <a:ext cx="1074225" cy="276999"/>
          </a:xfrm>
          <a:prstGeom prst="rect">
            <a:avLst/>
          </a:prstGeom>
          <a:noFill/>
        </p:spPr>
        <p:txBody>
          <a:bodyPr wrap="square" rtlCol="0">
            <a:spAutoFit/>
          </a:bodyPr>
          <a:lstStyle/>
          <a:p>
            <a:r>
              <a:rPr lang="sv-SE" sz="1200" dirty="0" smtClean="0"/>
              <a:t>RESULTAT</a:t>
            </a:r>
            <a:endParaRPr lang="sv-SE" sz="1200" dirty="0"/>
          </a:p>
        </p:txBody>
      </p:sp>
      <p:sp>
        <p:nvSpPr>
          <p:cNvPr id="25" name="Ned 24"/>
          <p:cNvSpPr/>
          <p:nvPr/>
        </p:nvSpPr>
        <p:spPr>
          <a:xfrm>
            <a:off x="5658590" y="3184657"/>
            <a:ext cx="540869" cy="91272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rot="16200000">
            <a:off x="7024786" y="3408706"/>
            <a:ext cx="1074225" cy="276999"/>
          </a:xfrm>
          <a:prstGeom prst="rect">
            <a:avLst/>
          </a:prstGeom>
          <a:noFill/>
        </p:spPr>
        <p:txBody>
          <a:bodyPr wrap="square" rtlCol="0">
            <a:spAutoFit/>
          </a:bodyPr>
          <a:lstStyle/>
          <a:p>
            <a:r>
              <a:rPr lang="sv-SE" sz="1200" dirty="0" smtClean="0"/>
              <a:t>RESULTAT</a:t>
            </a:r>
            <a:endParaRPr lang="sv-SE" sz="1200" dirty="0"/>
          </a:p>
        </p:txBody>
      </p:sp>
      <p:sp>
        <p:nvSpPr>
          <p:cNvPr id="27" name="Ned 26"/>
          <p:cNvSpPr/>
          <p:nvPr/>
        </p:nvSpPr>
        <p:spPr>
          <a:xfrm>
            <a:off x="7278402" y="3197720"/>
            <a:ext cx="540869" cy="91272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ruta 27"/>
          <p:cNvSpPr txBox="1"/>
          <p:nvPr/>
        </p:nvSpPr>
        <p:spPr>
          <a:xfrm>
            <a:off x="686984" y="4310740"/>
            <a:ext cx="1189749" cy="523220"/>
          </a:xfrm>
          <a:prstGeom prst="rect">
            <a:avLst/>
          </a:prstGeom>
          <a:noFill/>
          <a:ln>
            <a:solidFill>
              <a:srgbClr val="83B81A"/>
            </a:solidFill>
          </a:ln>
        </p:spPr>
        <p:txBody>
          <a:bodyPr wrap="none" rtlCol="0">
            <a:spAutoFit/>
          </a:bodyPr>
          <a:lstStyle/>
          <a:p>
            <a:pPr algn="ctr"/>
            <a:r>
              <a:rPr lang="sv-SE" sz="1400" dirty="0" smtClean="0"/>
              <a:t>Produktions-</a:t>
            </a:r>
            <a:br>
              <a:rPr lang="sv-SE" sz="1400" dirty="0" smtClean="0"/>
            </a:br>
            <a:r>
              <a:rPr lang="sv-SE" sz="1400" dirty="0" smtClean="0"/>
              <a:t>plan</a:t>
            </a:r>
            <a:endParaRPr lang="sv-SE" sz="1400" dirty="0"/>
          </a:p>
        </p:txBody>
      </p:sp>
      <p:sp>
        <p:nvSpPr>
          <p:cNvPr id="29" name="textruta 28"/>
          <p:cNvSpPr txBox="1"/>
          <p:nvPr/>
        </p:nvSpPr>
        <p:spPr>
          <a:xfrm>
            <a:off x="2090333" y="4336866"/>
            <a:ext cx="1388522" cy="954107"/>
          </a:xfrm>
          <a:prstGeom prst="rect">
            <a:avLst/>
          </a:prstGeom>
          <a:noFill/>
          <a:ln>
            <a:solidFill>
              <a:srgbClr val="83B81A"/>
            </a:solidFill>
          </a:ln>
        </p:spPr>
        <p:txBody>
          <a:bodyPr wrap="none" rtlCol="0">
            <a:spAutoFit/>
          </a:bodyPr>
          <a:lstStyle/>
          <a:p>
            <a:pPr algn="ctr"/>
            <a:r>
              <a:rPr lang="sv-SE" sz="1400" dirty="0" smtClean="0"/>
              <a:t>Antal personal-</a:t>
            </a:r>
            <a:br>
              <a:rPr lang="sv-SE" sz="1400" dirty="0" smtClean="0"/>
            </a:br>
            <a:r>
              <a:rPr lang="sv-SE" sz="1400" dirty="0" smtClean="0"/>
              <a:t>resurser och </a:t>
            </a:r>
            <a:br>
              <a:rPr lang="sv-SE" sz="1400" dirty="0" smtClean="0"/>
            </a:br>
            <a:r>
              <a:rPr lang="sv-SE" sz="1400" dirty="0" smtClean="0"/>
              <a:t>tillgängliga </a:t>
            </a:r>
            <a:br>
              <a:rPr lang="sv-SE" sz="1400" dirty="0" smtClean="0"/>
            </a:br>
            <a:r>
              <a:rPr lang="sv-SE" sz="1400" dirty="0" smtClean="0"/>
              <a:t>tjänstetimmar</a:t>
            </a:r>
            <a:endParaRPr lang="sv-SE" sz="1400" dirty="0"/>
          </a:p>
        </p:txBody>
      </p:sp>
      <p:sp>
        <p:nvSpPr>
          <p:cNvPr id="30" name="textruta 29"/>
          <p:cNvSpPr txBox="1"/>
          <p:nvPr/>
        </p:nvSpPr>
        <p:spPr>
          <a:xfrm>
            <a:off x="3630310" y="4336324"/>
            <a:ext cx="1407758" cy="954107"/>
          </a:xfrm>
          <a:prstGeom prst="rect">
            <a:avLst/>
          </a:prstGeom>
          <a:noFill/>
          <a:ln>
            <a:solidFill>
              <a:srgbClr val="83B81A"/>
            </a:solidFill>
          </a:ln>
        </p:spPr>
        <p:txBody>
          <a:bodyPr wrap="none" rtlCol="0">
            <a:spAutoFit/>
          </a:bodyPr>
          <a:lstStyle/>
          <a:p>
            <a:pPr algn="ctr"/>
            <a:r>
              <a:rPr lang="sv-SE" sz="1400" dirty="0" smtClean="0"/>
              <a:t>Säkerställd </a:t>
            </a:r>
            <a:br>
              <a:rPr lang="sv-SE" sz="1400" dirty="0" smtClean="0"/>
            </a:br>
            <a:r>
              <a:rPr lang="sv-SE" sz="1400" dirty="0" smtClean="0"/>
              <a:t>balans mellan</a:t>
            </a:r>
          </a:p>
          <a:p>
            <a:pPr algn="ctr"/>
            <a:r>
              <a:rPr lang="sv-SE" sz="1400" dirty="0"/>
              <a:t>p</a:t>
            </a:r>
            <a:r>
              <a:rPr lang="sv-SE" sz="1400" dirty="0" smtClean="0"/>
              <a:t>roduktion och </a:t>
            </a:r>
            <a:br>
              <a:rPr lang="sv-SE" sz="1400" dirty="0" smtClean="0"/>
            </a:br>
            <a:r>
              <a:rPr lang="sv-SE" sz="1400" dirty="0" smtClean="0"/>
              <a:t>kapacitet</a:t>
            </a:r>
            <a:endParaRPr lang="sv-SE" sz="1400" dirty="0"/>
          </a:p>
        </p:txBody>
      </p:sp>
      <p:sp>
        <p:nvSpPr>
          <p:cNvPr id="31" name="textruta 30"/>
          <p:cNvSpPr txBox="1"/>
          <p:nvPr/>
        </p:nvSpPr>
        <p:spPr>
          <a:xfrm>
            <a:off x="5287011" y="4362450"/>
            <a:ext cx="1359667" cy="523220"/>
          </a:xfrm>
          <a:prstGeom prst="rect">
            <a:avLst/>
          </a:prstGeom>
          <a:noFill/>
          <a:ln>
            <a:solidFill>
              <a:srgbClr val="83B81A"/>
            </a:solidFill>
          </a:ln>
        </p:spPr>
        <p:txBody>
          <a:bodyPr wrap="none" rtlCol="0">
            <a:spAutoFit/>
          </a:bodyPr>
          <a:lstStyle/>
          <a:p>
            <a:pPr algn="ctr"/>
            <a:r>
              <a:rPr lang="sv-SE" sz="1400" dirty="0" smtClean="0"/>
              <a:t>Kapacitetsplan</a:t>
            </a:r>
          </a:p>
          <a:p>
            <a:pPr algn="ctr"/>
            <a:r>
              <a:rPr lang="sv-SE" sz="1400" dirty="0"/>
              <a:t>o</a:t>
            </a:r>
            <a:r>
              <a:rPr lang="sv-SE" sz="1400" dirty="0" smtClean="0"/>
              <a:t>ch schema</a:t>
            </a:r>
            <a:endParaRPr lang="sv-SE" sz="1400" dirty="0"/>
          </a:p>
        </p:txBody>
      </p:sp>
      <p:sp>
        <p:nvSpPr>
          <p:cNvPr id="32" name="textruta 31"/>
          <p:cNvSpPr txBox="1"/>
          <p:nvPr/>
        </p:nvSpPr>
        <p:spPr>
          <a:xfrm>
            <a:off x="7048617" y="4388576"/>
            <a:ext cx="1050288" cy="523220"/>
          </a:xfrm>
          <a:prstGeom prst="rect">
            <a:avLst/>
          </a:prstGeom>
          <a:noFill/>
          <a:ln>
            <a:solidFill>
              <a:srgbClr val="83B81A"/>
            </a:solidFill>
          </a:ln>
        </p:spPr>
        <p:txBody>
          <a:bodyPr wrap="none" rtlCol="0">
            <a:spAutoFit/>
          </a:bodyPr>
          <a:lstStyle/>
          <a:p>
            <a:r>
              <a:rPr lang="sv-SE" sz="1400" dirty="0" smtClean="0"/>
              <a:t>Rutiner för</a:t>
            </a:r>
          </a:p>
          <a:p>
            <a:r>
              <a:rPr lang="sv-SE" sz="1400" dirty="0" smtClean="0"/>
              <a:t>uppföljning</a:t>
            </a:r>
            <a:endParaRPr lang="sv-SE" sz="1400" dirty="0"/>
          </a:p>
        </p:txBody>
      </p:sp>
      <p:sp>
        <p:nvSpPr>
          <p:cNvPr id="3" name="textruta 2"/>
          <p:cNvSpPr txBox="1"/>
          <p:nvPr/>
        </p:nvSpPr>
        <p:spPr>
          <a:xfrm>
            <a:off x="1103645" y="1207008"/>
            <a:ext cx="4928616" cy="400110"/>
          </a:xfrm>
          <a:prstGeom prst="rect">
            <a:avLst/>
          </a:prstGeom>
          <a:noFill/>
        </p:spPr>
        <p:txBody>
          <a:bodyPr wrap="square" rtlCol="0">
            <a:spAutoFit/>
          </a:bodyPr>
          <a:lstStyle/>
          <a:p>
            <a:r>
              <a:rPr lang="sv-SE" sz="2000" dirty="0">
                <a:solidFill>
                  <a:srgbClr val="006633"/>
                </a:solidFill>
              </a:rPr>
              <a:t>En modell i fem steg</a:t>
            </a:r>
          </a:p>
        </p:txBody>
      </p:sp>
    </p:spTree>
    <p:extLst>
      <p:ext uri="{BB962C8B-B14F-4D97-AF65-F5344CB8AC3E}">
        <p14:creationId xmlns:p14="http://schemas.microsoft.com/office/powerpoint/2010/main" val="1128503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mall">
  <a:themeElements>
    <a:clrScheme name="Anpassat 1">
      <a:dk1>
        <a:sysClr val="windowText" lastClr="000000"/>
      </a:dk1>
      <a:lt1>
        <a:sysClr val="window" lastClr="FFFFFF"/>
      </a:lt1>
      <a:dk2>
        <a:srgbClr val="44546A"/>
      </a:dk2>
      <a:lt2>
        <a:srgbClr val="E7E6E6"/>
      </a:lt2>
      <a:accent1>
        <a:srgbClr val="83B81A"/>
      </a:accent1>
      <a:accent2>
        <a:srgbClr val="E13288"/>
      </a:accent2>
      <a:accent3>
        <a:srgbClr val="006633"/>
      </a:accent3>
      <a:accent4>
        <a:srgbClr val="FFD300"/>
      </a:accent4>
      <a:accent5>
        <a:srgbClr val="830628"/>
      </a:accent5>
      <a:accent6>
        <a:srgbClr val="A05599"/>
      </a:accent6>
      <a:hlink>
        <a:srgbClr val="0C2C80"/>
      </a:hlink>
      <a:folHlink>
        <a:srgbClr val="009E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LTK mall test 3.potx" id="{D7101E64-3EF7-4229-8648-CE804172D915}" vid="{7093837B-BE80-4137-8A1F-DB43636E7C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PowerPointmall</Template>
  <TotalTime>7534</TotalTime>
  <Words>696</Words>
  <Application>Microsoft Office PowerPoint</Application>
  <PresentationFormat>Bildspel på skärmen (4:3)</PresentationFormat>
  <Paragraphs>97</Paragraphs>
  <Slides>11</Slides>
  <Notes>5</Notes>
  <HiddenSlides>0</HiddenSlides>
  <MMClips>0</MMClips>
  <ScaleCrop>false</ScaleCrop>
  <HeadingPairs>
    <vt:vector size="4" baseType="variant">
      <vt:variant>
        <vt:lpstr>Tema</vt:lpstr>
      </vt:variant>
      <vt:variant>
        <vt:i4>1</vt:i4>
      </vt:variant>
      <vt:variant>
        <vt:lpstr>Bildrubriker</vt:lpstr>
      </vt:variant>
      <vt:variant>
        <vt:i4>11</vt:i4>
      </vt:variant>
    </vt:vector>
  </HeadingPairs>
  <TitlesOfParts>
    <vt:vector size="12" baseType="lpstr">
      <vt:lpstr>PowerPointmall</vt:lpstr>
      <vt:lpstr>PowerPoint-presentation</vt:lpstr>
      <vt:lpstr>PowerPoint-presentation</vt:lpstr>
      <vt:lpstr>Bakgrund</vt:lpstr>
      <vt:lpstr>Bakgrund</vt:lpstr>
      <vt:lpstr>Strategi</vt:lpstr>
      <vt:lpstr>Vad är en produktionsplan och en kapacitetsplan?</vt:lpstr>
      <vt:lpstr>En metod för långsiktig planering</vt:lpstr>
      <vt:lpstr>Varför ska vi jobba med detta?</vt:lpstr>
      <vt:lpstr>Hur går arbetet till? </vt:lpstr>
      <vt:lpstr>Vad innebär det för oss?</vt:lpstr>
      <vt:lpstr>Frågor?</vt:lpstr>
    </vt:vector>
  </TitlesOfParts>
  <Company>Landstinget Kronoberg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Lovén Ellen RST kommunikationsavd</dc:creator>
  <cp:lastModifiedBy>Lovén Ellen RST kommunikationsavd</cp:lastModifiedBy>
  <cp:revision>53</cp:revision>
  <dcterms:created xsi:type="dcterms:W3CDTF">2016-04-06T06:57:59Z</dcterms:created>
  <dcterms:modified xsi:type="dcterms:W3CDTF">2016-11-14T11:32:14Z</dcterms:modified>
</cp:coreProperties>
</file>