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4"/>
    <p:sldMasterId id="2147483775" r:id="rId5"/>
  </p:sldMasterIdLst>
  <p:notesMasterIdLst>
    <p:notesMasterId r:id="rId16"/>
  </p:notesMasterIdLst>
  <p:sldIdLst>
    <p:sldId id="362" r:id="rId6"/>
    <p:sldId id="377" r:id="rId7"/>
    <p:sldId id="370" r:id="rId8"/>
    <p:sldId id="371" r:id="rId9"/>
    <p:sldId id="373" r:id="rId10"/>
    <p:sldId id="376" r:id="rId11"/>
    <p:sldId id="374" r:id="rId12"/>
    <p:sldId id="378" r:id="rId13"/>
    <p:sldId id="375" r:id="rId14"/>
    <p:sldId id="318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31"/>
    <a:srgbClr val="700545"/>
    <a:srgbClr val="F9D2DF"/>
    <a:srgbClr val="B4D9B9"/>
    <a:srgbClr val="F2F2F2"/>
    <a:srgbClr val="B5D9AF"/>
    <a:srgbClr val="F08CB5"/>
    <a:srgbClr val="006633"/>
    <a:srgbClr val="4EA93F"/>
    <a:srgbClr val="D83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94A2DC-1F0C-CA40-3323-13C53865237D}" v="32" dt="2026-06-11T10:59:38.720"/>
    <p1510:client id="{F2BB675C-1670-ABDE-CB9E-4D4DD575CB97}" v="15" dt="2026-06-10T14:39:08.0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82" autoAdjust="0"/>
  </p:normalViewPr>
  <p:slideViewPr>
    <p:cSldViewPr snapToGrid="0" showGuides="1">
      <p:cViewPr varScale="1">
        <p:scale>
          <a:sx n="158" d="100"/>
          <a:sy n="158" d="100"/>
        </p:scale>
        <p:origin x="258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FD482-0830-4CE2-8CAC-E4BBA5E96A4D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9FAB8-8AA6-49BD-99AB-B816102A13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642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9FAB8-8AA6-49BD-99AB-B816102A133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9089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A5AE3830-5278-7E19-E7AC-5058B5CB9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6" t="6614" b="4210"/>
          <a:stretch/>
        </p:blipFill>
        <p:spPr>
          <a:xfrm>
            <a:off x="-1" y="0"/>
            <a:ext cx="6474059" cy="6857999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9C1512DA-9E40-CF35-AC79-7F617696B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6796" y="864105"/>
            <a:ext cx="4774267" cy="3535156"/>
          </a:xfrm>
        </p:spPr>
        <p:txBody>
          <a:bodyPr anchor="t">
            <a:normAutofit/>
          </a:bodyPr>
          <a:lstStyle>
            <a:lvl1pPr algn="r">
              <a:defRPr sz="6000" b="1" i="0">
                <a:solidFill>
                  <a:schemeClr val="bg1"/>
                </a:solidFill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DC44104B-48FE-3858-DE21-17C04BBBC2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88630" y="5373407"/>
            <a:ext cx="4332434" cy="623887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 </a:t>
            </a:r>
          </a:p>
        </p:txBody>
      </p:sp>
    </p:spTree>
    <p:extLst>
      <p:ext uri="{BB962C8B-B14F-4D97-AF65-F5344CB8AC3E}">
        <p14:creationId xmlns:p14="http://schemas.microsoft.com/office/powerpoint/2010/main" val="421405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rgbClr val="F9D2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79F0779-C10D-4A1E-D984-1FDEB74C1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505289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DBF6F4-F46B-57B9-1ADA-AE5CB852743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97553C7-B092-A71C-7D19-1B5907A545BF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3F539D1-6402-4870-44EE-DD03D1F3C59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 descr="Region Kronobergs logotyp">
            <a:extLst>
              <a:ext uri="{FF2B5EF4-FFF2-40B4-BE49-F238E27FC236}">
                <a16:creationId xmlns:a16="http://schemas.microsoft.com/office/drawing/2014/main" id="{3891D30F-5414-1D96-E793-81F0CA69A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6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BB0A87F-8436-9960-B9ED-11AD0D6FF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26485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0" name="Platshållare för text 23">
            <a:extLst>
              <a:ext uri="{FF2B5EF4-FFF2-40B4-BE49-F238E27FC236}">
                <a16:creationId xmlns:a16="http://schemas.microsoft.com/office/drawing/2014/main" id="{768531DD-7107-45FB-A5E1-64F1B2F78F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1" y="2025497"/>
            <a:ext cx="5264851" cy="401564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2" name="Platshållare för bild 16">
            <a:extLst>
              <a:ext uri="{FF2B5EF4-FFF2-40B4-BE49-F238E27FC236}">
                <a16:creationId xmlns:a16="http://schemas.microsoft.com/office/drawing/2014/main" id="{A6653161-3AC6-49BC-67C5-FB5599F511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4483" y="0"/>
            <a:ext cx="5097517" cy="5849007"/>
          </a:xfrm>
          <a:prstGeom prst="round2SameRect">
            <a:avLst>
              <a:gd name="adj1" fmla="val 0"/>
              <a:gd name="adj2" fmla="val 50000"/>
            </a:avLst>
          </a:prstGeom>
          <a:noFill/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22B9B9BF-470D-2B21-9F0B-EB1F45731FC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4450" y="1691925"/>
            <a:ext cx="2657654" cy="2815311"/>
          </a:xfrm>
          <a:prstGeom prst="round2DiagRect">
            <a:avLst>
              <a:gd name="adj1" fmla="val 0"/>
              <a:gd name="adj2" fmla="val 42021"/>
            </a:avLst>
          </a:prstGeom>
          <a:solidFill>
            <a:srgbClr val="00413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9" name="Platshållare för bildnummer 28">
            <a:extLst>
              <a:ext uri="{FF2B5EF4-FFF2-40B4-BE49-F238E27FC236}">
                <a16:creationId xmlns:a16="http://schemas.microsoft.com/office/drawing/2014/main" id="{7DC0CC2B-BA1D-E748-9270-B5901D12948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7" name="Platshållare för datum 26">
            <a:extLst>
              <a:ext uri="{FF2B5EF4-FFF2-40B4-BE49-F238E27FC236}">
                <a16:creationId xmlns:a16="http://schemas.microsoft.com/office/drawing/2014/main" id="{439C5372-91A2-AD10-7FDC-6B153E2FEBD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28" name="Platshållare för sidfot 27">
            <a:extLst>
              <a:ext uri="{FF2B5EF4-FFF2-40B4-BE49-F238E27FC236}">
                <a16:creationId xmlns:a16="http://schemas.microsoft.com/office/drawing/2014/main" id="{48E51396-5C82-1B3F-5E8F-777BBDE1AB9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8053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BD1CED-16DD-0340-44FF-56292D762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751987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text 23">
            <a:extLst>
              <a:ext uri="{FF2B5EF4-FFF2-40B4-BE49-F238E27FC236}">
                <a16:creationId xmlns:a16="http://schemas.microsoft.com/office/drawing/2014/main" id="{2B0E109E-854A-2C92-6415-8827F23B78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0" y="2025497"/>
            <a:ext cx="7519870" cy="401564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1A4EDF47-93B2-F7A4-C94B-062D946533C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80608" y="674112"/>
            <a:ext cx="3024466" cy="3203883"/>
          </a:xfrm>
          <a:prstGeom prst="teardrop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F478A2B2-935D-A2B7-DB5E-B89C67E23D6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8B928F3-F06C-53B4-8A5C-BFAD3E5344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CB1FC55-8B48-449E-87CC-81CEC5C3B91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445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BD3A308-7549-9FA9-D648-1FF66274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B2CEE24-4E29-6166-3822-C57F01CDE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072084-6E77-EEDD-3B3E-C0E1F2DF7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74B7BFD-E11B-A77F-4246-4F0379A43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8699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0E3B36-F312-C875-A9B5-C9CBB284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EF7A55C-9AA7-A56B-150C-95A34A604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7128E3B-CFE4-7ADB-7D98-87DC3322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590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Ljusros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30A38B5A-DA93-EC1E-8DD4-9A90C8D89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2C710C-EB1A-9DB0-A7E9-B3EB756A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16D9AFC-C5C8-1466-2342-A2B12234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A52543D-D4DF-B4A1-0001-65838BA3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2" name="Bildobjekt 11" descr="Region Kronobergs logotyp">
            <a:extLst>
              <a:ext uri="{FF2B5EF4-FFF2-40B4-BE49-F238E27FC236}">
                <a16:creationId xmlns:a16="http://schemas.microsoft.com/office/drawing/2014/main" id="{B12C2BA5-DA85-C753-A692-4FA713CEC7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51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Ljus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30A38B5A-DA93-EC1E-8DD4-9A90C8D89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2C710C-EB1A-9DB0-A7E9-B3EB756A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16D9AFC-C5C8-1466-2342-A2B12234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A52543D-D4DF-B4A1-0001-65838BA3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DC5F6A89-8BD3-EF14-569B-0DB3F5F4E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08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Ljusros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9FEE0A1-26C1-26E2-C5AF-EB1D578C4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ubrik 2">
            <a:extLst>
              <a:ext uri="{FF2B5EF4-FFF2-40B4-BE49-F238E27FC236}">
                <a16:creationId xmlns:a16="http://schemas.microsoft.com/office/drawing/2014/main" id="{E3B3AC9B-F98B-219F-7B9A-68D22D4EF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rgbClr val="700545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18F64C69-6E07-53BF-8045-C5BF6FA1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AAD33853-A4D2-FAAA-520E-7FF69E0F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5710E6E5-1249-0368-3103-E7D3820A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2" name="Bildobjekt 11" descr="Region Kronobergs logotyp">
            <a:extLst>
              <a:ext uri="{FF2B5EF4-FFF2-40B4-BE49-F238E27FC236}">
                <a16:creationId xmlns:a16="http://schemas.microsoft.com/office/drawing/2014/main" id="{B7B0F68E-6AB6-8240-C24A-270BB8047D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77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Ljus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9FEE0A1-26C1-26E2-C5AF-EB1D578C4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ubrik 2">
            <a:extLst>
              <a:ext uri="{FF2B5EF4-FFF2-40B4-BE49-F238E27FC236}">
                <a16:creationId xmlns:a16="http://schemas.microsoft.com/office/drawing/2014/main" id="{9386AC30-CFF0-9F32-5F46-7FBAE80C2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rgbClr val="00413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18F64C69-6E07-53BF-8045-C5BF6FA1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AAD33853-A4D2-FAAA-520E-7FF69E0F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5710E6E5-1249-0368-3103-E7D3820A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4B4DC3DF-9ED1-6575-58B5-D011A8B62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08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rgbClr val="004131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083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BC9B2779-0085-DC05-206F-6C55BAFB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A51BC271-153A-FD43-22C0-256512427AB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3076" y="2024789"/>
            <a:ext cx="8336300" cy="401564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35334A-EDDD-1F87-D106-441E8C38C5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8B84731-E19F-BD2C-F6B3-22EABE26FBC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EAB6E72-BA71-4497-2A7C-AF8043010F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2541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0400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Mörk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rgbClr val="700545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6455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241DCC-EF83-BA75-77E2-666C4BAE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12192000" cy="3429000"/>
          </a:xfrm>
          <a:prstGeom prst="rect">
            <a:avLst/>
          </a:prstGeom>
          <a:solidFill>
            <a:srgbClr val="004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7AFBECA-246A-05A7-5C17-D7BFBDBC7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" t="-506" r="4923" b="69"/>
          <a:stretch/>
        </p:blipFill>
        <p:spPr>
          <a:xfrm>
            <a:off x="-1" y="294214"/>
            <a:ext cx="12192001" cy="6419017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C21C4AE1-A668-3E47-ACF7-601DCA98DC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01680" y="2255506"/>
            <a:ext cx="1988638" cy="2346987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5915" y="4938771"/>
            <a:ext cx="4060168" cy="582133"/>
          </a:xfrm>
        </p:spPr>
        <p:txBody>
          <a:bodyPr>
            <a:normAutofit/>
          </a:bodyPr>
          <a:lstStyle>
            <a:lvl1pPr algn="ctr">
              <a:defRPr sz="16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3552284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1BEC45-D6B1-C25B-B718-25A7D269D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5077"/>
          <a:stretch/>
        </p:blipFill>
        <p:spPr>
          <a:xfrm>
            <a:off x="1974449" y="0"/>
            <a:ext cx="8243100" cy="6858000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EDD5676D-7486-6BF0-3060-3690D28E94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081877" y="2231968"/>
            <a:ext cx="2028246" cy="2394063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3555" y="5319890"/>
            <a:ext cx="5344888" cy="582133"/>
          </a:xfrm>
        </p:spPr>
        <p:txBody>
          <a:bodyPr>
            <a:normAutofit/>
          </a:bodyPr>
          <a:lstStyle>
            <a:lvl1pPr algn="ctr">
              <a:defRPr sz="20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2915778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Grö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6FCAF63-D791-08FB-B447-275E5EBA9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4" name="Bildobjekt 3" descr="Region Kronobergs logotyp">
            <a:extLst>
              <a:ext uri="{FF2B5EF4-FFF2-40B4-BE49-F238E27FC236}">
                <a16:creationId xmlns:a16="http://schemas.microsoft.com/office/drawing/2014/main" id="{7D7E0653-9834-7D40-C136-8456753114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13" name="Rubrik 8">
            <a:extLst>
              <a:ext uri="{FF2B5EF4-FFF2-40B4-BE49-F238E27FC236}">
                <a16:creationId xmlns:a16="http://schemas.microsoft.com/office/drawing/2014/main" id="{68A95451-3858-D0F1-2E01-C8409482E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4" name="Underrubrik 2">
            <a:extLst>
              <a:ext uri="{FF2B5EF4-FFF2-40B4-BE49-F238E27FC236}">
                <a16:creationId xmlns:a16="http://schemas.microsoft.com/office/drawing/2014/main" id="{89EB1D23-790B-FFF2-213B-EE9E4F1859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30414343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303A58C-AEBC-590B-41F0-90C687CF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CFC138CB-6770-7654-B2E1-BE56E63AA1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69EE33FE-F484-2AF6-5C44-24CE79007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6F52D620-F16A-6BB7-3456-DCA46CEAFD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768390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551B29E2-75A6-293F-DDDA-01AD3A6BC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+mj-lt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E2DAA93-7C8C-4D51-93DF-15EE88B4A96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3527" y="2025497"/>
            <a:ext cx="8336301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12D118FC-EE09-9189-C275-E873A462B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A01D25B9-C79D-A274-58C7-62B33FF42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F659B-43B1-5F87-B495-101348349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36327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ubrik 10">
            <a:extLst>
              <a:ext uri="{FF2B5EF4-FFF2-40B4-BE49-F238E27FC236}">
                <a16:creationId xmlns:a16="http://schemas.microsoft.com/office/drawing/2014/main" id="{513E1985-DEB6-B4FA-D8EF-15C862B6F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E2DAA93-7C8C-4D51-93DF-15EE88B4A96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3527" y="2025497"/>
            <a:ext cx="4649202" cy="403985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3">
            <a:extLst>
              <a:ext uri="{FF2B5EF4-FFF2-40B4-BE49-F238E27FC236}">
                <a16:creationId xmlns:a16="http://schemas.microsoft.com/office/drawing/2014/main" id="{080DDE41-53B5-421A-9E94-B341E8631D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38664" y="2025497"/>
            <a:ext cx="4649202" cy="403985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7C006566-392A-D605-2590-6469889C1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3804973-0D2A-DF23-8E3D-0A574005B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BB084F17-CF16-C29C-9E8B-74DB7C140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74386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ubrik 21">
            <a:extLst>
              <a:ext uri="{FF2B5EF4-FFF2-40B4-BE49-F238E27FC236}">
                <a16:creationId xmlns:a16="http://schemas.microsoft.com/office/drawing/2014/main" id="{D2256EB1-EAAE-3FFE-A737-12DF0B010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>
            <a:lvl1pPr>
              <a:defRPr b="1" i="0"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8625CD9-B7E5-4A83-826F-2160CEFBE4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096001" cy="6858000"/>
          </a:xfrm>
          <a:noFill/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9D0988-67F2-ECF6-1602-F1D93017BA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41BA6-E131-E7FD-4535-07177B0ABA9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0913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25296" y="704336"/>
            <a:ext cx="7321296" cy="7321296"/>
          </a:xfrm>
          <a:prstGeom prst="teardrop">
            <a:avLst/>
          </a:prstGeom>
          <a:noFill/>
        </p:spPr>
        <p:txBody>
          <a:bodyPr anchor="t"/>
          <a:lstStyle>
            <a:lvl1pPr marL="0" indent="0" algn="r">
              <a:buNone/>
              <a:defRPr/>
            </a:lvl1pPr>
          </a:lstStyle>
          <a:p>
            <a:endParaRPr lang="sv-SE" dirty="0"/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13E6EFE-454E-E0E6-5F20-B9D7596464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82D842ED-9775-7E0C-0353-CAD6AE3604C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63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&amp;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0E7A07BE-FCFC-1EFE-15DE-8F28EC17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innehåll 10">
            <a:extLst>
              <a:ext uri="{FF2B5EF4-FFF2-40B4-BE49-F238E27FC236}">
                <a16:creationId xmlns:a16="http://schemas.microsoft.com/office/drawing/2014/main" id="{E4FEB789-CFC9-2534-8ED9-E95125A2C0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3528" y="2025497"/>
            <a:ext cx="4901030" cy="401564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11B4E59E-0FE4-B739-9766-FB27CDB1DFC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38664" y="2025497"/>
            <a:ext cx="4901030" cy="401564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6034EB9-0D0C-D10C-1222-AA3B36F37AE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49C2014-E2DB-E174-515A-4EA228E8E07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66F0875-1F5F-2D2B-867F-83DBF7430B5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105573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46852"/>
            <a:ext cx="6096000" cy="4711147"/>
          </a:xfrm>
          <a:prstGeom prst="round1Rect">
            <a:avLst>
              <a:gd name="adj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383B43EA-D897-39A6-66BF-D21512B2A3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1974" y="556599"/>
            <a:ext cx="2657654" cy="2815311"/>
          </a:xfrm>
          <a:prstGeom prst="round2DiagRect">
            <a:avLst>
              <a:gd name="adj1" fmla="val 41601"/>
              <a:gd name="adj2" fmla="val 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/>
            </a:lvl1pPr>
            <a:lvl2pPr marL="244475" indent="0" algn="ctr">
              <a:buNone/>
              <a:defRPr sz="2000" b="1"/>
            </a:lvl2pPr>
            <a:lvl3pPr marL="511175" indent="0" algn="ctr">
              <a:buNone/>
              <a:defRPr sz="1800" b="1"/>
            </a:lvl3pPr>
            <a:lvl4pPr marL="762000" indent="0" algn="ctr">
              <a:buNone/>
              <a:defRPr sz="1600" b="1"/>
            </a:lvl4pPr>
            <a:lvl5pPr marL="1030288" indent="0" algn="ctr">
              <a:buNone/>
              <a:defRPr sz="14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C5A5ACD-6A3B-7965-FFBF-5BE8A1391E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3F09FD99-77B7-C63C-2EF5-8E45BA2F488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4271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cirkel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C8BEBAC8-A98F-5385-F98A-E772E6EC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2" y="517522"/>
            <a:ext cx="488009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3D6D32C4-CF2A-4531-BDF0-9775B888B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2025497"/>
            <a:ext cx="4880092" cy="40156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 16">
            <a:extLst>
              <a:ext uri="{FF2B5EF4-FFF2-40B4-BE49-F238E27FC236}">
                <a16:creationId xmlns:a16="http://schemas.microsoft.com/office/drawing/2014/main" id="{EA50C948-0247-7936-CCAF-38904905F4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1974" y="658365"/>
            <a:ext cx="5534026" cy="5534026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FBCD0DE-5E17-C743-9CED-779F9D7E2C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22616" y="4005728"/>
            <a:ext cx="2251625" cy="2251625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/>
            </a:lvl1pPr>
            <a:lvl2pPr marL="244475" indent="0" algn="ctr">
              <a:buNone/>
              <a:defRPr sz="2000" b="1"/>
            </a:lvl2pPr>
            <a:lvl3pPr marL="511175" indent="0" algn="ctr">
              <a:buNone/>
              <a:defRPr sz="1800" b="1"/>
            </a:lvl3pPr>
            <a:lvl4pPr marL="762000" indent="0" algn="ctr">
              <a:buNone/>
              <a:defRPr sz="1600" b="1"/>
            </a:lvl4pPr>
            <a:lvl5pPr marL="1030288" indent="0" algn="ctr">
              <a:buNone/>
              <a:defRPr sz="14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3BB90457-5C74-78FC-02D9-FC32640C06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85BB414F-7DEA-E72F-A351-D5902F17B47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1304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ubrik 18">
            <a:extLst>
              <a:ext uri="{FF2B5EF4-FFF2-40B4-BE49-F238E27FC236}">
                <a16:creationId xmlns:a16="http://schemas.microsoft.com/office/drawing/2014/main" id="{9C2854A0-3C5F-7E0A-ED5F-3AE24297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4359386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4" name="Platshållare för text 23">
            <a:extLst>
              <a:ext uri="{FF2B5EF4-FFF2-40B4-BE49-F238E27FC236}">
                <a16:creationId xmlns:a16="http://schemas.microsoft.com/office/drawing/2014/main" id="{21E6B3DC-E005-65F6-7865-029466C45C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3530" y="2025497"/>
            <a:ext cx="4359386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62873D0D-FB42-E43A-D086-74A407FA8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9BA7FDBC-9535-9890-068D-8BC2F23B1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CA83016-5EAD-C785-E43A-DEFD208FF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6491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ubrik 28">
            <a:extLst>
              <a:ext uri="{FF2B5EF4-FFF2-40B4-BE49-F238E27FC236}">
                <a16:creationId xmlns:a16="http://schemas.microsoft.com/office/drawing/2014/main" id="{C158849C-30A8-FB72-39FB-B32011BE1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052899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482E1F2C-2820-71FD-F462-305268E22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7" name="Platshållare för datum 3">
            <a:extLst>
              <a:ext uri="{FF2B5EF4-FFF2-40B4-BE49-F238E27FC236}">
                <a16:creationId xmlns:a16="http://schemas.microsoft.com/office/drawing/2014/main" id="{981AD465-A6B2-E97D-4E98-7C31C66E6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19" name="Platshållare för sidfot 4">
            <a:extLst>
              <a:ext uri="{FF2B5EF4-FFF2-40B4-BE49-F238E27FC236}">
                <a16:creationId xmlns:a16="http://schemas.microsoft.com/office/drawing/2014/main" id="{16FEF121-A9B5-604D-F142-82B62704C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11" name="Bildobjekt 10" descr="Region Kronobergs logotyp">
            <a:extLst>
              <a:ext uri="{FF2B5EF4-FFF2-40B4-BE49-F238E27FC236}">
                <a16:creationId xmlns:a16="http://schemas.microsoft.com/office/drawing/2014/main" id="{4C65C9E4-6A18-4E47-AF4A-18AC385A4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white">
          <a:xfrm>
            <a:off x="10299103" y="6130234"/>
            <a:ext cx="1718777" cy="53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212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ubrik 28">
            <a:extLst>
              <a:ext uri="{FF2B5EF4-FFF2-40B4-BE49-F238E27FC236}">
                <a16:creationId xmlns:a16="http://schemas.microsoft.com/office/drawing/2014/main" id="{C158849C-30A8-FB72-39FB-B32011BE1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5052899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22" name="Platshållare för bildnummer 5">
            <a:extLst>
              <a:ext uri="{FF2B5EF4-FFF2-40B4-BE49-F238E27FC236}">
                <a16:creationId xmlns:a16="http://schemas.microsoft.com/office/drawing/2014/main" id="{482E1F2C-2820-71FD-F462-305268E22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7" name="Platshållare för datum 3">
            <a:extLst>
              <a:ext uri="{FF2B5EF4-FFF2-40B4-BE49-F238E27FC236}">
                <a16:creationId xmlns:a16="http://schemas.microsoft.com/office/drawing/2014/main" id="{981AD465-A6B2-E97D-4E98-7C31C66E6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19" name="Platshållare för sidfot 4">
            <a:extLst>
              <a:ext uri="{FF2B5EF4-FFF2-40B4-BE49-F238E27FC236}">
                <a16:creationId xmlns:a16="http://schemas.microsoft.com/office/drawing/2014/main" id="{16FEF121-A9B5-604D-F142-82B62704C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11" name="Bildobjekt 10" descr="Region Kronobergs logotyp">
            <a:extLst>
              <a:ext uri="{FF2B5EF4-FFF2-40B4-BE49-F238E27FC236}">
                <a16:creationId xmlns:a16="http://schemas.microsoft.com/office/drawing/2014/main" id="{4C65C9E4-6A18-4E47-AF4A-18AC385A4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white">
          <a:xfrm>
            <a:off x="10299103" y="6130234"/>
            <a:ext cx="1718777" cy="53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24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2EE59EE3-2143-C1B1-A9C0-AFD1AB684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31" y="517522"/>
            <a:ext cx="5264852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0" name="Platshållare för text 23">
            <a:extLst>
              <a:ext uri="{FF2B5EF4-FFF2-40B4-BE49-F238E27FC236}">
                <a16:creationId xmlns:a16="http://schemas.microsoft.com/office/drawing/2014/main" id="{768531DD-7107-45FB-A5E1-64F1B2F78F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2" y="2025497"/>
            <a:ext cx="5264850" cy="401564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2" name="Platshållare för bild 16">
            <a:extLst>
              <a:ext uri="{FF2B5EF4-FFF2-40B4-BE49-F238E27FC236}">
                <a16:creationId xmlns:a16="http://schemas.microsoft.com/office/drawing/2014/main" id="{A6653161-3AC6-49BC-67C5-FB5599F511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4483" y="0"/>
            <a:ext cx="5097517" cy="5849007"/>
          </a:xfrm>
          <a:prstGeom prst="round2SameRect">
            <a:avLst>
              <a:gd name="adj1" fmla="val 0"/>
              <a:gd name="adj2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89BE894C-7FFB-094A-BDD2-295F19358B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94450" y="1691925"/>
            <a:ext cx="2657654" cy="2815311"/>
          </a:xfrm>
          <a:prstGeom prst="round2DiagRect">
            <a:avLst>
              <a:gd name="adj1" fmla="val 0"/>
              <a:gd name="adj2" fmla="val 42021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tx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tx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tx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9" name="Platshållare för bildnummer 28">
            <a:extLst>
              <a:ext uri="{FF2B5EF4-FFF2-40B4-BE49-F238E27FC236}">
                <a16:creationId xmlns:a16="http://schemas.microsoft.com/office/drawing/2014/main" id="{7DC0CC2B-BA1D-E748-9270-B5901D12948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7" name="Platshållare för datum 26">
            <a:extLst>
              <a:ext uri="{FF2B5EF4-FFF2-40B4-BE49-F238E27FC236}">
                <a16:creationId xmlns:a16="http://schemas.microsoft.com/office/drawing/2014/main" id="{439C5372-91A2-AD10-7FDC-6B153E2FEBDD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28" name="Platshållare för sidfot 27">
            <a:extLst>
              <a:ext uri="{FF2B5EF4-FFF2-40B4-BE49-F238E27FC236}">
                <a16:creationId xmlns:a16="http://schemas.microsoft.com/office/drawing/2014/main" id="{48E51396-5C82-1B3F-5E8F-777BBDE1AB9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76461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bubbla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2EE59EE3-2143-C1B1-A9C0-AFD1AB684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7519872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text 23">
            <a:extLst>
              <a:ext uri="{FF2B5EF4-FFF2-40B4-BE49-F238E27FC236}">
                <a16:creationId xmlns:a16="http://schemas.microsoft.com/office/drawing/2014/main" id="{2B0E109E-854A-2C92-6415-8827F23B78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30" y="2025497"/>
            <a:ext cx="7519870" cy="401564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291BF0A9-BCD6-7A10-D8DA-E20A25D13F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80608" y="674112"/>
            <a:ext cx="3024466" cy="3203883"/>
          </a:xfrm>
          <a:prstGeom prst="teardrop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tx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tx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tx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F478A2B2-935D-A2B7-DB5E-B89C67E23D6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58B928F3-F06C-53B4-8A5C-BFAD3E5344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5CB1FC55-8B48-449E-87CC-81CEC5C3B91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00234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BD3A308-7549-9FA9-D648-1FF66274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EB31791-A8BC-1E33-F99C-CD5EF0F9C0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FF38E539-0181-C3BE-D65D-6D2DA08EB4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2F6CC1F0-0F70-C897-1CBE-7223943F5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44326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F2A93950-5ED0-47AC-DE6E-A06210CA6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AD121485-9AA9-0D96-4272-489D6518D6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C7647F53-7F9E-5368-783E-DA11170BF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83512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rgbClr val="B5D9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CCAE72D-F891-F7EC-0A60-881018CEEE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3B4830F9-A051-2AAE-E0FF-9BA9538D3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260B711B-581C-C7B9-9F13-7716E8C82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003CB0C0-0880-078B-8BE7-DC07972BB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9" name="Bildobjekt 8" descr="Region Kronobergs logotyp">
            <a:extLst>
              <a:ext uri="{FF2B5EF4-FFF2-40B4-BE49-F238E27FC236}">
                <a16:creationId xmlns:a16="http://schemas.microsoft.com/office/drawing/2014/main" id="{1BCF48E4-2D2A-F0C6-11B4-36A1A5D5C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49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1FA3189C-AC3C-5251-C5C2-4B0A658D9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28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CDAB5293-169E-6682-278F-924CC29F22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9929" y="2025650"/>
            <a:ext cx="4880093" cy="40147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D8625CD9-B7E5-4A83-826F-2160CEFBE4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096001" cy="6858000"/>
          </a:xfr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A3898C3-C390-76C6-3A23-0DB49CB28E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39399EC5-13DF-600B-6291-F3F79844E92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81195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1709AE4F-DE07-4194-9808-48C512EAA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019300" y="1303392"/>
            <a:ext cx="848052" cy="687556"/>
          </a:xfrm>
          <a:custGeom>
            <a:avLst/>
            <a:gdLst>
              <a:gd name="T0" fmla="*/ 212 w 1284"/>
              <a:gd name="T1" fmla="*/ 1035 h 1041"/>
              <a:gd name="T2" fmla="*/ 250 w 1284"/>
              <a:gd name="T3" fmla="*/ 1037 h 1041"/>
              <a:gd name="T4" fmla="*/ 306 w 1284"/>
              <a:gd name="T5" fmla="*/ 995 h 1041"/>
              <a:gd name="T6" fmla="*/ 432 w 1284"/>
              <a:gd name="T7" fmla="*/ 863 h 1041"/>
              <a:gd name="T8" fmla="*/ 532 w 1284"/>
              <a:gd name="T9" fmla="*/ 697 h 1041"/>
              <a:gd name="T10" fmla="*/ 580 w 1284"/>
              <a:gd name="T11" fmla="*/ 533 h 1041"/>
              <a:gd name="T12" fmla="*/ 592 w 1284"/>
              <a:gd name="T13" fmla="*/ 404 h 1041"/>
              <a:gd name="T14" fmla="*/ 574 w 1284"/>
              <a:gd name="T15" fmla="*/ 254 h 1041"/>
              <a:gd name="T16" fmla="*/ 506 w 1284"/>
              <a:gd name="T17" fmla="*/ 114 h 1041"/>
              <a:gd name="T18" fmla="*/ 408 w 1284"/>
              <a:gd name="T19" fmla="*/ 34 h 1041"/>
              <a:gd name="T20" fmla="*/ 300 w 1284"/>
              <a:gd name="T21" fmla="*/ 2 h 1041"/>
              <a:gd name="T22" fmla="*/ 218 w 1284"/>
              <a:gd name="T23" fmla="*/ 6 h 1041"/>
              <a:gd name="T24" fmla="*/ 118 w 1284"/>
              <a:gd name="T25" fmla="*/ 44 h 1041"/>
              <a:gd name="T26" fmla="*/ 46 w 1284"/>
              <a:gd name="T27" fmla="*/ 112 h 1041"/>
              <a:gd name="T28" fmla="*/ 6 w 1284"/>
              <a:gd name="T29" fmla="*/ 202 h 1041"/>
              <a:gd name="T30" fmla="*/ 2 w 1284"/>
              <a:gd name="T31" fmla="*/ 278 h 1041"/>
              <a:gd name="T32" fmla="*/ 32 w 1284"/>
              <a:gd name="T33" fmla="*/ 370 h 1041"/>
              <a:gd name="T34" fmla="*/ 92 w 1284"/>
              <a:gd name="T35" fmla="*/ 442 h 1041"/>
              <a:gd name="T36" fmla="*/ 178 w 1284"/>
              <a:gd name="T37" fmla="*/ 488 h 1041"/>
              <a:gd name="T38" fmla="*/ 250 w 1284"/>
              <a:gd name="T39" fmla="*/ 498 h 1041"/>
              <a:gd name="T40" fmla="*/ 350 w 1284"/>
              <a:gd name="T41" fmla="*/ 486 h 1041"/>
              <a:gd name="T42" fmla="*/ 386 w 1284"/>
              <a:gd name="T43" fmla="*/ 518 h 1041"/>
              <a:gd name="T44" fmla="*/ 338 w 1284"/>
              <a:gd name="T45" fmla="*/ 669 h 1041"/>
              <a:gd name="T46" fmla="*/ 258 w 1284"/>
              <a:gd name="T47" fmla="*/ 785 h 1041"/>
              <a:gd name="T48" fmla="*/ 144 w 1284"/>
              <a:gd name="T49" fmla="*/ 891 h 1041"/>
              <a:gd name="T50" fmla="*/ 126 w 1284"/>
              <a:gd name="T51" fmla="*/ 915 h 1041"/>
              <a:gd name="T52" fmla="*/ 132 w 1284"/>
              <a:gd name="T53" fmla="*/ 957 h 1041"/>
              <a:gd name="T54" fmla="*/ 884 w 1284"/>
              <a:gd name="T55" fmla="*/ 1019 h 1041"/>
              <a:gd name="T56" fmla="*/ 924 w 1284"/>
              <a:gd name="T57" fmla="*/ 1041 h 1041"/>
              <a:gd name="T58" fmla="*/ 960 w 1284"/>
              <a:gd name="T59" fmla="*/ 1025 h 1041"/>
              <a:gd name="T60" fmla="*/ 1070 w 1284"/>
              <a:gd name="T61" fmla="*/ 925 h 1041"/>
              <a:gd name="T62" fmla="*/ 1178 w 1284"/>
              <a:gd name="T63" fmla="*/ 787 h 1041"/>
              <a:gd name="T64" fmla="*/ 1260 w 1284"/>
              <a:gd name="T65" fmla="*/ 591 h 1041"/>
              <a:gd name="T66" fmla="*/ 1280 w 1284"/>
              <a:gd name="T67" fmla="*/ 470 h 1041"/>
              <a:gd name="T68" fmla="*/ 1282 w 1284"/>
              <a:gd name="T69" fmla="*/ 350 h 1041"/>
              <a:gd name="T70" fmla="*/ 1236 w 1284"/>
              <a:gd name="T71" fmla="*/ 176 h 1041"/>
              <a:gd name="T72" fmla="*/ 1150 w 1284"/>
              <a:gd name="T73" fmla="*/ 68 h 1041"/>
              <a:gd name="T74" fmla="*/ 1046 w 1284"/>
              <a:gd name="T75" fmla="*/ 12 h 1041"/>
              <a:gd name="T76" fmla="*/ 968 w 1284"/>
              <a:gd name="T77" fmla="*/ 0 h 1041"/>
              <a:gd name="T78" fmla="*/ 856 w 1284"/>
              <a:gd name="T79" fmla="*/ 22 h 1041"/>
              <a:gd name="T80" fmla="*/ 770 w 1284"/>
              <a:gd name="T81" fmla="*/ 76 h 1041"/>
              <a:gd name="T82" fmla="*/ 712 w 1284"/>
              <a:gd name="T83" fmla="*/ 154 h 1041"/>
              <a:gd name="T84" fmla="*/ 692 w 1284"/>
              <a:gd name="T85" fmla="*/ 252 h 1041"/>
              <a:gd name="T86" fmla="*/ 704 w 1284"/>
              <a:gd name="T87" fmla="*/ 326 h 1041"/>
              <a:gd name="T88" fmla="*/ 750 w 1284"/>
              <a:gd name="T89" fmla="*/ 410 h 1041"/>
              <a:gd name="T90" fmla="*/ 824 w 1284"/>
              <a:gd name="T91" fmla="*/ 468 h 1041"/>
              <a:gd name="T92" fmla="*/ 918 w 1284"/>
              <a:gd name="T93" fmla="*/ 496 h 1041"/>
              <a:gd name="T94" fmla="*/ 998 w 1284"/>
              <a:gd name="T95" fmla="*/ 494 h 1041"/>
              <a:gd name="T96" fmla="*/ 1082 w 1284"/>
              <a:gd name="T97" fmla="*/ 474 h 1041"/>
              <a:gd name="T98" fmla="*/ 1062 w 1284"/>
              <a:gd name="T99" fmla="*/ 597 h 1041"/>
              <a:gd name="T100" fmla="*/ 992 w 1284"/>
              <a:gd name="T101" fmla="*/ 731 h 1041"/>
              <a:gd name="T102" fmla="*/ 890 w 1284"/>
              <a:gd name="T103" fmla="*/ 847 h 1041"/>
              <a:gd name="T104" fmla="*/ 828 w 1284"/>
              <a:gd name="T105" fmla="*/ 897 h 1041"/>
              <a:gd name="T106" fmla="*/ 816 w 1284"/>
              <a:gd name="T107" fmla="*/ 935 h 1041"/>
              <a:gd name="T108" fmla="*/ 884 w 1284"/>
              <a:gd name="T109" fmla="*/ 1019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4" h="1041">
                <a:moveTo>
                  <a:pt x="192" y="1019"/>
                </a:moveTo>
                <a:lnTo>
                  <a:pt x="192" y="1019"/>
                </a:lnTo>
                <a:lnTo>
                  <a:pt x="202" y="1029"/>
                </a:lnTo>
                <a:lnTo>
                  <a:pt x="212" y="1035"/>
                </a:lnTo>
                <a:lnTo>
                  <a:pt x="222" y="1039"/>
                </a:lnTo>
                <a:lnTo>
                  <a:pt x="232" y="1041"/>
                </a:lnTo>
                <a:lnTo>
                  <a:pt x="240" y="1039"/>
                </a:lnTo>
                <a:lnTo>
                  <a:pt x="250" y="1037"/>
                </a:lnTo>
                <a:lnTo>
                  <a:pt x="260" y="1031"/>
                </a:lnTo>
                <a:lnTo>
                  <a:pt x="268" y="1025"/>
                </a:lnTo>
                <a:lnTo>
                  <a:pt x="268" y="1025"/>
                </a:lnTo>
                <a:lnTo>
                  <a:pt x="306" y="995"/>
                </a:lnTo>
                <a:lnTo>
                  <a:pt x="352" y="951"/>
                </a:lnTo>
                <a:lnTo>
                  <a:pt x="378" y="925"/>
                </a:lnTo>
                <a:lnTo>
                  <a:pt x="406" y="895"/>
                </a:lnTo>
                <a:lnTo>
                  <a:pt x="432" y="863"/>
                </a:lnTo>
                <a:lnTo>
                  <a:pt x="460" y="827"/>
                </a:lnTo>
                <a:lnTo>
                  <a:pt x="486" y="787"/>
                </a:lnTo>
                <a:lnTo>
                  <a:pt x="510" y="743"/>
                </a:lnTo>
                <a:lnTo>
                  <a:pt x="532" y="697"/>
                </a:lnTo>
                <a:lnTo>
                  <a:pt x="552" y="645"/>
                </a:lnTo>
                <a:lnTo>
                  <a:pt x="568" y="591"/>
                </a:lnTo>
                <a:lnTo>
                  <a:pt x="576" y="561"/>
                </a:lnTo>
                <a:lnTo>
                  <a:pt x="580" y="533"/>
                </a:lnTo>
                <a:lnTo>
                  <a:pt x="586" y="502"/>
                </a:lnTo>
                <a:lnTo>
                  <a:pt x="588" y="470"/>
                </a:lnTo>
                <a:lnTo>
                  <a:pt x="590" y="438"/>
                </a:lnTo>
                <a:lnTo>
                  <a:pt x="592" y="404"/>
                </a:lnTo>
                <a:lnTo>
                  <a:pt x="592" y="404"/>
                </a:lnTo>
                <a:lnTo>
                  <a:pt x="590" y="350"/>
                </a:lnTo>
                <a:lnTo>
                  <a:pt x="584" y="300"/>
                </a:lnTo>
                <a:lnTo>
                  <a:pt x="574" y="254"/>
                </a:lnTo>
                <a:lnTo>
                  <a:pt x="560" y="214"/>
                </a:lnTo>
                <a:lnTo>
                  <a:pt x="544" y="176"/>
                </a:lnTo>
                <a:lnTo>
                  <a:pt x="526" y="144"/>
                </a:lnTo>
                <a:lnTo>
                  <a:pt x="506" y="114"/>
                </a:lnTo>
                <a:lnTo>
                  <a:pt x="482" y="90"/>
                </a:lnTo>
                <a:lnTo>
                  <a:pt x="458" y="68"/>
                </a:lnTo>
                <a:lnTo>
                  <a:pt x="434" y="48"/>
                </a:lnTo>
                <a:lnTo>
                  <a:pt x="408" y="34"/>
                </a:lnTo>
                <a:lnTo>
                  <a:pt x="380" y="22"/>
                </a:lnTo>
                <a:lnTo>
                  <a:pt x="354" y="12"/>
                </a:lnTo>
                <a:lnTo>
                  <a:pt x="326" y="6"/>
                </a:lnTo>
                <a:lnTo>
                  <a:pt x="300" y="2"/>
                </a:lnTo>
                <a:lnTo>
                  <a:pt x="276" y="0"/>
                </a:lnTo>
                <a:lnTo>
                  <a:pt x="276" y="0"/>
                </a:lnTo>
                <a:lnTo>
                  <a:pt x="246" y="2"/>
                </a:lnTo>
                <a:lnTo>
                  <a:pt x="218" y="6"/>
                </a:lnTo>
                <a:lnTo>
                  <a:pt x="190" y="12"/>
                </a:lnTo>
                <a:lnTo>
                  <a:pt x="164" y="22"/>
                </a:lnTo>
                <a:lnTo>
                  <a:pt x="140" y="32"/>
                </a:lnTo>
                <a:lnTo>
                  <a:pt x="118" y="44"/>
                </a:lnTo>
                <a:lnTo>
                  <a:pt x="98" y="58"/>
                </a:lnTo>
                <a:lnTo>
                  <a:pt x="78" y="76"/>
                </a:lnTo>
                <a:lnTo>
                  <a:pt x="60" y="94"/>
                </a:lnTo>
                <a:lnTo>
                  <a:pt x="46" y="112"/>
                </a:lnTo>
                <a:lnTo>
                  <a:pt x="32" y="134"/>
                </a:lnTo>
                <a:lnTo>
                  <a:pt x="20" y="154"/>
                </a:lnTo>
                <a:lnTo>
                  <a:pt x="12" y="178"/>
                </a:lnTo>
                <a:lnTo>
                  <a:pt x="6" y="202"/>
                </a:lnTo>
                <a:lnTo>
                  <a:pt x="2" y="226"/>
                </a:lnTo>
                <a:lnTo>
                  <a:pt x="0" y="252"/>
                </a:lnTo>
                <a:lnTo>
                  <a:pt x="0" y="252"/>
                </a:lnTo>
                <a:lnTo>
                  <a:pt x="2" y="278"/>
                </a:lnTo>
                <a:lnTo>
                  <a:pt x="6" y="302"/>
                </a:lnTo>
                <a:lnTo>
                  <a:pt x="12" y="326"/>
                </a:lnTo>
                <a:lnTo>
                  <a:pt x="20" y="348"/>
                </a:lnTo>
                <a:lnTo>
                  <a:pt x="32" y="370"/>
                </a:lnTo>
                <a:lnTo>
                  <a:pt x="44" y="390"/>
                </a:lnTo>
                <a:lnTo>
                  <a:pt x="58" y="410"/>
                </a:lnTo>
                <a:lnTo>
                  <a:pt x="74" y="426"/>
                </a:lnTo>
                <a:lnTo>
                  <a:pt x="92" y="442"/>
                </a:lnTo>
                <a:lnTo>
                  <a:pt x="112" y="456"/>
                </a:lnTo>
                <a:lnTo>
                  <a:pt x="132" y="468"/>
                </a:lnTo>
                <a:lnTo>
                  <a:pt x="154" y="480"/>
                </a:lnTo>
                <a:lnTo>
                  <a:pt x="178" y="488"/>
                </a:lnTo>
                <a:lnTo>
                  <a:pt x="202" y="494"/>
                </a:lnTo>
                <a:lnTo>
                  <a:pt x="226" y="496"/>
                </a:lnTo>
                <a:lnTo>
                  <a:pt x="250" y="498"/>
                </a:lnTo>
                <a:lnTo>
                  <a:pt x="250" y="498"/>
                </a:lnTo>
                <a:lnTo>
                  <a:pt x="280" y="498"/>
                </a:lnTo>
                <a:lnTo>
                  <a:pt x="306" y="494"/>
                </a:lnTo>
                <a:lnTo>
                  <a:pt x="330" y="490"/>
                </a:lnTo>
                <a:lnTo>
                  <a:pt x="350" y="486"/>
                </a:lnTo>
                <a:lnTo>
                  <a:pt x="380" y="478"/>
                </a:lnTo>
                <a:lnTo>
                  <a:pt x="390" y="474"/>
                </a:lnTo>
                <a:lnTo>
                  <a:pt x="390" y="474"/>
                </a:lnTo>
                <a:lnTo>
                  <a:pt x="386" y="518"/>
                </a:lnTo>
                <a:lnTo>
                  <a:pt x="380" y="557"/>
                </a:lnTo>
                <a:lnTo>
                  <a:pt x="370" y="597"/>
                </a:lnTo>
                <a:lnTo>
                  <a:pt x="356" y="633"/>
                </a:lnTo>
                <a:lnTo>
                  <a:pt x="338" y="669"/>
                </a:lnTo>
                <a:lnTo>
                  <a:pt x="320" y="701"/>
                </a:lnTo>
                <a:lnTo>
                  <a:pt x="300" y="731"/>
                </a:lnTo>
                <a:lnTo>
                  <a:pt x="280" y="759"/>
                </a:lnTo>
                <a:lnTo>
                  <a:pt x="258" y="785"/>
                </a:lnTo>
                <a:lnTo>
                  <a:pt x="238" y="809"/>
                </a:lnTo>
                <a:lnTo>
                  <a:pt x="198" y="847"/>
                </a:lnTo>
                <a:lnTo>
                  <a:pt x="164" y="873"/>
                </a:lnTo>
                <a:lnTo>
                  <a:pt x="144" y="891"/>
                </a:lnTo>
                <a:lnTo>
                  <a:pt x="144" y="891"/>
                </a:lnTo>
                <a:lnTo>
                  <a:pt x="136" y="897"/>
                </a:lnTo>
                <a:lnTo>
                  <a:pt x="130" y="905"/>
                </a:lnTo>
                <a:lnTo>
                  <a:pt x="126" y="915"/>
                </a:lnTo>
                <a:lnTo>
                  <a:pt x="124" y="925"/>
                </a:lnTo>
                <a:lnTo>
                  <a:pt x="124" y="935"/>
                </a:lnTo>
                <a:lnTo>
                  <a:pt x="126" y="945"/>
                </a:lnTo>
                <a:lnTo>
                  <a:pt x="132" y="957"/>
                </a:lnTo>
                <a:lnTo>
                  <a:pt x="140" y="967"/>
                </a:lnTo>
                <a:lnTo>
                  <a:pt x="192" y="1019"/>
                </a:lnTo>
                <a:close/>
                <a:moveTo>
                  <a:pt x="884" y="1019"/>
                </a:moveTo>
                <a:lnTo>
                  <a:pt x="884" y="1019"/>
                </a:lnTo>
                <a:lnTo>
                  <a:pt x="894" y="1029"/>
                </a:lnTo>
                <a:lnTo>
                  <a:pt x="904" y="1035"/>
                </a:lnTo>
                <a:lnTo>
                  <a:pt x="914" y="1039"/>
                </a:lnTo>
                <a:lnTo>
                  <a:pt x="924" y="1041"/>
                </a:lnTo>
                <a:lnTo>
                  <a:pt x="932" y="1039"/>
                </a:lnTo>
                <a:lnTo>
                  <a:pt x="942" y="1037"/>
                </a:lnTo>
                <a:lnTo>
                  <a:pt x="952" y="1031"/>
                </a:lnTo>
                <a:lnTo>
                  <a:pt x="960" y="1025"/>
                </a:lnTo>
                <a:lnTo>
                  <a:pt x="960" y="1025"/>
                </a:lnTo>
                <a:lnTo>
                  <a:pt x="998" y="995"/>
                </a:lnTo>
                <a:lnTo>
                  <a:pt x="1044" y="951"/>
                </a:lnTo>
                <a:lnTo>
                  <a:pt x="1070" y="925"/>
                </a:lnTo>
                <a:lnTo>
                  <a:pt x="1098" y="895"/>
                </a:lnTo>
                <a:lnTo>
                  <a:pt x="1124" y="863"/>
                </a:lnTo>
                <a:lnTo>
                  <a:pt x="1152" y="827"/>
                </a:lnTo>
                <a:lnTo>
                  <a:pt x="1178" y="787"/>
                </a:lnTo>
                <a:lnTo>
                  <a:pt x="1202" y="743"/>
                </a:lnTo>
                <a:lnTo>
                  <a:pt x="1224" y="697"/>
                </a:lnTo>
                <a:lnTo>
                  <a:pt x="1244" y="645"/>
                </a:lnTo>
                <a:lnTo>
                  <a:pt x="1260" y="591"/>
                </a:lnTo>
                <a:lnTo>
                  <a:pt x="1268" y="561"/>
                </a:lnTo>
                <a:lnTo>
                  <a:pt x="1272" y="533"/>
                </a:lnTo>
                <a:lnTo>
                  <a:pt x="1278" y="502"/>
                </a:lnTo>
                <a:lnTo>
                  <a:pt x="1280" y="470"/>
                </a:lnTo>
                <a:lnTo>
                  <a:pt x="1282" y="438"/>
                </a:lnTo>
                <a:lnTo>
                  <a:pt x="1284" y="404"/>
                </a:lnTo>
                <a:lnTo>
                  <a:pt x="1284" y="404"/>
                </a:lnTo>
                <a:lnTo>
                  <a:pt x="1282" y="350"/>
                </a:lnTo>
                <a:lnTo>
                  <a:pt x="1276" y="300"/>
                </a:lnTo>
                <a:lnTo>
                  <a:pt x="1266" y="254"/>
                </a:lnTo>
                <a:lnTo>
                  <a:pt x="1252" y="214"/>
                </a:lnTo>
                <a:lnTo>
                  <a:pt x="1236" y="176"/>
                </a:lnTo>
                <a:lnTo>
                  <a:pt x="1218" y="144"/>
                </a:lnTo>
                <a:lnTo>
                  <a:pt x="1198" y="114"/>
                </a:lnTo>
                <a:lnTo>
                  <a:pt x="1174" y="90"/>
                </a:lnTo>
                <a:lnTo>
                  <a:pt x="1150" y="68"/>
                </a:lnTo>
                <a:lnTo>
                  <a:pt x="1126" y="48"/>
                </a:lnTo>
                <a:lnTo>
                  <a:pt x="1100" y="34"/>
                </a:lnTo>
                <a:lnTo>
                  <a:pt x="1072" y="22"/>
                </a:lnTo>
                <a:lnTo>
                  <a:pt x="1046" y="12"/>
                </a:lnTo>
                <a:lnTo>
                  <a:pt x="1018" y="6"/>
                </a:lnTo>
                <a:lnTo>
                  <a:pt x="992" y="2"/>
                </a:lnTo>
                <a:lnTo>
                  <a:pt x="968" y="0"/>
                </a:lnTo>
                <a:lnTo>
                  <a:pt x="968" y="0"/>
                </a:lnTo>
                <a:lnTo>
                  <a:pt x="938" y="2"/>
                </a:lnTo>
                <a:lnTo>
                  <a:pt x="910" y="6"/>
                </a:lnTo>
                <a:lnTo>
                  <a:pt x="882" y="12"/>
                </a:lnTo>
                <a:lnTo>
                  <a:pt x="856" y="22"/>
                </a:lnTo>
                <a:lnTo>
                  <a:pt x="832" y="32"/>
                </a:lnTo>
                <a:lnTo>
                  <a:pt x="810" y="44"/>
                </a:lnTo>
                <a:lnTo>
                  <a:pt x="788" y="58"/>
                </a:lnTo>
                <a:lnTo>
                  <a:pt x="770" y="76"/>
                </a:lnTo>
                <a:lnTo>
                  <a:pt x="752" y="94"/>
                </a:lnTo>
                <a:lnTo>
                  <a:pt x="738" y="112"/>
                </a:lnTo>
                <a:lnTo>
                  <a:pt x="724" y="134"/>
                </a:lnTo>
                <a:lnTo>
                  <a:pt x="712" y="154"/>
                </a:lnTo>
                <a:lnTo>
                  <a:pt x="704" y="178"/>
                </a:lnTo>
                <a:lnTo>
                  <a:pt x="698" y="202"/>
                </a:lnTo>
                <a:lnTo>
                  <a:pt x="694" y="226"/>
                </a:lnTo>
                <a:lnTo>
                  <a:pt x="692" y="252"/>
                </a:lnTo>
                <a:lnTo>
                  <a:pt x="692" y="252"/>
                </a:lnTo>
                <a:lnTo>
                  <a:pt x="694" y="278"/>
                </a:lnTo>
                <a:lnTo>
                  <a:pt x="698" y="302"/>
                </a:lnTo>
                <a:lnTo>
                  <a:pt x="704" y="326"/>
                </a:lnTo>
                <a:lnTo>
                  <a:pt x="712" y="348"/>
                </a:lnTo>
                <a:lnTo>
                  <a:pt x="724" y="370"/>
                </a:lnTo>
                <a:lnTo>
                  <a:pt x="736" y="390"/>
                </a:lnTo>
                <a:lnTo>
                  <a:pt x="750" y="410"/>
                </a:lnTo>
                <a:lnTo>
                  <a:pt x="766" y="426"/>
                </a:lnTo>
                <a:lnTo>
                  <a:pt x="784" y="442"/>
                </a:lnTo>
                <a:lnTo>
                  <a:pt x="804" y="456"/>
                </a:lnTo>
                <a:lnTo>
                  <a:pt x="824" y="468"/>
                </a:lnTo>
                <a:lnTo>
                  <a:pt x="846" y="480"/>
                </a:lnTo>
                <a:lnTo>
                  <a:pt x="870" y="488"/>
                </a:lnTo>
                <a:lnTo>
                  <a:pt x="894" y="494"/>
                </a:lnTo>
                <a:lnTo>
                  <a:pt x="918" y="496"/>
                </a:lnTo>
                <a:lnTo>
                  <a:pt x="942" y="498"/>
                </a:lnTo>
                <a:lnTo>
                  <a:pt x="942" y="498"/>
                </a:lnTo>
                <a:lnTo>
                  <a:pt x="972" y="498"/>
                </a:lnTo>
                <a:lnTo>
                  <a:pt x="998" y="494"/>
                </a:lnTo>
                <a:lnTo>
                  <a:pt x="1022" y="490"/>
                </a:lnTo>
                <a:lnTo>
                  <a:pt x="1042" y="486"/>
                </a:lnTo>
                <a:lnTo>
                  <a:pt x="1072" y="478"/>
                </a:lnTo>
                <a:lnTo>
                  <a:pt x="1082" y="474"/>
                </a:lnTo>
                <a:lnTo>
                  <a:pt x="1082" y="474"/>
                </a:lnTo>
                <a:lnTo>
                  <a:pt x="1078" y="518"/>
                </a:lnTo>
                <a:lnTo>
                  <a:pt x="1072" y="557"/>
                </a:lnTo>
                <a:lnTo>
                  <a:pt x="1062" y="597"/>
                </a:lnTo>
                <a:lnTo>
                  <a:pt x="1048" y="633"/>
                </a:lnTo>
                <a:lnTo>
                  <a:pt x="1030" y="669"/>
                </a:lnTo>
                <a:lnTo>
                  <a:pt x="1012" y="701"/>
                </a:lnTo>
                <a:lnTo>
                  <a:pt x="992" y="731"/>
                </a:lnTo>
                <a:lnTo>
                  <a:pt x="972" y="759"/>
                </a:lnTo>
                <a:lnTo>
                  <a:pt x="950" y="785"/>
                </a:lnTo>
                <a:lnTo>
                  <a:pt x="928" y="809"/>
                </a:lnTo>
                <a:lnTo>
                  <a:pt x="890" y="847"/>
                </a:lnTo>
                <a:lnTo>
                  <a:pt x="856" y="873"/>
                </a:lnTo>
                <a:lnTo>
                  <a:pt x="834" y="891"/>
                </a:lnTo>
                <a:lnTo>
                  <a:pt x="834" y="891"/>
                </a:lnTo>
                <a:lnTo>
                  <a:pt x="828" y="897"/>
                </a:lnTo>
                <a:lnTo>
                  <a:pt x="822" y="905"/>
                </a:lnTo>
                <a:lnTo>
                  <a:pt x="818" y="915"/>
                </a:lnTo>
                <a:lnTo>
                  <a:pt x="816" y="925"/>
                </a:lnTo>
                <a:lnTo>
                  <a:pt x="816" y="935"/>
                </a:lnTo>
                <a:lnTo>
                  <a:pt x="818" y="945"/>
                </a:lnTo>
                <a:lnTo>
                  <a:pt x="824" y="957"/>
                </a:lnTo>
                <a:lnTo>
                  <a:pt x="832" y="967"/>
                </a:lnTo>
                <a:lnTo>
                  <a:pt x="884" y="1019"/>
                </a:lnTo>
                <a:close/>
              </a:path>
            </a:pathLst>
          </a:custGeom>
          <a:solidFill>
            <a:srgbClr val="B5D9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EA76ECA-CF40-4A60-B309-60280244B60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2019300" y="2322786"/>
            <a:ext cx="8153400" cy="2354145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ts val="6800"/>
              </a:lnSpc>
              <a:defRPr sz="5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Citat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3C5CDB-1A46-C16E-45B0-3A7401F57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BF65B4B6-9E14-4B74-5571-49A0ECE842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F5E637-68B2-975F-0AB8-6103F58F7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7" name="Bildobjekt 6" descr="Region Kronobergs logotyp">
            <a:extLst>
              <a:ext uri="{FF2B5EF4-FFF2-40B4-BE49-F238E27FC236}">
                <a16:creationId xmlns:a16="http://schemas.microsoft.com/office/drawing/2014/main" id="{2A24C050-2A7E-9D77-4DDD-F8A83EB7B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77779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ubrik 2">
            <a:extLst>
              <a:ext uri="{FF2B5EF4-FFF2-40B4-BE49-F238E27FC236}">
                <a16:creationId xmlns:a16="http://schemas.microsoft.com/office/drawing/2014/main" id="{9304E0E5-6541-AB7F-7614-3EBE51B6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BF785853-D5FC-5D6F-4080-BE226062A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C0D64608-E567-A380-2507-6F7BE5416B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F91447F9-AD75-4018-24B0-8A81F9B41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9" name="Bildobjekt 8" descr="Region Kronobergs logotyp">
            <a:extLst>
              <a:ext uri="{FF2B5EF4-FFF2-40B4-BE49-F238E27FC236}">
                <a16:creationId xmlns:a16="http://schemas.microsoft.com/office/drawing/2014/main" id="{6B1CBEAB-2F9F-AF1D-27EC-625F300A0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5013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grön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5F0A775-D430-03FA-0E80-939547111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15BBD14D-1797-314B-496A-71DEF29E0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E2C9097C-BFA2-08AC-1533-85BF710AE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97D2BF5A-4596-9DF0-0AC2-33CE1AC93D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83097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Mörkrosa">
    <p:bg>
      <p:bgPr>
        <a:solidFill>
          <a:srgbClr val="700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ubrik 2">
            <a:extLst>
              <a:ext uri="{FF2B5EF4-FFF2-40B4-BE49-F238E27FC236}">
                <a16:creationId xmlns:a16="http://schemas.microsoft.com/office/drawing/2014/main" id="{BF154BB3-81AC-7FCF-9AA7-3FFA54532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1A065A83-AA1E-5F57-0ACB-667631FF1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DC6FED08-65E3-1863-C1B7-F35BDE01AE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92D948F9-5C99-C750-9EA9-E6D60B6E9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3BBAEC73-A09F-7C8D-F202-96148CC7B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21134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5F02269-457D-71B6-35A9-850BBE531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ubrik 2">
            <a:extLst>
              <a:ext uri="{FF2B5EF4-FFF2-40B4-BE49-F238E27FC236}">
                <a16:creationId xmlns:a16="http://schemas.microsoft.com/office/drawing/2014/main" id="{4AA424CA-FCDC-245E-15FC-E36E748B7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849" y="1954923"/>
            <a:ext cx="8336301" cy="2086671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E434150-9D3A-3924-2208-1068EDB483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8212" y="4284267"/>
            <a:ext cx="7755574" cy="1207758"/>
          </a:xfrm>
        </p:spPr>
        <p:txBody>
          <a:bodyPr>
            <a:normAutofit/>
          </a:bodyPr>
          <a:lstStyle>
            <a:lvl1pPr marL="0" indent="0" algn="ctr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9F59BC06-BE1E-50F8-CFBF-81D75CB54D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775C409-E6E6-8340-B1FF-A7171D839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86492A95-E3DE-744A-DC1E-24AC20D4C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8" name="Bildobjekt 7" descr="Region Kronobergs logotyp">
            <a:extLst>
              <a:ext uri="{FF2B5EF4-FFF2-40B4-BE49-F238E27FC236}">
                <a16:creationId xmlns:a16="http://schemas.microsoft.com/office/drawing/2014/main" id="{9D78E102-C7CD-1129-5DB5-73339A11AB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31799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85011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t innehåll_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CBDEC135-66DF-CEC9-615D-56171E81A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-7497"/>
            <a:ext cx="6096000" cy="68580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807393C-14C5-817F-0FB7-0BCDC99C30B2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963924" y="1894115"/>
            <a:ext cx="4168151" cy="3069770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AB69E867-06EA-137D-F928-667746C1A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9934" y="781397"/>
            <a:ext cx="4880091" cy="4995876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A164EF78-DEEC-6388-FACB-C26790AF8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white"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B684164-7CDF-B192-9F03-5ED1A110572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C9FA2B6-4370-0FAC-64A2-925191566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white">
          <a:xfrm>
            <a:off x="2087880" y="6426926"/>
            <a:ext cx="3844569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55465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241DCC-EF83-BA75-77E2-666C4BAE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29000"/>
            <a:ext cx="12192000" cy="3429000"/>
          </a:xfrm>
          <a:prstGeom prst="rect">
            <a:avLst/>
          </a:prstGeom>
          <a:solidFill>
            <a:srgbClr val="004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CABAA49-B847-E534-66D8-9342DE176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" t="-506" r="4923" b="69"/>
          <a:stretch/>
        </p:blipFill>
        <p:spPr>
          <a:xfrm>
            <a:off x="-1" y="294214"/>
            <a:ext cx="12192001" cy="6419017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3C0F82EB-5ACD-C7CA-05AD-B96BC9CDB0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01680" y="2255506"/>
            <a:ext cx="1988638" cy="2346987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5915" y="4938771"/>
            <a:ext cx="4060168" cy="582133"/>
          </a:xfrm>
        </p:spPr>
        <p:txBody>
          <a:bodyPr>
            <a:normAutofit/>
          </a:bodyPr>
          <a:lstStyle>
            <a:lvl1pPr algn="ctr">
              <a:defRPr sz="1600" b="0" i="0">
                <a:solidFill>
                  <a:schemeClr val="bg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38573240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2">
    <p:bg>
      <p:bgPr>
        <a:solidFill>
          <a:srgbClr val="004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CA3558A6-D80F-9805-281E-5B97F9A0A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5077"/>
          <a:stretch/>
        </p:blipFill>
        <p:spPr>
          <a:xfrm>
            <a:off x="1974449" y="0"/>
            <a:ext cx="8243100" cy="6858000"/>
          </a:xfrm>
          <a:prstGeom prst="rect">
            <a:avLst/>
          </a:prstGeom>
        </p:spPr>
      </p:pic>
      <p:pic>
        <p:nvPicPr>
          <p:cNvPr id="3" name="Bildobjekt 2" descr="Region Kronobergs logotyp">
            <a:extLst>
              <a:ext uri="{FF2B5EF4-FFF2-40B4-BE49-F238E27FC236}">
                <a16:creationId xmlns:a16="http://schemas.microsoft.com/office/drawing/2014/main" id="{EDD5676D-7486-6BF0-3060-3690D28E94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081877" y="2231968"/>
            <a:ext cx="2028246" cy="2394063"/>
          </a:xfrm>
          <a:prstGeom prst="rect">
            <a:avLst/>
          </a:prstGeom>
        </p:spPr>
      </p:pic>
      <p:sp>
        <p:nvSpPr>
          <p:cNvPr id="17" name="Rubrik 16">
            <a:extLst>
              <a:ext uri="{FF2B5EF4-FFF2-40B4-BE49-F238E27FC236}">
                <a16:creationId xmlns:a16="http://schemas.microsoft.com/office/drawing/2014/main" id="{A17BA132-B236-B5C8-8E0E-6E209B945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3555" y="5319890"/>
            <a:ext cx="5344888" cy="582133"/>
          </a:xfrm>
        </p:spPr>
        <p:txBody>
          <a:bodyPr>
            <a:normAutofit/>
          </a:bodyPr>
          <a:lstStyle>
            <a:lvl1pPr algn="ctr">
              <a:defRPr sz="20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sv-SE" dirty="0"/>
              <a:t>Lägg till webbadress</a:t>
            </a:r>
          </a:p>
        </p:txBody>
      </p:sp>
    </p:spTree>
    <p:extLst>
      <p:ext uri="{BB962C8B-B14F-4D97-AF65-F5344CB8AC3E}">
        <p14:creationId xmlns:p14="http://schemas.microsoft.com/office/powerpoint/2010/main" val="13262143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Grö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5E67BAE-5378-A2B3-DCDA-3A8067B47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7F25A052-AB9F-0133-DEB4-B5A74D6B97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13" name="Rubrik 8">
            <a:extLst>
              <a:ext uri="{FF2B5EF4-FFF2-40B4-BE49-F238E27FC236}">
                <a16:creationId xmlns:a16="http://schemas.microsoft.com/office/drawing/2014/main" id="{68A95451-3858-D0F1-2E01-C8409482E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latin typeface="+mj-lt"/>
              </a:defRPr>
            </a:lvl1pPr>
          </a:lstStyle>
          <a:p>
            <a:pPr lvl="0"/>
            <a:r>
              <a:rPr lang="sv-SE" dirty="0"/>
              <a:t>Avslutning eller kontakt</a:t>
            </a:r>
          </a:p>
        </p:txBody>
      </p:sp>
      <p:sp>
        <p:nvSpPr>
          <p:cNvPr id="14" name="Underrubrik 2">
            <a:extLst>
              <a:ext uri="{FF2B5EF4-FFF2-40B4-BE49-F238E27FC236}">
                <a16:creationId xmlns:a16="http://schemas.microsoft.com/office/drawing/2014/main" id="{89EB1D23-790B-FFF2-213B-EE9E4F1859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271673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vän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CA256862-EE6C-34AD-6C41-43F80B95E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1981DC1-92EB-A0FE-DDCD-63F7EB68BC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25296" y="704336"/>
            <a:ext cx="7321296" cy="7321296"/>
          </a:xfrm>
          <a:prstGeom prst="teardrop">
            <a:avLst/>
          </a:prstGeom>
          <a:noFill/>
        </p:spPr>
        <p:txBody>
          <a:bodyPr anchor="t"/>
          <a:lstStyle>
            <a:lvl1pPr marL="0" indent="0" algn="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C3B6E33D-BA6F-2C1F-3C14-C99DDBF609D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888EF1CC-0BBB-23D6-30A8-9F491018027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58357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_Text_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C63BFF-6B4C-BC38-47EC-F7FCD69E6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0" t="9062" r="71690" b="14627"/>
          <a:stretch/>
        </p:blipFill>
        <p:spPr>
          <a:xfrm>
            <a:off x="6706601" y="-1"/>
            <a:ext cx="5485398" cy="6857999"/>
          </a:xfrm>
          <a:prstGeom prst="rect">
            <a:avLst/>
          </a:prstGeom>
        </p:spPr>
      </p:pic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97C8BF8A-DC13-5EFE-8932-91F8595846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253990" y="3158068"/>
            <a:ext cx="1820640" cy="2148714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69EE33FE-F484-2AF6-5C44-24CE79007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530" y="1130064"/>
            <a:ext cx="5711548" cy="2929285"/>
          </a:xfrm>
        </p:spPr>
        <p:txBody>
          <a:bodyPr anchor="b">
            <a:noAutofit/>
          </a:bodyPr>
          <a:lstStyle>
            <a:lvl1pPr>
              <a:defRPr sz="5200">
                <a:latin typeface="+mj-lt"/>
              </a:defRPr>
            </a:lvl1pPr>
          </a:lstStyle>
          <a:p>
            <a:pPr lvl="0"/>
            <a:r>
              <a:rPr lang="sv-SE" noProof="0" dirty="0"/>
              <a:t>Avslutning eller kontakt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6F52D620-F16A-6BB7-3456-DCA46CEAFD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29" y="4238964"/>
            <a:ext cx="5711548" cy="174776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none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noProof="0" dirty="0"/>
              <a:t>Lägg till text</a:t>
            </a:r>
          </a:p>
        </p:txBody>
      </p:sp>
    </p:spTree>
    <p:extLst>
      <p:ext uri="{BB962C8B-B14F-4D97-AF65-F5344CB8AC3E}">
        <p14:creationId xmlns:p14="http://schemas.microsoft.com/office/powerpoint/2010/main" val="344246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vinge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5">
            <a:extLst>
              <a:ext uri="{FF2B5EF4-FFF2-40B4-BE49-F238E27FC236}">
                <a16:creationId xmlns:a16="http://schemas.microsoft.com/office/drawing/2014/main" id="{941F2BB2-4923-2EB4-A32E-700491F9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7">
            <a:extLst>
              <a:ext uri="{FF2B5EF4-FFF2-40B4-BE49-F238E27FC236}">
                <a16:creationId xmlns:a16="http://schemas.microsoft.com/office/drawing/2014/main" id="{174581D9-B191-A6A5-28F5-081EB298C8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46852"/>
            <a:ext cx="6096000" cy="4711147"/>
          </a:xfrm>
          <a:prstGeom prst="round1Rect">
            <a:avLst>
              <a:gd name="adj" fmla="val 50000"/>
            </a:avLst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383B43EA-D897-39A6-66BF-D21512B2A3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1974" y="556599"/>
            <a:ext cx="2657654" cy="2815311"/>
          </a:xfrm>
          <a:prstGeom prst="round2DiagRect">
            <a:avLst>
              <a:gd name="adj1" fmla="val 41601"/>
              <a:gd name="adj2" fmla="val 0"/>
            </a:avLst>
          </a:prstGeom>
          <a:solidFill>
            <a:srgbClr val="00413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7A9AE5B-5646-B1B0-2B6D-F4BEB241C7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52786" y="6426926"/>
            <a:ext cx="471753" cy="294549"/>
          </a:xfrm>
        </p:spPr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F968-2B22-8C20-6352-D7111C1A2F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2405" y="6426926"/>
            <a:ext cx="1129937" cy="294549"/>
          </a:xfrm>
        </p:spPr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705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cirkel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AE2A1714-E60F-4047-6C05-3F0D2753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930" y="517522"/>
            <a:ext cx="4880094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ADFA9880-B20A-B284-7667-BB6E139D0D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49928" y="2025650"/>
            <a:ext cx="4880095" cy="40147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bild 16">
            <a:extLst>
              <a:ext uri="{FF2B5EF4-FFF2-40B4-BE49-F238E27FC236}">
                <a16:creationId xmlns:a16="http://schemas.microsoft.com/office/drawing/2014/main" id="{EA50C948-0247-7936-CCAF-38904905F4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1974" y="658365"/>
            <a:ext cx="5534026" cy="5534026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FBCD0DE-5E17-C743-9CED-779F9D7E2C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22616" y="4005728"/>
            <a:ext cx="2251625" cy="2251625"/>
          </a:xfrm>
          <a:prstGeom prst="ellipse">
            <a:avLst/>
          </a:prstGeom>
          <a:solidFill>
            <a:schemeClr val="accent4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244475" indent="0" algn="ctr">
              <a:buNone/>
              <a:defRPr sz="2000" b="1">
                <a:solidFill>
                  <a:schemeClr val="bg1"/>
                </a:solidFill>
              </a:defRPr>
            </a:lvl2pPr>
            <a:lvl3pPr marL="511175" indent="0" algn="ctr">
              <a:buNone/>
              <a:defRPr sz="1800" b="1">
                <a:solidFill>
                  <a:schemeClr val="bg1"/>
                </a:solidFill>
              </a:defRPr>
            </a:lvl3pPr>
            <a:lvl4pPr marL="762000" indent="0" algn="ctr">
              <a:buNone/>
              <a:defRPr sz="1600" b="1">
                <a:solidFill>
                  <a:schemeClr val="bg1"/>
                </a:solidFill>
              </a:defRPr>
            </a:lvl4pPr>
            <a:lvl5pPr marL="1030288" indent="0" algn="ctr"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D0C11AC-6994-47F5-38EE-9940256649C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1153A39-3A6E-2C51-3DD0-86E6507A8265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06EF699-DF7E-B62D-FBC1-92B42D7939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81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6127D97-63F8-3A7B-5F3F-5D6D43033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435938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3E1FC7A-8A4C-9CEE-4D55-68EAF67290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8" y="2025650"/>
            <a:ext cx="4359387" cy="40147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7990E242-628B-CE46-E817-2EA4D6F6F1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39657" y="-1220312"/>
            <a:ext cx="7097483" cy="7097483"/>
          </a:xfrm>
          <a:prstGeom prst="teardrop">
            <a:avLst/>
          </a:prstGeom>
          <a:noFill/>
        </p:spPr>
        <p:txBody>
          <a:bodyPr anchor="b"/>
          <a:lstStyle>
            <a:lvl1pPr algn="l"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68A851D-3666-6F01-53F4-C83FDF17725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C963393-39D9-C156-678C-1AFBB0705A1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934F78E-EE75-DC7A-D191-6F350363095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5469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till hög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med rundat hörn 30">
            <a:extLst>
              <a:ext uri="{FF2B5EF4-FFF2-40B4-BE49-F238E27FC236}">
                <a16:creationId xmlns:a16="http://schemas.microsoft.com/office/drawing/2014/main" id="{14E865C4-2AAB-7D8B-EC3A-97BBE53BB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62973" y="616114"/>
            <a:ext cx="3629027" cy="6241886"/>
          </a:xfrm>
          <a:prstGeom prst="round1Rect">
            <a:avLst>
              <a:gd name="adj" fmla="val 50000"/>
            </a:avLst>
          </a:prstGeom>
          <a:solidFill>
            <a:srgbClr val="B4D9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B0888258-5F69-4461-1EF5-61C228B86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9" y="517522"/>
            <a:ext cx="505289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0" name="Platshållare för text 23">
            <a:extLst>
              <a:ext uri="{FF2B5EF4-FFF2-40B4-BE49-F238E27FC236}">
                <a16:creationId xmlns:a16="http://schemas.microsoft.com/office/drawing/2014/main" id="{C2AAFA03-2D02-09D7-6A14-3C1178DD2E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529" y="2025497"/>
            <a:ext cx="5052897" cy="401564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976D0C01-CC2E-282A-9FA6-A5D978963C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4303" y="1233946"/>
            <a:ext cx="4537997" cy="4807200"/>
          </a:xfrm>
          <a:prstGeom prst="round2DiagRect">
            <a:avLst>
              <a:gd name="adj1" fmla="val 41761"/>
              <a:gd name="adj2" fmla="val 0"/>
            </a:avLst>
          </a:prstGeom>
          <a:noFill/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DBF6F4-F46B-57B9-1ADA-AE5CB852743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97553C7-B092-A71C-7D19-1B5907A545BF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3F539D1-6402-4870-44EE-DD03D1F3C59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 descr="Region Kronobergs logotyp">
            <a:extLst>
              <a:ext uri="{FF2B5EF4-FFF2-40B4-BE49-F238E27FC236}">
                <a16:creationId xmlns:a16="http://schemas.microsoft.com/office/drawing/2014/main" id="{3891D30F-5414-1D96-E793-81F0CA69A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8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rubrik 10">
            <a:extLst>
              <a:ext uri="{FF2B5EF4-FFF2-40B4-BE49-F238E27FC236}">
                <a16:creationId xmlns:a16="http://schemas.microsoft.com/office/drawing/2014/main" id="{E2F4B709-8EFF-28BF-199E-C0BC81A8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83363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7BD704-AF7B-4C4D-89DD-734EF63C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528" y="2025496"/>
            <a:ext cx="8336301" cy="401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009161-4D9F-4935-A23F-27979DED3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B3ED49-D6DB-4F2F-81FB-724525E8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F03B2-91DA-4A48-AB8F-E227C991C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2BE57839-76ED-6B82-DAF4-52F5CB5FBFF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360278" y="6181314"/>
            <a:ext cx="1583106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7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3" r:id="rId2"/>
    <p:sldLayoutId id="2147483744" r:id="rId3"/>
    <p:sldLayoutId id="2147483745" r:id="rId4"/>
    <p:sldLayoutId id="2147483748" r:id="rId5"/>
    <p:sldLayoutId id="2147483746" r:id="rId6"/>
    <p:sldLayoutId id="2147483747" r:id="rId7"/>
    <p:sldLayoutId id="2147483749" r:id="rId8"/>
    <p:sldLayoutId id="2147483773" r:id="rId9"/>
    <p:sldLayoutId id="2147483752" r:id="rId10"/>
    <p:sldLayoutId id="2147483774" r:id="rId11"/>
    <p:sldLayoutId id="2147483751" r:id="rId12"/>
    <p:sldLayoutId id="2147483753" r:id="rId13"/>
    <p:sldLayoutId id="2147483754" r:id="rId14"/>
    <p:sldLayoutId id="2147483755" r:id="rId15"/>
    <p:sldLayoutId id="2147483768" r:id="rId16"/>
    <p:sldLayoutId id="2147483757" r:id="rId17"/>
    <p:sldLayoutId id="2147483769" r:id="rId18"/>
    <p:sldLayoutId id="2147483761" r:id="rId19"/>
    <p:sldLayoutId id="2147483771" r:id="rId20"/>
    <p:sldLayoutId id="2147483770" r:id="rId21"/>
    <p:sldLayoutId id="2147483764" r:id="rId22"/>
    <p:sldLayoutId id="2147483765" r:id="rId23"/>
    <p:sldLayoutId id="2147483766" r:id="rId24"/>
    <p:sldLayoutId id="2147483767" r:id="rId25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lang="sv-SE" sz="3600" b="1" i="0" kern="1200" cap="none" spc="0" baseline="0" dirty="0">
          <a:solidFill>
            <a:schemeClr val="accent1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93713" indent="-2492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9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758825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7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009650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290638" indent="-2603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3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59" userDrawn="1">
          <p15:clr>
            <a:srgbClr val="F26B43"/>
          </p15:clr>
        </p15:guide>
        <p15:guide id="2" orient="horz" pos="1277" userDrawn="1">
          <p15:clr>
            <a:srgbClr val="F26B43"/>
          </p15:clr>
        </p15:guide>
        <p15:guide id="3" orient="horz" pos="365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rubrik 10">
            <a:extLst>
              <a:ext uri="{FF2B5EF4-FFF2-40B4-BE49-F238E27FC236}">
                <a16:creationId xmlns:a16="http://schemas.microsoft.com/office/drawing/2014/main" id="{E2F4B709-8EFF-28BF-199E-C0BC81A8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17522"/>
            <a:ext cx="83363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7BD704-AF7B-4C4D-89DD-734EF63C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528" y="2025496"/>
            <a:ext cx="8336301" cy="401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009161-4D9F-4935-A23F-27979DED3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84" y="6426926"/>
            <a:ext cx="471753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B3ED49-D6DB-4F2F-81FB-724525E8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03" y="6426926"/>
            <a:ext cx="1129937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63AC0A1-BF03-4687-BDDD-A787ED1917E4}" type="datetimeFigureOut">
              <a:rPr lang="sv-SE" smtClean="0"/>
              <a:pPr/>
              <a:t>2026-06-12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F03B2-91DA-4A48-AB8F-E227C991C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6926"/>
            <a:ext cx="4114800" cy="294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sv-SE" dirty="0"/>
          </a:p>
        </p:txBody>
      </p:sp>
      <p:pic>
        <p:nvPicPr>
          <p:cNvPr id="7" name="Bildobjekt 6" descr="Region Kronobergs logotyp">
            <a:extLst>
              <a:ext uri="{FF2B5EF4-FFF2-40B4-BE49-F238E27FC236}">
                <a16:creationId xmlns:a16="http://schemas.microsoft.com/office/drawing/2014/main" id="{AF44FD0E-75BD-2148-0264-73CEB5A7A7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11082" r="4760" b="13048"/>
          <a:stretch/>
        </p:blipFill>
        <p:spPr bwMode="black">
          <a:xfrm>
            <a:off x="10301607" y="6128077"/>
            <a:ext cx="1718777" cy="534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9409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sz="3600" b="1" i="0" kern="1200" cap="none" spc="0" baseline="0">
          <a:solidFill>
            <a:schemeClr val="tx1"/>
          </a:solidFill>
          <a:latin typeface="+mj-lt"/>
          <a:ea typeface="Open Sans Bold" panose="020B0806030504020204" pitchFamily="34" charset="0"/>
          <a:cs typeface="Open Sans Bold" panose="020B08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1pPr>
      <a:lvl2pPr marL="493713" indent="-249238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9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2pPr>
      <a:lvl3pPr marL="758825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tabLst/>
        <a:defRPr sz="17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3pPr>
      <a:lvl4pPr marL="1009650" indent="-2476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4pPr>
      <a:lvl5pPr marL="1290638" indent="-26035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300" b="0" i="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59">
          <p15:clr>
            <a:srgbClr val="F26B43"/>
          </p15:clr>
        </p15:guide>
        <p15:guide id="2" orient="horz" pos="1277">
          <p15:clr>
            <a:srgbClr val="F26B43"/>
          </p15:clr>
        </p15:guide>
        <p15:guide id="3" orient="horz" pos="36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s://intranat.ltkronoberg.se/stod-och-service/dator-telefon-och-program/microsoft-365/kom-igang-med-microsoft-365/#tab-13552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s://regionkronoberg.sabacloud.com/Saba/Web_spf/EU2PRD0150/app/me/learningeventdetail/cours000000000014126?regId=regdw00000000037546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tranat.ltkronoberg.se/stod-och-service/dator-telefon-och-program/microsoft-365/kom-igang-med-microsoft-365/#tab-135525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ronoberg.infocaption.com/4953.guide?nodeID=0" TargetMode="Externa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Region Kronobergs logotyp">
            <a:extLst>
              <a:ext uri="{FF2B5EF4-FFF2-40B4-BE49-F238E27FC236}">
                <a16:creationId xmlns:a16="http://schemas.microsoft.com/office/drawing/2014/main" id="{12B0327A-ECA8-E266-3A67-B03F5CAA5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639334" y="1786467"/>
            <a:ext cx="1947600" cy="2298552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0E272219-9BE1-5F03-623C-A04626759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Guide dokument-hantering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44218442-D758-34D8-257C-33FD1FD439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6708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2F61CF-8C96-92F5-3488-15348F0E3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70940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8168E2-F2FB-4B14-9485-6FBC2131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Instruktioner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078CA2-BAB0-401E-9A53-5CA02765B35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På nästa sida följer ett översiktligt flödesschema. </a:t>
            </a:r>
          </a:p>
          <a:p>
            <a:r>
              <a:rPr lang="sv-SE" dirty="0"/>
              <a:t>Alla vita rutor i flödesschemat är klickbara för mer information.  I varje steg kan du gå tillbaka till översikten. </a:t>
            </a:r>
          </a:p>
          <a:p>
            <a:r>
              <a:rPr lang="sv-SE" dirty="0"/>
              <a:t>I presentationen ligger också länkar till utbildningar eller mer information på intranätet. </a:t>
            </a:r>
          </a:p>
        </p:txBody>
      </p:sp>
    </p:spTree>
    <p:extLst>
      <p:ext uri="{BB962C8B-B14F-4D97-AF65-F5344CB8AC3E}">
        <p14:creationId xmlns:p14="http://schemas.microsoft.com/office/powerpoint/2010/main" val="2327055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AE47D771-C2AA-4D17-8150-A13B27A629BA}"/>
              </a:ext>
            </a:extLst>
          </p:cNvPr>
          <p:cNvGrpSpPr/>
          <p:nvPr/>
        </p:nvGrpSpPr>
        <p:grpSpPr>
          <a:xfrm>
            <a:off x="2648877" y="509699"/>
            <a:ext cx="5884384" cy="5660289"/>
            <a:chOff x="2171357" y="946579"/>
            <a:chExt cx="5884384" cy="5660289"/>
          </a:xfrm>
        </p:grpSpPr>
        <p:cxnSp>
          <p:nvCxnSpPr>
            <p:cNvPr id="90" name="Rak koppling 89">
              <a:extLst>
                <a:ext uri="{FF2B5EF4-FFF2-40B4-BE49-F238E27FC236}">
                  <a16:creationId xmlns:a16="http://schemas.microsoft.com/office/drawing/2014/main" id="{A255EE8E-A238-406D-872F-F9EB26ED3CD6}"/>
                </a:ext>
              </a:extLst>
            </p:cNvPr>
            <p:cNvCxnSpPr>
              <a:cxnSpLocks/>
              <a:endCxn id="15" idx="3"/>
            </p:cNvCxnSpPr>
            <p:nvPr/>
          </p:nvCxnSpPr>
          <p:spPr>
            <a:xfrm flipH="1">
              <a:off x="4866475" y="1583222"/>
              <a:ext cx="16764" cy="1964181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ak pilkoppling 62">
              <a:extLst>
                <a:ext uri="{FF2B5EF4-FFF2-40B4-BE49-F238E27FC236}">
                  <a16:creationId xmlns:a16="http://schemas.microsoft.com/office/drawing/2014/main" id="{B9C4224E-A731-4D10-9980-5523CB42BDC9}"/>
                </a:ext>
              </a:extLst>
            </p:cNvPr>
            <p:cNvCxnSpPr>
              <a:cxnSpLocks/>
              <a:stCxn id="12" idx="1"/>
              <a:endCxn id="25" idx="3"/>
            </p:cNvCxnSpPr>
            <p:nvPr/>
          </p:nvCxnSpPr>
          <p:spPr>
            <a:xfrm flipH="1">
              <a:off x="2869533" y="5051981"/>
              <a:ext cx="1014163" cy="94612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ak pilkoppling 36">
              <a:extLst>
                <a:ext uri="{FF2B5EF4-FFF2-40B4-BE49-F238E27FC236}">
                  <a16:creationId xmlns:a16="http://schemas.microsoft.com/office/drawing/2014/main" id="{78B86626-6C50-41DF-8A2B-FB00513B0FA2}"/>
                </a:ext>
              </a:extLst>
            </p:cNvPr>
            <p:cNvCxnSpPr>
              <a:cxnSpLocks/>
              <a:stCxn id="12" idx="1"/>
              <a:endCxn id="34" idx="3"/>
            </p:cNvCxnSpPr>
            <p:nvPr/>
          </p:nvCxnSpPr>
          <p:spPr>
            <a:xfrm>
              <a:off x="3883696" y="5051981"/>
              <a:ext cx="982606" cy="941224"/>
            </a:xfrm>
            <a:prstGeom prst="straightConnector1">
              <a:avLst/>
            </a:prstGeom>
            <a:ln w="38100">
              <a:solidFill>
                <a:srgbClr val="4EA9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ak koppling 51">
              <a:extLst>
                <a:ext uri="{FF2B5EF4-FFF2-40B4-BE49-F238E27FC236}">
                  <a16:creationId xmlns:a16="http://schemas.microsoft.com/office/drawing/2014/main" id="{D5B2087A-25E4-4806-B724-ACACAD75968C}"/>
                </a:ext>
              </a:extLst>
            </p:cNvPr>
            <p:cNvCxnSpPr/>
            <p:nvPr/>
          </p:nvCxnSpPr>
          <p:spPr>
            <a:xfrm>
              <a:off x="5613770" y="1288813"/>
              <a:ext cx="19882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Rak pilkoppling 3">
              <a:extLst>
                <a:ext uri="{FF2B5EF4-FFF2-40B4-BE49-F238E27FC236}">
                  <a16:creationId xmlns:a16="http://schemas.microsoft.com/office/drawing/2014/main" id="{31F36665-62CE-4313-8C81-0CCFF7C7D6A7}"/>
                </a:ext>
              </a:extLst>
            </p:cNvPr>
            <p:cNvCxnSpPr>
              <a:cxnSpLocks/>
            </p:cNvCxnSpPr>
            <p:nvPr/>
          </p:nvCxnSpPr>
          <p:spPr>
            <a:xfrm>
              <a:off x="2966316" y="3941274"/>
              <a:ext cx="0" cy="65561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ak pilkoppling 27">
              <a:extLst>
                <a:ext uri="{FF2B5EF4-FFF2-40B4-BE49-F238E27FC236}">
                  <a16:creationId xmlns:a16="http://schemas.microsoft.com/office/drawing/2014/main" id="{0491B0F3-1C2A-4E50-8220-E09154B3E9D2}"/>
                </a:ext>
              </a:extLst>
            </p:cNvPr>
            <p:cNvCxnSpPr>
              <a:cxnSpLocks/>
            </p:cNvCxnSpPr>
            <p:nvPr/>
          </p:nvCxnSpPr>
          <p:spPr>
            <a:xfrm>
              <a:off x="4866302" y="3849189"/>
              <a:ext cx="0" cy="74769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ktangel: diagonala rundade hörn 10">
              <a:hlinkClick r:id="rId3" action="ppaction://hlinksldjump"/>
              <a:extLst>
                <a:ext uri="{FF2B5EF4-FFF2-40B4-BE49-F238E27FC236}">
                  <a16:creationId xmlns:a16="http://schemas.microsoft.com/office/drawing/2014/main" id="{F0E52154-994A-41D3-9CBC-69D0707688A0}"/>
                </a:ext>
              </a:extLst>
            </p:cNvPr>
            <p:cNvSpPr/>
            <p:nvPr/>
          </p:nvSpPr>
          <p:spPr>
            <a:xfrm>
              <a:off x="3725210" y="2303797"/>
              <a:ext cx="2299730" cy="72364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400" b="1" dirty="0">
                  <a:solidFill>
                    <a:schemeClr val="tx1"/>
                  </a:solidFill>
                </a:rPr>
                <a:t>Klassificera</a:t>
              </a:r>
            </a:p>
            <a:p>
              <a:pPr algn="ctr"/>
              <a:r>
                <a:rPr lang="sv-SE" sz="1200" b="1" dirty="0">
                  <a:solidFill>
                    <a:schemeClr val="bg1">
                      <a:lumMod val="50000"/>
                    </a:schemeClr>
                  </a:solidFill>
                </a:rPr>
                <a:t>Vad är det för typ av information?</a:t>
              </a:r>
            </a:p>
          </p:txBody>
        </p:sp>
        <p:sp>
          <p:nvSpPr>
            <p:cNvPr id="14" name="Rektangel: diagonala rundade hörn 13">
              <a:extLst>
                <a:ext uri="{FF2B5EF4-FFF2-40B4-BE49-F238E27FC236}">
                  <a16:creationId xmlns:a16="http://schemas.microsoft.com/office/drawing/2014/main" id="{AEB6CF64-DFDF-44CB-BC91-4DE7873CDFFC}"/>
                </a:ext>
              </a:extLst>
            </p:cNvPr>
            <p:cNvSpPr/>
            <p:nvPr/>
          </p:nvSpPr>
          <p:spPr>
            <a:xfrm>
              <a:off x="2451526" y="3547403"/>
              <a:ext cx="1309750" cy="613662"/>
            </a:xfrm>
            <a:prstGeom prst="round2Diag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sv-SE" sz="1600" b="1"/>
                <a:t>Öppen</a:t>
              </a:r>
              <a:endParaRPr lang="sv-SE" sz="1600" b="1" dirty="0"/>
            </a:p>
          </p:txBody>
        </p:sp>
        <p:sp>
          <p:nvSpPr>
            <p:cNvPr id="15" name="Rektangel: diagonala rundade hörn 14">
              <a:extLst>
                <a:ext uri="{FF2B5EF4-FFF2-40B4-BE49-F238E27FC236}">
                  <a16:creationId xmlns:a16="http://schemas.microsoft.com/office/drawing/2014/main" id="{73AF3C04-0D52-4D13-BC81-F4F2E22ADB92}"/>
                </a:ext>
              </a:extLst>
            </p:cNvPr>
            <p:cNvSpPr/>
            <p:nvPr/>
          </p:nvSpPr>
          <p:spPr>
            <a:xfrm>
              <a:off x="4227513" y="3547403"/>
              <a:ext cx="1277924" cy="61366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/>
                <a:t>Intern</a:t>
              </a:r>
              <a:endParaRPr lang="sv-SE" sz="2000" b="1" dirty="0"/>
            </a:p>
          </p:txBody>
        </p:sp>
        <p:sp>
          <p:nvSpPr>
            <p:cNvPr id="12" name="Rektangel: diagonala rundade hörn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D1994C2D-6287-4C96-A269-2F8C8FD7D33E}"/>
                </a:ext>
              </a:extLst>
            </p:cNvPr>
            <p:cNvSpPr/>
            <p:nvPr/>
          </p:nvSpPr>
          <p:spPr>
            <a:xfrm>
              <a:off x="2191767" y="4596888"/>
              <a:ext cx="3383857" cy="45509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400" b="1" dirty="0">
                  <a:solidFill>
                    <a:schemeClr val="tx1"/>
                  </a:solidFill>
                </a:rPr>
                <a:t>Behöver det diarieföras/registreras?</a:t>
              </a:r>
            </a:p>
          </p:txBody>
        </p:sp>
        <p:sp>
          <p:nvSpPr>
            <p:cNvPr id="17" name="Rektangel: diagonala rundade hörn 16">
              <a:extLst>
                <a:ext uri="{FF2B5EF4-FFF2-40B4-BE49-F238E27FC236}">
                  <a16:creationId xmlns:a16="http://schemas.microsoft.com/office/drawing/2014/main" id="{29B145CD-1F44-45A1-8172-3458DFB8043B}"/>
                </a:ext>
              </a:extLst>
            </p:cNvPr>
            <p:cNvSpPr/>
            <p:nvPr/>
          </p:nvSpPr>
          <p:spPr>
            <a:xfrm>
              <a:off x="5808976" y="3547403"/>
              <a:ext cx="1425432" cy="61366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 w="2222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400" b="1" dirty="0"/>
                <a:t>Sekretess/ känslig</a:t>
              </a:r>
            </a:p>
          </p:txBody>
        </p:sp>
        <p:sp>
          <p:nvSpPr>
            <p:cNvPr id="18" name="Rektangel: diagonala rundade hörn 17">
              <a:extLst>
                <a:ext uri="{FF2B5EF4-FFF2-40B4-BE49-F238E27FC236}">
                  <a16:creationId xmlns:a16="http://schemas.microsoft.com/office/drawing/2014/main" id="{416A4D10-64F1-4C9D-9F9A-90B267496096}"/>
                </a:ext>
              </a:extLst>
            </p:cNvPr>
            <p:cNvSpPr/>
            <p:nvPr/>
          </p:nvSpPr>
          <p:spPr>
            <a:xfrm>
              <a:off x="4073697" y="5335783"/>
              <a:ext cx="540369" cy="30234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4EA9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JA</a:t>
              </a:r>
            </a:p>
          </p:txBody>
        </p:sp>
        <p:sp>
          <p:nvSpPr>
            <p:cNvPr id="23" name="Rektangel: diagonala rundade hörn 22">
              <a:extLst>
                <a:ext uri="{FF2B5EF4-FFF2-40B4-BE49-F238E27FC236}">
                  <a16:creationId xmlns:a16="http://schemas.microsoft.com/office/drawing/2014/main" id="{05023985-71BB-4D4D-8B87-949EAFEAD333}"/>
                </a:ext>
              </a:extLst>
            </p:cNvPr>
            <p:cNvSpPr/>
            <p:nvPr/>
          </p:nvSpPr>
          <p:spPr>
            <a:xfrm>
              <a:off x="3225713" y="5335783"/>
              <a:ext cx="540369" cy="30234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sv-SE" sz="1100" b="1" dirty="0"/>
                <a:t>NEJ</a:t>
              </a:r>
            </a:p>
          </p:txBody>
        </p:sp>
        <p:sp>
          <p:nvSpPr>
            <p:cNvPr id="25" name="Rektangel: diagonala rundade hörn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EE4CBD10-9CCE-413F-95D7-BEFA0DA91BDE}"/>
                </a:ext>
              </a:extLst>
            </p:cNvPr>
            <p:cNvSpPr/>
            <p:nvPr/>
          </p:nvSpPr>
          <p:spPr>
            <a:xfrm>
              <a:off x="2171357" y="5998104"/>
              <a:ext cx="1396352" cy="60876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>
                  <a:solidFill>
                    <a:schemeClr val="tx1"/>
                  </a:solidFill>
                </a:rPr>
                <a:t>Valfri </a:t>
              </a:r>
            </a:p>
            <a:p>
              <a:pPr algn="ctr"/>
              <a:r>
                <a:rPr lang="sv-SE" sz="1200" b="1" dirty="0">
                  <a:solidFill>
                    <a:schemeClr val="tx1"/>
                  </a:solidFill>
                </a:rPr>
                <a:t>lagringsplats</a:t>
              </a:r>
            </a:p>
          </p:txBody>
        </p:sp>
        <p:sp>
          <p:nvSpPr>
            <p:cNvPr id="27" name="Rektangel: diagonala rundade hörn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B27D203C-1C1B-469F-86D7-7FB0FE10C955}"/>
                </a:ext>
              </a:extLst>
            </p:cNvPr>
            <p:cNvSpPr/>
            <p:nvPr/>
          </p:nvSpPr>
          <p:spPr>
            <a:xfrm>
              <a:off x="5808976" y="5961650"/>
              <a:ext cx="1874708" cy="61366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100" b="1" dirty="0">
                  <a:solidFill>
                    <a:schemeClr val="accent2">
                      <a:lumMod val="50000"/>
                    </a:schemeClr>
                  </a:solidFill>
                </a:rPr>
                <a:t>Platina/</a:t>
              </a:r>
            </a:p>
            <a:p>
              <a:pPr algn="ctr"/>
              <a:r>
                <a:rPr lang="sv-SE" sz="1100" b="1" dirty="0">
                  <a:solidFill>
                    <a:schemeClr val="accent2">
                      <a:lumMod val="50000"/>
                    </a:schemeClr>
                  </a:solidFill>
                </a:rPr>
                <a:t>verksamhetssystem</a:t>
              </a:r>
            </a:p>
          </p:txBody>
        </p:sp>
        <p:sp>
          <p:nvSpPr>
            <p:cNvPr id="29" name="Rektangel: diagonala rundade hörn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4C651F98-1760-4A76-91A1-362922199DAD}"/>
                </a:ext>
              </a:extLst>
            </p:cNvPr>
            <p:cNvSpPr/>
            <p:nvPr/>
          </p:nvSpPr>
          <p:spPr>
            <a:xfrm>
              <a:off x="3761276" y="946579"/>
              <a:ext cx="2263664" cy="63664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b="1" dirty="0">
                  <a:solidFill>
                    <a:schemeClr val="tx1"/>
                  </a:solidFill>
                </a:rPr>
                <a:t>Ska dokumentet sparas?</a:t>
              </a:r>
            </a:p>
          </p:txBody>
        </p:sp>
        <p:sp>
          <p:nvSpPr>
            <p:cNvPr id="30" name="Rektangel: diagonala rundade hörn 29">
              <a:extLst>
                <a:ext uri="{FF2B5EF4-FFF2-40B4-BE49-F238E27FC236}">
                  <a16:creationId xmlns:a16="http://schemas.microsoft.com/office/drawing/2014/main" id="{DE598E24-A2BD-4BCE-B02E-AD4B5097647B}"/>
                </a:ext>
              </a:extLst>
            </p:cNvPr>
            <p:cNvSpPr/>
            <p:nvPr/>
          </p:nvSpPr>
          <p:spPr>
            <a:xfrm>
              <a:off x="4604890" y="1846410"/>
              <a:ext cx="540369" cy="30234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4EA9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JA</a:t>
              </a:r>
            </a:p>
          </p:txBody>
        </p:sp>
        <p:sp>
          <p:nvSpPr>
            <p:cNvPr id="31" name="Rektangel: diagonala rundade hörn 30">
              <a:extLst>
                <a:ext uri="{FF2B5EF4-FFF2-40B4-BE49-F238E27FC236}">
                  <a16:creationId xmlns:a16="http://schemas.microsoft.com/office/drawing/2014/main" id="{51A0B841-DD92-4469-94EE-0A9F4C4BF505}"/>
                </a:ext>
              </a:extLst>
            </p:cNvPr>
            <p:cNvSpPr/>
            <p:nvPr/>
          </p:nvSpPr>
          <p:spPr>
            <a:xfrm>
              <a:off x="6271918" y="1137638"/>
              <a:ext cx="540369" cy="30234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sv-SE" sz="1100" b="1" dirty="0"/>
                <a:t>NEJ</a:t>
              </a:r>
            </a:p>
          </p:txBody>
        </p:sp>
        <p:sp>
          <p:nvSpPr>
            <p:cNvPr id="32" name="Rektangel: diagonala rundade hörn 31">
              <a:extLst>
                <a:ext uri="{FF2B5EF4-FFF2-40B4-BE49-F238E27FC236}">
                  <a16:creationId xmlns:a16="http://schemas.microsoft.com/office/drawing/2014/main" id="{D76F2D36-4A7E-412B-B9D7-B6DAFF2BCC2A}"/>
                </a:ext>
              </a:extLst>
            </p:cNvPr>
            <p:cNvSpPr/>
            <p:nvPr/>
          </p:nvSpPr>
          <p:spPr>
            <a:xfrm>
              <a:off x="7115061" y="1137637"/>
              <a:ext cx="940680" cy="30234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Släng</a:t>
              </a:r>
            </a:p>
          </p:txBody>
        </p:sp>
        <p:cxnSp>
          <p:nvCxnSpPr>
            <p:cNvPr id="35" name="Rak pilkoppling 34">
              <a:extLst>
                <a:ext uri="{FF2B5EF4-FFF2-40B4-BE49-F238E27FC236}">
                  <a16:creationId xmlns:a16="http://schemas.microsoft.com/office/drawing/2014/main" id="{2B3EAEE1-367C-4AE1-8C7C-DB5E73F6D888}"/>
                </a:ext>
              </a:extLst>
            </p:cNvPr>
            <p:cNvCxnSpPr>
              <a:cxnSpLocks/>
            </p:cNvCxnSpPr>
            <p:nvPr/>
          </p:nvCxnSpPr>
          <p:spPr>
            <a:xfrm>
              <a:off x="6539346" y="4115845"/>
              <a:ext cx="2756" cy="1814455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Koppling: vinklad 70">
              <a:extLst>
                <a:ext uri="{FF2B5EF4-FFF2-40B4-BE49-F238E27FC236}">
                  <a16:creationId xmlns:a16="http://schemas.microsoft.com/office/drawing/2014/main" id="{1B25F3EF-DFEB-493F-AEAD-7709B8688FC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433733" y="2482098"/>
              <a:ext cx="519962" cy="1646617"/>
            </a:xfrm>
            <a:prstGeom prst="bentConnector3">
              <a:avLst>
                <a:gd name="adj1" fmla="val 53317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Koppling: vinklad 84">
              <a:extLst>
                <a:ext uri="{FF2B5EF4-FFF2-40B4-BE49-F238E27FC236}">
                  <a16:creationId xmlns:a16="http://schemas.microsoft.com/office/drawing/2014/main" id="{63F2BAA4-8A6D-40FC-8559-F73F3438B1F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632523" y="2351026"/>
              <a:ext cx="567737" cy="1908759"/>
            </a:xfrm>
            <a:prstGeom prst="bentConnector3">
              <a:avLst>
                <a:gd name="adj1" fmla="val 53039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ktangel: diagonala rundade hörn 33">
              <a:hlinkClick r:id="rId6" action="ppaction://hlinksldjump"/>
              <a:extLst>
                <a:ext uri="{FF2B5EF4-FFF2-40B4-BE49-F238E27FC236}">
                  <a16:creationId xmlns:a16="http://schemas.microsoft.com/office/drawing/2014/main" id="{716446C1-77C2-424A-A084-01AD84B1FD4D}"/>
                </a:ext>
              </a:extLst>
            </p:cNvPr>
            <p:cNvSpPr/>
            <p:nvPr/>
          </p:nvSpPr>
          <p:spPr>
            <a:xfrm>
              <a:off x="4334434" y="5993205"/>
              <a:ext cx="1063735" cy="61366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285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400" b="1" dirty="0">
                  <a:solidFill>
                    <a:schemeClr val="accent2">
                      <a:lumMod val="50000"/>
                    </a:schemeClr>
                  </a:solidFill>
                </a:rPr>
                <a:t>Platina</a:t>
              </a:r>
              <a:endParaRPr lang="sv-SE" sz="16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6" name="Grupp 5">
            <a:extLst>
              <a:ext uri="{FF2B5EF4-FFF2-40B4-BE49-F238E27FC236}">
                <a16:creationId xmlns:a16="http://schemas.microsoft.com/office/drawing/2014/main" id="{9793C9B6-84CC-452A-843B-E557D1D558BB}"/>
              </a:ext>
            </a:extLst>
          </p:cNvPr>
          <p:cNvGrpSpPr/>
          <p:nvPr/>
        </p:nvGrpSpPr>
        <p:grpSpPr>
          <a:xfrm>
            <a:off x="9932073" y="509699"/>
            <a:ext cx="1802126" cy="1802126"/>
            <a:chOff x="9519920" y="2336800"/>
            <a:chExt cx="2672080" cy="2672080"/>
          </a:xfrm>
          <a:solidFill>
            <a:schemeClr val="bg1">
              <a:lumMod val="50000"/>
            </a:schemeClr>
          </a:solidFill>
        </p:grpSpPr>
        <p:sp>
          <p:nvSpPr>
            <p:cNvPr id="3" name="Tår 2">
              <a:extLst>
                <a:ext uri="{FF2B5EF4-FFF2-40B4-BE49-F238E27FC236}">
                  <a16:creationId xmlns:a16="http://schemas.microsoft.com/office/drawing/2014/main" id="{F887D34A-A613-4C19-B2C3-406FFE34EC01}"/>
                </a:ext>
              </a:extLst>
            </p:cNvPr>
            <p:cNvSpPr/>
            <p:nvPr/>
          </p:nvSpPr>
          <p:spPr>
            <a:xfrm rot="8100000">
              <a:off x="9519920" y="2336800"/>
              <a:ext cx="2672080" cy="267208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>
                <a:solidFill>
                  <a:schemeClr val="bg1"/>
                </a:solidFill>
              </a:endParaRPr>
            </a:p>
          </p:txBody>
        </p:sp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5B58B719-8EDB-45CF-A1C2-52B2A3C9E80E}"/>
                </a:ext>
              </a:extLst>
            </p:cNvPr>
            <p:cNvSpPr txBox="1"/>
            <p:nvPr/>
          </p:nvSpPr>
          <p:spPr>
            <a:xfrm>
              <a:off x="9850120" y="3138667"/>
              <a:ext cx="2011681" cy="141469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400" dirty="0">
                  <a:solidFill>
                    <a:schemeClr val="bg1"/>
                  </a:solidFill>
                </a:rPr>
                <a:t>Alla vita rutor är klickbara i visningsläge för mer info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698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74B680-8759-42AF-ACC6-1E13C77D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Ska dokumentet sparas?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63BD1D-8B66-4578-980C-EB4C5ED433E0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Gå igenom hemkatalogen (H:), gruppkatalogen (G:), delade mappar och din epost</a:t>
            </a:r>
          </a:p>
          <a:p>
            <a:r>
              <a:rPr lang="sv-SE" dirty="0"/>
              <a:t>Ta bort gamla versioner, tillfälliga filer, kopior och sådant du inte längre behöver. </a:t>
            </a:r>
          </a:p>
          <a:p>
            <a:r>
              <a:rPr lang="sv-SE" dirty="0">
                <a:hlinkClick r:id="rId2"/>
              </a:rPr>
              <a:t>Läs mer på intranätet</a:t>
            </a:r>
            <a:endParaRPr lang="sv-SE" dirty="0"/>
          </a:p>
        </p:txBody>
      </p:sp>
      <p:sp>
        <p:nvSpPr>
          <p:cNvPr id="4" name="Tår 3">
            <a:extLst>
              <a:ext uri="{FF2B5EF4-FFF2-40B4-BE49-F238E27FC236}">
                <a16:creationId xmlns:a16="http://schemas.microsoft.com/office/drawing/2014/main" id="{EAF55130-E091-4D0F-8682-483F85D5153B}"/>
              </a:ext>
            </a:extLst>
          </p:cNvPr>
          <p:cNvSpPr>
            <a:spLocks noChangeAspect="1"/>
          </p:cNvSpPr>
          <p:nvPr/>
        </p:nvSpPr>
        <p:spPr>
          <a:xfrm rot="5400000">
            <a:off x="9691269" y="876709"/>
            <a:ext cx="1754731" cy="1754731"/>
          </a:xfrm>
          <a:prstGeom prst="teardrop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Tillbaka till översikten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67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442149-C172-4DFC-A1C9-8798A2D1B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Vad är det för typ av information?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08CD60-D985-4C03-91C6-90765FB019A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3076" y="1646418"/>
            <a:ext cx="8336300" cy="4015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500" dirty="0"/>
              <a:t>När informationen lagras i molnet, blir det ännu viktigare att det lagras på rätt ställe. </a:t>
            </a:r>
            <a:br>
              <a:rPr lang="sv-SE" sz="1500" dirty="0"/>
            </a:br>
            <a:r>
              <a:rPr lang="sv-SE" sz="1500" dirty="0"/>
              <a:t>Efter att du rensat, behöver du bedöma vilken typ av information dokumenten innehåller. 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2DC8BC1-A6C9-4CC1-92A6-0E15DE5C8C78}"/>
              </a:ext>
            </a:extLst>
          </p:cNvPr>
          <p:cNvSpPr/>
          <p:nvPr/>
        </p:nvSpPr>
        <p:spPr>
          <a:xfrm>
            <a:off x="726105" y="2717777"/>
            <a:ext cx="3027815" cy="27818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rtlCol="0" anchor="t" anchorCtr="0"/>
          <a:lstStyle/>
          <a:p>
            <a:pPr algn="ctr"/>
            <a:r>
              <a:rPr lang="sv-SE" sz="1600" b="1" dirty="0">
                <a:solidFill>
                  <a:sysClr val="windowText" lastClr="000000"/>
                </a:solidFill>
              </a:rPr>
              <a:t>Öppen</a:t>
            </a:r>
          </a:p>
          <a:p>
            <a:pPr>
              <a:spcAft>
                <a:spcPts val="600"/>
              </a:spcAft>
            </a:pPr>
            <a:r>
              <a:rPr lang="sv-SE" sz="1200" dirty="0">
                <a:solidFill>
                  <a:sysClr val="windowText" lastClr="000000"/>
                </a:solidFill>
              </a:rPr>
              <a:t>Information som är offentlig och får spridas både internt och externt. </a:t>
            </a:r>
          </a:p>
          <a:p>
            <a:r>
              <a:rPr lang="sv-SE" sz="1200" dirty="0">
                <a:solidFill>
                  <a:sysClr val="windowText" lastClr="000000"/>
                </a:solidFill>
              </a:rPr>
              <a:t>Till exempel: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ysClr val="windowText" lastClr="000000"/>
                </a:solidFill>
              </a:rPr>
              <a:t>Informationsmaterial.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ysClr val="windowText" lastClr="000000"/>
                </a:solidFill>
              </a:rPr>
              <a:t>Protokoll från politiska sammanträden.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ysClr val="windowText" lastClr="000000"/>
                </a:solidFill>
              </a:rPr>
              <a:t>Jobbannonser.</a:t>
            </a:r>
          </a:p>
          <a:p>
            <a:endParaRPr lang="sv-SE" sz="1200" b="1" dirty="0">
              <a:solidFill>
                <a:sysClr val="windowText" lastClr="000000"/>
              </a:solidFill>
            </a:endParaRPr>
          </a:p>
          <a:p>
            <a:r>
              <a:rPr lang="sv-SE" sz="1200" dirty="0">
                <a:solidFill>
                  <a:sysClr val="windowText" lastClr="000000"/>
                </a:solidFill>
              </a:rPr>
              <a:t>Öppna dokument får lagras var som helst.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>
              <a:solidFill>
                <a:sysClr val="windowText" lastClr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>
              <a:solidFill>
                <a:sysClr val="windowText" lastClr="000000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7396DC7-0763-4B2E-88BE-7C6B67FCF23B}"/>
              </a:ext>
            </a:extLst>
          </p:cNvPr>
          <p:cNvSpPr/>
          <p:nvPr/>
        </p:nvSpPr>
        <p:spPr>
          <a:xfrm>
            <a:off x="3999392" y="2717777"/>
            <a:ext cx="3027815" cy="27818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rtlCol="0" anchor="t" anchorCtr="0"/>
          <a:lstStyle/>
          <a:p>
            <a:pPr algn="ctr"/>
            <a:r>
              <a:rPr lang="sv-SE" sz="1600" b="1" dirty="0">
                <a:solidFill>
                  <a:sysClr val="windowText" lastClr="000000"/>
                </a:solidFill>
              </a:rPr>
              <a:t>Intern</a:t>
            </a:r>
          </a:p>
          <a:p>
            <a:pPr>
              <a:spcAft>
                <a:spcPts val="600"/>
              </a:spcAft>
            </a:pPr>
            <a:r>
              <a:rPr lang="sv-SE" sz="1200" dirty="0">
                <a:solidFill>
                  <a:sysClr val="windowText" lastClr="000000"/>
                </a:solidFill>
              </a:rPr>
              <a:t>Information som inte ska spridas externt. </a:t>
            </a:r>
          </a:p>
          <a:p>
            <a:r>
              <a:rPr lang="sv-SE" sz="1200" dirty="0">
                <a:solidFill>
                  <a:sysClr val="windowText" lastClr="000000"/>
                </a:solidFill>
              </a:rPr>
              <a:t>Till exempel: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ysClr val="windowText" lastClr="000000"/>
                </a:solidFill>
              </a:rPr>
              <a:t>Verksamhetskritiska rutiner.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ysClr val="windowText" lastClr="000000"/>
                </a:solidFill>
              </a:rPr>
              <a:t>Arbetsmaterial och utkast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ysClr val="windowText" lastClr="000000"/>
                </a:solidFill>
              </a:rPr>
              <a:t>Dokument om verksamhetsplanering.</a:t>
            </a:r>
          </a:p>
          <a:p>
            <a:endParaRPr lang="sv-SE" sz="1200" dirty="0">
              <a:solidFill>
                <a:sysClr val="windowText" lastClr="000000"/>
              </a:solidFill>
            </a:endParaRPr>
          </a:p>
          <a:p>
            <a:r>
              <a:rPr lang="sv-SE" sz="1200" dirty="0">
                <a:solidFill>
                  <a:sysClr val="windowText" lastClr="000000"/>
                </a:solidFill>
              </a:rPr>
              <a:t>Interna dokument får bara  lagras i regionens godkända system.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ysClr val="windowText" lastClr="000000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5C9446E-7E80-435C-98A9-98EC307450E1}"/>
              </a:ext>
            </a:extLst>
          </p:cNvPr>
          <p:cNvSpPr/>
          <p:nvPr/>
        </p:nvSpPr>
        <p:spPr>
          <a:xfrm>
            <a:off x="7272679" y="2717777"/>
            <a:ext cx="3077269" cy="27818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rtlCol="0" anchor="t" anchorCtr="0"/>
          <a:lstStyle/>
          <a:p>
            <a:pPr algn="ctr"/>
            <a:r>
              <a:rPr lang="sv-SE" sz="1600" b="1">
                <a:solidFill>
                  <a:sysClr val="windowText" lastClr="000000"/>
                </a:solidFill>
              </a:rPr>
              <a:t>Känslig/sekretess</a:t>
            </a:r>
          </a:p>
          <a:p>
            <a:pPr>
              <a:spcAft>
                <a:spcPts val="600"/>
              </a:spcAft>
            </a:pPr>
            <a:r>
              <a:rPr lang="sv-SE" sz="1200">
                <a:solidFill>
                  <a:sysClr val="windowText" lastClr="000000"/>
                </a:solidFill>
              </a:rPr>
              <a:t>Information som omfattas av sekretess, känsliga personuppgifter enligt GDPR eller patientinformation. </a:t>
            </a:r>
          </a:p>
          <a:p>
            <a:r>
              <a:rPr lang="sv-SE" sz="1200">
                <a:solidFill>
                  <a:sysClr val="windowText" lastClr="000000"/>
                </a:solidFill>
              </a:rPr>
              <a:t>Till exempel: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ysClr val="windowText" lastClr="000000"/>
                </a:solidFill>
              </a:rPr>
              <a:t>Patientjournaler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ysClr val="windowText" lastClr="000000"/>
                </a:solidFill>
              </a:rPr>
              <a:t>Uppgifter om anställdas hälsotillstånd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>
                <a:solidFill>
                  <a:sysClr val="windowText" lastClr="000000"/>
                </a:solidFill>
              </a:rPr>
              <a:t>Kontinuitetsplaner.</a:t>
            </a:r>
          </a:p>
          <a:p>
            <a:endParaRPr lang="sv-SE" sz="1200">
              <a:solidFill>
                <a:sysClr val="windowText" lastClr="000000"/>
              </a:solidFill>
            </a:endParaRPr>
          </a:p>
          <a:p>
            <a:r>
              <a:rPr lang="sv-SE" sz="1200">
                <a:solidFill>
                  <a:sysClr val="windowText" lastClr="000000"/>
                </a:solidFill>
              </a:rPr>
              <a:t>Dokumenten får lagras i Platina eller i verksamhetssystem.</a:t>
            </a:r>
            <a:endParaRPr lang="sv-SE" sz="1050">
              <a:solidFill>
                <a:sysClr val="windowText" lastClr="000000"/>
              </a:solidFill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56782012-9250-46B2-BD62-D1080F751209}"/>
              </a:ext>
            </a:extLst>
          </p:cNvPr>
          <p:cNvSpPr txBox="1"/>
          <p:nvPr/>
        </p:nvSpPr>
        <p:spPr>
          <a:xfrm>
            <a:off x="9725322" y="1108488"/>
            <a:ext cx="1775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Utbildning om informations-hantering</a:t>
            </a:r>
            <a:endParaRPr lang="sv-SE" sz="1400">
              <a:solidFill>
                <a:schemeClr val="bg1"/>
              </a:solidFill>
            </a:endParaRPr>
          </a:p>
        </p:txBody>
      </p:sp>
      <p:sp>
        <p:nvSpPr>
          <p:cNvPr id="12" name="Tår 11">
            <a:extLst>
              <a:ext uri="{FF2B5EF4-FFF2-40B4-BE49-F238E27FC236}">
                <a16:creationId xmlns:a16="http://schemas.microsoft.com/office/drawing/2014/main" id="{45CBF55F-69C0-496C-BBF2-D0FA760BD630}"/>
              </a:ext>
            </a:extLst>
          </p:cNvPr>
          <p:cNvSpPr>
            <a:spLocks noChangeAspect="1"/>
          </p:cNvSpPr>
          <p:nvPr/>
        </p:nvSpPr>
        <p:spPr>
          <a:xfrm rot="5400000">
            <a:off x="9691269" y="876709"/>
            <a:ext cx="1754731" cy="1754731"/>
          </a:xfrm>
          <a:prstGeom prst="teardrop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Tillbaka till översikten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A0A012C-5B8A-46E2-843E-1D551DD04B72}"/>
              </a:ext>
            </a:extLst>
          </p:cNvPr>
          <p:cNvSpPr txBox="1"/>
          <p:nvPr/>
        </p:nvSpPr>
        <p:spPr>
          <a:xfrm>
            <a:off x="726106" y="5864772"/>
            <a:ext cx="7356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>
                <a:hlinkClick r:id="rId4"/>
              </a:rPr>
              <a:t>Läs mer på intranätet</a:t>
            </a:r>
            <a:endParaRPr lang="sv-SE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>
                <a:hlinkClick r:id="rId2"/>
              </a:rPr>
              <a:t>Gå utbildning i informationshantering i Kompetensportalen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593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74B680-8759-42AF-ACC6-1E13C77D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Behöver det diarieföras/registreras? </a:t>
            </a:r>
            <a:r>
              <a:rPr lang="sv-SE" sz="2200" b="0" i="1" dirty="0">
                <a:latin typeface="+mn-lt"/>
              </a:rPr>
              <a:t>sida 1</a:t>
            </a:r>
            <a:endParaRPr lang="sv-SE" b="0" i="1" dirty="0">
              <a:latin typeface="+mn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63BD1D-8B66-4578-980C-EB4C5ED433E0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>
                <a:solidFill>
                  <a:schemeClr val="accent2">
                    <a:lumMod val="50000"/>
                  </a:schemeClr>
                </a:solidFill>
              </a:rPr>
              <a:t>Beroende på vilken typ av handling ett dokument är, behöver det hanteras på olika sätt.</a:t>
            </a:r>
          </a:p>
          <a:p>
            <a:r>
              <a:rPr lang="sv-SE" dirty="0"/>
              <a:t>Vissa dokument behöver </a:t>
            </a:r>
            <a:r>
              <a:rPr lang="sv-SE" b="1" dirty="0"/>
              <a:t>bevaras</a:t>
            </a:r>
            <a:r>
              <a:rPr lang="sv-SE" dirty="0"/>
              <a:t>, andra kan </a:t>
            </a:r>
            <a:r>
              <a:rPr lang="sv-SE" b="1" dirty="0"/>
              <a:t>gallras</a:t>
            </a:r>
            <a:r>
              <a:rPr lang="sv-SE" dirty="0"/>
              <a:t> (slängas).</a:t>
            </a:r>
          </a:p>
          <a:p>
            <a:r>
              <a:rPr lang="sv-SE" dirty="0"/>
              <a:t>Vissa dokument behöver </a:t>
            </a:r>
            <a:r>
              <a:rPr lang="sv-SE" b="1" dirty="0"/>
              <a:t>diarieföras </a:t>
            </a:r>
            <a:r>
              <a:rPr lang="sv-SE" dirty="0"/>
              <a:t>som en del av ett ärende i Platina. Andra enbart </a:t>
            </a:r>
            <a:r>
              <a:rPr lang="sv-SE" b="1" dirty="0"/>
              <a:t>registreras</a:t>
            </a:r>
            <a:r>
              <a:rPr lang="sv-SE" dirty="0"/>
              <a:t> i Platina, t ex styrande dokument. Det finns också dokument som inte behöver hanteras på något särskilt sätt över </a:t>
            </a:r>
            <a:r>
              <a:rPr lang="sv-SE" dirty="0" err="1"/>
              <a:t>huvudtaget</a:t>
            </a:r>
            <a:r>
              <a:rPr lang="sv-SE" dirty="0"/>
              <a:t>, t ex personliga mötesnoteringar. </a:t>
            </a:r>
          </a:p>
        </p:txBody>
      </p:sp>
      <p:sp>
        <p:nvSpPr>
          <p:cNvPr id="4" name="Tår 3">
            <a:extLst>
              <a:ext uri="{FF2B5EF4-FFF2-40B4-BE49-F238E27FC236}">
                <a16:creationId xmlns:a16="http://schemas.microsoft.com/office/drawing/2014/main" id="{EAF55130-E091-4D0F-8682-483F85D5153B}"/>
              </a:ext>
            </a:extLst>
          </p:cNvPr>
          <p:cNvSpPr>
            <a:spLocks noChangeAspect="1"/>
          </p:cNvSpPr>
          <p:nvPr/>
        </p:nvSpPr>
        <p:spPr>
          <a:xfrm rot="5400000">
            <a:off x="9691269" y="876709"/>
            <a:ext cx="1754731" cy="1754731"/>
          </a:xfrm>
          <a:prstGeom prst="teardrop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Tillbaka till översikten</a:t>
            </a:r>
            <a:endParaRPr lang="sv-SE" dirty="0">
              <a:solidFill>
                <a:schemeClr val="bg1"/>
              </a:solidFill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CD529DD1-6256-4DED-A2FA-CFD40FA45B62}"/>
              </a:ext>
            </a:extLst>
          </p:cNvPr>
          <p:cNvGrpSpPr/>
          <p:nvPr/>
        </p:nvGrpSpPr>
        <p:grpSpPr>
          <a:xfrm>
            <a:off x="9589668" y="3671792"/>
            <a:ext cx="1962251" cy="2074222"/>
            <a:chOff x="9843537" y="4065633"/>
            <a:chExt cx="1566507" cy="1655896"/>
          </a:xfrm>
        </p:grpSpPr>
        <p:sp>
          <p:nvSpPr>
            <p:cNvPr id="7" name="Tår 6">
              <a:extLst>
                <a:ext uri="{FF2B5EF4-FFF2-40B4-BE49-F238E27FC236}">
                  <a16:creationId xmlns:a16="http://schemas.microsoft.com/office/drawing/2014/main" id="{8408A0C0-5173-459F-9F81-D06882933013}"/>
                </a:ext>
              </a:extLst>
            </p:cNvPr>
            <p:cNvSpPr/>
            <p:nvPr/>
          </p:nvSpPr>
          <p:spPr>
            <a:xfrm rot="2700000">
              <a:off x="9843537" y="4065633"/>
              <a:ext cx="1566507" cy="1566507"/>
            </a:xfrm>
            <a:prstGeom prst="teardrop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DC0A7529-F9BA-41FD-B9B9-68FC2ADC4A29}"/>
                </a:ext>
              </a:extLst>
            </p:cNvPr>
            <p:cNvSpPr txBox="1"/>
            <p:nvPr/>
          </p:nvSpPr>
          <p:spPr>
            <a:xfrm>
              <a:off x="10149840" y="4521200"/>
              <a:ext cx="12047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sv-SE" dirty="0">
                  <a:solidFill>
                    <a:schemeClr val="bg1"/>
                  </a:solidFill>
                </a:rPr>
                <a:t>Se exempel på nästa sida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4713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74B680-8759-42AF-ACC6-1E13C77D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Behöver det diarieföras/registreras? </a:t>
            </a:r>
            <a:r>
              <a:rPr lang="sv-SE" sz="2200" b="0" i="1" dirty="0">
                <a:solidFill>
                  <a:srgbClr val="1E6633"/>
                </a:solidFill>
                <a:latin typeface="Open Sans"/>
              </a:rPr>
              <a:t>sida 2</a:t>
            </a:r>
            <a:endParaRPr lang="sv-SE" dirty="0"/>
          </a:p>
        </p:txBody>
      </p:sp>
      <p:sp>
        <p:nvSpPr>
          <p:cNvPr id="4" name="Tår 3">
            <a:extLst>
              <a:ext uri="{FF2B5EF4-FFF2-40B4-BE49-F238E27FC236}">
                <a16:creationId xmlns:a16="http://schemas.microsoft.com/office/drawing/2014/main" id="{EAF55130-E091-4D0F-8682-483F85D5153B}"/>
              </a:ext>
            </a:extLst>
          </p:cNvPr>
          <p:cNvSpPr>
            <a:spLocks noChangeAspect="1"/>
          </p:cNvSpPr>
          <p:nvPr/>
        </p:nvSpPr>
        <p:spPr>
          <a:xfrm rot="5400000">
            <a:off x="9691269" y="876709"/>
            <a:ext cx="1754731" cy="1754731"/>
          </a:xfrm>
          <a:prstGeom prst="teardrop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Tillbaka till översikten</a:t>
            </a:r>
            <a:endParaRPr lang="sv-SE" dirty="0">
              <a:solidFill>
                <a:schemeClr val="bg1"/>
              </a:solidFill>
            </a:endParaRP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843D4F9D-C799-4448-8549-66248A6D7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248297"/>
              </p:ext>
            </p:extLst>
          </p:nvPr>
        </p:nvGraphicFramePr>
        <p:xfrm>
          <a:off x="736221" y="1703161"/>
          <a:ext cx="8775641" cy="5352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5338">
                  <a:extLst>
                    <a:ext uri="{9D8B030D-6E8A-4147-A177-3AD203B41FA5}">
                      <a16:colId xmlns:a16="http://schemas.microsoft.com/office/drawing/2014/main" val="1800984507"/>
                    </a:ext>
                  </a:extLst>
                </a:gridCol>
                <a:gridCol w="3811274">
                  <a:extLst>
                    <a:ext uri="{9D8B030D-6E8A-4147-A177-3AD203B41FA5}">
                      <a16:colId xmlns:a16="http://schemas.microsoft.com/office/drawing/2014/main" val="4077494023"/>
                    </a:ext>
                  </a:extLst>
                </a:gridCol>
                <a:gridCol w="1168186">
                  <a:extLst>
                    <a:ext uri="{9D8B030D-6E8A-4147-A177-3AD203B41FA5}">
                      <a16:colId xmlns:a16="http://schemas.microsoft.com/office/drawing/2014/main" val="1436909853"/>
                    </a:ext>
                  </a:extLst>
                </a:gridCol>
                <a:gridCol w="1272658">
                  <a:extLst>
                    <a:ext uri="{9D8B030D-6E8A-4147-A177-3AD203B41FA5}">
                      <a16:colId xmlns:a16="http://schemas.microsoft.com/office/drawing/2014/main" val="2824321979"/>
                    </a:ext>
                  </a:extLst>
                </a:gridCol>
                <a:gridCol w="1168185">
                  <a:extLst>
                    <a:ext uri="{9D8B030D-6E8A-4147-A177-3AD203B41FA5}">
                      <a16:colId xmlns:a16="http://schemas.microsoft.com/office/drawing/2014/main" val="39957128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av handling</a:t>
                      </a: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  <a:latin typeface="+mn-lt"/>
                        </a:rPr>
                        <a:t>Bevaras/gallras</a:t>
                      </a:r>
                      <a:endParaRPr lang="sv-SE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  <a:latin typeface="+mn-lt"/>
                        </a:rPr>
                        <a:t>Registreras/</a:t>
                      </a:r>
                      <a:br>
                        <a:rPr lang="sv-SE" sz="1000" dirty="0">
                          <a:effectLst/>
                          <a:latin typeface="+mn-lt"/>
                        </a:rPr>
                      </a:br>
                      <a:r>
                        <a:rPr lang="sv-SE" sz="1000" dirty="0">
                          <a:effectLst/>
                          <a:latin typeface="+mn-lt"/>
                        </a:rPr>
                        <a:t>diarieföras</a:t>
                      </a:r>
                      <a:endParaRPr lang="sv-SE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Digitalt eller på papper?</a:t>
                      </a: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  <a:latin typeface="+mn-lt"/>
                        </a:rPr>
                        <a:t>Vilket IT-stöd finns?</a:t>
                      </a:r>
                      <a:endParaRPr lang="sv-SE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529020"/>
                  </a:ext>
                </a:extLst>
              </a:tr>
              <a:tr h="858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Rutiner,</a:t>
                      </a:r>
                      <a:br>
                        <a:rPr lang="sv-SE" sz="900" dirty="0">
                          <a:effectLst/>
                          <a:latin typeface="+mn-lt"/>
                        </a:rPr>
                      </a:br>
                      <a:r>
                        <a:rPr lang="sv-SE" sz="900" dirty="0">
                          <a:effectLst/>
                          <a:latin typeface="+mn-lt"/>
                        </a:rPr>
                        <a:t>egenproducerade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Rutiner framtagna för den egna verksamheten och som är av värde för verksamheten ska bevaras.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De styrdokument som kopplas till en registrering i ett ärende och dokumenthanteringssystem </a:t>
                      </a:r>
                      <a:r>
                        <a:rPr lang="sv-SE" sz="850" dirty="0" err="1">
                          <a:effectLst/>
                          <a:latin typeface="+mn-lt"/>
                        </a:rPr>
                        <a:t>versionshanteras</a:t>
                      </a:r>
                      <a:r>
                        <a:rPr lang="sv-SE" sz="850" dirty="0">
                          <a:effectLst/>
                          <a:latin typeface="+mn-lt"/>
                        </a:rPr>
                        <a:t> och bevaras.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Övriga gallras vid </a:t>
                      </a:r>
                      <a:r>
                        <a:rPr lang="sv-SE" sz="850" dirty="0" err="1">
                          <a:effectLst/>
                          <a:latin typeface="+mn-lt"/>
                        </a:rPr>
                        <a:t>inaktualitet</a:t>
                      </a:r>
                      <a:r>
                        <a:rPr lang="sv-SE" sz="850" dirty="0"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Registreras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Digitalt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Platina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746300"/>
                  </a:ext>
                </a:extLst>
              </a:tr>
              <a:tr h="295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Skyddsrondsprotokoll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Kan gallras när nytt upprättats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Registreras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Digitalt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Verksamhetssystem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842816"/>
                  </a:ext>
                </a:extLst>
              </a:tr>
              <a:tr h="361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Styrande dokument, egenupprättade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Bevaras - ett exemplar av varje version. </a:t>
                      </a:r>
                      <a:r>
                        <a:rPr lang="sv-SE" sz="850" dirty="0" err="1">
                          <a:effectLst/>
                          <a:latin typeface="+mn-lt"/>
                        </a:rPr>
                        <a:t>Versionshanteras</a:t>
                      </a:r>
                      <a:r>
                        <a:rPr lang="sv-SE" sz="850" dirty="0">
                          <a:effectLst/>
                          <a:latin typeface="+mn-lt"/>
                        </a:rPr>
                        <a:t> i Platina.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Registreras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Digitalt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Platina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177239"/>
                  </a:ext>
                </a:extLst>
              </a:tr>
              <a:tr h="2332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Adressregister/listor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Kan gallras när de inte är aktuella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Nej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Papper/digitalt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 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903618"/>
                  </a:ext>
                </a:extLst>
              </a:tr>
              <a:tr h="2522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Arbetsbeskrivningar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Kan gallras när de inte är aktuella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Nej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 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 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138844"/>
                  </a:ext>
                </a:extLst>
              </a:tr>
              <a:tr h="170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Avtal med </a:t>
                      </a:r>
                      <a:br>
                        <a:rPr lang="sv-SE" sz="900" dirty="0">
                          <a:effectLst/>
                          <a:latin typeface="+mn-lt"/>
                        </a:rPr>
                      </a:br>
                      <a:r>
                        <a:rPr lang="sv-SE" sz="900" dirty="0">
                          <a:effectLst/>
                          <a:latin typeface="+mn-lt"/>
                        </a:rPr>
                        <a:t>digital signering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Ska bevaras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Diarieförs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Digitalt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Platina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360995"/>
                  </a:ext>
                </a:extLst>
              </a:tr>
              <a:tr h="3410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Personliga mötesnoteringar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Kan gallras när de inte är aktuella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Nej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Digitalt/papper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 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076151"/>
                  </a:ext>
                </a:extLst>
              </a:tr>
              <a:tr h="295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Mötesanteckningar/</a:t>
                      </a:r>
                      <a:br>
                        <a:rPr lang="sv-SE" sz="900" dirty="0">
                          <a:effectLst/>
                          <a:latin typeface="+mn-lt"/>
                        </a:rPr>
                      </a:br>
                      <a:r>
                        <a:rPr lang="sv-SE" sz="900" dirty="0">
                          <a:effectLst/>
                          <a:latin typeface="+mn-lt"/>
                        </a:rPr>
                        <a:t>protokoll APT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Kan gallras efter två år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Nej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Digitalt/papper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 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938727"/>
                  </a:ext>
                </a:extLst>
              </a:tr>
              <a:tr h="6809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Mötesanteckningar/</a:t>
                      </a:r>
                      <a:br>
                        <a:rPr lang="sv-SE" sz="900" dirty="0">
                          <a:effectLst/>
                          <a:latin typeface="+mn-lt"/>
                        </a:rPr>
                      </a:br>
                      <a:r>
                        <a:rPr lang="sv-SE" sz="900" dirty="0">
                          <a:effectLst/>
                          <a:latin typeface="+mn-lt"/>
                        </a:rPr>
                        <a:t>protokoll av varaktig betydelse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Ska bevaras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Handlar t ex om ledningsgrupper på klinik/verksamhetsnivå, MBL, politiska, ex styrelse och nämnder, protokoll med beslut av principiell betydelse för verksamheten, samverkansgrupper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Diarieförs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Digitalt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Platina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716195"/>
                  </a:ext>
                </a:extLst>
              </a:tr>
              <a:tr h="1204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effectLst/>
                          <a:latin typeface="+mn-lt"/>
                        </a:rPr>
                        <a:t>Riskanalyser/</a:t>
                      </a:r>
                      <a:br>
                        <a:rPr lang="sv-SE" sz="900" dirty="0">
                          <a:effectLst/>
                          <a:latin typeface="+mn-lt"/>
                        </a:rPr>
                      </a:br>
                      <a:r>
                        <a:rPr lang="sv-SE" sz="900" dirty="0">
                          <a:effectLst/>
                          <a:latin typeface="+mn-lt"/>
                        </a:rPr>
                        <a:t>riskbedömning</a:t>
                      </a:r>
                      <a:endParaRPr lang="sv-SE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Riskanalyser och riskbedömningar av vikt ska bevaras i Platina eller i det specifika verksamhetssystem som verksamheten använder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Diarieförs/registreras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Digitalt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850" dirty="0">
                          <a:effectLst/>
                          <a:latin typeface="+mn-lt"/>
                        </a:rPr>
                        <a:t>Verksamhetssystem/</a:t>
                      </a:r>
                      <a:br>
                        <a:rPr lang="sv-SE" sz="850" dirty="0">
                          <a:effectLst/>
                          <a:latin typeface="+mn-lt"/>
                        </a:rPr>
                      </a:br>
                      <a:r>
                        <a:rPr lang="sv-SE" sz="850" dirty="0">
                          <a:effectLst/>
                          <a:latin typeface="+mn-lt"/>
                        </a:rPr>
                        <a:t>Platina</a:t>
                      </a:r>
                      <a:endParaRPr lang="sv-SE" sz="8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0" marR="17539" marT="36000" marB="3600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617635"/>
                  </a:ext>
                </a:extLst>
              </a:tr>
            </a:tbl>
          </a:graphicData>
        </a:graphic>
      </p:graphicFrame>
      <p:sp>
        <p:nvSpPr>
          <p:cNvPr id="8" name="Rektangel 7">
            <a:extLst>
              <a:ext uri="{FF2B5EF4-FFF2-40B4-BE49-F238E27FC236}">
                <a16:creationId xmlns:a16="http://schemas.microsoft.com/office/drawing/2014/main" id="{0D881E9A-6D3E-4B62-A8B2-7C521432C601}"/>
              </a:ext>
            </a:extLst>
          </p:cNvPr>
          <p:cNvSpPr/>
          <p:nvPr/>
        </p:nvSpPr>
        <p:spPr>
          <a:xfrm>
            <a:off x="178676" y="6273619"/>
            <a:ext cx="9659007" cy="759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år 8">
            <a:extLst>
              <a:ext uri="{FF2B5EF4-FFF2-40B4-BE49-F238E27FC236}">
                <a16:creationId xmlns:a16="http://schemas.microsoft.com/office/drawing/2014/main" id="{D87B8C1F-1039-4A3A-978B-EA9267BD99BC}"/>
              </a:ext>
            </a:extLst>
          </p:cNvPr>
          <p:cNvSpPr/>
          <p:nvPr/>
        </p:nvSpPr>
        <p:spPr>
          <a:xfrm rot="8100000">
            <a:off x="9837683" y="3311459"/>
            <a:ext cx="1975945" cy="1975945"/>
          </a:xfrm>
          <a:prstGeom prst="teardrop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7DF9367-864F-4591-B0F4-C6A3DBEF749F}"/>
              </a:ext>
            </a:extLst>
          </p:cNvPr>
          <p:cNvSpPr/>
          <p:nvPr/>
        </p:nvSpPr>
        <p:spPr>
          <a:xfrm>
            <a:off x="10076107" y="3633763"/>
            <a:ext cx="1499096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sv-SE" sz="1600" b="1" dirty="0">
                <a:solidFill>
                  <a:schemeClr val="bg1"/>
                </a:solidFill>
              </a:rPr>
              <a:t>Fortfarande krångligt?</a:t>
            </a:r>
            <a:br>
              <a:rPr lang="sv-SE" sz="1600" dirty="0">
                <a:solidFill>
                  <a:schemeClr val="bg1"/>
                </a:solidFill>
              </a:rPr>
            </a:br>
            <a:endParaRPr lang="sv-SE" sz="1000" dirty="0">
              <a:solidFill>
                <a:schemeClr val="bg1"/>
              </a:solidFill>
            </a:endParaRPr>
          </a:p>
          <a:p>
            <a:pPr algn="ctr"/>
            <a:r>
              <a:rPr lang="sv-SE" sz="1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Kolla kunskapsstödet här!</a:t>
            </a:r>
            <a:endParaRPr lang="sv-S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320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12CCE-41AD-B4AE-60AB-2D9F99DCC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A35C07-2343-B93A-F692-76EFD6E96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27682"/>
            <a:ext cx="8336301" cy="1325563"/>
          </a:xfrm>
        </p:spPr>
        <p:txBody>
          <a:bodyPr/>
          <a:lstStyle/>
          <a:p>
            <a:r>
              <a:rPr lang="sv-SE" dirty="0"/>
              <a:t>Lagringsplats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A3E2CD-DF2C-7F59-EB1D-03C7F9F93379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b="1" dirty="0">
                <a:latin typeface="Open Sans"/>
                <a:ea typeface="Open Sans"/>
                <a:cs typeface="Open Sans"/>
              </a:rPr>
              <a:t>Valfri lagringsplats </a:t>
            </a:r>
            <a:r>
              <a:rPr lang="sv-SE" dirty="0">
                <a:latin typeface="Open Sans"/>
                <a:ea typeface="Open Sans"/>
                <a:cs typeface="Open Sans"/>
              </a:rPr>
              <a:t>innebär att dokumentet får lagras var som </a:t>
            </a:r>
            <a:r>
              <a:rPr lang="sv-SE">
                <a:latin typeface="Open Sans"/>
                <a:ea typeface="Open Sans"/>
                <a:cs typeface="Open Sans"/>
              </a:rPr>
              <a:t>helst, även i molnet via Teams. </a:t>
            </a:r>
            <a:endParaRPr lang="en-US"/>
          </a:p>
        </p:txBody>
      </p:sp>
      <p:sp>
        <p:nvSpPr>
          <p:cNvPr id="4" name="Tår 3">
            <a:extLst>
              <a:ext uri="{FF2B5EF4-FFF2-40B4-BE49-F238E27FC236}">
                <a16:creationId xmlns:a16="http://schemas.microsoft.com/office/drawing/2014/main" id="{7BBAEC64-300D-FFAE-6609-7A4166FB6A2A}"/>
              </a:ext>
            </a:extLst>
          </p:cNvPr>
          <p:cNvSpPr>
            <a:spLocks noChangeAspect="1"/>
          </p:cNvSpPr>
          <p:nvPr/>
        </p:nvSpPr>
        <p:spPr>
          <a:xfrm rot="5400000">
            <a:off x="9691269" y="876709"/>
            <a:ext cx="1754731" cy="1754731"/>
          </a:xfrm>
          <a:prstGeom prst="teardrop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Tillbaka till översikten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78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D5338C-7ED9-44E6-8186-0DFE8EC07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28" y="527682"/>
            <a:ext cx="8336301" cy="1325563"/>
          </a:xfrm>
        </p:spPr>
        <p:txBody>
          <a:bodyPr/>
          <a:lstStyle/>
          <a:p>
            <a:r>
              <a:rPr lang="sv-SE" dirty="0"/>
              <a:t>Lagringsplats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E75B4B-7930-46F8-9BDA-84208C8233D3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Dokument som behöver </a:t>
            </a:r>
            <a:r>
              <a:rPr lang="sv-SE" b="1" dirty="0"/>
              <a:t>diarieföras/registreras</a:t>
            </a:r>
            <a:r>
              <a:rPr lang="sv-SE" dirty="0"/>
              <a:t> ska lagras i Platina. </a:t>
            </a:r>
          </a:p>
          <a:p>
            <a:r>
              <a:rPr lang="sv-SE" dirty="0">
                <a:latin typeface="Open Sans"/>
                <a:ea typeface="Open Sans"/>
                <a:cs typeface="Open Sans"/>
              </a:rPr>
              <a:t>Dokument som skapas i ett </a:t>
            </a:r>
            <a:r>
              <a:rPr lang="sv-SE" b="1" dirty="0">
                <a:latin typeface="Open Sans"/>
                <a:ea typeface="Open Sans"/>
                <a:cs typeface="Open Sans"/>
              </a:rPr>
              <a:t>verksamhetssystem</a:t>
            </a:r>
            <a:r>
              <a:rPr lang="sv-SE" dirty="0">
                <a:latin typeface="Open Sans"/>
                <a:ea typeface="Open Sans"/>
                <a:cs typeface="Open Sans"/>
              </a:rPr>
              <a:t> ska i första hand lagras i det systemet, t ex HR-system för medarbetaranteckningar eller </a:t>
            </a:r>
            <a:r>
              <a:rPr lang="sv-SE">
                <a:latin typeface="Open Sans"/>
                <a:ea typeface="Open Sans"/>
                <a:cs typeface="Open Sans"/>
              </a:rPr>
              <a:t>Stratys</a:t>
            </a:r>
            <a:r>
              <a:rPr lang="sv-SE" dirty="0">
                <a:latin typeface="Open Sans"/>
                <a:ea typeface="Open Sans"/>
                <a:cs typeface="Open Sans"/>
              </a:rPr>
              <a:t> </a:t>
            </a:r>
            <a:r>
              <a:rPr lang="sv-SE">
                <a:latin typeface="Open Sans"/>
                <a:ea typeface="Open Sans"/>
                <a:cs typeface="Open Sans"/>
              </a:rPr>
              <a:t>för riskanalyser.</a:t>
            </a:r>
            <a:endParaRPr lang="sv-SE" dirty="0"/>
          </a:p>
        </p:txBody>
      </p:sp>
      <p:sp>
        <p:nvSpPr>
          <p:cNvPr id="4" name="Tår 3">
            <a:extLst>
              <a:ext uri="{FF2B5EF4-FFF2-40B4-BE49-F238E27FC236}">
                <a16:creationId xmlns:a16="http://schemas.microsoft.com/office/drawing/2014/main" id="{1EF20CC3-AB4E-455C-A553-2275C13AB7DF}"/>
              </a:ext>
            </a:extLst>
          </p:cNvPr>
          <p:cNvSpPr>
            <a:spLocks noChangeAspect="1"/>
          </p:cNvSpPr>
          <p:nvPr/>
        </p:nvSpPr>
        <p:spPr>
          <a:xfrm rot="5400000">
            <a:off x="9691269" y="876709"/>
            <a:ext cx="1754731" cy="1754731"/>
          </a:xfrm>
          <a:prstGeom prst="teardrop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Tillbaka till översikten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591343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Kronoberg LJUS">
  <a:themeElements>
    <a:clrScheme name="Region Kronoberg">
      <a:dk1>
        <a:srgbClr val="000000"/>
      </a:dk1>
      <a:lt1>
        <a:srgbClr val="FFFFFF"/>
      </a:lt1>
      <a:dk2>
        <a:srgbClr val="001328"/>
      </a:dk2>
      <a:lt2>
        <a:srgbClr val="F2F2F2"/>
      </a:lt2>
      <a:accent1>
        <a:srgbClr val="1E6633"/>
      </a:accent1>
      <a:accent2>
        <a:srgbClr val="E13288"/>
      </a:accent2>
      <a:accent3>
        <a:srgbClr val="FFD300"/>
      </a:accent3>
      <a:accent4>
        <a:srgbClr val="007BB9"/>
      </a:accent4>
      <a:accent5>
        <a:srgbClr val="D8301D"/>
      </a:accent5>
      <a:accent6>
        <a:srgbClr val="007F76"/>
      </a:accent6>
      <a:hlink>
        <a:srgbClr val="007BB9"/>
      </a:hlink>
      <a:folHlink>
        <a:srgbClr val="700545"/>
      </a:folHlink>
    </a:clrScheme>
    <a:fontScheme name="Region Kronoberg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C79BC26F-E41B-431E-A2FD-DD2FF2981AEF}" vid="{1794A325-B46E-4332-9EA3-DFD8149D00CB}"/>
    </a:ext>
  </a:extLst>
</a:theme>
</file>

<file path=ppt/theme/theme2.xml><?xml version="1.0" encoding="utf-8"?>
<a:theme xmlns:a="http://schemas.openxmlformats.org/drawingml/2006/main" name="Region Kronoberg MÖRK">
  <a:themeElements>
    <a:clrScheme name="Region Kronoberg">
      <a:dk1>
        <a:srgbClr val="000000"/>
      </a:dk1>
      <a:lt1>
        <a:srgbClr val="FFFFFF"/>
      </a:lt1>
      <a:dk2>
        <a:srgbClr val="001328"/>
      </a:dk2>
      <a:lt2>
        <a:srgbClr val="F2F2F2"/>
      </a:lt2>
      <a:accent1>
        <a:srgbClr val="1E6633"/>
      </a:accent1>
      <a:accent2>
        <a:srgbClr val="E13288"/>
      </a:accent2>
      <a:accent3>
        <a:srgbClr val="FFD300"/>
      </a:accent3>
      <a:accent4>
        <a:srgbClr val="007BB9"/>
      </a:accent4>
      <a:accent5>
        <a:srgbClr val="D8301D"/>
      </a:accent5>
      <a:accent6>
        <a:srgbClr val="007F76"/>
      </a:accent6>
      <a:hlink>
        <a:srgbClr val="007BB9"/>
      </a:hlink>
      <a:folHlink>
        <a:srgbClr val="700545"/>
      </a:folHlink>
    </a:clrScheme>
    <a:fontScheme name="RK">
      <a:majorFont>
        <a:latin typeface="Open Sans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79BC26F-E41B-431E-A2FD-DD2FF2981AEF}" vid="{C34F60EE-F9A6-4038-84E3-36F1202E236B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AAA913A57842147A7E630B0762AE864" ma:contentTypeVersion="12" ma:contentTypeDescription="Skapa ett nytt dokument." ma:contentTypeScope="" ma:versionID="2e1676f579504c240c5dd07846c350a4">
  <xsd:schema xmlns:xsd="http://www.w3.org/2001/XMLSchema" xmlns:xs="http://www.w3.org/2001/XMLSchema" xmlns:p="http://schemas.microsoft.com/office/2006/metadata/properties" xmlns:ns2="a2bc8d4c-151a-40a2-8ca2-1b2c95a1378e" xmlns:ns3="a55c69ff-a553-4f0f-b9c9-2fb9b653a1a4" targetNamespace="http://schemas.microsoft.com/office/2006/metadata/properties" ma:root="true" ma:fieldsID="425cc73425a96ad6a7e0777141804191" ns2:_="" ns3:_="">
    <xsd:import namespace="a2bc8d4c-151a-40a2-8ca2-1b2c95a1378e"/>
    <xsd:import namespace="a55c69ff-a553-4f0f-b9c9-2fb9b653a1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bc8d4c-151a-40a2-8ca2-1b2c95a137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eringar" ma:readOnly="false" ma:fieldId="{5cf76f15-5ced-4ddc-b409-7134ff3c332f}" ma:taxonomyMulti="true" ma:sspId="a6ce3b9f-b423-4d67-b54f-a1936b11cc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c69ff-a553-4f0f-b9c9-2fb9b653a1a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fdbcc4c-4566-4ca1-9adb-4f2b57371788}" ma:internalName="TaxCatchAll" ma:showField="CatchAllData" ma:web="a55c69ff-a553-4f0f-b9c9-2fb9b653a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5c69ff-a553-4f0f-b9c9-2fb9b653a1a4" xsi:nil="true"/>
    <lcf76f155ced4ddcb4097134ff3c332f xmlns="a2bc8d4c-151a-40a2-8ca2-1b2c95a1378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51EBC1B-D202-4362-8FEF-89915F0940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bc8d4c-151a-40a2-8ca2-1b2c95a1378e"/>
    <ds:schemaRef ds:uri="a55c69ff-a553-4f0f-b9c9-2fb9b653a1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163EC2-7356-4D12-B3F4-4566C482D4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67180F-EC67-4672-86CC-F83C405194C3}">
  <ds:schemaRefs>
    <ds:schemaRef ds:uri="http://purl.org/dc/terms/"/>
    <ds:schemaRef ds:uri="a55c69ff-a553-4f0f-b9c9-2fb9b653a1a4"/>
    <ds:schemaRef ds:uri="http://purl.org/dc/dcmitype/"/>
    <ds:schemaRef ds:uri="a2bc8d4c-151a-40a2-8ca2-1b2c95a1378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RK presentation</Template>
  <TotalTime>42</TotalTime>
  <Words>684</Words>
  <Application>Microsoft Office PowerPoint</Application>
  <PresentationFormat>Bredbild</PresentationFormat>
  <Paragraphs>134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8" baseType="lpstr">
      <vt:lpstr>Arial</vt:lpstr>
      <vt:lpstr>Calibri</vt:lpstr>
      <vt:lpstr>Open Sans</vt:lpstr>
      <vt:lpstr>Open Sans Bold</vt:lpstr>
      <vt:lpstr>Open Sans Extrabold</vt:lpstr>
      <vt:lpstr>Times New Roman</vt:lpstr>
      <vt:lpstr>Region Kronoberg LJUS</vt:lpstr>
      <vt:lpstr>Region Kronoberg MÖRK</vt:lpstr>
      <vt:lpstr>Guide dokument-hantering</vt:lpstr>
      <vt:lpstr>Instruktioner</vt:lpstr>
      <vt:lpstr>PowerPoint-presentation</vt:lpstr>
      <vt:lpstr>Ska dokumentet sparas?</vt:lpstr>
      <vt:lpstr>Vad är det för typ av information?</vt:lpstr>
      <vt:lpstr>Behöver det diarieföras/registreras? sida 1</vt:lpstr>
      <vt:lpstr>Behöver det diarieföras/registreras? sida 2</vt:lpstr>
      <vt:lpstr>Lagringsplats</vt:lpstr>
      <vt:lpstr>Lagringsplats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dokument-hantering</dc:title>
  <dc:subject/>
  <dc:creator>Kenstam Maria RSS kommunikationsavd gr1</dc:creator>
  <cp:keywords/>
  <dc:description/>
  <cp:lastModifiedBy>Kenstam Maria RSS kommunikationsavd gr1</cp:lastModifiedBy>
  <cp:revision>18</cp:revision>
  <cp:lastPrinted>2025-01-13T13:27:19Z</cp:lastPrinted>
  <dcterms:created xsi:type="dcterms:W3CDTF">2026-06-09T13:18:14Z</dcterms:created>
  <dcterms:modified xsi:type="dcterms:W3CDTF">2026-06-12T08:48:15Z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0x010100AAAA913A57842147A7E630B0762AE864</vt:lpwstr>
  </property>
  <property fmtid="{D5CDD505-2E9C-101B-9397-08002B2CF9AE}" pid="3" name="MediaServiceImageTags">
    <vt:lpwstr/>
  </property>
</Properties>
</file>