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B1D250-7B98-4DFB-A4FD-61743806032D}" type="datetimeFigureOut">
              <a:rPr lang="sv-SE" smtClean="0"/>
              <a:t>2015-12-09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7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72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683568" y="6093296"/>
            <a:ext cx="7848872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2" y="6165304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440138"/>
          </a:xfrm>
        </p:spPr>
        <p:txBody>
          <a:bodyPr>
            <a:normAutofit/>
          </a:bodyPr>
          <a:lstStyle/>
          <a:p>
            <a:r>
              <a:rPr lang="sv-SE" b="1" dirty="0" smtClean="0"/>
              <a:t>M</a:t>
            </a:r>
            <a:r>
              <a:rPr lang="sv-SE" dirty="0" smtClean="0"/>
              <a:t>ini</a:t>
            </a:r>
            <a:br>
              <a:rPr lang="sv-SE" dirty="0" smtClean="0"/>
            </a:br>
            <a:r>
              <a:rPr lang="sv-SE" b="1" dirty="0" smtClean="0"/>
              <a:t>M</a:t>
            </a:r>
            <a:r>
              <a:rPr lang="sv-SE" dirty="0" smtClean="0"/>
              <a:t>ental</a:t>
            </a:r>
            <a:br>
              <a:rPr lang="sv-SE" dirty="0" smtClean="0"/>
            </a:br>
            <a:r>
              <a:rPr lang="sv-SE" b="1" dirty="0" smtClean="0"/>
              <a:t>S</a:t>
            </a:r>
            <a:r>
              <a:rPr lang="sv-SE" dirty="0" smtClean="0"/>
              <a:t>tate</a:t>
            </a:r>
            <a:br>
              <a:rPr lang="sv-SE" dirty="0" smtClean="0"/>
            </a:br>
            <a:r>
              <a:rPr lang="sv-SE" b="1" dirty="0" smtClean="0"/>
              <a:t>E</a:t>
            </a:r>
            <a:r>
              <a:rPr lang="sv-SE" dirty="0" smtClean="0"/>
              <a:t>xamination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60648"/>
            <a:ext cx="6313865" cy="339316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781" y="3501007"/>
            <a:ext cx="4115651" cy="255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4921">
            <a:off x="2108049" y="122152"/>
            <a:ext cx="4929860" cy="5808662"/>
          </a:xfrm>
        </p:spPr>
      </p:pic>
    </p:spTree>
    <p:extLst>
      <p:ext uri="{BB962C8B-B14F-4D97-AF65-F5344CB8AC3E}">
        <p14:creationId xmlns:p14="http://schemas.microsoft.com/office/powerpoint/2010/main" val="120127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Miljö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lang="sv-SE" dirty="0" smtClean="0"/>
              <a:t>Tänk på var ni sitter</a:t>
            </a:r>
          </a:p>
          <a:p>
            <a:pPr lvl="1"/>
            <a:r>
              <a:rPr lang="sv-SE" dirty="0" smtClean="0"/>
              <a:t>Så få distraktioner som möjligt</a:t>
            </a:r>
          </a:p>
          <a:p>
            <a:pPr lvl="1"/>
            <a:r>
              <a:rPr lang="sv-SE" dirty="0" smtClean="0"/>
              <a:t>Helst på tu man hand, är anhöriga närvarande – ta hänsyn till det och var tydliga med att de inte ska hjälpa till.</a:t>
            </a:r>
          </a:p>
          <a:p>
            <a:pPr lvl="1"/>
            <a:r>
              <a:rPr lang="sv-SE" dirty="0" smtClean="0"/>
              <a:t>Så tyst miljö som möjligt (t.ex. telefonen)</a:t>
            </a:r>
          </a:p>
          <a:p>
            <a:pPr lvl="1"/>
            <a:r>
              <a:rPr lang="sv-SE" dirty="0" smtClean="0"/>
              <a:t>I hemmet – ta hänsyn till distraktionerna, anteckna.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38" y="692696"/>
            <a:ext cx="2304256" cy="2304256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6074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Ditt beteende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lang="sv-SE" dirty="0" smtClean="0"/>
              <a:t>Tänk på att tala tydligt</a:t>
            </a:r>
          </a:p>
          <a:p>
            <a:r>
              <a:rPr lang="sv-SE" dirty="0" smtClean="0"/>
              <a:t>Var inte stressad</a:t>
            </a:r>
          </a:p>
          <a:p>
            <a:r>
              <a:rPr lang="sv-SE" dirty="0" smtClean="0"/>
              <a:t>Presentera uppgiften tydligt för patienten </a:t>
            </a:r>
          </a:p>
          <a:p>
            <a:r>
              <a:rPr lang="sv-SE" dirty="0" smtClean="0"/>
              <a:t>Om du är ovan – Läs alltid igenom alla uppgifter innan du administrerar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7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Patientens tillstånd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628801"/>
            <a:ext cx="6031582" cy="4369328"/>
          </a:xfrm>
        </p:spPr>
        <p:txBody>
          <a:bodyPr anchor="ctr" anchorCtr="0"/>
          <a:lstStyle/>
          <a:p>
            <a:r>
              <a:rPr lang="sv-SE" dirty="0" smtClean="0"/>
              <a:t>Försök bedöma </a:t>
            </a:r>
            <a:r>
              <a:rPr lang="sv-SE" dirty="0" err="1" smtClean="0"/>
              <a:t>pats</a:t>
            </a:r>
            <a:r>
              <a:rPr lang="sv-SE" dirty="0" smtClean="0"/>
              <a:t> mentala tillstånd innan du administrerar testet</a:t>
            </a:r>
          </a:p>
          <a:p>
            <a:pPr lvl="1"/>
            <a:r>
              <a:rPr lang="sv-SE" dirty="0" smtClean="0"/>
              <a:t>Deprimerad, ångestfylld, trött </a:t>
            </a:r>
            <a:r>
              <a:rPr lang="sv-SE" dirty="0" err="1" smtClean="0"/>
              <a:t>etc</a:t>
            </a:r>
            <a:r>
              <a:rPr lang="sv-SE" dirty="0" smtClean="0"/>
              <a:t> – kommer MMSE att mäta det som det ska mäta?</a:t>
            </a:r>
          </a:p>
          <a:p>
            <a:pPr lvl="1"/>
            <a:r>
              <a:rPr lang="sv-SE" dirty="0" smtClean="0"/>
              <a:t>Om vissa delar inte går att administrera p.g.a. olika somatiska tillstånd – administrera det som går och anteckna varför en eller flera delar valdes bort. (påverkar totalpoängen)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747126"/>
            <a:ext cx="2512310" cy="31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Observationer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lang="sv-SE" dirty="0" smtClean="0"/>
              <a:t>Har </a:t>
            </a:r>
            <a:r>
              <a:rPr lang="sv-SE" dirty="0" err="1" smtClean="0"/>
              <a:t>pat</a:t>
            </a:r>
            <a:r>
              <a:rPr lang="sv-SE" dirty="0" smtClean="0"/>
              <a:t> svårigheter med uppgifterna? </a:t>
            </a:r>
            <a:r>
              <a:rPr lang="sv-SE" b="1" dirty="0" smtClean="0"/>
              <a:t>(Ja/Nej)</a:t>
            </a:r>
          </a:p>
          <a:p>
            <a:r>
              <a:rPr lang="sv-SE" dirty="0" smtClean="0"/>
              <a:t>Har </a:t>
            </a:r>
            <a:r>
              <a:rPr lang="sv-SE" dirty="0" err="1" smtClean="0"/>
              <a:t>pat</a:t>
            </a:r>
            <a:r>
              <a:rPr lang="sv-SE" dirty="0" smtClean="0"/>
              <a:t> bristande insikt om sina svårigheter? </a:t>
            </a:r>
            <a:r>
              <a:rPr lang="sv-SE" b="1" dirty="0"/>
              <a:t>(Ja/Nej</a:t>
            </a:r>
            <a:r>
              <a:rPr lang="sv-SE" b="1" dirty="0" smtClean="0"/>
              <a:t>)</a:t>
            </a:r>
          </a:p>
          <a:p>
            <a:r>
              <a:rPr lang="sv-SE" dirty="0" smtClean="0"/>
              <a:t>Har </a:t>
            </a:r>
            <a:r>
              <a:rPr lang="sv-SE" dirty="0" err="1" smtClean="0"/>
              <a:t>pat</a:t>
            </a:r>
            <a:r>
              <a:rPr lang="sv-SE" dirty="0" smtClean="0"/>
              <a:t> svårt att koncentrera sig på uppgifterna? </a:t>
            </a:r>
            <a:r>
              <a:rPr lang="sv-SE" b="1" dirty="0"/>
              <a:t>(Ja/Nej)</a:t>
            </a:r>
          </a:p>
          <a:p>
            <a:r>
              <a:rPr lang="sv-SE" dirty="0" smtClean="0"/>
              <a:t>Förstår </a:t>
            </a:r>
            <a:r>
              <a:rPr lang="sv-SE" dirty="0" err="1" smtClean="0"/>
              <a:t>pat</a:t>
            </a:r>
            <a:r>
              <a:rPr lang="sv-SE" dirty="0" smtClean="0"/>
              <a:t> instruktionerna? </a:t>
            </a:r>
            <a:r>
              <a:rPr lang="sv-SE" b="1" dirty="0"/>
              <a:t>(Ja/Nej</a:t>
            </a:r>
            <a:r>
              <a:rPr lang="sv-SE" b="1" dirty="0" smtClean="0"/>
              <a:t>)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3197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Attityd till test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>
              <a:lnSpc>
                <a:spcPct val="150000"/>
              </a:lnSpc>
            </a:pPr>
            <a:r>
              <a:rPr lang="sv-SE" i="1" dirty="0" smtClean="0"/>
              <a:t>Obekymrad</a:t>
            </a:r>
            <a:r>
              <a:rPr lang="sv-SE" dirty="0" smtClean="0"/>
              <a:t> </a:t>
            </a:r>
            <a:r>
              <a:rPr lang="sv-SE" b="1" dirty="0" smtClean="0"/>
              <a:t>6 – 5 – 4 – 3 – 2 - 1 </a:t>
            </a:r>
            <a:r>
              <a:rPr lang="sv-SE" i="1" dirty="0" smtClean="0"/>
              <a:t>Vånda</a:t>
            </a:r>
          </a:p>
          <a:p>
            <a:pPr>
              <a:lnSpc>
                <a:spcPct val="150000"/>
              </a:lnSpc>
            </a:pPr>
            <a:r>
              <a:rPr lang="sv-SE" i="1" dirty="0" smtClean="0"/>
              <a:t>Okritisk</a:t>
            </a:r>
            <a:r>
              <a:rPr lang="sv-SE" dirty="0" smtClean="0"/>
              <a:t> </a:t>
            </a:r>
            <a:r>
              <a:rPr lang="sv-SE" b="1" dirty="0"/>
              <a:t>6 – 5 – 4 – 3 – 2 - 1 </a:t>
            </a:r>
            <a:r>
              <a:rPr lang="sv-SE" i="1" dirty="0" smtClean="0"/>
              <a:t>Självkritisk</a:t>
            </a:r>
          </a:p>
          <a:p>
            <a:pPr>
              <a:lnSpc>
                <a:spcPct val="150000"/>
              </a:lnSpc>
            </a:pPr>
            <a:r>
              <a:rPr lang="sv-SE" i="1" dirty="0" smtClean="0"/>
              <a:t>Slarvig</a:t>
            </a:r>
            <a:r>
              <a:rPr lang="sv-SE" dirty="0" smtClean="0"/>
              <a:t> </a:t>
            </a:r>
            <a:r>
              <a:rPr lang="sv-SE" b="1" dirty="0"/>
              <a:t>6 – 5 – 4 – 3 – 2 - 1 </a:t>
            </a:r>
            <a:r>
              <a:rPr lang="sv-SE" i="1" dirty="0" smtClean="0"/>
              <a:t>Noggrann</a:t>
            </a:r>
          </a:p>
          <a:p>
            <a:pPr>
              <a:lnSpc>
                <a:spcPct val="150000"/>
              </a:lnSpc>
            </a:pPr>
            <a:r>
              <a:rPr lang="sv-SE" i="1" dirty="0" smtClean="0"/>
              <a:t>Snabb</a:t>
            </a:r>
            <a:r>
              <a:rPr lang="sv-SE" dirty="0" smtClean="0"/>
              <a:t> </a:t>
            </a:r>
            <a:r>
              <a:rPr lang="sv-SE" b="1" dirty="0"/>
              <a:t>6 – 5 – 4 – 3 – 2 - 1 </a:t>
            </a:r>
            <a:r>
              <a:rPr lang="sv-SE" i="1" dirty="0" smtClean="0"/>
              <a:t>Långsam</a:t>
            </a:r>
          </a:p>
          <a:p>
            <a:pPr>
              <a:lnSpc>
                <a:spcPct val="150000"/>
              </a:lnSpc>
            </a:pPr>
            <a:r>
              <a:rPr lang="sv-SE" i="1" dirty="0" smtClean="0"/>
              <a:t>Omotiverad</a:t>
            </a:r>
            <a:r>
              <a:rPr lang="sv-SE" dirty="0" smtClean="0"/>
              <a:t> </a:t>
            </a:r>
            <a:r>
              <a:rPr lang="sv-SE" b="1" dirty="0"/>
              <a:t>6 – 5 – 4 – 3 – 2 - 1 </a:t>
            </a:r>
            <a:r>
              <a:rPr lang="sv-SE" i="1" dirty="0" smtClean="0"/>
              <a:t>Motiverad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251718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Rättning vs. Tolkning</a:t>
            </a:r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Rättningen ska vara hård</a:t>
            </a:r>
          </a:p>
          <a:p>
            <a:pPr lvl="1"/>
            <a:r>
              <a:rPr lang="sv-SE" dirty="0"/>
              <a:t>Försök vara så neutral som möjligt</a:t>
            </a:r>
          </a:p>
          <a:p>
            <a:pPr lvl="1"/>
            <a:r>
              <a:rPr lang="sv-SE" dirty="0"/>
              <a:t>Ta </a:t>
            </a:r>
            <a:r>
              <a:rPr lang="sv-SE" dirty="0" smtClean="0"/>
              <a:t>inte </a:t>
            </a:r>
            <a:r>
              <a:rPr lang="sv-SE" dirty="0"/>
              <a:t>hänsyn till vad du tror de </a:t>
            </a:r>
            <a:r>
              <a:rPr lang="sv-SE" dirty="0" smtClean="0"/>
              <a:t>menar</a:t>
            </a:r>
          </a:p>
          <a:p>
            <a:r>
              <a:rPr lang="sv-SE" dirty="0" smtClean="0"/>
              <a:t>Observationer</a:t>
            </a:r>
          </a:p>
          <a:p>
            <a:pPr lvl="1"/>
            <a:r>
              <a:rPr lang="sv-SE" dirty="0" smtClean="0"/>
              <a:t>Skriv gärna kommentarer och iakttagelser under tiden</a:t>
            </a:r>
          </a:p>
          <a:p>
            <a:r>
              <a:rPr lang="sv-SE" dirty="0" smtClean="0"/>
              <a:t>Tolkningen är fri</a:t>
            </a:r>
          </a:p>
          <a:p>
            <a:pPr lvl="1"/>
            <a:r>
              <a:rPr lang="sv-SE" dirty="0" smtClean="0"/>
              <a:t>Utgå från resultatet</a:t>
            </a:r>
          </a:p>
          <a:p>
            <a:pPr lvl="1"/>
            <a:r>
              <a:rPr lang="sv-SE" dirty="0" smtClean="0"/>
              <a:t>Ta hänsyn till observationer</a:t>
            </a:r>
          </a:p>
          <a:p>
            <a:pPr lvl="1"/>
            <a:r>
              <a:rPr lang="sv-SE" dirty="0" smtClean="0"/>
              <a:t>Försök sätta dig in i hur </a:t>
            </a:r>
            <a:r>
              <a:rPr lang="sv-SE" u="sng" dirty="0" smtClean="0"/>
              <a:t>du själv</a:t>
            </a:r>
            <a:r>
              <a:rPr lang="sv-SE" dirty="0" smtClean="0"/>
              <a:t> skulle svara/reagera/klara uppgifterna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72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88" y="831961"/>
            <a:ext cx="8314376" cy="5165615"/>
          </a:xfrm>
        </p:spPr>
      </p:pic>
    </p:spTree>
    <p:extLst>
      <p:ext uri="{BB962C8B-B14F-4D97-AF65-F5344CB8AC3E}">
        <p14:creationId xmlns:p14="http://schemas.microsoft.com/office/powerpoint/2010/main" val="33496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8953828" cy="4872831"/>
          </a:xfrm>
        </p:spPr>
      </p:pic>
    </p:spTree>
    <p:extLst>
      <p:ext uri="{BB962C8B-B14F-4D97-AF65-F5344CB8AC3E}">
        <p14:creationId xmlns:p14="http://schemas.microsoft.com/office/powerpoint/2010/main" val="29952967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006633"/>
      </a:accent3>
      <a:accent4>
        <a:srgbClr val="FFD300"/>
      </a:accent4>
      <a:accent5>
        <a:srgbClr val="830628"/>
      </a:accent5>
      <a:accent6>
        <a:srgbClr val="A05599"/>
      </a:accent6>
      <a:hlink>
        <a:srgbClr val="0C2C80"/>
      </a:hlink>
      <a:folHlink>
        <a:srgbClr val="009E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TK mall test 3.potx" id="{D7101E64-3EF7-4229-8648-CE804172D915}" vid="{7093837B-BE80-4137-8A1F-DB43636E7C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367</TotalTime>
  <Words>304</Words>
  <Application>Microsoft Office PowerPoint</Application>
  <PresentationFormat>Bildspel på skärmen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Default Theme</vt:lpstr>
      <vt:lpstr>Mini Mental State Examination</vt:lpstr>
      <vt:lpstr>Miljö</vt:lpstr>
      <vt:lpstr>Ditt beteende</vt:lpstr>
      <vt:lpstr>Patientens tillstånd</vt:lpstr>
      <vt:lpstr>Observationer</vt:lpstr>
      <vt:lpstr>Attityd till test</vt:lpstr>
      <vt:lpstr>Rättning vs. Tolkning</vt:lpstr>
      <vt:lpstr>PowerPoint-presentation</vt:lpstr>
      <vt:lpstr>PowerPoint-presentation</vt:lpstr>
      <vt:lpstr>PowerPoint-presentation</vt:lpstr>
    </vt:vector>
  </TitlesOfParts>
  <Company>Landstinget Kronoberg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Mental State Examination</dc:title>
  <dc:creator>Rundqvist Olof PSC äldrepsykiatriska enh</dc:creator>
  <cp:lastModifiedBy>Wirdmo Marianne HSU sam hälso- och sjukv</cp:lastModifiedBy>
  <cp:revision>12</cp:revision>
  <dcterms:created xsi:type="dcterms:W3CDTF">2015-11-30T12:44:11Z</dcterms:created>
  <dcterms:modified xsi:type="dcterms:W3CDTF">2015-12-09T07:57:38Z</dcterms:modified>
</cp:coreProperties>
</file>