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  <p:sldMasterId id="2147483802" r:id="rId3"/>
  </p:sldMasterIdLst>
  <p:notesMasterIdLst>
    <p:notesMasterId r:id="rId11"/>
  </p:notesMasterIdLst>
  <p:sldIdLst>
    <p:sldId id="362" r:id="rId4"/>
    <p:sldId id="306" r:id="rId5"/>
    <p:sldId id="307" r:id="rId6"/>
    <p:sldId id="308" r:id="rId7"/>
    <p:sldId id="309" r:id="rId8"/>
    <p:sldId id="363" r:id="rId9"/>
    <p:sldId id="31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2" autoAdjust="0"/>
  </p:normalViewPr>
  <p:slideViewPr>
    <p:cSldViewPr snapToGrid="0" showGuides="1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445025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29BFB0D4-1555-409D-A9C5-CBBC12A8B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2406" y="0"/>
            <a:ext cx="5819595" cy="2685228"/>
          </a:xfrm>
          <a:custGeom>
            <a:avLst/>
            <a:gdLst>
              <a:gd name="connsiteX0" fmla="*/ 0 w 5819595"/>
              <a:gd name="connsiteY0" fmla="*/ 0 h 2685228"/>
              <a:gd name="connsiteX1" fmla="*/ 5819595 w 5819595"/>
              <a:gd name="connsiteY1" fmla="*/ 0 h 2685228"/>
              <a:gd name="connsiteX2" fmla="*/ 5819595 w 5819595"/>
              <a:gd name="connsiteY2" fmla="*/ 2685228 h 2685228"/>
              <a:gd name="connsiteX3" fmla="*/ 3496045 w 5819595"/>
              <a:gd name="connsiteY3" fmla="*/ 2685228 h 2685228"/>
              <a:gd name="connsiteX4" fmla="*/ 35886 w 5819595"/>
              <a:gd name="connsiteY4" fmla="*/ 139566 h 2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595" h="2685228">
                <a:moveTo>
                  <a:pt x="0" y="0"/>
                </a:moveTo>
                <a:lnTo>
                  <a:pt x="5819595" y="0"/>
                </a:lnTo>
                <a:lnTo>
                  <a:pt x="5819595" y="2685228"/>
                </a:lnTo>
                <a:lnTo>
                  <a:pt x="3496045" y="2685228"/>
                </a:lnTo>
                <a:cubicBezTo>
                  <a:pt x="1870272" y="2685228"/>
                  <a:pt x="494605" y="1614394"/>
                  <a:pt x="35886" y="139566"/>
                </a:cubicBezTo>
                <a:close/>
              </a:path>
            </a:pathLst>
          </a:cu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Rektangel: diagonala rundade hörn 12">
            <a:extLst>
              <a:ext uri="{FF2B5EF4-FFF2-40B4-BE49-F238E27FC236}">
                <a16:creationId xmlns:a16="http://schemas.microsoft.com/office/drawing/2014/main" id="{085BFCB0-8CC1-4A75-93AC-792B15E36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57165" y="1806822"/>
            <a:ext cx="2435585" cy="2524985"/>
          </a:xfrm>
          <a:prstGeom prst="round2DiagRect">
            <a:avLst>
              <a:gd name="adj1" fmla="val 0"/>
              <a:gd name="adj2" fmla="val 38747"/>
            </a:avLst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2316602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d foto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4F06FA1F-3619-4153-ADE7-3A35D8A533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2220575" cy="6867525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66294" y="-177398"/>
            <a:ext cx="11989327" cy="5968558"/>
          </a:xfrm>
          <a:custGeom>
            <a:avLst/>
            <a:gdLst>
              <a:gd name="connsiteX0" fmla="*/ 0 w 16844794"/>
              <a:gd name="connsiteY0" fmla="*/ 486071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0 w 16844794"/>
              <a:gd name="connsiteY8" fmla="*/ 4860710 h 10491496"/>
              <a:gd name="connsiteX0" fmla="*/ 4780547 w 16844794"/>
              <a:gd name="connsiteY0" fmla="*/ 4636120 h 10491496"/>
              <a:gd name="connsiteX1" fmla="*/ 4860710 w 16844794"/>
              <a:gd name="connsiteY1" fmla="*/ 0 h 10491496"/>
              <a:gd name="connsiteX2" fmla="*/ 11984084 w 16844794"/>
              <a:gd name="connsiteY2" fmla="*/ 0 h 10491496"/>
              <a:gd name="connsiteX3" fmla="*/ 16844794 w 16844794"/>
              <a:gd name="connsiteY3" fmla="*/ 4860710 h 10491496"/>
              <a:gd name="connsiteX4" fmla="*/ 16844794 w 16844794"/>
              <a:gd name="connsiteY4" fmla="*/ 5630786 h 10491496"/>
              <a:gd name="connsiteX5" fmla="*/ 11984084 w 16844794"/>
              <a:gd name="connsiteY5" fmla="*/ 10491496 h 10491496"/>
              <a:gd name="connsiteX6" fmla="*/ 4860710 w 16844794"/>
              <a:gd name="connsiteY6" fmla="*/ 10491496 h 10491496"/>
              <a:gd name="connsiteX7" fmla="*/ 0 w 16844794"/>
              <a:gd name="connsiteY7" fmla="*/ 5630786 h 10491496"/>
              <a:gd name="connsiteX8" fmla="*/ 4780547 w 16844794"/>
              <a:gd name="connsiteY8" fmla="*/ 4636120 h 10491496"/>
              <a:gd name="connsiteX0" fmla="*/ 1138410 w 13202657"/>
              <a:gd name="connsiteY0" fmla="*/ 4636120 h 10491496"/>
              <a:gd name="connsiteX1" fmla="*/ 1218573 w 13202657"/>
              <a:gd name="connsiteY1" fmla="*/ 0 h 10491496"/>
              <a:gd name="connsiteX2" fmla="*/ 8341947 w 13202657"/>
              <a:gd name="connsiteY2" fmla="*/ 0 h 10491496"/>
              <a:gd name="connsiteX3" fmla="*/ 13202657 w 13202657"/>
              <a:gd name="connsiteY3" fmla="*/ 4860710 h 10491496"/>
              <a:gd name="connsiteX4" fmla="*/ 13202657 w 13202657"/>
              <a:gd name="connsiteY4" fmla="*/ 5630786 h 10491496"/>
              <a:gd name="connsiteX5" fmla="*/ 8341947 w 13202657"/>
              <a:gd name="connsiteY5" fmla="*/ 10491496 h 10491496"/>
              <a:gd name="connsiteX6" fmla="*/ 1218573 w 13202657"/>
              <a:gd name="connsiteY6" fmla="*/ 10491496 h 10491496"/>
              <a:gd name="connsiteX7" fmla="*/ 1122368 w 13202657"/>
              <a:gd name="connsiteY7" fmla="*/ 5614744 h 10491496"/>
              <a:gd name="connsiteX8" fmla="*/ 1138410 w 13202657"/>
              <a:gd name="connsiteY8" fmla="*/ 4636120 h 10491496"/>
              <a:gd name="connsiteX0" fmla="*/ 1142113 w 13206360"/>
              <a:gd name="connsiteY0" fmla="*/ 4636120 h 10491496"/>
              <a:gd name="connsiteX1" fmla="*/ 1222276 w 13206360"/>
              <a:gd name="connsiteY1" fmla="*/ 0 h 10491496"/>
              <a:gd name="connsiteX2" fmla="*/ 8345650 w 13206360"/>
              <a:gd name="connsiteY2" fmla="*/ 0 h 10491496"/>
              <a:gd name="connsiteX3" fmla="*/ 13206360 w 13206360"/>
              <a:gd name="connsiteY3" fmla="*/ 4860710 h 10491496"/>
              <a:gd name="connsiteX4" fmla="*/ 13206360 w 13206360"/>
              <a:gd name="connsiteY4" fmla="*/ 5630786 h 10491496"/>
              <a:gd name="connsiteX5" fmla="*/ 8345650 w 13206360"/>
              <a:gd name="connsiteY5" fmla="*/ 10491496 h 10491496"/>
              <a:gd name="connsiteX6" fmla="*/ 1222276 w 13206360"/>
              <a:gd name="connsiteY6" fmla="*/ 10491496 h 10491496"/>
              <a:gd name="connsiteX7" fmla="*/ 1126071 w 13206360"/>
              <a:gd name="connsiteY7" fmla="*/ 5614744 h 10491496"/>
              <a:gd name="connsiteX8" fmla="*/ 1142113 w 13206360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18048 w 13198337"/>
              <a:gd name="connsiteY7" fmla="*/ 5614744 h 10491496"/>
              <a:gd name="connsiteX8" fmla="*/ 1134090 w 13198337"/>
              <a:gd name="connsiteY8" fmla="*/ 4636120 h 10491496"/>
              <a:gd name="connsiteX0" fmla="*/ 1134090 w 13198337"/>
              <a:gd name="connsiteY0" fmla="*/ 4636120 h 10491496"/>
              <a:gd name="connsiteX1" fmla="*/ 1214253 w 13198337"/>
              <a:gd name="connsiteY1" fmla="*/ 0 h 10491496"/>
              <a:gd name="connsiteX2" fmla="*/ 8337627 w 13198337"/>
              <a:gd name="connsiteY2" fmla="*/ 0 h 10491496"/>
              <a:gd name="connsiteX3" fmla="*/ 13198337 w 13198337"/>
              <a:gd name="connsiteY3" fmla="*/ 4860710 h 10491496"/>
              <a:gd name="connsiteX4" fmla="*/ 13198337 w 13198337"/>
              <a:gd name="connsiteY4" fmla="*/ 5630786 h 10491496"/>
              <a:gd name="connsiteX5" fmla="*/ 8337627 w 13198337"/>
              <a:gd name="connsiteY5" fmla="*/ 10491496 h 10491496"/>
              <a:gd name="connsiteX6" fmla="*/ 1214253 w 13198337"/>
              <a:gd name="connsiteY6" fmla="*/ 10491496 h 10491496"/>
              <a:gd name="connsiteX7" fmla="*/ 1198259 w 13198337"/>
              <a:gd name="connsiteY7" fmla="*/ 5614744 h 10491496"/>
              <a:gd name="connsiteX8" fmla="*/ 1134090 w 13198337"/>
              <a:gd name="connsiteY8" fmla="*/ 4636120 h 10491496"/>
              <a:gd name="connsiteX0" fmla="*/ 1169436 w 13185557"/>
              <a:gd name="connsiteY0" fmla="*/ 4668205 h 10491496"/>
              <a:gd name="connsiteX1" fmla="*/ 1201473 w 13185557"/>
              <a:gd name="connsiteY1" fmla="*/ 0 h 10491496"/>
              <a:gd name="connsiteX2" fmla="*/ 8324847 w 13185557"/>
              <a:gd name="connsiteY2" fmla="*/ 0 h 10491496"/>
              <a:gd name="connsiteX3" fmla="*/ 13185557 w 13185557"/>
              <a:gd name="connsiteY3" fmla="*/ 4860710 h 10491496"/>
              <a:gd name="connsiteX4" fmla="*/ 13185557 w 13185557"/>
              <a:gd name="connsiteY4" fmla="*/ 5630786 h 10491496"/>
              <a:gd name="connsiteX5" fmla="*/ 8324847 w 13185557"/>
              <a:gd name="connsiteY5" fmla="*/ 10491496 h 10491496"/>
              <a:gd name="connsiteX6" fmla="*/ 1201473 w 13185557"/>
              <a:gd name="connsiteY6" fmla="*/ 10491496 h 10491496"/>
              <a:gd name="connsiteX7" fmla="*/ 1185479 w 13185557"/>
              <a:gd name="connsiteY7" fmla="*/ 5614744 h 10491496"/>
              <a:gd name="connsiteX8" fmla="*/ 1169436 w 13185557"/>
              <a:gd name="connsiteY8" fmla="*/ 4668205 h 10491496"/>
              <a:gd name="connsiteX0" fmla="*/ 284 w 12016405"/>
              <a:gd name="connsiteY0" fmla="*/ 4668205 h 10491496"/>
              <a:gd name="connsiteX1" fmla="*/ 32321 w 12016405"/>
              <a:gd name="connsiteY1" fmla="*/ 0 h 10491496"/>
              <a:gd name="connsiteX2" fmla="*/ 7155695 w 12016405"/>
              <a:gd name="connsiteY2" fmla="*/ 0 h 10491496"/>
              <a:gd name="connsiteX3" fmla="*/ 12016405 w 12016405"/>
              <a:gd name="connsiteY3" fmla="*/ 4860710 h 10491496"/>
              <a:gd name="connsiteX4" fmla="*/ 12016405 w 12016405"/>
              <a:gd name="connsiteY4" fmla="*/ 5630786 h 10491496"/>
              <a:gd name="connsiteX5" fmla="*/ 7155695 w 12016405"/>
              <a:gd name="connsiteY5" fmla="*/ 10491496 h 10491496"/>
              <a:gd name="connsiteX6" fmla="*/ 32321 w 12016405"/>
              <a:gd name="connsiteY6" fmla="*/ 10491496 h 10491496"/>
              <a:gd name="connsiteX7" fmla="*/ 16327 w 12016405"/>
              <a:gd name="connsiteY7" fmla="*/ 5614744 h 10491496"/>
              <a:gd name="connsiteX8" fmla="*/ 284 w 12016405"/>
              <a:gd name="connsiteY8" fmla="*/ 4668205 h 10491496"/>
              <a:gd name="connsiteX0" fmla="*/ 0 w 12016121"/>
              <a:gd name="connsiteY0" fmla="*/ 4668205 h 10491496"/>
              <a:gd name="connsiteX1" fmla="*/ 32037 w 12016121"/>
              <a:gd name="connsiteY1" fmla="*/ 0 h 10491496"/>
              <a:gd name="connsiteX2" fmla="*/ 7155411 w 12016121"/>
              <a:gd name="connsiteY2" fmla="*/ 0 h 10491496"/>
              <a:gd name="connsiteX3" fmla="*/ 12016121 w 12016121"/>
              <a:gd name="connsiteY3" fmla="*/ 4860710 h 10491496"/>
              <a:gd name="connsiteX4" fmla="*/ 12016121 w 12016121"/>
              <a:gd name="connsiteY4" fmla="*/ 5630786 h 10491496"/>
              <a:gd name="connsiteX5" fmla="*/ 7155411 w 12016121"/>
              <a:gd name="connsiteY5" fmla="*/ 10491496 h 10491496"/>
              <a:gd name="connsiteX6" fmla="*/ 32037 w 12016121"/>
              <a:gd name="connsiteY6" fmla="*/ 10491496 h 10491496"/>
              <a:gd name="connsiteX7" fmla="*/ 16043 w 12016121"/>
              <a:gd name="connsiteY7" fmla="*/ 5614744 h 10491496"/>
              <a:gd name="connsiteX8" fmla="*/ 0 w 12016121"/>
              <a:gd name="connsiteY8" fmla="*/ 4668205 h 10491496"/>
              <a:gd name="connsiteX0" fmla="*/ 19695 w 12003732"/>
              <a:gd name="connsiteY0" fmla="*/ 4668205 h 10491496"/>
              <a:gd name="connsiteX1" fmla="*/ 19648 w 12003732"/>
              <a:gd name="connsiteY1" fmla="*/ 0 h 10491496"/>
              <a:gd name="connsiteX2" fmla="*/ 7143022 w 12003732"/>
              <a:gd name="connsiteY2" fmla="*/ 0 h 10491496"/>
              <a:gd name="connsiteX3" fmla="*/ 12003732 w 12003732"/>
              <a:gd name="connsiteY3" fmla="*/ 4860710 h 10491496"/>
              <a:gd name="connsiteX4" fmla="*/ 12003732 w 12003732"/>
              <a:gd name="connsiteY4" fmla="*/ 5630786 h 10491496"/>
              <a:gd name="connsiteX5" fmla="*/ 7143022 w 12003732"/>
              <a:gd name="connsiteY5" fmla="*/ 10491496 h 10491496"/>
              <a:gd name="connsiteX6" fmla="*/ 19648 w 12003732"/>
              <a:gd name="connsiteY6" fmla="*/ 10491496 h 10491496"/>
              <a:gd name="connsiteX7" fmla="*/ 3654 w 12003732"/>
              <a:gd name="connsiteY7" fmla="*/ 5614744 h 10491496"/>
              <a:gd name="connsiteX8" fmla="*/ 19695 w 12003732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0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4668205 h 10491496"/>
              <a:gd name="connsiteX1" fmla="*/ 5243 w 11989327"/>
              <a:gd name="connsiteY1" fmla="*/ 4555958 h 10491496"/>
              <a:gd name="connsiteX2" fmla="*/ 7128617 w 11989327"/>
              <a:gd name="connsiteY2" fmla="*/ 0 h 10491496"/>
              <a:gd name="connsiteX3" fmla="*/ 11989327 w 11989327"/>
              <a:gd name="connsiteY3" fmla="*/ 4860710 h 10491496"/>
              <a:gd name="connsiteX4" fmla="*/ 11989327 w 11989327"/>
              <a:gd name="connsiteY4" fmla="*/ 5630786 h 10491496"/>
              <a:gd name="connsiteX5" fmla="*/ 7128617 w 11989327"/>
              <a:gd name="connsiteY5" fmla="*/ 10491496 h 10491496"/>
              <a:gd name="connsiteX6" fmla="*/ 5243 w 11989327"/>
              <a:gd name="connsiteY6" fmla="*/ 10491496 h 10491496"/>
              <a:gd name="connsiteX7" fmla="*/ 5291 w 11989327"/>
              <a:gd name="connsiteY7" fmla="*/ 5630786 h 10491496"/>
              <a:gd name="connsiteX8" fmla="*/ 5290 w 11989327"/>
              <a:gd name="connsiteY8" fmla="*/ 4668205 h 10491496"/>
              <a:gd name="connsiteX0" fmla="*/ 5290 w 11989327"/>
              <a:gd name="connsiteY0" fmla="*/ 1089855 h 6913146"/>
              <a:gd name="connsiteX1" fmla="*/ 5243 w 11989327"/>
              <a:gd name="connsiteY1" fmla="*/ 977608 h 6913146"/>
              <a:gd name="connsiteX2" fmla="*/ 7818427 w 11989327"/>
              <a:gd name="connsiteY2" fmla="*/ 961566 h 6913146"/>
              <a:gd name="connsiteX3" fmla="*/ 11989327 w 11989327"/>
              <a:gd name="connsiteY3" fmla="*/ 1282360 h 6913146"/>
              <a:gd name="connsiteX4" fmla="*/ 11989327 w 11989327"/>
              <a:gd name="connsiteY4" fmla="*/ 2052436 h 6913146"/>
              <a:gd name="connsiteX5" fmla="*/ 7128617 w 11989327"/>
              <a:gd name="connsiteY5" fmla="*/ 6913146 h 6913146"/>
              <a:gd name="connsiteX6" fmla="*/ 5243 w 11989327"/>
              <a:gd name="connsiteY6" fmla="*/ 6913146 h 6913146"/>
              <a:gd name="connsiteX7" fmla="*/ 5291 w 11989327"/>
              <a:gd name="connsiteY7" fmla="*/ 2052436 h 6913146"/>
              <a:gd name="connsiteX8" fmla="*/ 5290 w 11989327"/>
              <a:gd name="connsiteY8" fmla="*/ 1089855 h 6913146"/>
              <a:gd name="connsiteX0" fmla="*/ 5290 w 11989327"/>
              <a:gd name="connsiteY0" fmla="*/ 1333331 h 7156622"/>
              <a:gd name="connsiteX1" fmla="*/ 5243 w 11989327"/>
              <a:gd name="connsiteY1" fmla="*/ 1221084 h 7156622"/>
              <a:gd name="connsiteX2" fmla="*/ 7818427 w 11989327"/>
              <a:gd name="connsiteY2" fmla="*/ 1205042 h 7156622"/>
              <a:gd name="connsiteX3" fmla="*/ 11989327 w 11989327"/>
              <a:gd name="connsiteY3" fmla="*/ 1188952 h 7156622"/>
              <a:gd name="connsiteX4" fmla="*/ 11989327 w 11989327"/>
              <a:gd name="connsiteY4" fmla="*/ 2295912 h 7156622"/>
              <a:gd name="connsiteX5" fmla="*/ 7128617 w 11989327"/>
              <a:gd name="connsiteY5" fmla="*/ 7156622 h 7156622"/>
              <a:gd name="connsiteX6" fmla="*/ 5243 w 11989327"/>
              <a:gd name="connsiteY6" fmla="*/ 7156622 h 7156622"/>
              <a:gd name="connsiteX7" fmla="*/ 5291 w 11989327"/>
              <a:gd name="connsiteY7" fmla="*/ 2295912 h 7156622"/>
              <a:gd name="connsiteX8" fmla="*/ 5290 w 11989327"/>
              <a:gd name="connsiteY8" fmla="*/ 1333331 h 7156622"/>
              <a:gd name="connsiteX0" fmla="*/ 5290 w 11989327"/>
              <a:gd name="connsiteY0" fmla="*/ 657151 h 6480442"/>
              <a:gd name="connsiteX1" fmla="*/ 5243 w 11989327"/>
              <a:gd name="connsiteY1" fmla="*/ 544904 h 6480442"/>
              <a:gd name="connsiteX2" fmla="*/ 7818427 w 11989327"/>
              <a:gd name="connsiteY2" fmla="*/ 528862 h 6480442"/>
              <a:gd name="connsiteX3" fmla="*/ 11989327 w 11989327"/>
              <a:gd name="connsiteY3" fmla="*/ 512772 h 6480442"/>
              <a:gd name="connsiteX4" fmla="*/ 11989327 w 11989327"/>
              <a:gd name="connsiteY4" fmla="*/ 1619732 h 6480442"/>
              <a:gd name="connsiteX5" fmla="*/ 7128617 w 11989327"/>
              <a:gd name="connsiteY5" fmla="*/ 6480442 h 6480442"/>
              <a:gd name="connsiteX6" fmla="*/ 5243 w 11989327"/>
              <a:gd name="connsiteY6" fmla="*/ 6480442 h 6480442"/>
              <a:gd name="connsiteX7" fmla="*/ 5291 w 11989327"/>
              <a:gd name="connsiteY7" fmla="*/ 1619732 h 6480442"/>
              <a:gd name="connsiteX8" fmla="*/ 5290 w 11989327"/>
              <a:gd name="connsiteY8" fmla="*/ 657151 h 6480442"/>
              <a:gd name="connsiteX0" fmla="*/ 5290 w 11989327"/>
              <a:gd name="connsiteY0" fmla="*/ 679201 h 6245818"/>
              <a:gd name="connsiteX1" fmla="*/ 5243 w 11989327"/>
              <a:gd name="connsiteY1" fmla="*/ 310280 h 6245818"/>
              <a:gd name="connsiteX2" fmla="*/ 7818427 w 11989327"/>
              <a:gd name="connsiteY2" fmla="*/ 294238 h 6245818"/>
              <a:gd name="connsiteX3" fmla="*/ 11989327 w 11989327"/>
              <a:gd name="connsiteY3" fmla="*/ 278148 h 6245818"/>
              <a:gd name="connsiteX4" fmla="*/ 11989327 w 11989327"/>
              <a:gd name="connsiteY4" fmla="*/ 1385108 h 6245818"/>
              <a:gd name="connsiteX5" fmla="*/ 7128617 w 11989327"/>
              <a:gd name="connsiteY5" fmla="*/ 6245818 h 6245818"/>
              <a:gd name="connsiteX6" fmla="*/ 5243 w 11989327"/>
              <a:gd name="connsiteY6" fmla="*/ 6245818 h 6245818"/>
              <a:gd name="connsiteX7" fmla="*/ 5291 w 11989327"/>
              <a:gd name="connsiteY7" fmla="*/ 1385108 h 6245818"/>
              <a:gd name="connsiteX8" fmla="*/ 5290 w 11989327"/>
              <a:gd name="connsiteY8" fmla="*/ 679201 h 6245818"/>
              <a:gd name="connsiteX0" fmla="*/ 5290 w 11989327"/>
              <a:gd name="connsiteY0" fmla="*/ 401941 h 5968558"/>
              <a:gd name="connsiteX1" fmla="*/ 5243 w 11989327"/>
              <a:gd name="connsiteY1" fmla="*/ 33020 h 5968558"/>
              <a:gd name="connsiteX2" fmla="*/ 7818427 w 11989327"/>
              <a:gd name="connsiteY2" fmla="*/ 16978 h 5968558"/>
              <a:gd name="connsiteX3" fmla="*/ 11989327 w 11989327"/>
              <a:gd name="connsiteY3" fmla="*/ 888 h 5968558"/>
              <a:gd name="connsiteX4" fmla="*/ 11989327 w 11989327"/>
              <a:gd name="connsiteY4" fmla="*/ 1107848 h 5968558"/>
              <a:gd name="connsiteX5" fmla="*/ 7128617 w 11989327"/>
              <a:gd name="connsiteY5" fmla="*/ 5968558 h 5968558"/>
              <a:gd name="connsiteX6" fmla="*/ 5243 w 11989327"/>
              <a:gd name="connsiteY6" fmla="*/ 5968558 h 5968558"/>
              <a:gd name="connsiteX7" fmla="*/ 5291 w 11989327"/>
              <a:gd name="connsiteY7" fmla="*/ 1107848 h 5968558"/>
              <a:gd name="connsiteX8" fmla="*/ 5290 w 11989327"/>
              <a:gd name="connsiteY8" fmla="*/ 401941 h 59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89327" h="5968558">
                <a:moveTo>
                  <a:pt x="5290" y="401941"/>
                </a:moveTo>
                <a:cubicBezTo>
                  <a:pt x="5290" y="11466"/>
                  <a:pt x="-221" y="4139799"/>
                  <a:pt x="5243" y="33020"/>
                </a:cubicBezTo>
                <a:lnTo>
                  <a:pt x="7818427" y="16978"/>
                </a:lnTo>
                <a:cubicBezTo>
                  <a:pt x="10502923" y="16978"/>
                  <a:pt x="9085706" y="-4577"/>
                  <a:pt x="11989327" y="888"/>
                </a:cubicBezTo>
                <a:lnTo>
                  <a:pt x="11989327" y="1107848"/>
                </a:lnTo>
                <a:cubicBezTo>
                  <a:pt x="11989327" y="3792344"/>
                  <a:pt x="9813113" y="5968558"/>
                  <a:pt x="7128617" y="5968558"/>
                </a:cubicBezTo>
                <a:lnTo>
                  <a:pt x="5243" y="5968558"/>
                </a:lnTo>
                <a:cubicBezTo>
                  <a:pt x="15821" y="3465989"/>
                  <a:pt x="-10751" y="2220218"/>
                  <a:pt x="5291" y="1107848"/>
                </a:cubicBezTo>
                <a:cubicBezTo>
                  <a:pt x="5291" y="851156"/>
                  <a:pt x="5290" y="658633"/>
                  <a:pt x="5290" y="401941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</p:spPr>
        <p:txBody>
          <a:bodyPr lIns="1080000" bIns="2556000" anchor="b"/>
          <a:lstStyle>
            <a:lvl1pPr algn="l">
              <a:defRPr sz="6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titelrubrik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2" y="3230562"/>
            <a:ext cx="4827670" cy="1341437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2C8CDB-841E-4451-8F93-CF077CC5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8B9AFF0-69E0-4755-9B97-82BE6ACD3F9C}"/>
              </a:ext>
            </a:extLst>
          </p:cNvPr>
          <p:cNvSpPr txBox="1"/>
          <p:nvPr userDrawn="1"/>
        </p:nvSpPr>
        <p:spPr>
          <a:xfrm>
            <a:off x="9448799" y="-1463689"/>
            <a:ext cx="276801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+mn-lt"/>
              </a:rPr>
              <a:t>Infoga foto: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Markera den grå ytan – högerklicka på musen och placera längst fram –  klicka på symbolen mitt på sliden &amp; infoga önskat foto. Placera sen fotot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längst bak så att text, tonad platta </a:t>
            </a:r>
            <a:br>
              <a:rPr lang="sv-SE" sz="1200" dirty="0">
                <a:solidFill>
                  <a:schemeClr val="bg1"/>
                </a:solidFill>
                <a:latin typeface="+mn-lt"/>
              </a:rPr>
            </a:br>
            <a:r>
              <a:rPr lang="sv-SE" sz="1200" dirty="0">
                <a:solidFill>
                  <a:schemeClr val="bg1"/>
                </a:solidFill>
                <a:latin typeface="+mn-lt"/>
              </a:rPr>
              <a:t>och logo placeras överst.</a:t>
            </a:r>
          </a:p>
        </p:txBody>
      </p:sp>
    </p:spTree>
    <p:extLst>
      <p:ext uri="{BB962C8B-B14F-4D97-AF65-F5344CB8AC3E}">
        <p14:creationId xmlns:p14="http://schemas.microsoft.com/office/powerpoint/2010/main" val="3681479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878613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88560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4259003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817763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896167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1507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2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84279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293055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14C67F-4F66-4075-8B48-4C7BCD861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47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  <p:sldLayoutId id="2147483801" r:id="rId26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2025-10-28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C7FD6BA-4039-4D8C-818E-3DF94A16FF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0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121" y="260423"/>
            <a:ext cx="8213879" cy="3535156"/>
          </a:xfrm>
        </p:spPr>
        <p:txBody>
          <a:bodyPr/>
          <a:lstStyle/>
          <a:p>
            <a:r>
              <a:rPr lang="sv-SE" dirty="0"/>
              <a:t>Problembeskrivning – 7 frågor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0D33861-A893-4515-900A-61C16C8213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21" y="1238000"/>
            <a:ext cx="11338790" cy="53898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2800" b="1" dirty="0"/>
              <a:t>Problemformulering, vad är det?</a:t>
            </a:r>
            <a:endParaRPr lang="sv-SE" sz="2800" dirty="0"/>
          </a:p>
          <a:p>
            <a:pPr>
              <a:buFontTx/>
              <a:buChar char="-"/>
            </a:pPr>
            <a:r>
              <a:rPr lang="sv-SE" sz="2800" dirty="0"/>
              <a:t>En tydlig, fullständig och specifik beskrivning av problemet</a:t>
            </a:r>
            <a:br>
              <a:rPr lang="sv-SE" sz="2800" dirty="0"/>
            </a:br>
            <a:endParaRPr lang="sv-SE" sz="2800" dirty="0"/>
          </a:p>
          <a:p>
            <a:pPr marL="0" indent="0">
              <a:buNone/>
            </a:pPr>
            <a:r>
              <a:rPr lang="sv-SE" sz="2800" b="1" dirty="0"/>
              <a:t>Varför behöver vi göra en tydlig problemformulering?</a:t>
            </a:r>
          </a:p>
          <a:p>
            <a:pPr>
              <a:buFontTx/>
              <a:buChar char="-"/>
            </a:pPr>
            <a:r>
              <a:rPr lang="sv-SE" sz="2800" dirty="0"/>
              <a:t>För att veta att vi angriper rätt problem och att detta är angeläget</a:t>
            </a:r>
          </a:p>
          <a:p>
            <a:pPr>
              <a:buFontTx/>
              <a:buChar char="-"/>
            </a:pPr>
            <a:r>
              <a:rPr lang="sv-SE" sz="2800" dirty="0"/>
              <a:t>För att kunna angripa problemet på rätt sätt (systematiskt/metodiskt)</a:t>
            </a:r>
          </a:p>
          <a:p>
            <a:pPr>
              <a:buFontTx/>
              <a:buChar char="-"/>
            </a:pPr>
            <a:r>
              <a:rPr lang="sv-SE" sz="2800" dirty="0"/>
              <a:t>För att säkerställa att alla intressenter förstår varför vi ska driva detta förbättringsinitiativ just nu</a:t>
            </a:r>
            <a:br>
              <a:rPr lang="sv-SE" sz="2800" dirty="0"/>
            </a:br>
            <a:endParaRPr lang="sv-SE" sz="2800" dirty="0"/>
          </a:p>
          <a:p>
            <a:pPr marL="0" indent="0">
              <a:buNone/>
            </a:pPr>
            <a:r>
              <a:rPr lang="sv-SE" sz="2800" b="1" dirty="0"/>
              <a:t>Varför 7 frågor?</a:t>
            </a:r>
          </a:p>
          <a:p>
            <a:pPr marL="0" indent="0">
              <a:buNone/>
            </a:pPr>
            <a:r>
              <a:rPr lang="sv-SE" sz="2800" dirty="0"/>
              <a:t>- De sju frågorna ringar in problemet och identifierar objektet, symptomen, lokalisering och intressenter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E33CFF0-FD05-486C-8A9B-6DCE8051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9669809" cy="796538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309847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0D33861-A893-4515-900A-61C16C8213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20" y="1302168"/>
            <a:ext cx="11290663" cy="46334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sz="2600" dirty="0"/>
              <a:t>Skriv ner en första problemformulering</a:t>
            </a:r>
          </a:p>
          <a:p>
            <a:pPr>
              <a:buFontTx/>
              <a:buChar char="-"/>
            </a:pPr>
            <a:r>
              <a:rPr lang="sv-SE" sz="2600" dirty="0"/>
              <a:t>Besvara de 7 frågorna på nästa sida</a:t>
            </a:r>
          </a:p>
          <a:p>
            <a:pPr>
              <a:buFontTx/>
              <a:buChar char="-"/>
            </a:pPr>
            <a:r>
              <a:rPr lang="sv-SE" sz="2600" dirty="0"/>
              <a:t>Skriv ner en ny problemformulering med det ni tar med er från de </a:t>
            </a:r>
            <a:br>
              <a:rPr lang="sv-SE" sz="2600" dirty="0"/>
            </a:br>
            <a:r>
              <a:rPr lang="sv-SE" sz="2600" dirty="0"/>
              <a:t>7 frågorna</a:t>
            </a:r>
          </a:p>
          <a:p>
            <a:pPr>
              <a:buFontTx/>
              <a:buChar char="-"/>
            </a:pPr>
            <a:r>
              <a:rPr lang="sv-SE" sz="2600" dirty="0"/>
              <a:t>Se till att den nya formuleringen har fokus på tydlighet, innehåll, avgränsningar och angelägenhet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E33CFF0-FD05-486C-8A9B-6DCE8051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8"/>
            <a:ext cx="9669809" cy="780496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Hur går det till?</a:t>
            </a:r>
          </a:p>
        </p:txBody>
      </p:sp>
    </p:spTree>
    <p:extLst>
      <p:ext uri="{BB962C8B-B14F-4D97-AF65-F5344CB8AC3E}">
        <p14:creationId xmlns:p14="http://schemas.microsoft.com/office/powerpoint/2010/main" val="417165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0D33861-A893-4515-900A-61C16C8213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20" y="1302168"/>
            <a:ext cx="11290663" cy="532567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sv-SE" sz="2200" dirty="0"/>
              <a:t>Vad verkar vara problemet d.v.s. hur </a:t>
            </a:r>
            <a:r>
              <a:rPr lang="sv-SE" sz="2200" b="1" dirty="0"/>
              <a:t>visar det sig</a:t>
            </a:r>
            <a:r>
              <a:rPr lang="sv-SE" sz="2200" dirty="0"/>
              <a:t>? Vad är det som </a:t>
            </a:r>
            <a:r>
              <a:rPr lang="sv-SE" sz="2200" b="1" dirty="0"/>
              <a:t>händer till skillnad från vad som ”borde” hända</a:t>
            </a:r>
            <a:r>
              <a:rPr lang="sv-SE" sz="2200" dirty="0"/>
              <a:t>?</a:t>
            </a:r>
          </a:p>
          <a:p>
            <a:pPr>
              <a:buFontTx/>
              <a:buChar char="-"/>
            </a:pPr>
            <a:r>
              <a:rPr lang="sv-SE" sz="2200" dirty="0"/>
              <a:t>Vad får problemet för </a:t>
            </a:r>
            <a:r>
              <a:rPr lang="sv-SE" sz="2200" b="1" dirty="0"/>
              <a:t>konsekvenser</a:t>
            </a:r>
            <a:r>
              <a:rPr lang="sv-SE" sz="2200" dirty="0"/>
              <a:t> för ”kunden”?</a:t>
            </a:r>
          </a:p>
          <a:p>
            <a:pPr>
              <a:buFontTx/>
              <a:buChar char="-"/>
            </a:pPr>
            <a:r>
              <a:rPr lang="sv-SE" sz="2200" dirty="0"/>
              <a:t>Vem </a:t>
            </a:r>
            <a:r>
              <a:rPr lang="sv-SE" sz="2200" b="1" dirty="0"/>
              <a:t>påverkar</a:t>
            </a:r>
            <a:r>
              <a:rPr lang="sv-SE" sz="2200" dirty="0"/>
              <a:t> problemet och vem </a:t>
            </a:r>
            <a:r>
              <a:rPr lang="sv-SE" sz="2200" b="1" dirty="0"/>
              <a:t>påverkas</a:t>
            </a:r>
            <a:r>
              <a:rPr lang="sv-SE" sz="2200" dirty="0"/>
              <a:t> av det? Vem är </a:t>
            </a:r>
            <a:r>
              <a:rPr lang="sv-SE" sz="2200" b="1" dirty="0"/>
              <a:t>intresserad av att problemet blir löst</a:t>
            </a:r>
            <a:r>
              <a:rPr lang="sv-SE" sz="2200" dirty="0"/>
              <a:t>?</a:t>
            </a:r>
          </a:p>
          <a:p>
            <a:pPr>
              <a:buFontTx/>
              <a:buChar char="-"/>
            </a:pPr>
            <a:r>
              <a:rPr lang="sv-SE" sz="2200" dirty="0"/>
              <a:t>Var finns problemet (och var finns det inte)? Tanken med detta är att isolera problemet och veta var man ska fokusera.</a:t>
            </a:r>
          </a:p>
          <a:p>
            <a:pPr>
              <a:buFontTx/>
              <a:buChar char="-"/>
            </a:pPr>
            <a:r>
              <a:rPr lang="sv-SE" sz="2200" dirty="0"/>
              <a:t>När upplever vi problemet, </a:t>
            </a:r>
            <a:r>
              <a:rPr lang="sv-SE" sz="2200" b="1" dirty="0"/>
              <a:t>hur ofta och hur länge</a:t>
            </a:r>
            <a:r>
              <a:rPr lang="sv-SE" sz="2200" dirty="0"/>
              <a:t>? Har det blivit värre och i så fall sedan när? (Är det mer uttalat under vissa tider än andra?)</a:t>
            </a:r>
          </a:p>
          <a:p>
            <a:pPr>
              <a:buFontTx/>
              <a:buChar char="-"/>
            </a:pPr>
            <a:r>
              <a:rPr lang="sv-SE" sz="2200" dirty="0"/>
              <a:t>Vilken </a:t>
            </a:r>
            <a:r>
              <a:rPr lang="sv-SE" sz="2200" b="1" dirty="0"/>
              <a:t>typ</a:t>
            </a:r>
            <a:r>
              <a:rPr lang="sv-SE" sz="2200" dirty="0"/>
              <a:t> av problem handlar det om och går det att formulera som någon </a:t>
            </a:r>
            <a:r>
              <a:rPr lang="sv-SE" sz="2200" b="1" dirty="0"/>
              <a:t>mätbar egenskap</a:t>
            </a:r>
            <a:r>
              <a:rPr lang="sv-SE" sz="2200" dirty="0"/>
              <a:t>?</a:t>
            </a:r>
          </a:p>
          <a:p>
            <a:pPr>
              <a:buFontTx/>
              <a:buChar char="-"/>
            </a:pPr>
            <a:r>
              <a:rPr lang="sv-SE" sz="2200" dirty="0"/>
              <a:t>Hur vet vi att det är så här? Har vi </a:t>
            </a:r>
            <a:r>
              <a:rPr lang="sv-SE" sz="2200" b="1" dirty="0"/>
              <a:t>mätdata</a:t>
            </a:r>
            <a:r>
              <a:rPr lang="sv-SE" sz="2200" dirty="0"/>
              <a:t> som styrker att problemet finns?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E33CFF0-FD05-486C-8A9B-6DCE8051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8"/>
            <a:ext cx="9669809" cy="780496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7 frågor</a:t>
            </a:r>
          </a:p>
        </p:txBody>
      </p:sp>
    </p:spTree>
    <p:extLst>
      <p:ext uri="{BB962C8B-B14F-4D97-AF65-F5344CB8AC3E}">
        <p14:creationId xmlns:p14="http://schemas.microsoft.com/office/powerpoint/2010/main" val="420665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0D33861-A893-4515-900A-61C16C8213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20" y="1302168"/>
            <a:ext cx="11290663" cy="532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dirty="0"/>
              <a:t>En bra problemformulering bör innehålla:</a:t>
            </a:r>
          </a:p>
          <a:p>
            <a:r>
              <a:rPr lang="sv-SE" sz="2200" dirty="0"/>
              <a:t>Objektet – vad det är fel på</a:t>
            </a:r>
          </a:p>
          <a:p>
            <a:r>
              <a:rPr lang="sv-SE" sz="2200" dirty="0"/>
              <a:t>Symptomet – yttringen av problemet</a:t>
            </a:r>
          </a:p>
          <a:p>
            <a:r>
              <a:rPr lang="sv-SE" sz="2200" dirty="0"/>
              <a:t>Lokalisering/plats – var vi ser problemet</a:t>
            </a:r>
          </a:p>
          <a:p>
            <a:r>
              <a:rPr lang="sv-SE" sz="2200" dirty="0"/>
              <a:t>Kvantifiering – försök ange hur mycket</a:t>
            </a:r>
          </a:p>
          <a:p>
            <a:r>
              <a:rPr lang="sv-SE" sz="2200" dirty="0"/>
              <a:t>Tid – när, hur ofta, hur länge… vi har observerat problemet</a:t>
            </a:r>
          </a:p>
          <a:p>
            <a:r>
              <a:rPr lang="sv-SE" sz="2200" dirty="0"/>
              <a:t>Konsekvenser – vilka följder problemet får</a:t>
            </a:r>
          </a:p>
          <a:p>
            <a:pPr marL="0" indent="0">
              <a:buNone/>
            </a:pPr>
            <a:r>
              <a:rPr lang="sv-SE" sz="2200" dirty="0"/>
              <a:t>+ Vem som är angelägen att problemet blir löst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E33CFF0-FD05-486C-8A9B-6DCE8051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8"/>
            <a:ext cx="9669809" cy="780496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Andra ord på samma sak</a:t>
            </a:r>
          </a:p>
        </p:txBody>
      </p:sp>
    </p:spTree>
    <p:extLst>
      <p:ext uri="{BB962C8B-B14F-4D97-AF65-F5344CB8AC3E}">
        <p14:creationId xmlns:p14="http://schemas.microsoft.com/office/powerpoint/2010/main" val="357161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tshållare för innehåll 30">
            <a:extLst>
              <a:ext uri="{FF2B5EF4-FFF2-40B4-BE49-F238E27FC236}">
                <a16:creationId xmlns:a16="http://schemas.microsoft.com/office/drawing/2014/main" id="{2DEF0211-C0BD-4B59-BC38-53BAB397DC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49" y="923829"/>
            <a:ext cx="10890905" cy="4835288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3600" dirty="0"/>
              <a:t>Under perioden maj till september 2021 </a:t>
            </a:r>
            <a:br>
              <a:rPr lang="sv-SE" sz="3600" dirty="0"/>
            </a:br>
            <a:r>
              <a:rPr lang="sv-SE" sz="3600" dirty="0"/>
              <a:t>ändrades 12% av de planerade behandlingarna </a:t>
            </a:r>
            <a:br>
              <a:rPr lang="sv-SE" sz="3600" dirty="0"/>
            </a:br>
            <a:r>
              <a:rPr lang="sv-SE" sz="3600" dirty="0"/>
              <a:t>2 dagar innan ingreppet på avdelning ABC vilket skapar lidande, oro och logistiska problem för patienten.</a:t>
            </a:r>
          </a:p>
        </p:txBody>
      </p:sp>
      <p:sp>
        <p:nvSpPr>
          <p:cNvPr id="30" name="Rubrik 29">
            <a:extLst>
              <a:ext uri="{FF2B5EF4-FFF2-40B4-BE49-F238E27FC236}">
                <a16:creationId xmlns:a16="http://schemas.microsoft.com/office/drawing/2014/main" id="{16BA0522-F126-47E2-88E3-79644DA0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8"/>
            <a:ext cx="9669809" cy="693670"/>
          </a:xfrm>
        </p:spPr>
        <p:txBody>
          <a:bodyPr/>
          <a:lstStyle/>
          <a:p>
            <a:r>
              <a:rPr lang="sv-SE" cap="none" dirty="0">
                <a:solidFill>
                  <a:schemeClr val="accent2"/>
                </a:solidFill>
              </a:rPr>
              <a:t>Ett exempel</a:t>
            </a:r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400998B2-936D-4693-A0D1-E185A2ED619A}"/>
              </a:ext>
            </a:extLst>
          </p:cNvPr>
          <p:cNvSpPr/>
          <p:nvPr/>
        </p:nvSpPr>
        <p:spPr>
          <a:xfrm>
            <a:off x="248658" y="2938807"/>
            <a:ext cx="2601798" cy="49019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4AE5017C-1843-4C51-8455-4A19FC907453}"/>
              </a:ext>
            </a:extLst>
          </p:cNvPr>
          <p:cNvSpPr/>
          <p:nvPr/>
        </p:nvSpPr>
        <p:spPr>
          <a:xfrm>
            <a:off x="390898" y="3377033"/>
            <a:ext cx="5400302" cy="61468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ECDFA3C8-B55E-4FEE-8D47-423BC6EA37B6}"/>
              </a:ext>
            </a:extLst>
          </p:cNvPr>
          <p:cNvSpPr txBox="1"/>
          <p:nvPr/>
        </p:nvSpPr>
        <p:spPr>
          <a:xfrm>
            <a:off x="248658" y="1483360"/>
            <a:ext cx="212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83B81A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Symptomet/Felet</a:t>
            </a:r>
          </a:p>
        </p:txBody>
      </p: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54C348A8-C1CF-439B-8D43-3E8BE0B5334F}"/>
              </a:ext>
            </a:extLst>
          </p:cNvPr>
          <p:cNvCxnSpPr>
            <a:cxnSpLocks/>
          </p:cNvCxnSpPr>
          <p:nvPr/>
        </p:nvCxnSpPr>
        <p:spPr>
          <a:xfrm>
            <a:off x="1335884" y="1872022"/>
            <a:ext cx="249077" cy="108611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koppling 36">
            <a:extLst>
              <a:ext uri="{FF2B5EF4-FFF2-40B4-BE49-F238E27FC236}">
                <a16:creationId xmlns:a16="http://schemas.microsoft.com/office/drawing/2014/main" id="{3BE55A6B-FB20-4D7E-8970-A118C0FAC18B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1313049" y="1852692"/>
            <a:ext cx="1778000" cy="152434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 39">
            <a:extLst>
              <a:ext uri="{FF2B5EF4-FFF2-40B4-BE49-F238E27FC236}">
                <a16:creationId xmlns:a16="http://schemas.microsoft.com/office/drawing/2014/main" id="{97169F4C-EADF-4748-AB42-2491097B26C6}"/>
              </a:ext>
            </a:extLst>
          </p:cNvPr>
          <p:cNvSpPr/>
          <p:nvPr/>
        </p:nvSpPr>
        <p:spPr>
          <a:xfrm>
            <a:off x="4898700" y="2913585"/>
            <a:ext cx="5708339" cy="515415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7AEB5CDB-D1B3-46B1-8932-33526C0369F8}"/>
              </a:ext>
            </a:extLst>
          </p:cNvPr>
          <p:cNvSpPr txBox="1"/>
          <p:nvPr/>
        </p:nvSpPr>
        <p:spPr>
          <a:xfrm>
            <a:off x="9230207" y="1483360"/>
            <a:ext cx="212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Objektet</a:t>
            </a:r>
          </a:p>
        </p:txBody>
      </p:sp>
      <p:cxnSp>
        <p:nvCxnSpPr>
          <p:cNvPr id="42" name="Rak koppling 41">
            <a:extLst>
              <a:ext uri="{FF2B5EF4-FFF2-40B4-BE49-F238E27FC236}">
                <a16:creationId xmlns:a16="http://schemas.microsoft.com/office/drawing/2014/main" id="{C737F5EC-2DD2-4769-B359-BF8DC4A1DBA8}"/>
              </a:ext>
            </a:extLst>
          </p:cNvPr>
          <p:cNvCxnSpPr>
            <a:cxnSpLocks/>
          </p:cNvCxnSpPr>
          <p:nvPr/>
        </p:nvCxnSpPr>
        <p:spPr>
          <a:xfrm flipH="1">
            <a:off x="8676641" y="1852692"/>
            <a:ext cx="1148079" cy="1060892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 45">
            <a:extLst>
              <a:ext uri="{FF2B5EF4-FFF2-40B4-BE49-F238E27FC236}">
                <a16:creationId xmlns:a16="http://schemas.microsoft.com/office/drawing/2014/main" id="{1BA62348-99CE-4A80-B584-87D3C0B3C7CF}"/>
              </a:ext>
            </a:extLst>
          </p:cNvPr>
          <p:cNvSpPr/>
          <p:nvPr/>
        </p:nvSpPr>
        <p:spPr>
          <a:xfrm>
            <a:off x="2631440" y="2886839"/>
            <a:ext cx="1144010" cy="490193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531CF696-DA67-420F-9343-08CF863BD94B}"/>
              </a:ext>
            </a:extLst>
          </p:cNvPr>
          <p:cNvSpPr txBox="1"/>
          <p:nvPr/>
        </p:nvSpPr>
        <p:spPr>
          <a:xfrm>
            <a:off x="3581247" y="1475571"/>
            <a:ext cx="212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mycket</a:t>
            </a:r>
          </a:p>
        </p:txBody>
      </p:sp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00077DF2-EF03-47B6-82ED-3B77F60A9A3B}"/>
              </a:ext>
            </a:extLst>
          </p:cNvPr>
          <p:cNvCxnSpPr>
            <a:cxnSpLocks/>
          </p:cNvCxnSpPr>
          <p:nvPr/>
        </p:nvCxnSpPr>
        <p:spPr>
          <a:xfrm flipH="1">
            <a:off x="3243255" y="1830077"/>
            <a:ext cx="1148079" cy="106089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 48">
            <a:extLst>
              <a:ext uri="{FF2B5EF4-FFF2-40B4-BE49-F238E27FC236}">
                <a16:creationId xmlns:a16="http://schemas.microsoft.com/office/drawing/2014/main" id="{C0D41585-E30F-4265-8D88-6F78926011ED}"/>
              </a:ext>
            </a:extLst>
          </p:cNvPr>
          <p:cNvSpPr/>
          <p:nvPr/>
        </p:nvSpPr>
        <p:spPr>
          <a:xfrm>
            <a:off x="3581247" y="2298905"/>
            <a:ext cx="5400302" cy="61468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69503149-AE36-4355-9EB9-7043723D1ACC}"/>
              </a:ext>
            </a:extLst>
          </p:cNvPr>
          <p:cNvSpPr txBox="1"/>
          <p:nvPr/>
        </p:nvSpPr>
        <p:spPr>
          <a:xfrm>
            <a:off x="6259633" y="1475571"/>
            <a:ext cx="212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När/Hur länge</a:t>
            </a:r>
          </a:p>
        </p:txBody>
      </p:sp>
      <p:cxnSp>
        <p:nvCxnSpPr>
          <p:cNvPr id="51" name="Rak koppling 50">
            <a:extLst>
              <a:ext uri="{FF2B5EF4-FFF2-40B4-BE49-F238E27FC236}">
                <a16:creationId xmlns:a16="http://schemas.microsoft.com/office/drawing/2014/main" id="{271686E9-A501-49C1-8938-767FF464DA78}"/>
              </a:ext>
            </a:extLst>
          </p:cNvPr>
          <p:cNvCxnSpPr>
            <a:cxnSpLocks/>
            <a:endCxn id="49" idx="0"/>
          </p:cNvCxnSpPr>
          <p:nvPr/>
        </p:nvCxnSpPr>
        <p:spPr>
          <a:xfrm flipH="1">
            <a:off x="6281398" y="1852692"/>
            <a:ext cx="797408" cy="446213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 52">
            <a:extLst>
              <a:ext uri="{FF2B5EF4-FFF2-40B4-BE49-F238E27FC236}">
                <a16:creationId xmlns:a16="http://schemas.microsoft.com/office/drawing/2014/main" id="{D5108414-4099-4B14-8C6B-46587F5D2566}"/>
              </a:ext>
            </a:extLst>
          </p:cNvPr>
          <p:cNvSpPr/>
          <p:nvPr/>
        </p:nvSpPr>
        <p:spPr>
          <a:xfrm>
            <a:off x="6171190" y="3459062"/>
            <a:ext cx="3521449" cy="5154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24804C30-A8B4-40C1-A9E0-15625984016E}"/>
              </a:ext>
            </a:extLst>
          </p:cNvPr>
          <p:cNvSpPr txBox="1"/>
          <p:nvPr/>
        </p:nvSpPr>
        <p:spPr>
          <a:xfrm>
            <a:off x="6415887" y="4996349"/>
            <a:ext cx="212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Plats/Var</a:t>
            </a:r>
          </a:p>
        </p:txBody>
      </p: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A2AF1F3C-3331-432B-A09D-216132EE9697}"/>
              </a:ext>
            </a:extLst>
          </p:cNvPr>
          <p:cNvCxnSpPr>
            <a:cxnSpLocks/>
            <a:stCxn id="53" idx="4"/>
          </p:cNvCxnSpPr>
          <p:nvPr/>
        </p:nvCxnSpPr>
        <p:spPr>
          <a:xfrm flipH="1">
            <a:off x="7078807" y="3974477"/>
            <a:ext cx="853108" cy="102757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 56">
            <a:extLst>
              <a:ext uri="{FF2B5EF4-FFF2-40B4-BE49-F238E27FC236}">
                <a16:creationId xmlns:a16="http://schemas.microsoft.com/office/drawing/2014/main" id="{E741D86B-F6A6-4CAC-962C-3312EFA34C2E}"/>
              </a:ext>
            </a:extLst>
          </p:cNvPr>
          <p:cNvSpPr/>
          <p:nvPr/>
        </p:nvSpPr>
        <p:spPr>
          <a:xfrm>
            <a:off x="2032000" y="3925116"/>
            <a:ext cx="8188959" cy="683836"/>
          </a:xfrm>
          <a:prstGeom prst="ellips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3D86ADC3-5AE2-4F45-AC28-0011EF0657BD}"/>
              </a:ext>
            </a:extLst>
          </p:cNvPr>
          <p:cNvSpPr txBox="1"/>
          <p:nvPr/>
        </p:nvSpPr>
        <p:spPr>
          <a:xfrm>
            <a:off x="4168230" y="4993978"/>
            <a:ext cx="212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132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Konsekvens</a:t>
            </a:r>
          </a:p>
        </p:txBody>
      </p: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EEE2BF74-A38C-4171-929F-CEE154C2444C}"/>
              </a:ext>
            </a:extLst>
          </p:cNvPr>
          <p:cNvCxnSpPr>
            <a:cxnSpLocks/>
            <a:stCxn id="57" idx="4"/>
          </p:cNvCxnSpPr>
          <p:nvPr/>
        </p:nvCxnSpPr>
        <p:spPr>
          <a:xfrm flipH="1">
            <a:off x="4898700" y="4608952"/>
            <a:ext cx="1227780" cy="456959"/>
          </a:xfrm>
          <a:prstGeom prst="line">
            <a:avLst/>
          </a:prstGeom>
          <a:ln w="222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40" grpId="0" animBg="1"/>
      <p:bldP spid="41" grpId="0"/>
      <p:bldP spid="46" grpId="0" animBg="1"/>
      <p:bldP spid="47" grpId="0"/>
      <p:bldP spid="49" grpId="0" animBg="1"/>
      <p:bldP spid="50" grpId="0"/>
      <p:bldP spid="53" grpId="0" animBg="1"/>
      <p:bldP spid="54" grpId="0"/>
      <p:bldP spid="57" grpId="0" animBg="1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1_Region Kronoberg ljus">
  <a:themeElements>
    <a:clrScheme name="Region Kronoberg LJUS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83B81A"/>
      </a:accent1>
      <a:accent2>
        <a:srgbClr val="1E6633"/>
      </a:accent2>
      <a:accent3>
        <a:srgbClr val="412682"/>
      </a:accent3>
      <a:accent4>
        <a:srgbClr val="FBD300"/>
      </a:accent4>
      <a:accent5>
        <a:srgbClr val="F3980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039035-E9F3-4C3A-B587-8C531F5D8C63}" vid="{BC2B6388-CDCB-4389-ADE0-5FCEC97757FD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289</TotalTime>
  <Words>406</Words>
  <Application>Microsoft Office PowerPoint</Application>
  <PresentationFormat>Bredbild</PresentationFormat>
  <Paragraphs>43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7</vt:i4>
      </vt:variant>
    </vt:vector>
  </HeadingPairs>
  <TitlesOfParts>
    <vt:vector size="17" baseType="lpstr">
      <vt:lpstr>Arial</vt:lpstr>
      <vt:lpstr>Brandon Grotesque Black</vt:lpstr>
      <vt:lpstr>Brandon Grotesque Bold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1_Region Kronoberg ljus</vt:lpstr>
      <vt:lpstr>Problembeskrivning – 7 frågor</vt:lpstr>
      <vt:lpstr>Bakgrund</vt:lpstr>
      <vt:lpstr>Hur går det till?</vt:lpstr>
      <vt:lpstr>7 frågor</vt:lpstr>
      <vt:lpstr>Andra ord på samma sak</vt:lpstr>
      <vt:lpstr>Ett exempel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Problembeskrivning – 7 frågor</dc:title>
  <dc:subject/>
  <dc:creator>Abrahamsson Daria RST FoUU utv o innovation</dc:creator>
  <cp:keywords/>
  <dc:description/>
  <cp:lastModifiedBy>Abrahamsson Daria RST FoUU utv o innovation</cp:lastModifiedBy>
  <cp:revision>2</cp:revision>
  <cp:lastPrinted>2025-01-13T13:27:19Z</cp:lastPrinted>
  <dcterms:created xsi:type="dcterms:W3CDTF">2025-10-28T08:06:51Z</dcterms:created>
  <dcterms:modified xsi:type="dcterms:W3CDTF">2025-10-28T13:36:21Z</dcterms:modified>
  <cp:category/>
</cp:coreProperties>
</file>