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11"/>
  </p:notesMasterIdLst>
  <p:sldIdLst>
    <p:sldId id="362" r:id="rId3"/>
    <p:sldId id="419" r:id="rId4"/>
    <p:sldId id="415" r:id="rId5"/>
    <p:sldId id="416" r:id="rId6"/>
    <p:sldId id="417" r:id="rId7"/>
    <p:sldId id="418" r:id="rId8"/>
    <p:sldId id="420" r:id="rId9"/>
    <p:sldId id="421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sson Anna RSS kommunikationsavd gr2" initials="PARkg" lastIdx="1" clrIdx="0">
    <p:extLst>
      <p:ext uri="{19B8F6BF-5375-455C-9EA6-DF929625EA0E}">
        <p15:presenceInfo xmlns:p15="http://schemas.microsoft.com/office/powerpoint/2012/main" userId="S-1-5-21-515967899-299502267-725345543-72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9AF"/>
    <a:srgbClr val="004131"/>
    <a:srgbClr val="006633"/>
    <a:srgbClr val="B4D9B9"/>
    <a:srgbClr val="F9D2DF"/>
    <a:srgbClr val="700545"/>
    <a:srgbClr val="F2F2F2"/>
    <a:srgbClr val="F08CB5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1622" autoAdjust="0"/>
  </p:normalViewPr>
  <p:slideViewPr>
    <p:cSldViewPr snapToGrid="0" showGuides="1">
      <p:cViewPr varScale="1">
        <p:scale>
          <a:sx n="92" d="100"/>
          <a:sy n="92" d="100"/>
        </p:scale>
        <p:origin x="12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13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02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41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27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41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regionkronoberg.se/vardgivare/arbetsomraden-processer/patientsakerhet/patientsakerhetsberattel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/>
              <a:t>Patientsäkerhet 2025 – resultat och utveckling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9314" y="5225143"/>
            <a:ext cx="4651750" cy="772151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Utdrag från Patientsäkerhetsberättelsen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811AFD-D92B-4EE7-A5A0-BA8B597E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64" y="1847559"/>
            <a:ext cx="6837536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Agera för säker vård </a:t>
            </a:r>
            <a:br>
              <a:rPr lang="sv-SE" dirty="0"/>
            </a:br>
            <a:r>
              <a:rPr lang="sv-SE" sz="2700" dirty="0"/>
              <a:t>Nationell handlingsplan för ökad patientsäkerhet 2025 - 2030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F0CBAF-BD47-443D-A57B-03E28D1E89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E87E1828-8760-4F1B-8F4E-B5580554198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" b="2346"/>
          <a:stretch>
            <a:fillRect/>
          </a:stretch>
        </p:blipFill>
        <p:spPr>
          <a:xfrm>
            <a:off x="5852567" y="602674"/>
            <a:ext cx="5335258" cy="53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1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24F38F-5D45-49C1-939A-27C06F53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10360054" cy="1325563"/>
          </a:xfrm>
        </p:spPr>
        <p:txBody>
          <a:bodyPr>
            <a:normAutofit/>
          </a:bodyPr>
          <a:lstStyle/>
          <a:p>
            <a:r>
              <a:rPr lang="sv-SE" dirty="0"/>
              <a:t>Viktiga förbättringar under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94C3B1-3A66-491D-B108-2CF025E4A6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7634" y="2025496"/>
            <a:ext cx="4901030" cy="4015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Engagerad leding och styrning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Uppdaterad regional handlingsplan för patientsäkerhet 2025–2030.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Lokal samverkansgrupp (LSG) och koppling till kunskapsstyrning.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Roller och ansvar är tydligare på alla nivåer.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Nytt IT‑stöd (KPA) ger samlad och spårbar uppföljning  som en del av ledningssystem.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v-SE" sz="1800" b="1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BD01D3-BDA4-423A-A990-744C68FECE0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En god säkerhetskultur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Ökat fokus på psykologisk säkerhet och teamarbete.</a:t>
            </a:r>
          </a:p>
          <a:p>
            <a:endParaRPr lang="sv-SE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C697806F-70FC-41C4-8BF6-A69DAA3A98EA}"/>
              </a:ext>
            </a:extLst>
          </p:cNvPr>
          <p:cNvSpPr/>
          <p:nvPr/>
        </p:nvSpPr>
        <p:spPr>
          <a:xfrm>
            <a:off x="5820649" y="5218284"/>
            <a:ext cx="4395354" cy="768927"/>
          </a:xfrm>
          <a:prstGeom prst="roundRect">
            <a:avLst/>
          </a:prstGeom>
          <a:solidFill>
            <a:srgbClr val="B5D9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077F42A-641D-4922-85EB-919150C9FC17}"/>
              </a:ext>
            </a:extLst>
          </p:cNvPr>
          <p:cNvSpPr txBox="1"/>
          <p:nvPr/>
        </p:nvSpPr>
        <p:spPr>
          <a:xfrm>
            <a:off x="5908828" y="5218284"/>
            <a:ext cx="4052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400" b="1" dirty="0"/>
              <a:t>Utmaning</a:t>
            </a:r>
            <a:r>
              <a:rPr lang="sv-SE" sz="1400" dirty="0"/>
              <a:t>: Stor variation i säkerhetskultur mellan enheter – kräver fortsatt </a:t>
            </a:r>
            <a:br>
              <a:rPr lang="sv-SE" sz="1400" dirty="0"/>
            </a:br>
            <a:r>
              <a:rPr lang="sv-SE" sz="1400" dirty="0"/>
              <a:t>gemensamt arbete.</a:t>
            </a:r>
          </a:p>
          <a:p>
            <a:pPr algn="l"/>
            <a:endParaRPr lang="sv-SE" dirty="0" err="1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978F7E94-A1D5-4A33-BF12-25A2CF92316C}"/>
              </a:ext>
            </a:extLst>
          </p:cNvPr>
          <p:cNvSpPr/>
          <p:nvPr/>
        </p:nvSpPr>
        <p:spPr>
          <a:xfrm>
            <a:off x="973146" y="5218284"/>
            <a:ext cx="4395354" cy="768927"/>
          </a:xfrm>
          <a:prstGeom prst="roundRect">
            <a:avLst/>
          </a:prstGeom>
          <a:solidFill>
            <a:srgbClr val="B5D9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85B6E48-A37B-4A6E-AF36-8C4A9528E620}"/>
              </a:ext>
            </a:extLst>
          </p:cNvPr>
          <p:cNvSpPr txBox="1"/>
          <p:nvPr/>
        </p:nvSpPr>
        <p:spPr>
          <a:xfrm>
            <a:off x="1144596" y="5326005"/>
            <a:ext cx="40524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400" b="1" dirty="0"/>
              <a:t>Utmaning</a:t>
            </a:r>
            <a:r>
              <a:rPr lang="sv-SE" sz="1400" dirty="0"/>
              <a:t>: Gemensamt arbetssätt i vardagen i hela organisationen.</a:t>
            </a:r>
          </a:p>
          <a:p>
            <a:pPr algn="l"/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95653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92EA272F-29A7-409E-8A0A-59A545B27D19}"/>
              </a:ext>
            </a:extLst>
          </p:cNvPr>
          <p:cNvSpPr/>
          <p:nvPr/>
        </p:nvSpPr>
        <p:spPr>
          <a:xfrm>
            <a:off x="5776689" y="4877936"/>
            <a:ext cx="4562266" cy="924791"/>
          </a:xfrm>
          <a:prstGeom prst="roundRect">
            <a:avLst/>
          </a:prstGeom>
          <a:solidFill>
            <a:srgbClr val="B5D9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E57A1C73-BE96-4D23-9A4D-F68FBF3023C1}"/>
              </a:ext>
            </a:extLst>
          </p:cNvPr>
          <p:cNvSpPr/>
          <p:nvPr/>
        </p:nvSpPr>
        <p:spPr>
          <a:xfrm>
            <a:off x="809845" y="4877936"/>
            <a:ext cx="4548396" cy="924791"/>
          </a:xfrm>
          <a:prstGeom prst="roundRect">
            <a:avLst/>
          </a:prstGeom>
          <a:solidFill>
            <a:srgbClr val="B5D9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24F38F-5D45-49C1-939A-27C06F53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Viktiga förbättringar under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94C3B1-3A66-491D-B108-2CF025E4A6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1939127"/>
            <a:ext cx="4901030" cy="3595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Adekvat kunskap och kompetens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Utökade utbildningsinsatser för chefer baserade på Socialstyrelsens kompetensmål.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Workshops 2 gånger per år för ökad dialog och lärande.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Förbättrade introduktionsprogram, handledning.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v-SE" sz="2000" b="1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BD01D3-BDA4-423A-A990-744C68FECE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6186" y="1939127"/>
            <a:ext cx="4901030" cy="4015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Patienten som medskapare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Utökad patientdelaktighet genom egenmonitorering, och olika patientforum.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Fler digitala invånartjänster.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Satsningar på ”Vad är viktigt för dig?” och personcentrerad vård i flera verksamheter.</a:t>
            </a:r>
            <a:endParaRPr lang="sv-SE" sz="1400" b="1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C6D6D07-E7C5-48C0-977B-FBC673E8A898}"/>
              </a:ext>
            </a:extLst>
          </p:cNvPr>
          <p:cNvSpPr txBox="1"/>
          <p:nvPr/>
        </p:nvSpPr>
        <p:spPr>
          <a:xfrm>
            <a:off x="5776689" y="4981845"/>
            <a:ext cx="4045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400" b="1" dirty="0"/>
              <a:t>Utmaning</a:t>
            </a:r>
            <a:r>
              <a:rPr lang="sv-SE" sz="1400" dirty="0"/>
              <a:t>: Patientmedverkan är ännu ojämn och behöver bli mer strukturerad och likvärdig i hela organisationen.</a:t>
            </a:r>
          </a:p>
          <a:p>
            <a:pPr algn="l"/>
            <a:endParaRPr lang="sv-SE" dirty="0" err="1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87AE12D-B533-4060-86F4-E4A1787F187C}"/>
              </a:ext>
            </a:extLst>
          </p:cNvPr>
          <p:cNvSpPr txBox="1"/>
          <p:nvPr/>
        </p:nvSpPr>
        <p:spPr>
          <a:xfrm>
            <a:off x="809845" y="4981845"/>
            <a:ext cx="445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400" b="1" dirty="0"/>
              <a:t>Utmaning</a:t>
            </a:r>
            <a:r>
              <a:rPr lang="sv-SE" sz="1400" dirty="0"/>
              <a:t>: Hög arbetsbelastning och otydlig struktur försvårar deltagande i workshops </a:t>
            </a:r>
            <a:br>
              <a:rPr lang="sv-SE" sz="1400" dirty="0"/>
            </a:br>
            <a:r>
              <a:rPr lang="sv-SE" sz="1400" dirty="0"/>
              <a:t>och utbildningar.</a:t>
            </a:r>
          </a:p>
          <a:p>
            <a:pPr algn="l"/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339508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0866D2C4-2367-49D4-81D4-9208F361C433}"/>
              </a:ext>
            </a:extLst>
          </p:cNvPr>
          <p:cNvSpPr/>
          <p:nvPr/>
        </p:nvSpPr>
        <p:spPr>
          <a:xfrm>
            <a:off x="5773881" y="4662055"/>
            <a:ext cx="5489864" cy="1257300"/>
          </a:xfrm>
          <a:prstGeom prst="roundRect">
            <a:avLst/>
          </a:prstGeom>
          <a:solidFill>
            <a:srgbClr val="B5D9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CE6CB0EC-3D12-4382-8F76-33D10D92263A}"/>
              </a:ext>
            </a:extLst>
          </p:cNvPr>
          <p:cNvSpPr/>
          <p:nvPr/>
        </p:nvSpPr>
        <p:spPr>
          <a:xfrm>
            <a:off x="604570" y="4662055"/>
            <a:ext cx="4807512" cy="1257300"/>
          </a:xfrm>
          <a:prstGeom prst="roundRect">
            <a:avLst/>
          </a:prstGeom>
          <a:solidFill>
            <a:srgbClr val="B5D9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24F38F-5D45-49C1-939A-27C06F53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Viktiga förbättringar under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94C3B1-3A66-491D-B108-2CF025E4A6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0010" y="1843085"/>
            <a:ext cx="4901030" cy="4015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Öka kunskap om inträffade </a:t>
            </a:r>
            <a:r>
              <a:rPr lang="sv-SE" sz="1800" b="1" dirty="0" err="1"/>
              <a:t>vårdskador</a:t>
            </a:r>
            <a:endParaRPr lang="sv-SE" sz="1800" b="1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600" dirty="0"/>
              <a:t>Förekomst av </a:t>
            </a:r>
            <a:r>
              <a:rPr lang="sv-SE" sz="1600" dirty="0" err="1"/>
              <a:t>vårdskador</a:t>
            </a:r>
            <a:r>
              <a:rPr lang="sv-SE" sz="1600" dirty="0"/>
              <a:t> inom somatisk slutenvård ligger på en låg stabil nivå.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600" dirty="0"/>
              <a:t>Arbete med införa nytt IT-stöd, </a:t>
            </a:r>
            <a:r>
              <a:rPr lang="sv-SE" sz="1600" dirty="0" err="1"/>
              <a:t>Stratsys</a:t>
            </a:r>
            <a:r>
              <a:rPr lang="sv-SE" sz="1600" dirty="0"/>
              <a:t>, som ger bättre uppföljning och transparens.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v-SE" b="1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v-SE" b="1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BD01D3-BDA4-423A-A990-744C68FECE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83065" y="1893081"/>
            <a:ext cx="5729187" cy="47389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7200" b="1" dirty="0"/>
              <a:t>Tillförlitliga och säkra system och processer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6400" dirty="0"/>
              <a:t>Hög och stabil följsamhet till basala hygienrutiner och riktlinjer för infarter och KAD.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6400" dirty="0"/>
              <a:t>DRIV‑projektet som förbättrat vårddokumentationen genom gemensam struktur, utbildning och kvalitetssäkring.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6400" dirty="0"/>
              <a:t>Stärkt samverkan mellan region och kommuner.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v-SE" sz="6400" b="1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6400" b="1" dirty="0"/>
              <a:t>Utmaning</a:t>
            </a:r>
            <a:r>
              <a:rPr lang="sv-SE" sz="6400" dirty="0"/>
              <a:t>: Behov av fortsatt samordning över organisationsgränser, bibehålla goda resultat samt variation mellan olika verksamheter.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681A1B1-1569-4D2C-8AB4-942E5315BC29}"/>
              </a:ext>
            </a:extLst>
          </p:cNvPr>
          <p:cNvSpPr txBox="1"/>
          <p:nvPr/>
        </p:nvSpPr>
        <p:spPr>
          <a:xfrm>
            <a:off x="633529" y="4799160"/>
            <a:ext cx="4807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600" b="1" dirty="0"/>
              <a:t>Utmaning</a:t>
            </a:r>
            <a:r>
              <a:rPr lang="sv-SE" sz="1600" dirty="0"/>
              <a:t>: Varierande datakvalitet, låg riskbedömningsgrad och begränsad analyskapacitet försvårar jämförbarhet och förebyggande arbete.</a:t>
            </a:r>
          </a:p>
          <a:p>
            <a:pPr algn="l"/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140886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A2C0E00-FC6D-4F9B-99BB-857E220C0E29}"/>
              </a:ext>
            </a:extLst>
          </p:cNvPr>
          <p:cNvSpPr/>
          <p:nvPr/>
        </p:nvSpPr>
        <p:spPr>
          <a:xfrm>
            <a:off x="633528" y="4711107"/>
            <a:ext cx="3781034" cy="1465118"/>
          </a:xfrm>
          <a:prstGeom prst="roundRect">
            <a:avLst/>
          </a:prstGeom>
          <a:solidFill>
            <a:srgbClr val="B5D9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117633-3CA1-40DD-94EC-4010A53D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Viktiga förbättringar under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8F7D36-D193-4B1C-8BBC-F97D31E685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4732" y="2160576"/>
            <a:ext cx="3928398" cy="40156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7200" b="1" dirty="0"/>
              <a:t>Säker vård här och nu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5200" dirty="0"/>
              <a:t>Vårdplatsarbetet har gett ett stabilt vårdplatsläge under 2025 med låg och stabil beläggning samt överbeläggningar långt under rikssnittet.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5200" dirty="0"/>
              <a:t>Andelen patienter med fast läkarkontakt har nått 60 procent, och arbetet med fast vårdkontakt har utvecklats.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v-SE" sz="4800" b="1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5200" b="1" dirty="0"/>
              <a:t>Utmaning</a:t>
            </a:r>
            <a:r>
              <a:rPr lang="sv-SE" sz="5200" dirty="0"/>
              <a:t>: Obalans i fördelningen av vårdplatser mellan verksamheter bidrar till utlokaliseringar och kräver fortsatt justering. Återkommande leveransproblem av kritiska läkemedel. </a:t>
            </a:r>
          </a:p>
          <a:p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590C942-4202-4835-90C8-315C3A7E09A5}"/>
              </a:ext>
            </a:extLst>
          </p:cNvPr>
          <p:cNvSpPr txBox="1">
            <a:spLocks/>
          </p:cNvSpPr>
          <p:nvPr/>
        </p:nvSpPr>
        <p:spPr>
          <a:xfrm>
            <a:off x="4325766" y="2160576"/>
            <a:ext cx="3616354" cy="4015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93713" indent="-24923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58825" indent="-2476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9650" indent="-2476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90638" indent="-2603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/>
              <a:t>Stärka analys, lärande och utveckling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300" dirty="0"/>
              <a:t>Analys av klagomål och synpunkter på aggregerad nivå kommer möjliggöras med nytt IT stöd-KPA.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300" dirty="0"/>
              <a:t>Patientsäkerhetronder genomförs inom flera verksamhetsområden.</a:t>
            </a:r>
          </a:p>
          <a:p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13815C11-C158-440F-9E72-3B1D6BB05E28}"/>
              </a:ext>
            </a:extLst>
          </p:cNvPr>
          <p:cNvSpPr txBox="1">
            <a:spLocks/>
          </p:cNvSpPr>
          <p:nvPr/>
        </p:nvSpPr>
        <p:spPr>
          <a:xfrm>
            <a:off x="8184254" y="2160577"/>
            <a:ext cx="3928398" cy="4015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93713" indent="-24923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58825" indent="-2476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9650" indent="-2476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90638" indent="-2603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/>
              <a:t>Öka riskmedvetenhet och beredskap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300" dirty="0"/>
              <a:t>Säkerhetsenheten har under 2025 presenterat en modell för beredskapsarbetet med </a:t>
            </a:r>
            <a:r>
              <a:rPr lang="sv-SE" sz="1300" dirty="0" err="1"/>
              <a:t>säkerhetsstrateg</a:t>
            </a:r>
            <a:r>
              <a:rPr lang="sv-SE" sz="1300" dirty="0"/>
              <a:t> och säkerhetssamordnare.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1300" dirty="0"/>
              <a:t>Riskanalys kopplat till patientsäkerhet.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287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9AB317-25B2-4D56-8949-5C6A92B7231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66084" y="2194103"/>
            <a:ext cx="4901030" cy="4015649"/>
          </a:xfrm>
        </p:spPr>
        <p:txBody>
          <a:bodyPr/>
          <a:lstStyle/>
          <a:p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FE18C4-5CDB-40E2-BA29-5F9C0527E7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32612" y="1648499"/>
            <a:ext cx="4901030" cy="4015649"/>
          </a:xfrm>
        </p:spPr>
        <p:txBody>
          <a:bodyPr/>
          <a:lstStyle/>
          <a:p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491C63A-9BC9-4D52-9659-39A9E8074DF8}"/>
              </a:ext>
            </a:extLst>
          </p:cNvPr>
          <p:cNvGrpSpPr/>
          <p:nvPr/>
        </p:nvGrpSpPr>
        <p:grpSpPr>
          <a:xfrm>
            <a:off x="454622" y="1273454"/>
            <a:ext cx="589438" cy="589438"/>
            <a:chOff x="277223" y="1438848"/>
            <a:chExt cx="589438" cy="589438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0DF2D8CA-8C83-45AA-B8B9-546924344CE9}"/>
                </a:ext>
              </a:extLst>
            </p:cNvPr>
            <p:cNvSpPr/>
            <p:nvPr/>
          </p:nvSpPr>
          <p:spPr>
            <a:xfrm>
              <a:off x="277223" y="1438848"/>
              <a:ext cx="589438" cy="589438"/>
            </a:xfrm>
            <a:prstGeom prst="ellipse">
              <a:avLst/>
            </a:prstGeom>
            <a:solidFill>
              <a:srgbClr val="B5D9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 8" descr="Användare">
              <a:extLst>
                <a:ext uri="{FF2B5EF4-FFF2-40B4-BE49-F238E27FC236}">
                  <a16:creationId xmlns:a16="http://schemas.microsoft.com/office/drawing/2014/main" id="{39353D81-5F7E-43E0-AC0F-AED464F75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3052" y="1504677"/>
              <a:ext cx="457780" cy="457780"/>
            </a:xfrm>
            <a:prstGeom prst="rect">
              <a:avLst/>
            </a:prstGeom>
          </p:spPr>
        </p:pic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221C1D71-4EE5-43D8-9630-7A26C51A1863}"/>
              </a:ext>
            </a:extLst>
          </p:cNvPr>
          <p:cNvSpPr txBox="1"/>
          <p:nvPr/>
        </p:nvSpPr>
        <p:spPr>
          <a:xfrm>
            <a:off x="1116354" y="1365588"/>
            <a:ext cx="49010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Gemensamt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Stärka ledning, struktur och patientsäkerhetskultur i hela organisationen.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Vidareutveckla riskhantering, patientmedverkan och uppföljning genom KPA/</a:t>
            </a:r>
            <a:r>
              <a:rPr lang="sv-SE" sz="1300" dirty="0" err="1"/>
              <a:t>Stratsys</a:t>
            </a:r>
            <a:r>
              <a:rPr lang="sv-SE" sz="1300" dirty="0"/>
              <a:t>.</a:t>
            </a:r>
          </a:p>
          <a:p>
            <a:r>
              <a:rPr lang="sv-SE" sz="1600" dirty="0"/>
              <a:t> </a:t>
            </a:r>
          </a:p>
          <a:p>
            <a:pPr algn="l"/>
            <a:endParaRPr lang="sv-SE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24B3F0F-AB6D-4E0A-BB45-EA6AF4D02434}"/>
              </a:ext>
            </a:extLst>
          </p:cNvPr>
          <p:cNvSpPr/>
          <p:nvPr/>
        </p:nvSpPr>
        <p:spPr>
          <a:xfrm>
            <a:off x="571941" y="394873"/>
            <a:ext cx="9174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accent1"/>
                </a:solidFill>
              </a:rPr>
              <a:t>Så stärker vi patientsäkerheten 2026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34FF7DF-B9C3-4239-8204-7333323F0CB6}"/>
              </a:ext>
            </a:extLst>
          </p:cNvPr>
          <p:cNvSpPr txBox="1"/>
          <p:nvPr/>
        </p:nvSpPr>
        <p:spPr>
          <a:xfrm>
            <a:off x="634947" y="3499280"/>
            <a:ext cx="5354017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Fortsatt utveckling i samband med nytt journalsystem och nya arbetssätt.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Fokus på kompetensförsörjning och förebyggande hygien- och VRI-arbete.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v-SE" sz="1300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0D644CBE-17A7-4F28-9F0D-2AB6BF244BD4}"/>
              </a:ext>
            </a:extLst>
          </p:cNvPr>
          <p:cNvGrpSpPr/>
          <p:nvPr/>
        </p:nvGrpSpPr>
        <p:grpSpPr>
          <a:xfrm>
            <a:off x="341439" y="3088376"/>
            <a:ext cx="589438" cy="589438"/>
            <a:chOff x="343148" y="3244334"/>
            <a:chExt cx="589438" cy="589438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3C35C464-BB3B-4E88-A1D5-BE2254CBF2E2}"/>
                </a:ext>
              </a:extLst>
            </p:cNvPr>
            <p:cNvSpPr/>
            <p:nvPr/>
          </p:nvSpPr>
          <p:spPr>
            <a:xfrm>
              <a:off x="343148" y="3244334"/>
              <a:ext cx="589438" cy="589438"/>
            </a:xfrm>
            <a:prstGeom prst="ellipse">
              <a:avLst/>
            </a:prstGeom>
            <a:solidFill>
              <a:srgbClr val="B5D9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 14" descr="Tand">
              <a:extLst>
                <a:ext uri="{FF2B5EF4-FFF2-40B4-BE49-F238E27FC236}">
                  <a16:creationId xmlns:a16="http://schemas.microsoft.com/office/drawing/2014/main" id="{4F2089A9-5916-4FBB-95DE-04621EAC1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4622" y="3369183"/>
              <a:ext cx="364068" cy="364068"/>
            </a:xfrm>
            <a:prstGeom prst="rect">
              <a:avLst/>
            </a:prstGeom>
          </p:spPr>
        </p:pic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CD73FE45-EB53-4A19-B8A4-563828D1B5A8}"/>
              </a:ext>
            </a:extLst>
          </p:cNvPr>
          <p:cNvSpPr txBox="1"/>
          <p:nvPr/>
        </p:nvSpPr>
        <p:spPr>
          <a:xfrm>
            <a:off x="1040494" y="3088376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Folktandvård</a:t>
            </a:r>
            <a:endParaRPr lang="sv-SE" sz="1600" dirty="0"/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2B1A1C73-E208-4704-931D-2363D62B18A3}"/>
              </a:ext>
            </a:extLst>
          </p:cNvPr>
          <p:cNvGrpSpPr/>
          <p:nvPr/>
        </p:nvGrpSpPr>
        <p:grpSpPr>
          <a:xfrm>
            <a:off x="365700" y="4874025"/>
            <a:ext cx="589438" cy="589438"/>
            <a:chOff x="5817925" y="1518766"/>
            <a:chExt cx="589438" cy="589438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780E5171-1A4B-4E79-9438-BDF8D0C3DF55}"/>
                </a:ext>
              </a:extLst>
            </p:cNvPr>
            <p:cNvSpPr/>
            <p:nvPr/>
          </p:nvSpPr>
          <p:spPr>
            <a:xfrm>
              <a:off x="5817925" y="1518766"/>
              <a:ext cx="589438" cy="589438"/>
            </a:xfrm>
            <a:prstGeom prst="ellipse">
              <a:avLst/>
            </a:prstGeom>
            <a:solidFill>
              <a:srgbClr val="B5D9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 17" descr="Hjärta">
              <a:extLst>
                <a:ext uri="{FF2B5EF4-FFF2-40B4-BE49-F238E27FC236}">
                  <a16:creationId xmlns:a16="http://schemas.microsoft.com/office/drawing/2014/main" id="{558BFD03-C4BC-4DF5-AD44-1542BDBC1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80580" y="1581421"/>
              <a:ext cx="464128" cy="464128"/>
            </a:xfrm>
            <a:prstGeom prst="rect">
              <a:avLst/>
            </a:prstGeom>
          </p:spPr>
        </p:pic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EE2D9E84-F9A1-40E2-8D4E-C55A74470F67}"/>
              </a:ext>
            </a:extLst>
          </p:cNvPr>
          <p:cNvSpPr txBox="1"/>
          <p:nvPr/>
        </p:nvSpPr>
        <p:spPr>
          <a:xfrm>
            <a:off x="1090345" y="4936680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Primärvård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2316242-FD8F-414D-9F2B-F776184A2DF8}"/>
              </a:ext>
            </a:extLst>
          </p:cNvPr>
          <p:cNvSpPr txBox="1"/>
          <p:nvPr/>
        </p:nvSpPr>
        <p:spPr>
          <a:xfrm>
            <a:off x="7010474" y="1339283"/>
            <a:ext cx="272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Psykiatri/rehab/</a:t>
            </a:r>
            <a:r>
              <a:rPr lang="sv-SE" b="1" dirty="0" err="1"/>
              <a:t>hab</a:t>
            </a:r>
            <a:r>
              <a:rPr lang="sv-SE" b="1" dirty="0"/>
              <a:t> och rättspsykiatri</a:t>
            </a:r>
            <a:endParaRPr lang="sv-SE" dirty="0"/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8511D1E8-DBD5-4ACD-BF64-B0E5106E01AE}"/>
              </a:ext>
            </a:extLst>
          </p:cNvPr>
          <p:cNvGrpSpPr/>
          <p:nvPr/>
        </p:nvGrpSpPr>
        <p:grpSpPr>
          <a:xfrm>
            <a:off x="6285135" y="1339283"/>
            <a:ext cx="589438" cy="589438"/>
            <a:chOff x="5813788" y="2937710"/>
            <a:chExt cx="589438" cy="589438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FA523449-C9A0-4DB4-8519-7630015396C0}"/>
                </a:ext>
              </a:extLst>
            </p:cNvPr>
            <p:cNvSpPr/>
            <p:nvPr/>
          </p:nvSpPr>
          <p:spPr>
            <a:xfrm>
              <a:off x="5813788" y="2937710"/>
              <a:ext cx="589438" cy="589438"/>
            </a:xfrm>
            <a:prstGeom prst="ellipse">
              <a:avLst/>
            </a:prstGeom>
            <a:solidFill>
              <a:srgbClr val="B5D9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4" name="Bild 23" descr="Hjärna i huvud">
              <a:extLst>
                <a:ext uri="{FF2B5EF4-FFF2-40B4-BE49-F238E27FC236}">
                  <a16:creationId xmlns:a16="http://schemas.microsoft.com/office/drawing/2014/main" id="{3B2C5C5B-7273-4DC9-9B84-FBA4B15A6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19077" y="3003369"/>
              <a:ext cx="425631" cy="425631"/>
            </a:xfrm>
            <a:prstGeom prst="rect">
              <a:avLst/>
            </a:prstGeom>
          </p:spPr>
        </p:pic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DE6C02DC-D3CA-4179-91C0-450773DAC211}"/>
              </a:ext>
            </a:extLst>
          </p:cNvPr>
          <p:cNvSpPr/>
          <p:nvPr/>
        </p:nvSpPr>
        <p:spPr>
          <a:xfrm>
            <a:off x="7061425" y="3457708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Sjukhusvård</a:t>
            </a:r>
            <a:endParaRPr lang="sv-SE" dirty="0"/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226A3E7E-9D60-4776-BC3D-4D204AF0D792}"/>
              </a:ext>
            </a:extLst>
          </p:cNvPr>
          <p:cNvGrpSpPr/>
          <p:nvPr/>
        </p:nvGrpSpPr>
        <p:grpSpPr>
          <a:xfrm>
            <a:off x="6389696" y="3371451"/>
            <a:ext cx="589438" cy="589438"/>
            <a:chOff x="6269928" y="4377367"/>
            <a:chExt cx="589438" cy="589438"/>
          </a:xfrm>
        </p:grpSpPr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A1C157B0-A726-4AAB-AB1C-CECE6296A550}"/>
                </a:ext>
              </a:extLst>
            </p:cNvPr>
            <p:cNvSpPr/>
            <p:nvPr/>
          </p:nvSpPr>
          <p:spPr>
            <a:xfrm>
              <a:off x="6269928" y="4377367"/>
              <a:ext cx="589438" cy="589438"/>
            </a:xfrm>
            <a:prstGeom prst="ellipse">
              <a:avLst/>
            </a:prstGeom>
            <a:solidFill>
              <a:srgbClr val="B5D9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5" name="Bild 34" descr="Sjukvård">
              <a:extLst>
                <a:ext uri="{FF2B5EF4-FFF2-40B4-BE49-F238E27FC236}">
                  <a16:creationId xmlns:a16="http://schemas.microsoft.com/office/drawing/2014/main" id="{C993BE48-CAEE-4F08-889B-25A898F43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26031" y="4443861"/>
              <a:ext cx="477232" cy="477232"/>
            </a:xfrm>
            <a:prstGeom prst="rect">
              <a:avLst/>
            </a:prstGeom>
          </p:spPr>
        </p:pic>
      </p:grpSp>
      <p:sp>
        <p:nvSpPr>
          <p:cNvPr id="43" name="textruta 42">
            <a:extLst>
              <a:ext uri="{FF2B5EF4-FFF2-40B4-BE49-F238E27FC236}">
                <a16:creationId xmlns:a16="http://schemas.microsoft.com/office/drawing/2014/main" id="{6E88CEAF-7CB8-42B4-BA90-01710C6861A0}"/>
              </a:ext>
            </a:extLst>
          </p:cNvPr>
          <p:cNvSpPr txBox="1"/>
          <p:nvPr/>
        </p:nvSpPr>
        <p:spPr>
          <a:xfrm>
            <a:off x="634947" y="5400808"/>
            <a:ext cx="5354017" cy="126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Utveckla patientsäkerhetskultur, dokumentation och fasta vårdkontakter.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Införa nya digitala stöd som stärker kvalitet och kontinuitet.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D8B86CF2-3004-4DA6-8CE8-7F33B320295A}"/>
              </a:ext>
            </a:extLst>
          </p:cNvPr>
          <p:cNvSpPr/>
          <p:nvPr/>
        </p:nvSpPr>
        <p:spPr>
          <a:xfrm>
            <a:off x="6991908" y="2031684"/>
            <a:ext cx="4531610" cy="126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Stärka dokumentation, följsamhet till riktlinjer och journalgranskning.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Fortsatt utveckling av somatiskt omhändertagande och närståendekontakt.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A916F700-1E0A-41CE-878F-D1F220977C25}"/>
              </a:ext>
            </a:extLst>
          </p:cNvPr>
          <p:cNvSpPr txBox="1"/>
          <p:nvPr/>
        </p:nvSpPr>
        <p:spPr>
          <a:xfrm>
            <a:off x="7090035" y="3960889"/>
            <a:ext cx="4467018" cy="126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Fortsatt utveckling av samverkan, bemanning och patientflöden.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1300" dirty="0"/>
              <a:t>Stärka patient- och kvalitetsperspektivet i omställningsarbetet.</a:t>
            </a:r>
          </a:p>
        </p:txBody>
      </p:sp>
    </p:spTree>
    <p:extLst>
      <p:ext uri="{BB962C8B-B14F-4D97-AF65-F5344CB8AC3E}">
        <p14:creationId xmlns:p14="http://schemas.microsoft.com/office/powerpoint/2010/main" val="407313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5B6C8A3A-A58C-44B4-9D25-012D0B9CE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6E33719-2155-446C-820B-DB8D2156C5D3}"/>
              </a:ext>
            </a:extLst>
          </p:cNvPr>
          <p:cNvSpPr/>
          <p:nvPr/>
        </p:nvSpPr>
        <p:spPr>
          <a:xfrm>
            <a:off x="478660" y="3082670"/>
            <a:ext cx="1269660" cy="1269660"/>
          </a:xfrm>
          <a:prstGeom prst="ellipse">
            <a:avLst/>
          </a:prstGeom>
          <a:solidFill>
            <a:srgbClr val="B5D9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 4" descr="Bildskärm">
            <a:extLst>
              <a:ext uri="{FF2B5EF4-FFF2-40B4-BE49-F238E27FC236}">
                <a16:creationId xmlns:a16="http://schemas.microsoft.com/office/drawing/2014/main" id="{825D86B6-F03C-40C0-9156-61DD1A3C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290" y="3260300"/>
            <a:ext cx="914400" cy="9144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0DAAC71-71B9-4354-AD8A-45582F16EE91}"/>
              </a:ext>
            </a:extLst>
          </p:cNvPr>
          <p:cNvSpPr txBox="1"/>
          <p:nvPr/>
        </p:nvSpPr>
        <p:spPr>
          <a:xfrm>
            <a:off x="1748320" y="3270900"/>
            <a:ext cx="4596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>
                <a:solidFill>
                  <a:schemeClr val="bg1"/>
                </a:solidFill>
              </a:rPr>
              <a:t>Läs mer i patientsäkerhetsberättelsen på </a:t>
            </a:r>
            <a:r>
              <a:rPr lang="sv-SE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vårdgivarwebben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8414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1725</TotalTime>
  <Words>559</Words>
  <Application>Microsoft Office PowerPoint</Application>
  <PresentationFormat>Bredbild</PresentationFormat>
  <Paragraphs>71</Paragraphs>
  <Slides>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Arial</vt:lpstr>
      <vt:lpstr>Calibri</vt:lpstr>
      <vt:lpstr>Open Sans</vt:lpstr>
      <vt:lpstr>Open Sans Bold</vt:lpstr>
      <vt:lpstr>Open Sans Extrabold</vt:lpstr>
      <vt:lpstr>Wingdings</vt:lpstr>
      <vt:lpstr>Region Kronoberg LJUS</vt:lpstr>
      <vt:lpstr>Region Kronoberg MÖRK</vt:lpstr>
      <vt:lpstr>Patientsäkerhet 2025 – resultat och utveckling</vt:lpstr>
      <vt:lpstr>Agera för säker vård  Nationell handlingsplan för ökad patientsäkerhet 2025 - 2030</vt:lpstr>
      <vt:lpstr>Viktiga förbättringar under 2025</vt:lpstr>
      <vt:lpstr>Viktiga förbättringar under 2025</vt:lpstr>
      <vt:lpstr>Viktiga förbättringar under 2025</vt:lpstr>
      <vt:lpstr>Viktiga förbättringar under 2025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Patientsäkerhet 2025 – resultat och utveckling</dc:title>
  <dc:subject/>
  <dc:creator>Persson Anna RSS kommunikationsavd gr2</dc:creator>
  <cp:keywords/>
  <dc:description/>
  <cp:lastModifiedBy>Persson Anna RSS kommunikationsavd gr2</cp:lastModifiedBy>
  <cp:revision>85</cp:revision>
  <cp:lastPrinted>2025-01-13T13:27:19Z</cp:lastPrinted>
  <dcterms:created xsi:type="dcterms:W3CDTF">2026-03-30T05:41:49Z</dcterms:created>
  <dcterms:modified xsi:type="dcterms:W3CDTF">2026-05-12T11:24:45Z</dcterms:modified>
  <cp:category/>
</cp:coreProperties>
</file>