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1" r:id="rId2"/>
    <p:sldMasterId id="2147483722" r:id="rId3"/>
    <p:sldMasterId id="2147483729" r:id="rId4"/>
  </p:sldMasterIdLst>
  <p:notesMasterIdLst>
    <p:notesMasterId r:id="rId22"/>
  </p:notesMasterIdLst>
  <p:sldIdLst>
    <p:sldId id="292" r:id="rId5"/>
    <p:sldId id="329" r:id="rId6"/>
    <p:sldId id="4162" r:id="rId7"/>
    <p:sldId id="11837" r:id="rId8"/>
    <p:sldId id="2145709570" r:id="rId9"/>
    <p:sldId id="2145709568" r:id="rId10"/>
    <p:sldId id="2145709578" r:id="rId11"/>
    <p:sldId id="2145709575" r:id="rId12"/>
    <p:sldId id="2145709576" r:id="rId13"/>
    <p:sldId id="2145709569" r:id="rId14"/>
    <p:sldId id="2145709571" r:id="rId15"/>
    <p:sldId id="2145709581" r:id="rId16"/>
    <p:sldId id="2145709582" r:id="rId17"/>
    <p:sldId id="2145709567" r:id="rId18"/>
    <p:sldId id="2145709574" r:id="rId19"/>
    <p:sldId id="2145709579" r:id="rId20"/>
    <p:sldId id="2145709580"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isson Josefina HSJ omst prog närm kronob" initials="JJHopnk" lastIdx="1" clrIdx="0">
    <p:extLst>
      <p:ext uri="{19B8F6BF-5375-455C-9EA6-DF929625EA0E}">
        <p15:presenceInfo xmlns:p15="http://schemas.microsoft.com/office/powerpoint/2012/main" userId="S-1-5-21-515967899-299502267-725345543-73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848"/>
    <a:srgbClr val="605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888" autoAdjust="0"/>
  </p:normalViewPr>
  <p:slideViewPr>
    <p:cSldViewPr snapToGrid="0" showGuides="1">
      <p:cViewPr varScale="1">
        <p:scale>
          <a:sx n="105" d="100"/>
          <a:sy n="105" d="100"/>
        </p:scale>
        <p:origin x="774"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D482-0830-4CE2-8CAC-E4BBA5E96A4D}" type="datetimeFigureOut">
              <a:rPr lang="sv-SE" smtClean="0"/>
              <a:t>2025-02-04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ardpersonal.1177.se/Kronoberg/kunskapsstod/vardforlopp/kognitiv-svikt-vid-misstankt-demenssjukdom/#section-4501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a:t>
            </a:fld>
            <a:endParaRPr lang="sv-SE"/>
          </a:p>
        </p:txBody>
      </p:sp>
    </p:spTree>
    <p:extLst>
      <p:ext uri="{BB962C8B-B14F-4D97-AF65-F5344CB8AC3E}">
        <p14:creationId xmlns:p14="http://schemas.microsoft.com/office/powerpoint/2010/main" val="3900197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sammanfattningen i konsekvensbeskrivningen kan man läsa vilka professioner som är involverade. </a:t>
            </a: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15</a:t>
            </a:fld>
            <a:endParaRPr lang="sv-SE"/>
          </a:p>
        </p:txBody>
      </p:sp>
    </p:spTree>
    <p:extLst>
      <p:ext uri="{BB962C8B-B14F-4D97-AF65-F5344CB8AC3E}">
        <p14:creationId xmlns:p14="http://schemas.microsoft.com/office/powerpoint/2010/main" val="2501588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Hämta länkar till relevant information på https://vardpersonal.1177.se/.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54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58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Vårdförloppen ingår i en överenskommelse mellan SKR och staten. Den första överenskommelsen för vårdförlopp kom 2019. I överenskommelsen ingår också ekonomiska bidrag till regionerna för att genomföra arbetet.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81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nationella målen, hämtade från nationellt kliniskt kunskapsstöd/1177.se för vårdpersonal: </a:t>
            </a:r>
            <a:r>
              <a:rPr lang="sv-SE" dirty="0">
                <a:hlinkClick r:id="rId3"/>
              </a:rPr>
              <a:t>Kognitiv svikt vid misstänkt demenssjukdom - 1177 för vårdpersonal</a:t>
            </a:r>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5</a:t>
            </a:fld>
            <a:endParaRPr lang="sv-SE"/>
          </a:p>
        </p:txBody>
      </p:sp>
    </p:spTree>
    <p:extLst>
      <p:ext uri="{BB962C8B-B14F-4D97-AF65-F5344CB8AC3E}">
        <p14:creationId xmlns:p14="http://schemas.microsoft.com/office/powerpoint/2010/main" val="392915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Denna bild är till hjälp om man vill gå in och läsa i vårdförloppet. Till vänster ser ni själva flödesschemat. För varje ruta i flödesschemat finns en fördjupningstext som beskriver dels hälso-sjukvårdens åtgärder, del patientens åtgärder (efter förmåga). </a:t>
            </a:r>
            <a:r>
              <a:rPr lang="sv-SE" sz="1200" dirty="0"/>
              <a:t>Obs! Texten i bilden är ej läsbar här. Här är ett exempel från Vårdförloppet Stroke och Tia. Hämta ert flödesschema på https://vardpersonal.1177.se/Kronoberg/.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79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Finns under rubriken ”Ingång utgång” på nationella hemsidan.</a:t>
            </a:r>
          </a:p>
        </p:txBody>
      </p:sp>
      <p:sp>
        <p:nvSpPr>
          <p:cNvPr id="4" name="Platshållare för bildnummer 3"/>
          <p:cNvSpPr>
            <a:spLocks noGrp="1"/>
          </p:cNvSpPr>
          <p:nvPr>
            <p:ph type="sldNum" sz="quarter" idx="5"/>
          </p:nvPr>
        </p:nvSpPr>
        <p:spPr/>
        <p:txBody>
          <a:bodyPr/>
          <a:lstStyle/>
          <a:p>
            <a:fld id="{9F19FAB8-8AA6-49BD-99AB-B816102A1334}" type="slidenum">
              <a:rPr lang="sv-SE" smtClean="0"/>
              <a:t>7</a:t>
            </a:fld>
            <a:endParaRPr lang="sv-SE"/>
          </a:p>
        </p:txBody>
      </p:sp>
    </p:spTree>
    <p:extLst>
      <p:ext uri="{BB962C8B-B14F-4D97-AF65-F5344CB8AC3E}">
        <p14:creationId xmlns:p14="http://schemas.microsoft.com/office/powerpoint/2010/main" val="190311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Nytta och risker är hämtade här: https://media.kunskapsstod.se/attachment/e780c091-5e46-4767-a661-506060fd2f77.pdf</a:t>
            </a:r>
          </a:p>
        </p:txBody>
      </p:sp>
      <p:sp>
        <p:nvSpPr>
          <p:cNvPr id="4" name="Platshållare för bildnummer 3"/>
          <p:cNvSpPr>
            <a:spLocks noGrp="1"/>
          </p:cNvSpPr>
          <p:nvPr>
            <p:ph type="sldNum" sz="quarter" idx="5"/>
          </p:nvPr>
        </p:nvSpPr>
        <p:spPr/>
        <p:txBody>
          <a:bodyPr/>
          <a:lstStyle/>
          <a:p>
            <a:fld id="{9F19FAB8-8AA6-49BD-99AB-B816102A1334}" type="slidenum">
              <a:rPr lang="sv-SE" smtClean="0"/>
              <a:t>8</a:t>
            </a:fld>
            <a:endParaRPr lang="sv-SE"/>
          </a:p>
        </p:txBody>
      </p:sp>
    </p:spTree>
    <p:extLst>
      <p:ext uri="{BB962C8B-B14F-4D97-AF65-F5344CB8AC3E}">
        <p14:creationId xmlns:p14="http://schemas.microsoft.com/office/powerpoint/2010/main" val="199145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Nytta och risker är hämtade här: https://media.kunskapsstod.se/attachment/e780c091-5e46-4767-a661-506060fd2f77.pdf</a:t>
            </a: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9</a:t>
            </a:fld>
            <a:endParaRPr lang="sv-SE"/>
          </a:p>
        </p:txBody>
      </p:sp>
    </p:spTree>
    <p:extLst>
      <p:ext uri="{BB962C8B-B14F-4D97-AF65-F5344CB8AC3E}">
        <p14:creationId xmlns:p14="http://schemas.microsoft.com/office/powerpoint/2010/main" val="2391757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sammanfattningen i konsekvensbeskrivningen kan man läsa vilka delar av vårdkedjan som är inkluderade.</a:t>
            </a:r>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220588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5A95FB7F-C742-D5A9-1853-B5A158E6A2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84" r="19364"/>
          <a:stretch/>
        </p:blipFill>
        <p:spPr>
          <a:xfrm>
            <a:off x="6246338" y="0"/>
            <a:ext cx="5945662" cy="4331807"/>
          </a:xfrm>
          <a:prstGeom prst="rect">
            <a:avLst/>
          </a:prstGeom>
        </p:spPr>
      </p:pic>
    </p:spTree>
    <p:extLst>
      <p:ext uri="{BB962C8B-B14F-4D97-AF65-F5344CB8AC3E}">
        <p14:creationId xmlns:p14="http://schemas.microsoft.com/office/powerpoint/2010/main" val="12137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1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FE26AE9-4F06-BE8B-CA94-01B9E86FDC5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230306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028908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58843079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998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2395130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266268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134873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685169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9160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944948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E1839EFE-0248-88A9-AA09-D12C3981C5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148" r="19174"/>
          <a:stretch/>
        </p:blipFill>
        <p:spPr>
          <a:xfrm>
            <a:off x="6228308" y="-12033"/>
            <a:ext cx="5959682" cy="4343839"/>
          </a:xfrm>
          <a:prstGeom prst="rect">
            <a:avLst/>
          </a:prstGeom>
        </p:spPr>
      </p:pic>
    </p:spTree>
    <p:extLst>
      <p:ext uri="{BB962C8B-B14F-4D97-AF65-F5344CB8AC3E}">
        <p14:creationId xmlns:p14="http://schemas.microsoft.com/office/powerpoint/2010/main" val="258023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763021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8336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rgbClr val="4D484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1"/>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151122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rgbClr val="4D4848"/>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tx2">
              <a:alpha val="84000"/>
            </a:schemeClr>
          </a:solidFill>
        </p:spPr>
        <p:txBody>
          <a:bodyPr>
            <a:normAutofit/>
          </a:bodyPr>
          <a:lstStyle>
            <a:lvl1pPr marL="0" indent="0">
              <a:buNone/>
              <a:defRPr sz="1600"/>
            </a:lvl1pPr>
          </a:lstStyle>
          <a:p>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1"/>
                </a:solidFill>
              </a:defRPr>
            </a:lvl1pPr>
          </a:lstStyle>
          <a:p>
            <a:r>
              <a:rPr lang="sv-SE" dirty="0"/>
              <a:t>Rubrik</a:t>
            </a:r>
            <a:br>
              <a:rPr lang="sv-SE" dirty="0"/>
            </a:br>
            <a:r>
              <a:rPr lang="sv-SE" dirty="0"/>
              <a:t>2 rader</a:t>
            </a:r>
          </a:p>
        </p:txBody>
      </p:sp>
      <p:pic>
        <p:nvPicPr>
          <p:cNvPr id="11" name="Bildobjekt 10" descr="Region Kronobergs logotyp i vitt.">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220B82CF-9F6C-4273-AE3B-D391F3723301}"/>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tx1"/>
                </a:solidFill>
                <a:latin typeface="Arial" panose="020B0604020202020204" pitchFamily="34" charset="0"/>
                <a:cs typeface="Arial" panose="020B0604020202020204" pitchFamily="34" charset="0"/>
              </a:rPr>
              <a:t>Lägg till en bild i bladet:</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Klicka på symbolen –välj foto – infoga. </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296689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235800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4D4848"/>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1"/>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008545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rgbClr val="4D4848"/>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247296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121966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4D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9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7401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rgbClr val="4D4848"/>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C7A09AD-8787-54E2-737F-657992EC1CE2}"/>
              </a:ext>
            </a:extLst>
          </p:cNvPr>
          <p:cNvSpPr/>
          <p:nvPr userDrawn="1"/>
        </p:nvSpPr>
        <p:spPr>
          <a:xfrm>
            <a:off x="0" y="0"/>
            <a:ext cx="12192000" cy="6858000"/>
          </a:xfrm>
          <a:prstGeom prst="rect">
            <a:avLst/>
          </a:prstGeom>
          <a:solidFill>
            <a:srgbClr val="4D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7032055E-18AF-4C39-8C8F-38FE826D2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552" y="1382567"/>
            <a:ext cx="3238896" cy="4575755"/>
          </a:xfrm>
          <a:prstGeom prst="rect">
            <a:avLst/>
          </a:prstGeom>
        </p:spPr>
      </p:pic>
    </p:spTree>
    <p:extLst>
      <p:ext uri="{BB962C8B-B14F-4D97-AF65-F5344CB8AC3E}">
        <p14:creationId xmlns:p14="http://schemas.microsoft.com/office/powerpoint/2010/main" val="3070455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Rubrikbild">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DF8EAA88-93BC-47F3-B596-C21BAD47708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42348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p>
        </p:txBody>
      </p:sp>
    </p:spTree>
    <p:extLst>
      <p:ext uri="{BB962C8B-B14F-4D97-AF65-F5344CB8AC3E}">
        <p14:creationId xmlns:p14="http://schemas.microsoft.com/office/powerpoint/2010/main" val="1505804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Anpassad layout">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7E08B9BE-8254-44D6-98E2-FA042121DD58}"/>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2522863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bg1"/>
                  </a:solidFill>
                  <a:effectLst/>
                  <a:latin typeface="+mn-lt"/>
                  <a:ea typeface="+mn-ea"/>
                  <a:cs typeface="+mn-cs"/>
                </a:rPr>
                <a:t>SVERIGES REGIONER I SAMVERKAN</a:t>
              </a:r>
              <a:endParaRPr lang="sv-SE" sz="820" kern="1200">
                <a:solidFill>
                  <a:schemeClr val="bg1"/>
                </a:solidFill>
                <a:effectLst/>
                <a:latin typeface="+mn-lt"/>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a:lnSpc>
                  <a:spcPts val="1480"/>
                </a:lnSpc>
              </a:pPr>
              <a:r>
                <a:rPr lang="sv-SE" sz="1400" b="1" kern="1200">
                  <a:solidFill>
                    <a:schemeClr val="bg1"/>
                  </a:solidFill>
                  <a:effectLst/>
                  <a:latin typeface="+mn-lt"/>
                  <a:ea typeface="+mn-ea"/>
                  <a:cs typeface="+mn-cs"/>
                </a:rPr>
                <a:t>Nationellt system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för kunskapsstyrning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Hälso- och sjukvård</a:t>
              </a:r>
              <a:endParaRPr lang="sv-SE" sz="1800" kern="1200">
                <a:solidFill>
                  <a:schemeClr val="bg1"/>
                </a:solidFill>
                <a:effectLst/>
                <a:latin typeface="+mn-lt"/>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bg1"/>
                  </a:solidFill>
                  <a:effectLst/>
                  <a:latin typeface="+mn-lt"/>
                  <a:ea typeface="+mn-ea"/>
                  <a:cs typeface="+mn-cs"/>
                </a:rPr>
                <a:t>SVERIGES REGIONER I SAMVERKAN</a:t>
              </a:r>
              <a:endParaRPr lang="sv-SE" sz="820" kern="1200">
                <a:solidFill>
                  <a:schemeClr val="bg1"/>
                </a:solidFill>
                <a:effectLst/>
                <a:latin typeface="+mn-lt"/>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a:lnSpc>
                  <a:spcPts val="1480"/>
                </a:lnSpc>
              </a:pPr>
              <a:r>
                <a:rPr lang="sv-SE" sz="1400" b="1" kern="1200">
                  <a:solidFill>
                    <a:schemeClr val="bg1"/>
                  </a:solidFill>
                  <a:effectLst/>
                  <a:latin typeface="+mn-lt"/>
                  <a:ea typeface="+mn-ea"/>
                  <a:cs typeface="+mn-cs"/>
                </a:rPr>
                <a:t>Nationellt system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för kunskapsstyrning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Hälso- och sjukvård</a:t>
              </a:r>
              <a:endParaRPr lang="sv-SE" sz="1800" kern="1200">
                <a:solidFill>
                  <a:schemeClr val="bg1"/>
                </a:solidFill>
                <a:effectLst/>
                <a:latin typeface="+mn-lt"/>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7200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1D14189D-A517-4E98-9983-033C41D76F2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bg1"/>
                  </a:solidFill>
                  <a:effectLst/>
                  <a:latin typeface="+mn-lt"/>
                  <a:ea typeface="+mn-ea"/>
                  <a:cs typeface="+mn-cs"/>
                </a:rPr>
                <a:t>SVERIGES REGIONER I SAMVERKAN</a:t>
              </a:r>
              <a:endParaRPr lang="sv-SE" sz="820" kern="1200">
                <a:solidFill>
                  <a:schemeClr val="bg1"/>
                </a:solidFill>
                <a:effectLst/>
                <a:latin typeface="+mn-lt"/>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a:lnSpc>
                  <a:spcPts val="1480"/>
                </a:lnSpc>
              </a:pPr>
              <a:r>
                <a:rPr lang="sv-SE" sz="1400" b="1" kern="1200">
                  <a:solidFill>
                    <a:schemeClr val="bg1"/>
                  </a:solidFill>
                  <a:effectLst/>
                  <a:latin typeface="+mn-lt"/>
                  <a:ea typeface="+mn-ea"/>
                  <a:cs typeface="+mn-cs"/>
                </a:rPr>
                <a:t>Nationellt system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för kunskapsstyrning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Hälso- och sjukvård</a:t>
              </a:r>
              <a:endParaRPr lang="sv-SE" sz="1800" kern="1200">
                <a:solidFill>
                  <a:schemeClr val="bg1"/>
                </a:solidFill>
                <a:effectLst/>
                <a:latin typeface="+mn-lt"/>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bg1"/>
                  </a:solidFill>
                  <a:effectLst/>
                  <a:latin typeface="+mn-lt"/>
                  <a:ea typeface="+mn-ea"/>
                  <a:cs typeface="+mn-cs"/>
                </a:rPr>
                <a:t>SVERIGES REGIONER I SAMVERKAN</a:t>
              </a:r>
              <a:endParaRPr lang="sv-SE" sz="820" kern="1200">
                <a:solidFill>
                  <a:schemeClr val="bg1"/>
                </a:solidFill>
                <a:effectLst/>
                <a:latin typeface="+mn-lt"/>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a:lnSpc>
                  <a:spcPts val="1480"/>
                </a:lnSpc>
              </a:pPr>
              <a:r>
                <a:rPr lang="sv-SE" sz="1400" b="1" kern="1200">
                  <a:solidFill>
                    <a:schemeClr val="bg1"/>
                  </a:solidFill>
                  <a:effectLst/>
                  <a:latin typeface="+mn-lt"/>
                  <a:ea typeface="+mn-ea"/>
                  <a:cs typeface="+mn-cs"/>
                </a:rPr>
                <a:t>Nationellt system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för kunskapsstyrning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Hälso- och sjukvård</a:t>
              </a:r>
              <a:endParaRPr lang="sv-SE" sz="1800" kern="1200">
                <a:solidFill>
                  <a:schemeClr val="bg1"/>
                </a:solidFill>
                <a:effectLst/>
                <a:latin typeface="+mn-lt"/>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1764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3686193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466658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3771374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362241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292254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0504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5321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894091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38200" y="1825625"/>
            <a:ext cx="10515600" cy="40380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60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4">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43587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408050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79934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92124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92800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2025-02-04</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84221" y="6426926"/>
            <a:ext cx="509108"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a:extLst>
              <a:ext uri="{FF2B5EF4-FFF2-40B4-BE49-F238E27FC236}">
                <a16:creationId xmlns:a16="http://schemas.microsoft.com/office/drawing/2014/main" id="{4C2CBCBC-1CB2-ED3F-A5C1-498B52CB801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568731596"/>
      </p:ext>
    </p:extLst>
  </p:cSld>
  <p:clrMap bg1="lt1" tx1="dk1" bg2="lt2" tx2="dk2" accent1="accent1" accent2="accent2" accent3="accent3" accent4="accent4" accent5="accent5" accent6="accent6" hlink="hlink" folHlink="folHlink"/>
  <p:sldLayoutIdLst>
    <p:sldLayoutId id="2147483693" r:id="rId1"/>
    <p:sldLayoutId id="2147483682" r:id="rId2"/>
    <p:sldLayoutId id="2147483698" r:id="rId3"/>
    <p:sldLayoutId id="2147483688" r:id="rId4"/>
    <p:sldLayoutId id="2147483684" r:id="rId5"/>
    <p:sldLayoutId id="2147483697" r:id="rId6"/>
    <p:sldLayoutId id="2147483690" r:id="rId7"/>
    <p:sldLayoutId id="2147483686" r:id="rId8"/>
    <p:sldLayoutId id="2147483699" r:id="rId9"/>
    <p:sldLayoutId id="2147483700" r:id="rId10"/>
    <p:sldLayoutId id="2147483685"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D484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2025-02-04</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descr="Region Kronobergs logotyp i vitt.">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Tree>
    <p:extLst>
      <p:ext uri="{BB962C8B-B14F-4D97-AF65-F5344CB8AC3E}">
        <p14:creationId xmlns:p14="http://schemas.microsoft.com/office/powerpoint/2010/main" val="657464216"/>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100000"/>
        </a:lnSpc>
        <a:spcBef>
          <a:spcPct val="0"/>
        </a:spcBef>
        <a:buNone/>
        <a:defRPr sz="3800" kern="1200" cap="all" spc="14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a:lnSpc>
                  <a:spcPts val="1480"/>
                </a:lnSpc>
              </a:pPr>
              <a:r>
                <a:rPr lang="sv-SE" sz="1400" b="1" kern="1200">
                  <a:solidFill>
                    <a:schemeClr val="tx1"/>
                  </a:solidFill>
                  <a:effectLst/>
                  <a:latin typeface="+mn-lt"/>
                  <a:ea typeface="+mn-ea"/>
                  <a:cs typeface="+mn-cs"/>
                </a:rPr>
                <a:t>Nationellt system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för kunskapsstyrning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Hälso- och sjukvård</a:t>
              </a:r>
              <a:endParaRPr lang="sv-SE" sz="1800" kern="1200">
                <a:solidFill>
                  <a:schemeClr val="tx1"/>
                </a:solidFill>
                <a:effectLst/>
                <a:latin typeface="+mn-lt"/>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tx1"/>
                  </a:solidFill>
                  <a:effectLst/>
                  <a:latin typeface="+mn-lt"/>
                  <a:ea typeface="+mn-ea"/>
                  <a:cs typeface="+mn-cs"/>
                </a:rPr>
                <a:t>SVERIGES REGIONER I SAMVERKAN</a:t>
              </a:r>
              <a:endParaRPr lang="sv-SE" sz="820" kern="1200">
                <a:solidFill>
                  <a:schemeClr val="tx1"/>
                </a:solidFill>
                <a:effectLst/>
                <a:latin typeface="+mn-lt"/>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a:lnSpc>
                  <a:spcPts val="1480"/>
                </a:lnSpc>
              </a:pPr>
              <a:r>
                <a:rPr lang="sv-SE" sz="1400" b="1" kern="1200">
                  <a:solidFill>
                    <a:schemeClr val="tx1"/>
                  </a:solidFill>
                  <a:effectLst/>
                  <a:latin typeface="+mn-lt"/>
                  <a:ea typeface="+mn-ea"/>
                  <a:cs typeface="+mn-cs"/>
                </a:rPr>
                <a:t>Nationellt system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för kunskapsstyrning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Hälso- och sjukvård</a:t>
              </a:r>
              <a:endParaRPr lang="sv-SE" sz="1800" kern="1200">
                <a:solidFill>
                  <a:schemeClr val="tx1"/>
                </a:solidFill>
                <a:effectLst/>
                <a:latin typeface="+mn-lt"/>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tx1"/>
                  </a:solidFill>
                  <a:effectLst/>
                  <a:latin typeface="+mn-lt"/>
                  <a:ea typeface="+mn-ea"/>
                  <a:cs typeface="+mn-cs"/>
                </a:rPr>
                <a:t>SVERIGES REGIONER I SAMVERKAN</a:t>
              </a:r>
              <a:endParaRPr lang="sv-SE" sz="820" kern="1200">
                <a:solidFill>
                  <a:schemeClr val="tx1"/>
                </a:solidFill>
                <a:effectLst/>
                <a:latin typeface="+mn-lt"/>
                <a:ea typeface="+mn-ea"/>
                <a:cs typeface="+mn-cs"/>
              </a:endParaRPr>
            </a:p>
          </p:txBody>
        </p:sp>
      </p:grpSp>
    </p:spTree>
    <p:extLst>
      <p:ext uri="{BB962C8B-B14F-4D97-AF65-F5344CB8AC3E}">
        <p14:creationId xmlns:p14="http://schemas.microsoft.com/office/powerpoint/2010/main" val="219343866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843411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vardpersonal.1177.se/Kronoberg/kunskapsstod/vardforlopp/hjartsvikt/#section-7151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kunskapsstyrningvard.se/download/18.6348aec719000fcf46d3bac/1718031874863/konsekvensbeskrivning-vardforlopp-hjartsvikt-nydebuterad.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regionkronoberg.se/psvf"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mailto:josefina.johannisson@kronoberg.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image" Target="../media/image11.png"/><Relationship Id="rId4" Type="http://schemas.openxmlformats.org/officeDocument/2006/relationships/hyperlink" Target="https://vardpersonal.1177.se/Kronoberg/kunskapsstod/vardforlopp/hjartsvikt/#section-71517"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DBF9F0-A56C-4B6E-A94E-36FCF105008D}"/>
              </a:ext>
            </a:extLst>
          </p:cNvPr>
          <p:cNvSpPr>
            <a:spLocks noGrp="1"/>
          </p:cNvSpPr>
          <p:nvPr>
            <p:ph type="ctrTitle"/>
          </p:nvPr>
        </p:nvSpPr>
        <p:spPr>
          <a:xfrm>
            <a:off x="819151" y="1598335"/>
            <a:ext cx="5712278" cy="2387600"/>
          </a:xfrm>
        </p:spPr>
        <p:txBody>
          <a:bodyPr/>
          <a:lstStyle/>
          <a:p>
            <a:r>
              <a:rPr lang="sv-SE" i="1" dirty="0"/>
              <a:t>Nydebuterad hjärtsvikt</a:t>
            </a:r>
          </a:p>
        </p:txBody>
      </p:sp>
      <p:sp>
        <p:nvSpPr>
          <p:cNvPr id="9" name="Underrubrik 8">
            <a:extLst>
              <a:ext uri="{FF2B5EF4-FFF2-40B4-BE49-F238E27FC236}">
                <a16:creationId xmlns:a16="http://schemas.microsoft.com/office/drawing/2014/main" id="{F0F38801-237C-446E-8EA0-B29743EE1F95}"/>
              </a:ext>
            </a:extLst>
          </p:cNvPr>
          <p:cNvSpPr>
            <a:spLocks noGrp="1"/>
          </p:cNvSpPr>
          <p:nvPr>
            <p:ph type="subTitle" idx="1"/>
          </p:nvPr>
        </p:nvSpPr>
        <p:spPr>
          <a:xfrm>
            <a:off x="819151" y="3939069"/>
            <a:ext cx="6144985" cy="1112838"/>
          </a:xfrm>
        </p:spPr>
        <p:txBody>
          <a:bodyPr>
            <a:normAutofit fontScale="70000" lnSpcReduction="20000"/>
          </a:bodyPr>
          <a:lstStyle/>
          <a:p>
            <a:br>
              <a:rPr lang="sv-SE" dirty="0"/>
            </a:br>
            <a:r>
              <a:rPr lang="sv-SE" dirty="0"/>
              <a:t>länsgemensam information om personcentrerat och sammanhållet vårdförlopp </a:t>
            </a:r>
          </a:p>
        </p:txBody>
      </p:sp>
      <p:sp>
        <p:nvSpPr>
          <p:cNvPr id="2" name="textruta 1">
            <a:extLst>
              <a:ext uri="{FF2B5EF4-FFF2-40B4-BE49-F238E27FC236}">
                <a16:creationId xmlns:a16="http://schemas.microsoft.com/office/drawing/2014/main" id="{1C34929A-CCD3-47A9-90C0-6641C63C7852}"/>
              </a:ext>
            </a:extLst>
          </p:cNvPr>
          <p:cNvSpPr txBox="1"/>
          <p:nvPr/>
        </p:nvSpPr>
        <p:spPr>
          <a:xfrm>
            <a:off x="819151" y="5688012"/>
            <a:ext cx="6286500" cy="523220"/>
          </a:xfrm>
          <a:prstGeom prst="rect">
            <a:avLst/>
          </a:prstGeom>
          <a:noFill/>
        </p:spPr>
        <p:txBody>
          <a:bodyPr wrap="square" rtlCol="0">
            <a:spAutoFit/>
          </a:bodyPr>
          <a:lstStyle/>
          <a:p>
            <a:r>
              <a:rPr lang="sv-SE" sz="1400" dirty="0"/>
              <a:t>Till chefer hos privata och offentliga vårdgivare i Kronoberg</a:t>
            </a:r>
          </a:p>
          <a:p>
            <a:r>
              <a:rPr lang="sv-SE" sz="1400" i="1" dirty="0"/>
              <a:t>Januari 2025</a:t>
            </a:r>
          </a:p>
        </p:txBody>
      </p:sp>
    </p:spTree>
    <p:extLst>
      <p:ext uri="{BB962C8B-B14F-4D97-AF65-F5344CB8AC3E}">
        <p14:creationId xmlns:p14="http://schemas.microsoft.com/office/powerpoint/2010/main" val="289052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688AE8-046D-4151-A9F5-9292E8D5E0D0}"/>
              </a:ext>
            </a:extLst>
          </p:cNvPr>
          <p:cNvSpPr>
            <a:spLocks noGrp="1"/>
          </p:cNvSpPr>
          <p:nvPr>
            <p:ph type="title"/>
          </p:nvPr>
        </p:nvSpPr>
        <p:spPr>
          <a:xfrm>
            <a:off x="629194" y="499667"/>
            <a:ext cx="4834800" cy="1325563"/>
          </a:xfrm>
        </p:spPr>
        <p:txBody>
          <a:bodyPr/>
          <a:lstStyle/>
          <a:p>
            <a:r>
              <a:rPr lang="sv-SE" sz="2800" dirty="0"/>
              <a:t>Processteam för </a:t>
            </a:r>
            <a:br>
              <a:rPr lang="sv-SE" sz="2800" dirty="0"/>
            </a:br>
            <a:r>
              <a:rPr lang="sv-SE" sz="2800" dirty="0"/>
              <a:t>vårdförloppet i </a:t>
            </a:r>
            <a:r>
              <a:rPr lang="sv-SE" sz="2800" dirty="0" err="1"/>
              <a:t>kronoberg</a:t>
            </a:r>
            <a:endParaRPr lang="sv-SE" sz="2800" dirty="0"/>
          </a:p>
        </p:txBody>
      </p:sp>
      <p:graphicFrame>
        <p:nvGraphicFramePr>
          <p:cNvPr id="3" name="Tabell 2">
            <a:extLst>
              <a:ext uri="{FF2B5EF4-FFF2-40B4-BE49-F238E27FC236}">
                <a16:creationId xmlns:a16="http://schemas.microsoft.com/office/drawing/2014/main" id="{3728850C-8733-470E-BBA4-E51286846DD6}"/>
              </a:ext>
            </a:extLst>
          </p:cNvPr>
          <p:cNvGraphicFramePr>
            <a:graphicFrameLocks noGrp="1"/>
          </p:cNvGraphicFramePr>
          <p:nvPr>
            <p:extLst>
              <p:ext uri="{D42A27DB-BD31-4B8C-83A1-F6EECF244321}">
                <p14:modId xmlns:p14="http://schemas.microsoft.com/office/powerpoint/2010/main" val="1231470985"/>
              </p:ext>
            </p:extLst>
          </p:nvPr>
        </p:nvGraphicFramePr>
        <p:xfrm>
          <a:off x="5278396" y="892938"/>
          <a:ext cx="6538272" cy="450904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54139">
                  <a:extLst>
                    <a:ext uri="{9D8B030D-6E8A-4147-A177-3AD203B41FA5}">
                      <a16:colId xmlns:a16="http://schemas.microsoft.com/office/drawing/2014/main" val="1724889756"/>
                    </a:ext>
                  </a:extLst>
                </a:gridCol>
                <a:gridCol w="2490740">
                  <a:extLst>
                    <a:ext uri="{9D8B030D-6E8A-4147-A177-3AD203B41FA5}">
                      <a16:colId xmlns:a16="http://schemas.microsoft.com/office/drawing/2014/main" val="635398266"/>
                    </a:ext>
                  </a:extLst>
                </a:gridCol>
                <a:gridCol w="1793393">
                  <a:extLst>
                    <a:ext uri="{9D8B030D-6E8A-4147-A177-3AD203B41FA5}">
                      <a16:colId xmlns:a16="http://schemas.microsoft.com/office/drawing/2014/main" val="3119612616"/>
                    </a:ext>
                  </a:extLst>
                </a:gridCol>
              </a:tblGrid>
              <a:tr h="266837">
                <a:tc>
                  <a:txBody>
                    <a:bodyPr/>
                    <a:lstStyle/>
                    <a:p>
                      <a:pPr algn="l" fontAlgn="b"/>
                      <a:r>
                        <a:rPr lang="sv-SE" sz="1400" i="0" u="none" strike="noStrike">
                          <a:solidFill>
                            <a:schemeClr val="bg1"/>
                          </a:solidFill>
                          <a:effectLst/>
                        </a:rPr>
                        <a:t>Namn</a:t>
                      </a:r>
                      <a:endParaRPr lang="sv-SE" sz="1400" b="1" i="0" u="none" strike="noStrike">
                        <a:solidFill>
                          <a:schemeClr val="bg1"/>
                        </a:solidFill>
                        <a:effectLst/>
                        <a:latin typeface="Calibri" panose="020F0502020204030204" pitchFamily="34" charset="0"/>
                      </a:endParaRPr>
                    </a:p>
                  </a:txBody>
                  <a:tcPr marL="12010" marR="12010" marT="12010" marB="0" anchor="b"/>
                </a:tc>
                <a:tc>
                  <a:txBody>
                    <a:bodyPr/>
                    <a:lstStyle/>
                    <a:p>
                      <a:pPr algn="l" fontAlgn="b"/>
                      <a:r>
                        <a:rPr lang="sv-SE" sz="1400" i="0" u="none" strike="noStrike">
                          <a:solidFill>
                            <a:schemeClr val="bg1"/>
                          </a:solidFill>
                          <a:effectLst/>
                        </a:rPr>
                        <a:t>Tjänstetitel</a:t>
                      </a:r>
                      <a:endParaRPr lang="sv-SE" sz="1400" b="1" i="0" u="none" strike="noStrike">
                        <a:solidFill>
                          <a:schemeClr val="bg1"/>
                        </a:solidFill>
                        <a:effectLst/>
                        <a:latin typeface="Calibri" panose="020F0502020204030204" pitchFamily="34" charset="0"/>
                      </a:endParaRPr>
                    </a:p>
                  </a:txBody>
                  <a:tcPr marL="12010" marR="12010" marT="12010" marB="0" anchor="b"/>
                </a:tc>
                <a:tc>
                  <a:txBody>
                    <a:bodyPr/>
                    <a:lstStyle/>
                    <a:p>
                      <a:pPr algn="l" fontAlgn="b"/>
                      <a:r>
                        <a:rPr lang="sv-SE" sz="1400" b="1" i="0" u="none" strike="noStrike" kern="1200">
                          <a:solidFill>
                            <a:schemeClr val="bg1"/>
                          </a:solidFill>
                          <a:effectLst/>
                          <a:latin typeface="+mn-lt"/>
                          <a:ea typeface="+mn-ea"/>
                          <a:cs typeface="+mn-cs"/>
                        </a:rPr>
                        <a:t>Arbetsplats</a:t>
                      </a:r>
                    </a:p>
                  </a:txBody>
                  <a:tcPr marL="12010" marR="12010" marT="12010" marB="0" anchor="b"/>
                </a:tc>
                <a:extLst>
                  <a:ext uri="{0D108BD9-81ED-4DB2-BD59-A6C34878D82A}">
                    <a16:rowId xmlns:a16="http://schemas.microsoft.com/office/drawing/2014/main" val="1936350275"/>
                  </a:ext>
                </a:extLst>
              </a:tr>
              <a:tr h="290519">
                <a:tc>
                  <a:txBody>
                    <a:bodyPr/>
                    <a:lstStyle/>
                    <a:p>
                      <a:pPr algn="l" fontAlgn="b"/>
                      <a:r>
                        <a:rPr lang="sv-SE" sz="1100" b="0" i="0" u="none" strike="noStrike" dirty="0">
                          <a:solidFill>
                            <a:schemeClr val="tx1"/>
                          </a:solidFill>
                          <a:effectLst/>
                          <a:latin typeface="+mn-lt"/>
                        </a:rPr>
                        <a:t>Daniel Bäck</a:t>
                      </a:r>
                    </a:p>
                  </a:txBody>
                  <a:tcPr marL="9525" marR="9525" marT="9525" marB="0" anchor="b"/>
                </a:tc>
                <a:tc>
                  <a:txBody>
                    <a:bodyPr/>
                    <a:lstStyle/>
                    <a:p>
                      <a:pPr algn="l" fontAlgn="b"/>
                      <a:r>
                        <a:rPr lang="sv-SE" sz="1100" b="0" i="0" u="none" strike="noStrike" dirty="0">
                          <a:solidFill>
                            <a:schemeClr val="tx1"/>
                          </a:solidFill>
                          <a:effectLst/>
                          <a:latin typeface="+mn-lt"/>
                        </a:rPr>
                        <a:t>distriktsläkare, medicinsk sakkunnig</a:t>
                      </a:r>
                    </a:p>
                  </a:txBody>
                  <a:tcPr marL="9525" marR="9525" marT="9525" marB="0" anchor="b"/>
                </a:tc>
                <a:tc>
                  <a:txBody>
                    <a:bodyPr/>
                    <a:lstStyle/>
                    <a:p>
                      <a:pPr algn="l" fontAlgn="b"/>
                      <a:r>
                        <a:rPr lang="sv-SE" sz="1100" b="0" i="0" u="none" strike="noStrike" dirty="0">
                          <a:solidFill>
                            <a:schemeClr val="tx1"/>
                          </a:solidFill>
                          <a:effectLst/>
                          <a:latin typeface="+mn-lt"/>
                        </a:rPr>
                        <a:t>AMK</a:t>
                      </a:r>
                    </a:p>
                  </a:txBody>
                  <a:tcPr marL="9525" marR="9525" marT="9525" marB="0" anchor="b"/>
                </a:tc>
                <a:extLst>
                  <a:ext uri="{0D108BD9-81ED-4DB2-BD59-A6C34878D82A}">
                    <a16:rowId xmlns:a16="http://schemas.microsoft.com/office/drawing/2014/main" val="371718730"/>
                  </a:ext>
                </a:extLst>
              </a:tr>
              <a:tr h="235505">
                <a:tc>
                  <a:txBody>
                    <a:bodyPr/>
                    <a:lstStyle/>
                    <a:p>
                      <a:pPr algn="l" fontAlgn="b"/>
                      <a:endParaRPr lang="sv-SE" sz="1100" b="0" i="0" u="none" strike="noStrike" dirty="0">
                        <a:solidFill>
                          <a:schemeClr val="tx1"/>
                        </a:solidFill>
                        <a:effectLst/>
                        <a:latin typeface="+mn-lt"/>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3382576887"/>
                  </a:ext>
                </a:extLst>
              </a:tr>
              <a:tr h="271945">
                <a:tc>
                  <a:txBody>
                    <a:bodyPr/>
                    <a:lstStyle/>
                    <a:p>
                      <a:pPr algn="l" fontAlgn="b"/>
                      <a:r>
                        <a:rPr lang="sv-SE" sz="1100" b="0" i="0" u="none" strike="noStrike" dirty="0">
                          <a:solidFill>
                            <a:schemeClr val="tx1"/>
                          </a:solidFill>
                          <a:effectLst/>
                          <a:latin typeface="+mn-lt"/>
                        </a:rPr>
                        <a:t>Minna Markljung</a:t>
                      </a:r>
                    </a:p>
                  </a:txBody>
                  <a:tcPr marL="9525" marR="9525" marT="9525" marB="0" anchor="b"/>
                </a:tc>
                <a:tc>
                  <a:txBody>
                    <a:bodyPr/>
                    <a:lstStyle/>
                    <a:p>
                      <a:pPr algn="l" fontAlgn="b"/>
                      <a:r>
                        <a:rPr lang="sv-SE" sz="1100" b="0" i="0" u="none" strike="noStrike" dirty="0">
                          <a:solidFill>
                            <a:schemeClr val="tx1"/>
                          </a:solidFill>
                          <a:effectLst/>
                          <a:latin typeface="+mn-lt"/>
                        </a:rPr>
                        <a:t>Kardiolog, medicinsk sakkunnig</a:t>
                      </a:r>
                    </a:p>
                  </a:txBody>
                  <a:tcPr marL="9525" marR="9525" marT="9525" marB="0" anchor="b"/>
                </a:tc>
                <a:tc>
                  <a:txBody>
                    <a:bodyPr/>
                    <a:lstStyle/>
                    <a:p>
                      <a:pPr algn="l" fontAlgn="b"/>
                      <a:r>
                        <a:rPr lang="sv-SE" sz="1100" b="0" i="0" u="none" strike="noStrike" dirty="0">
                          <a:solidFill>
                            <a:schemeClr val="tx1"/>
                          </a:solidFill>
                          <a:effectLst/>
                          <a:latin typeface="+mn-lt"/>
                        </a:rPr>
                        <a:t>Medicinkliniken CLV</a:t>
                      </a:r>
                    </a:p>
                  </a:txBody>
                  <a:tcPr marL="9525" marR="9525" marT="9525" marB="0" anchor="b"/>
                </a:tc>
                <a:extLst>
                  <a:ext uri="{0D108BD9-81ED-4DB2-BD59-A6C34878D82A}">
                    <a16:rowId xmlns:a16="http://schemas.microsoft.com/office/drawing/2014/main" val="3415249683"/>
                  </a:ext>
                </a:extLst>
              </a:tr>
              <a:tr h="209780">
                <a:tc>
                  <a:txBody>
                    <a:bodyPr/>
                    <a:lstStyle/>
                    <a:p>
                      <a:pPr algn="l" fontAlgn="b"/>
                      <a:endParaRPr lang="sv-SE" sz="1100" b="0" i="0" u="none" strike="noStrike" dirty="0">
                        <a:solidFill>
                          <a:schemeClr val="tx1"/>
                        </a:solidFill>
                        <a:effectLst/>
                        <a:latin typeface="+mn-lt"/>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tc>
                  <a:txBody>
                    <a:bodyPr/>
                    <a:lstStyle/>
                    <a:p>
                      <a:pPr algn="l" fontAlgn="b"/>
                      <a:endParaRPr lang="sv-SE" sz="11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4291294500"/>
                  </a:ext>
                </a:extLst>
              </a:tr>
              <a:tr h="345198">
                <a:tc>
                  <a:txBody>
                    <a:bodyPr/>
                    <a:lstStyle/>
                    <a:p>
                      <a:pPr algn="l" fontAlgn="b"/>
                      <a:r>
                        <a:rPr lang="sv-SE" sz="1100" b="0" i="0" u="none" strike="noStrike" dirty="0">
                          <a:solidFill>
                            <a:schemeClr val="tx1"/>
                          </a:solidFill>
                          <a:effectLst/>
                          <a:latin typeface="+mn-lt"/>
                        </a:rPr>
                        <a:t>Thomas Åkesson Lindow</a:t>
                      </a:r>
                    </a:p>
                  </a:txBody>
                  <a:tcPr marL="9525" marR="9525" marT="9525" marB="0" anchor="b"/>
                </a:tc>
                <a:tc>
                  <a:txBody>
                    <a:bodyPr/>
                    <a:lstStyle/>
                    <a:p>
                      <a:pPr algn="l" fontAlgn="b"/>
                      <a:r>
                        <a:rPr lang="sv-SE" sz="1100" b="0" i="0" u="none" strike="noStrike" dirty="0">
                          <a:solidFill>
                            <a:schemeClr val="tx1"/>
                          </a:solidFill>
                          <a:effectLst/>
                          <a:latin typeface="+mn-lt"/>
                        </a:rPr>
                        <a:t>specialist i klinisk fysiologi</a:t>
                      </a:r>
                    </a:p>
                  </a:txBody>
                  <a:tcPr marL="9525" marR="9525" marT="9525" marB="0" anchor="b"/>
                </a:tc>
                <a:tc>
                  <a:txBody>
                    <a:bodyPr/>
                    <a:lstStyle/>
                    <a:p>
                      <a:pPr algn="l" fontAlgn="b"/>
                      <a:r>
                        <a:rPr lang="sv-SE" sz="1100" b="0" i="0" u="none" strike="noStrike" dirty="0">
                          <a:solidFill>
                            <a:schemeClr val="tx1"/>
                          </a:solidFill>
                          <a:effectLst/>
                          <a:latin typeface="+mn-lt"/>
                        </a:rPr>
                        <a:t>Klinisk fysiologi CLV</a:t>
                      </a:r>
                    </a:p>
                  </a:txBody>
                  <a:tcPr marL="9525" marR="9525" marT="9525" marB="0" anchor="b"/>
                </a:tc>
                <a:extLst>
                  <a:ext uri="{0D108BD9-81ED-4DB2-BD59-A6C34878D82A}">
                    <a16:rowId xmlns:a16="http://schemas.microsoft.com/office/drawing/2014/main" val="2850308199"/>
                  </a:ext>
                </a:extLst>
              </a:tr>
              <a:tr h="235505">
                <a:tc>
                  <a:txBody>
                    <a:bodyPr/>
                    <a:lstStyle/>
                    <a:p>
                      <a:pPr algn="l" fontAlgn="b"/>
                      <a:endParaRPr lang="sv-SE" sz="1100" b="0" i="0" u="none" strike="noStrike">
                        <a:solidFill>
                          <a:schemeClr val="tx1"/>
                        </a:solidFill>
                        <a:effectLst/>
                        <a:latin typeface="+mn-lt"/>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2249479685"/>
                  </a:ext>
                </a:extLst>
              </a:tr>
              <a:tr h="296056">
                <a:tc>
                  <a:txBody>
                    <a:bodyPr/>
                    <a:lstStyle/>
                    <a:p>
                      <a:pPr algn="l" fontAlgn="b"/>
                      <a:r>
                        <a:rPr lang="sv-SE" sz="1100" b="0" i="0" u="none" strike="noStrike" dirty="0">
                          <a:solidFill>
                            <a:schemeClr val="tx1"/>
                          </a:solidFill>
                          <a:effectLst/>
                          <a:latin typeface="+mn-lt"/>
                        </a:rPr>
                        <a:t>Tobias Ström</a:t>
                      </a:r>
                    </a:p>
                  </a:txBody>
                  <a:tcPr marL="9525" marR="9525" marT="9525" marB="0" anchor="b"/>
                </a:tc>
                <a:tc>
                  <a:txBody>
                    <a:bodyPr/>
                    <a:lstStyle/>
                    <a:p>
                      <a:pPr algn="l" fontAlgn="b"/>
                      <a:r>
                        <a:rPr lang="sv-SE" sz="1100" b="0" i="0" u="none" strike="noStrike" dirty="0">
                          <a:solidFill>
                            <a:schemeClr val="tx1"/>
                          </a:solidFill>
                          <a:effectLst/>
                          <a:latin typeface="+mn-lt"/>
                        </a:rPr>
                        <a:t>fysioterapeut</a:t>
                      </a:r>
                    </a:p>
                  </a:txBody>
                  <a:tcPr marL="9525" marR="9525" marT="9525" marB="0" anchor="b"/>
                </a:tc>
                <a:tc>
                  <a:txBody>
                    <a:bodyPr/>
                    <a:lstStyle/>
                    <a:p>
                      <a:pPr algn="l" fontAlgn="b"/>
                      <a:r>
                        <a:rPr lang="sv-SE" sz="1100" b="0" i="0" u="none" strike="noStrike" dirty="0">
                          <a:solidFill>
                            <a:schemeClr val="tx1"/>
                          </a:solidFill>
                          <a:effectLst/>
                          <a:latin typeface="+mn-lt"/>
                        </a:rPr>
                        <a:t>Lasarettsrehab</a:t>
                      </a:r>
                    </a:p>
                  </a:txBody>
                  <a:tcPr marL="9525" marR="9525" marT="9525" marB="0" anchor="b"/>
                </a:tc>
                <a:extLst>
                  <a:ext uri="{0D108BD9-81ED-4DB2-BD59-A6C34878D82A}">
                    <a16:rowId xmlns:a16="http://schemas.microsoft.com/office/drawing/2014/main" val="2361777261"/>
                  </a:ext>
                </a:extLst>
              </a:tr>
              <a:tr h="209763">
                <a:tc>
                  <a:txBody>
                    <a:bodyPr/>
                    <a:lstStyle/>
                    <a:p>
                      <a:pPr algn="l" fontAlgn="b"/>
                      <a:endParaRPr lang="sv-SE" sz="1100" b="0" i="0" u="none" strike="noStrike" kern="1200" err="1">
                        <a:solidFill>
                          <a:schemeClr val="tx1"/>
                        </a:solidFill>
                        <a:effectLst/>
                        <a:latin typeface="+mn-lt"/>
                        <a:ea typeface="+mn-ea"/>
                        <a:cs typeface="+mn-cs"/>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sv-SE"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3933917567"/>
                  </a:ext>
                </a:extLst>
              </a:tr>
              <a:tr h="368466">
                <a:tc>
                  <a:txBody>
                    <a:bodyPr/>
                    <a:lstStyle/>
                    <a:p>
                      <a:pPr algn="l" fontAlgn="b"/>
                      <a:r>
                        <a:rPr lang="sv-SE" sz="1100" b="0" i="0" u="none" strike="noStrike" dirty="0">
                          <a:solidFill>
                            <a:schemeClr val="tx1"/>
                          </a:solidFill>
                          <a:effectLst/>
                          <a:latin typeface="+mn-lt"/>
                        </a:rPr>
                        <a:t>Ann-Christin Karlsson</a:t>
                      </a:r>
                    </a:p>
                  </a:txBody>
                  <a:tcPr marL="9525" marR="9525" marT="9525" marB="0" anchor="b"/>
                </a:tc>
                <a:tc>
                  <a:txBody>
                    <a:bodyPr/>
                    <a:lstStyle/>
                    <a:p>
                      <a:pPr algn="l" fontAlgn="b"/>
                      <a:r>
                        <a:rPr lang="sv-SE" sz="1100" b="0" i="0" u="none" strike="noStrike" dirty="0">
                          <a:solidFill>
                            <a:schemeClr val="tx1"/>
                          </a:solidFill>
                          <a:effectLst/>
                          <a:latin typeface="+mn-lt"/>
                        </a:rPr>
                        <a:t>sjuksköterska</a:t>
                      </a:r>
                    </a:p>
                  </a:txBody>
                  <a:tcPr marL="9525" marR="9525" marT="9525" marB="0" anchor="b"/>
                </a:tc>
                <a:tc>
                  <a:txBody>
                    <a:bodyPr/>
                    <a:lstStyle/>
                    <a:p>
                      <a:pPr algn="l" fontAlgn="b"/>
                      <a:r>
                        <a:rPr lang="sv-SE" sz="1100" b="0" i="0" u="none" strike="noStrike" dirty="0">
                          <a:solidFill>
                            <a:schemeClr val="tx1"/>
                          </a:solidFill>
                          <a:effectLst/>
                          <a:latin typeface="+mn-lt"/>
                        </a:rPr>
                        <a:t>Medicinkliniken Ljungby lasarett</a:t>
                      </a:r>
                    </a:p>
                  </a:txBody>
                  <a:tcPr marL="9525" marR="9525" marT="9525" marB="0" anchor="b"/>
                </a:tc>
                <a:extLst>
                  <a:ext uri="{0D108BD9-81ED-4DB2-BD59-A6C34878D82A}">
                    <a16:rowId xmlns:a16="http://schemas.microsoft.com/office/drawing/2014/main" val="3414272865"/>
                  </a:ext>
                </a:extLst>
              </a:tr>
              <a:tr h="235505">
                <a:tc>
                  <a:txBody>
                    <a:bodyPr/>
                    <a:lstStyle/>
                    <a:p>
                      <a:pPr algn="l" fontAlgn="b"/>
                      <a:endParaRPr lang="sv-SE" sz="1100" b="0" i="0" u="none" strike="noStrike">
                        <a:solidFill>
                          <a:schemeClr val="tx1"/>
                        </a:solidFill>
                        <a:effectLst/>
                        <a:latin typeface="+mn-lt"/>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1622862902"/>
                  </a:ext>
                </a:extLst>
              </a:tr>
              <a:tr h="345198">
                <a:tc>
                  <a:txBody>
                    <a:bodyPr/>
                    <a:lstStyle/>
                    <a:p>
                      <a:pPr algn="l" fontAlgn="b"/>
                      <a:r>
                        <a:rPr lang="sv-SE" sz="1100" b="0" i="0" u="none" strike="noStrike" dirty="0">
                          <a:solidFill>
                            <a:schemeClr val="tx1"/>
                          </a:solidFill>
                          <a:effectLst/>
                          <a:latin typeface="+mn-lt"/>
                        </a:rPr>
                        <a:t>Hanna Dalesjö</a:t>
                      </a:r>
                    </a:p>
                  </a:txBody>
                  <a:tcPr marL="9525" marR="9525" marT="9525" marB="0" anchor="b"/>
                </a:tc>
                <a:tc>
                  <a:txBody>
                    <a:bodyPr/>
                    <a:lstStyle/>
                    <a:p>
                      <a:pPr algn="l" fontAlgn="b"/>
                      <a:r>
                        <a:rPr lang="sv-SE" sz="1100" b="0" i="0" u="none" strike="noStrike" dirty="0">
                          <a:solidFill>
                            <a:schemeClr val="tx1"/>
                          </a:solidFill>
                          <a:effectLst/>
                          <a:latin typeface="+mn-lt"/>
                        </a:rPr>
                        <a:t>statistiker</a:t>
                      </a:r>
                    </a:p>
                  </a:txBody>
                  <a:tcPr marL="9525" marR="9525" marT="9525" marB="0" anchor="b"/>
                </a:tc>
                <a:tc>
                  <a:txBody>
                    <a:bodyPr/>
                    <a:lstStyle/>
                    <a:p>
                      <a:pPr algn="l" fontAlgn="b"/>
                      <a:r>
                        <a:rPr lang="sv-SE" sz="1100" b="0" i="0" u="none" strike="noStrike" dirty="0">
                          <a:solidFill>
                            <a:schemeClr val="tx1"/>
                          </a:solidFill>
                          <a:effectLst/>
                          <a:latin typeface="+mn-lt"/>
                        </a:rPr>
                        <a:t>Uppföljning och kvalitet</a:t>
                      </a:r>
                    </a:p>
                  </a:txBody>
                  <a:tcPr marL="9525" marR="9525" marT="9525" marB="0" anchor="b"/>
                </a:tc>
                <a:extLst>
                  <a:ext uri="{0D108BD9-81ED-4DB2-BD59-A6C34878D82A}">
                    <a16:rowId xmlns:a16="http://schemas.microsoft.com/office/drawing/2014/main" val="2709042363"/>
                  </a:ext>
                </a:extLst>
              </a:tr>
              <a:tr h="246480">
                <a:tc>
                  <a:txBody>
                    <a:bodyPr/>
                    <a:lstStyle/>
                    <a:p>
                      <a:pPr lvl="0" algn="l">
                        <a:buNone/>
                      </a:pPr>
                      <a:endParaRPr lang="sv-SE" sz="1100" b="0" i="0" u="none" strike="noStrike" kern="1200" dirty="0">
                        <a:solidFill>
                          <a:schemeClr val="tx1"/>
                        </a:solidFill>
                        <a:effectLst/>
                        <a:latin typeface="+mn-lt"/>
                        <a:ea typeface="+mn-ea"/>
                        <a:cs typeface="+mn-cs"/>
                      </a:endParaRPr>
                    </a:p>
                  </a:txBody>
                  <a:tcPr marL="12009" marR="12009" marT="12009" marB="0"/>
                </a:tc>
                <a:tc>
                  <a:txBody>
                    <a:bodyPr/>
                    <a:lstStyle/>
                    <a:p>
                      <a:pPr marL="0" marR="0" lvl="0" indent="0" algn="l" rtl="0" eaLnBrk="1" fontAlgn="auto" latinLnBrk="0" hangingPunct="1">
                        <a:lnSpc>
                          <a:spcPct val="100000"/>
                        </a:lnSpc>
                        <a:spcBef>
                          <a:spcPts val="0"/>
                        </a:spcBef>
                        <a:spcAft>
                          <a:spcPts val="0"/>
                        </a:spcAft>
                        <a:buClrTx/>
                        <a:buSzTx/>
                        <a:buFontTx/>
                        <a:buNone/>
                      </a:pPr>
                      <a:endParaRPr lang="sv-SE" sz="1100" b="0" i="0" u="none" strike="noStrike" kern="1200" noProof="0" dirty="0">
                        <a:solidFill>
                          <a:schemeClr val="tx1"/>
                        </a:solidFill>
                        <a:effectLst/>
                        <a:latin typeface="+mn-lt"/>
                        <a:ea typeface="+mn-ea"/>
                        <a:cs typeface="+mn-cs"/>
                      </a:endParaRPr>
                    </a:p>
                  </a:txBody>
                  <a:tcPr marL="12009" marR="12009" marT="12009" marB="0"/>
                </a:tc>
                <a:tc>
                  <a:txBody>
                    <a:bodyPr/>
                    <a:lstStyle/>
                    <a:p>
                      <a:pPr marL="0" lvl="0" indent="0" algn="l" defTabSz="914400">
                        <a:lnSpc>
                          <a:spcPct val="100000"/>
                        </a:lnSpc>
                        <a:spcBef>
                          <a:spcPts val="0"/>
                        </a:spcBef>
                        <a:spcAft>
                          <a:spcPts val="0"/>
                        </a:spcAft>
                        <a:buNone/>
                        <a:tabLst/>
                        <a:defRPr/>
                      </a:pPr>
                      <a:endParaRPr lang="sv-SE" sz="1100" b="0" i="0" u="none" strike="noStrike" kern="1200" noProof="0" dirty="0">
                        <a:solidFill>
                          <a:schemeClr val="tx1"/>
                        </a:solidFill>
                        <a:effectLst/>
                        <a:latin typeface="+mn-lt"/>
                        <a:ea typeface="+mn-ea"/>
                        <a:cs typeface="+mn-cs"/>
                      </a:endParaRPr>
                    </a:p>
                  </a:txBody>
                  <a:tcPr marL="12009" marR="12009" marT="12009" marB="0"/>
                </a:tc>
                <a:extLst>
                  <a:ext uri="{0D108BD9-81ED-4DB2-BD59-A6C34878D82A}">
                    <a16:rowId xmlns:a16="http://schemas.microsoft.com/office/drawing/2014/main" val="2134300807"/>
                  </a:ext>
                </a:extLst>
              </a:tr>
              <a:tr h="371120">
                <a:tc>
                  <a:txBody>
                    <a:bodyPr/>
                    <a:lstStyle/>
                    <a:p>
                      <a:pPr lvl="0" algn="l">
                        <a:buNone/>
                      </a:pPr>
                      <a:endParaRPr lang="sv-SE" sz="1100" b="0" i="0" u="none" strike="noStrike" kern="1200" dirty="0">
                        <a:solidFill>
                          <a:schemeClr val="tx1"/>
                        </a:solidFill>
                        <a:effectLst/>
                        <a:latin typeface="+mn-lt"/>
                        <a:ea typeface="+mn-ea"/>
                        <a:cs typeface="+mn-cs"/>
                      </a:endParaRPr>
                    </a:p>
                    <a:p>
                      <a:pPr lvl="0" algn="l">
                        <a:buNone/>
                      </a:pPr>
                      <a:r>
                        <a:rPr lang="sv-SE" sz="1100" b="0" i="0" u="none" strike="noStrike" kern="1200" dirty="0">
                          <a:solidFill>
                            <a:schemeClr val="tx1"/>
                          </a:solidFill>
                          <a:effectLst/>
                          <a:latin typeface="+mn-lt"/>
                          <a:ea typeface="+mn-ea"/>
                          <a:cs typeface="+mn-cs"/>
                        </a:rPr>
                        <a:t>Elin Persson Telehagen</a:t>
                      </a:r>
                    </a:p>
                  </a:txBody>
                  <a:tcPr marL="12009" marR="12009" marT="12009" marB="0"/>
                </a:tc>
                <a:tc>
                  <a:txBody>
                    <a:bodyPr/>
                    <a:lstStyle/>
                    <a:p>
                      <a:pPr lvl="0" algn="l">
                        <a:buNone/>
                      </a:pPr>
                      <a:endParaRPr lang="sv-SE" sz="1100" b="0" i="0" u="none" strike="noStrike" kern="1200" noProof="0" dirty="0">
                        <a:solidFill>
                          <a:schemeClr val="tx1"/>
                        </a:solidFill>
                        <a:effectLst/>
                        <a:latin typeface="+mn-lt"/>
                        <a:ea typeface="+mn-ea"/>
                        <a:cs typeface="+mn-cs"/>
                      </a:endParaRPr>
                    </a:p>
                    <a:p>
                      <a:pPr lvl="0" algn="l">
                        <a:buNone/>
                      </a:pPr>
                      <a:r>
                        <a:rPr lang="sv-SE" sz="1100" b="0" i="0" u="none" strike="noStrike" kern="1200" noProof="0" dirty="0">
                          <a:solidFill>
                            <a:schemeClr val="tx1"/>
                          </a:solidFill>
                          <a:effectLst/>
                          <a:latin typeface="+mn-lt"/>
                          <a:ea typeface="+mn-ea"/>
                          <a:cs typeface="+mn-cs"/>
                        </a:rPr>
                        <a:t>verksamhetsutvecklare/processledare</a:t>
                      </a:r>
                    </a:p>
                  </a:txBody>
                  <a:tcPr marL="12009" marR="12009" marT="12009" marB="0"/>
                </a:tc>
                <a:tc>
                  <a:txBody>
                    <a:bodyPr/>
                    <a:lstStyle/>
                    <a:p>
                      <a:pPr marL="0" lvl="0" indent="0" algn="l" defTabSz="914400">
                        <a:lnSpc>
                          <a:spcPct val="100000"/>
                        </a:lnSpc>
                        <a:spcBef>
                          <a:spcPts val="0"/>
                        </a:spcBef>
                        <a:spcAft>
                          <a:spcPts val="0"/>
                        </a:spcAft>
                        <a:buNone/>
                        <a:tabLst/>
                        <a:defRPr/>
                      </a:pPr>
                      <a:r>
                        <a:rPr lang="sv-SE" sz="1100" b="0" i="0" u="none" strike="noStrike" kern="1200" noProof="0" dirty="0">
                          <a:solidFill>
                            <a:schemeClr val="tx1"/>
                          </a:solidFill>
                          <a:effectLst/>
                          <a:latin typeface="+mn-lt"/>
                          <a:ea typeface="+mn-ea"/>
                          <a:cs typeface="+mn-cs"/>
                        </a:rPr>
                        <a:t>FoUU, Utveckling och innovation</a:t>
                      </a:r>
                    </a:p>
                  </a:txBody>
                  <a:tcPr marL="12009" marR="12009" marT="12009" marB="0"/>
                </a:tc>
                <a:extLst>
                  <a:ext uri="{0D108BD9-81ED-4DB2-BD59-A6C34878D82A}">
                    <a16:rowId xmlns:a16="http://schemas.microsoft.com/office/drawing/2014/main" val="3051388850"/>
                  </a:ext>
                </a:extLst>
              </a:tr>
              <a:tr h="212704">
                <a:tc>
                  <a:txBody>
                    <a:bodyPr/>
                    <a:lstStyle/>
                    <a:p>
                      <a:pPr lvl="0" algn="l">
                        <a:buNone/>
                      </a:pPr>
                      <a:endParaRPr lang="sv-SE" sz="1100" b="0" i="0" u="none" strike="noStrike" kern="1200" dirty="0">
                        <a:solidFill>
                          <a:schemeClr val="tx1"/>
                        </a:solidFill>
                        <a:effectLst/>
                        <a:latin typeface="+mn-lt"/>
                        <a:ea typeface="+mn-ea"/>
                        <a:cs typeface="+mn-cs"/>
                      </a:endParaRPr>
                    </a:p>
                  </a:txBody>
                  <a:tcPr marL="12009" marR="12009" marT="12009" marB="0"/>
                </a:tc>
                <a:tc>
                  <a:txBody>
                    <a:bodyPr/>
                    <a:lstStyle/>
                    <a:p>
                      <a:pPr algn="l" fontAlgn="b"/>
                      <a:endParaRPr lang="sv-SE" sz="1100" b="0" i="0" u="none" strike="noStrike" dirty="0">
                        <a:solidFill>
                          <a:schemeClr val="tx1"/>
                        </a:solidFill>
                        <a:effectLst/>
                        <a:latin typeface="+mn-lt"/>
                      </a:endParaRPr>
                    </a:p>
                  </a:txBody>
                  <a:tcPr marL="9525" marR="9525" marT="9525" marB="0" anchor="b"/>
                </a:tc>
                <a:tc>
                  <a:txBody>
                    <a:bodyPr/>
                    <a:lstStyle/>
                    <a:p>
                      <a:pPr algn="just" fontAlgn="b"/>
                      <a:endParaRPr lang="sv-SE"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1501009642"/>
                  </a:ext>
                </a:extLst>
              </a:tr>
              <a:tr h="368466">
                <a:tc>
                  <a:txBody>
                    <a:bodyPr/>
                    <a:lstStyle/>
                    <a:p>
                      <a:pPr lvl="0" algn="l">
                        <a:buNone/>
                      </a:pPr>
                      <a:endParaRPr lang="sv-SE" sz="1100" b="0" i="0" u="none" strike="noStrike" kern="1200" dirty="0">
                        <a:solidFill>
                          <a:schemeClr val="tx1"/>
                        </a:solidFill>
                        <a:effectLst/>
                        <a:latin typeface="+mn-lt"/>
                        <a:ea typeface="+mn-ea"/>
                        <a:cs typeface="+mn-cs"/>
                      </a:endParaRPr>
                    </a:p>
                    <a:p>
                      <a:pPr lvl="0" algn="l">
                        <a:buNone/>
                      </a:pPr>
                      <a:r>
                        <a:rPr lang="sv-SE" sz="1100" b="0" i="0" u="none" strike="noStrike" kern="1200" dirty="0">
                          <a:solidFill>
                            <a:schemeClr val="tx1"/>
                          </a:solidFill>
                          <a:effectLst/>
                          <a:latin typeface="+mn-lt"/>
                          <a:ea typeface="+mn-ea"/>
                          <a:cs typeface="+mn-cs"/>
                        </a:rPr>
                        <a:t>Daria Abrahamsson</a:t>
                      </a:r>
                    </a:p>
                  </a:txBody>
                  <a:tcPr marL="12009" marR="12009" marT="12009"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100" b="0" i="0" u="none" strike="noStrike" kern="1200" dirty="0">
                          <a:solidFill>
                            <a:schemeClr val="tx1"/>
                          </a:solidFill>
                          <a:effectLst/>
                          <a:latin typeface="+mn-lt"/>
                          <a:ea typeface="+mn-ea"/>
                          <a:cs typeface="+mn-cs"/>
                        </a:rPr>
                        <a:t>verksamhetsutvecklare/processledare</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100" b="0" i="0" u="none" strike="noStrike" kern="1200" dirty="0">
                          <a:solidFill>
                            <a:schemeClr val="tx1"/>
                          </a:solidFill>
                          <a:effectLst/>
                          <a:latin typeface="+mn-lt"/>
                          <a:ea typeface="+mn-ea"/>
                          <a:cs typeface="+mn-cs"/>
                        </a:rPr>
                        <a:t>FoUU, Utveckling och innovation</a:t>
                      </a:r>
                    </a:p>
                  </a:txBody>
                  <a:tcPr marL="9525" marR="9525" marT="9525" marB="0" anchor="b"/>
                </a:tc>
                <a:extLst>
                  <a:ext uri="{0D108BD9-81ED-4DB2-BD59-A6C34878D82A}">
                    <a16:rowId xmlns:a16="http://schemas.microsoft.com/office/drawing/2014/main" val="2309264851"/>
                  </a:ext>
                </a:extLst>
              </a:tr>
            </a:tbl>
          </a:graphicData>
        </a:graphic>
      </p:graphicFrame>
      <p:sp>
        <p:nvSpPr>
          <p:cNvPr id="4" name="Platshållare för innehåll 6">
            <a:extLst>
              <a:ext uri="{FF2B5EF4-FFF2-40B4-BE49-F238E27FC236}">
                <a16:creationId xmlns:a16="http://schemas.microsoft.com/office/drawing/2014/main" id="{5AEE6E00-F639-4607-ACE6-8CD780354117}"/>
              </a:ext>
            </a:extLst>
          </p:cNvPr>
          <p:cNvSpPr txBox="1">
            <a:spLocks/>
          </p:cNvSpPr>
          <p:nvPr/>
        </p:nvSpPr>
        <p:spPr>
          <a:xfrm>
            <a:off x="629194" y="2085174"/>
            <a:ext cx="4649202" cy="4039853"/>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Ett processteam har</a:t>
            </a:r>
          </a:p>
          <a:p>
            <a:r>
              <a:rPr lang="sv-SE" dirty="0"/>
              <a:t>Identifierat hur vårdförloppet skiljer sig från dagens arbetssätt (GAP-analys)</a:t>
            </a:r>
          </a:p>
          <a:p>
            <a:r>
              <a:rPr lang="sv-SE" dirty="0"/>
              <a:t>Identifierat förbättringsarbeten</a:t>
            </a:r>
          </a:p>
          <a:p>
            <a:r>
              <a:rPr lang="sv-SE" dirty="0"/>
              <a:t>Inhämtat beslut</a:t>
            </a:r>
          </a:p>
          <a:p>
            <a:r>
              <a:rPr lang="sv-SE" dirty="0"/>
              <a:t>Tagit fram plan för kunskapsspridning</a:t>
            </a:r>
          </a:p>
        </p:txBody>
      </p:sp>
    </p:spTree>
    <p:extLst>
      <p:ext uri="{BB962C8B-B14F-4D97-AF65-F5344CB8AC3E}">
        <p14:creationId xmlns:p14="http://schemas.microsoft.com/office/powerpoint/2010/main" val="194009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7A9B14F-F198-49DB-AF0E-6C6DA7AE9E20}"/>
              </a:ext>
            </a:extLst>
          </p:cNvPr>
          <p:cNvSpPr>
            <a:spLocks noGrp="1"/>
          </p:cNvSpPr>
          <p:nvPr>
            <p:ph sz="quarter" idx="11"/>
          </p:nvPr>
        </p:nvSpPr>
        <p:spPr>
          <a:xfrm>
            <a:off x="629194" y="1098884"/>
            <a:ext cx="4649202" cy="4039853"/>
          </a:xfrm>
        </p:spPr>
        <p:txBody>
          <a:bodyPr>
            <a:noAutofit/>
          </a:bodyPr>
          <a:lstStyle/>
          <a:p>
            <a:pPr marL="0" indent="0">
              <a:buNone/>
            </a:pPr>
            <a:r>
              <a:rPr lang="sv-SE" sz="2000" b="1" dirty="0"/>
              <a:t>Förbättringsarbeten</a:t>
            </a:r>
          </a:p>
          <a:p>
            <a:r>
              <a:rPr lang="sv-SE" dirty="0"/>
              <a:t>Fördelning hjärtsviktspatienter – uppdatera vårdöverenskommelsen</a:t>
            </a:r>
          </a:p>
          <a:p>
            <a:pPr lvl="0"/>
            <a:r>
              <a:rPr lang="sv-SE" dirty="0"/>
              <a:t>Fysioterapi - ökat antal besök</a:t>
            </a:r>
          </a:p>
          <a:p>
            <a:pPr lvl="0"/>
            <a:r>
              <a:rPr lang="sv-SE" dirty="0"/>
              <a:t>Tillgänglighet ekokardiografi</a:t>
            </a:r>
          </a:p>
          <a:p>
            <a:r>
              <a:rPr lang="sv-SE" dirty="0"/>
              <a:t>Diagnossättning - Sätt rätt specificerad hjärtsviktsdiagnos baserad på ekokardiografi</a:t>
            </a:r>
          </a:p>
          <a:p>
            <a:pPr lvl="0"/>
            <a:r>
              <a:rPr lang="sv-SE" sz="2000" dirty="0"/>
              <a:t>Kunna följa indikatorerna </a:t>
            </a:r>
          </a:p>
          <a:p>
            <a:pPr marL="0" lvl="0" indent="0">
              <a:buNone/>
            </a:pPr>
            <a:r>
              <a:rPr lang="sv-SE" sz="1600" dirty="0"/>
              <a:t>-Remissvar från ekokardiografi inom 30 dagar vid misstänkt hjärtsvikt</a:t>
            </a:r>
          </a:p>
          <a:p>
            <a:pPr marL="0" indent="0">
              <a:buNone/>
            </a:pPr>
            <a:r>
              <a:rPr lang="sv-SE" sz="1600" dirty="0"/>
              <a:t>-Uppföljning på hjärtsviktsmottagning vid nydebuterad hjärtsvikt</a:t>
            </a:r>
          </a:p>
          <a:p>
            <a:pPr marL="0" indent="0">
              <a:buNone/>
            </a:pPr>
            <a:r>
              <a:rPr lang="sv-SE" sz="1600" dirty="0"/>
              <a:t>-Individuellt fysioterapibesök vid nydebuterad hjärtsvikt</a:t>
            </a:r>
          </a:p>
          <a:p>
            <a:pPr marL="0" indent="0">
              <a:buNone/>
            </a:pPr>
            <a:endParaRPr lang="sv-SE" sz="2000" dirty="0"/>
          </a:p>
        </p:txBody>
      </p:sp>
      <p:sp>
        <p:nvSpPr>
          <p:cNvPr id="4" name="Rubrik 3">
            <a:extLst>
              <a:ext uri="{FF2B5EF4-FFF2-40B4-BE49-F238E27FC236}">
                <a16:creationId xmlns:a16="http://schemas.microsoft.com/office/drawing/2014/main" id="{776535BB-79C6-4828-B69F-4683757C8944}"/>
              </a:ext>
            </a:extLst>
          </p:cNvPr>
          <p:cNvSpPr>
            <a:spLocks noGrp="1"/>
          </p:cNvSpPr>
          <p:nvPr>
            <p:ph type="title"/>
          </p:nvPr>
        </p:nvSpPr>
        <p:spPr>
          <a:xfrm>
            <a:off x="629194" y="230157"/>
            <a:ext cx="9669600" cy="868727"/>
          </a:xfrm>
        </p:spPr>
        <p:txBody>
          <a:bodyPr/>
          <a:lstStyle/>
          <a:p>
            <a:r>
              <a:rPr lang="sv-SE" dirty="0"/>
              <a:t>Vårdförloppet i kronoberg</a:t>
            </a:r>
          </a:p>
        </p:txBody>
      </p:sp>
      <p:sp>
        <p:nvSpPr>
          <p:cNvPr id="5" name="Platshållare för innehåll 4">
            <a:extLst>
              <a:ext uri="{FF2B5EF4-FFF2-40B4-BE49-F238E27FC236}">
                <a16:creationId xmlns:a16="http://schemas.microsoft.com/office/drawing/2014/main" id="{35D56C9C-C933-4D23-9AE5-DF0126BAC211}"/>
              </a:ext>
            </a:extLst>
          </p:cNvPr>
          <p:cNvSpPr>
            <a:spLocks noGrp="1"/>
          </p:cNvSpPr>
          <p:nvPr>
            <p:ph sz="quarter" idx="12"/>
          </p:nvPr>
        </p:nvSpPr>
        <p:spPr>
          <a:xfrm>
            <a:off x="5649592" y="1098884"/>
            <a:ext cx="4649202" cy="4710112"/>
          </a:xfrm>
        </p:spPr>
        <p:txBody>
          <a:bodyPr>
            <a:normAutofit/>
          </a:bodyPr>
          <a:lstStyle/>
          <a:p>
            <a:pPr marL="0" indent="0">
              <a:buNone/>
            </a:pPr>
            <a:r>
              <a:rPr lang="sv-SE" sz="2000" b="1" dirty="0"/>
              <a:t>Förankring</a:t>
            </a:r>
          </a:p>
          <a:p>
            <a:pPr lvl="0"/>
            <a:r>
              <a:rPr lang="sv-SE" dirty="0"/>
              <a:t>Processägare för verkställighet</a:t>
            </a:r>
          </a:p>
          <a:p>
            <a:pPr lvl="0"/>
            <a:r>
              <a:rPr lang="sv-SE" dirty="0"/>
              <a:t>Medicinsk grupp för avgränsat uppdrag</a:t>
            </a:r>
          </a:p>
          <a:p>
            <a:pPr lvl="0"/>
            <a:r>
              <a:rPr lang="sv-SE" dirty="0"/>
              <a:t>Processteam för utveckling</a:t>
            </a:r>
          </a:p>
          <a:p>
            <a:pPr lvl="0"/>
            <a:r>
              <a:rPr lang="sv-SE" dirty="0" err="1"/>
              <a:t>HoS</a:t>
            </a:r>
            <a:r>
              <a:rPr lang="sv-SE" dirty="0"/>
              <a:t> ledningsgrupp</a:t>
            </a:r>
          </a:p>
          <a:p>
            <a:pPr lvl="0"/>
            <a:r>
              <a:rPr lang="sv-SE" dirty="0"/>
              <a:t>Berörda verksamhetschefer</a:t>
            </a:r>
          </a:p>
          <a:p>
            <a:pPr lvl="0"/>
            <a:r>
              <a:rPr lang="sv-SE" dirty="0"/>
              <a:t>Prioriteringsrådet</a:t>
            </a:r>
          </a:p>
          <a:p>
            <a:pPr lvl="0"/>
            <a:endParaRPr lang="sv-SE" dirty="0"/>
          </a:p>
          <a:p>
            <a:endParaRPr lang="sv-SE" sz="2000" dirty="0"/>
          </a:p>
          <a:p>
            <a:pPr marL="0" indent="0">
              <a:buNone/>
            </a:pPr>
            <a:endParaRPr lang="sv-SE" sz="2000" dirty="0"/>
          </a:p>
        </p:txBody>
      </p:sp>
    </p:spTree>
    <p:extLst>
      <p:ext uri="{BB962C8B-B14F-4D97-AF65-F5344CB8AC3E}">
        <p14:creationId xmlns:p14="http://schemas.microsoft.com/office/powerpoint/2010/main" val="2549116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63FB65-AA94-4495-AB27-98BFC7A79A84}"/>
              </a:ext>
            </a:extLst>
          </p:cNvPr>
          <p:cNvSpPr>
            <a:spLocks noGrp="1"/>
          </p:cNvSpPr>
          <p:nvPr>
            <p:ph type="title"/>
          </p:nvPr>
        </p:nvSpPr>
        <p:spPr>
          <a:xfrm>
            <a:off x="629193" y="230157"/>
            <a:ext cx="10407401" cy="1325563"/>
          </a:xfrm>
        </p:spPr>
        <p:txBody>
          <a:bodyPr/>
          <a:lstStyle/>
          <a:p>
            <a:r>
              <a:rPr lang="sv-SE" dirty="0"/>
              <a:t>Ansvarsområden verksamhetschef</a:t>
            </a:r>
          </a:p>
        </p:txBody>
      </p:sp>
      <p:sp>
        <p:nvSpPr>
          <p:cNvPr id="3" name="Platshållare för innehåll 1">
            <a:extLst>
              <a:ext uri="{FF2B5EF4-FFF2-40B4-BE49-F238E27FC236}">
                <a16:creationId xmlns:a16="http://schemas.microsoft.com/office/drawing/2014/main" id="{65786FA9-854B-468E-BE1F-263A96E790C8}"/>
              </a:ext>
            </a:extLst>
          </p:cNvPr>
          <p:cNvSpPr txBox="1">
            <a:spLocks/>
          </p:cNvSpPr>
          <p:nvPr/>
        </p:nvSpPr>
        <p:spPr>
          <a:xfrm>
            <a:off x="628650" y="1719263"/>
            <a:ext cx="8749265" cy="4039853"/>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2000" b="1" dirty="0"/>
          </a:p>
        </p:txBody>
      </p:sp>
      <p:sp>
        <p:nvSpPr>
          <p:cNvPr id="4" name="Platshållare för innehåll 1">
            <a:extLst>
              <a:ext uri="{FF2B5EF4-FFF2-40B4-BE49-F238E27FC236}">
                <a16:creationId xmlns:a16="http://schemas.microsoft.com/office/drawing/2014/main" id="{424480CB-0CF1-4743-9615-4A37945E6877}"/>
              </a:ext>
            </a:extLst>
          </p:cNvPr>
          <p:cNvSpPr txBox="1">
            <a:spLocks/>
          </p:cNvSpPr>
          <p:nvPr/>
        </p:nvSpPr>
        <p:spPr>
          <a:xfrm>
            <a:off x="628651" y="1719263"/>
            <a:ext cx="7856130" cy="4553946"/>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Skapa förutsättningar för att:</a:t>
            </a:r>
          </a:p>
          <a:p>
            <a:r>
              <a:rPr lang="sv-SE" sz="2400" dirty="0"/>
              <a:t>ekokardiografi används vid diagnossättning</a:t>
            </a:r>
          </a:p>
          <a:p>
            <a:r>
              <a:rPr lang="sv-SE" sz="2400" dirty="0"/>
              <a:t>att diagnoskoder I50.1A,B,C används vid insättning av läkemedelsbehandling</a:t>
            </a:r>
          </a:p>
          <a:p>
            <a:r>
              <a:rPr lang="sv-SE" sz="2400" dirty="0"/>
              <a:t>patienter med behov enligt vårdförloppet blir remitterade till </a:t>
            </a:r>
            <a:r>
              <a:rPr lang="sv-SE" sz="2400" dirty="0" err="1"/>
              <a:t>Lasarettsrehab</a:t>
            </a:r>
            <a:endParaRPr lang="sv-SE" sz="2400" dirty="0"/>
          </a:p>
          <a:p>
            <a:r>
              <a:rPr lang="sv-SE" sz="2400" dirty="0"/>
              <a:t>patienter med behov enligt vårdförloppet följs upp på Hjärtsviktsmottagning</a:t>
            </a:r>
          </a:p>
          <a:p>
            <a:r>
              <a:rPr lang="sv-SE" sz="2400" dirty="0"/>
              <a:t>remiss för ekokardiografi besvaras i enlighet med vårdförloppet</a:t>
            </a:r>
          </a:p>
          <a:p>
            <a:endParaRPr lang="sv-SE" sz="2000" dirty="0"/>
          </a:p>
          <a:p>
            <a:endParaRPr lang="sv-SE" sz="2000" dirty="0"/>
          </a:p>
          <a:p>
            <a:endParaRPr lang="sv-SE" sz="2000" dirty="0"/>
          </a:p>
        </p:txBody>
      </p:sp>
    </p:spTree>
    <p:extLst>
      <p:ext uri="{BB962C8B-B14F-4D97-AF65-F5344CB8AC3E}">
        <p14:creationId xmlns:p14="http://schemas.microsoft.com/office/powerpoint/2010/main" val="8977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63FB65-AA94-4495-AB27-98BFC7A79A84}"/>
              </a:ext>
            </a:extLst>
          </p:cNvPr>
          <p:cNvSpPr>
            <a:spLocks noGrp="1"/>
          </p:cNvSpPr>
          <p:nvPr>
            <p:ph type="title"/>
          </p:nvPr>
        </p:nvSpPr>
        <p:spPr/>
        <p:txBody>
          <a:bodyPr/>
          <a:lstStyle/>
          <a:p>
            <a:r>
              <a:rPr lang="sv-SE" dirty="0"/>
              <a:t>Identifierade utvecklingsområden övriga</a:t>
            </a:r>
          </a:p>
        </p:txBody>
      </p:sp>
      <p:sp>
        <p:nvSpPr>
          <p:cNvPr id="3" name="Platshållare för innehåll 1">
            <a:extLst>
              <a:ext uri="{FF2B5EF4-FFF2-40B4-BE49-F238E27FC236}">
                <a16:creationId xmlns:a16="http://schemas.microsoft.com/office/drawing/2014/main" id="{2E4C093E-58A5-472E-A458-905BF0899A06}"/>
              </a:ext>
            </a:extLst>
          </p:cNvPr>
          <p:cNvSpPr txBox="1">
            <a:spLocks/>
          </p:cNvSpPr>
          <p:nvPr/>
        </p:nvSpPr>
        <p:spPr>
          <a:xfrm>
            <a:off x="628650" y="1719263"/>
            <a:ext cx="9669599" cy="1709737"/>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Uppdatera vårdöverenskommelsen</a:t>
            </a:r>
          </a:p>
          <a:p>
            <a:r>
              <a:rPr lang="sv-SE" sz="2400" dirty="0"/>
              <a:t>Egenmonitorering kommer med i den framtida planeringen </a:t>
            </a:r>
          </a:p>
          <a:p>
            <a:r>
              <a:rPr lang="sv-SE" sz="2400" dirty="0"/>
              <a:t>Utveckla strukturer för </a:t>
            </a:r>
            <a:r>
              <a:rPr lang="sv-SE" sz="2400" dirty="0" err="1"/>
              <a:t>patientkontrakt</a:t>
            </a:r>
            <a:r>
              <a:rPr lang="sv-SE" sz="2400" dirty="0"/>
              <a:t>/behandlingsplan </a:t>
            </a:r>
          </a:p>
          <a:p>
            <a:endParaRPr lang="sv-SE" sz="2000" dirty="0"/>
          </a:p>
          <a:p>
            <a:endParaRPr lang="sv-SE" sz="2000" dirty="0"/>
          </a:p>
          <a:p>
            <a:endParaRPr lang="sv-SE" sz="2000" dirty="0"/>
          </a:p>
        </p:txBody>
      </p:sp>
    </p:spTree>
    <p:extLst>
      <p:ext uri="{BB962C8B-B14F-4D97-AF65-F5344CB8AC3E}">
        <p14:creationId xmlns:p14="http://schemas.microsoft.com/office/powerpoint/2010/main" val="417041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1A334C3-EE85-4277-8CCB-6D1E16D88AC5}"/>
              </a:ext>
            </a:extLst>
          </p:cNvPr>
          <p:cNvSpPr>
            <a:spLocks noGrp="1"/>
          </p:cNvSpPr>
          <p:nvPr>
            <p:ph sz="quarter" idx="11"/>
          </p:nvPr>
        </p:nvSpPr>
        <p:spPr>
          <a:xfrm>
            <a:off x="439622" y="1899726"/>
            <a:ext cx="9670382" cy="4039853"/>
          </a:xfrm>
        </p:spPr>
        <p:txBody>
          <a:bodyPr vert="horz" lIns="91440" tIns="45720" rIns="91440" bIns="45720" rtlCol="0" anchor="t">
            <a:noAutofit/>
          </a:bodyPr>
          <a:lstStyle/>
          <a:p>
            <a:pPr marL="0" indent="0">
              <a:buNone/>
            </a:pPr>
            <a:endParaRPr lang="sv-SE" sz="1600" dirty="0">
              <a:latin typeface="Arial" panose="020B0604020202020204" pitchFamily="34" charset="0"/>
              <a:cs typeface="Times New Roman" panose="02020603050405020304" pitchFamily="18" charset="0"/>
            </a:endParaRPr>
          </a:p>
          <a:p>
            <a:pPr marL="0" indent="0">
              <a:buNone/>
            </a:pPr>
            <a:r>
              <a:rPr lang="sv-SE" sz="2400" b="1" dirty="0"/>
              <a:t>Fördelning hjärtsviktspatienter – flöde</a:t>
            </a:r>
            <a:r>
              <a:rPr lang="sv-SE" sz="2400" dirty="0"/>
              <a:t>, fördelning av patienter med diagnosen hjärtsvikt till omhändertagande enligt nedan:</a:t>
            </a:r>
          </a:p>
          <a:p>
            <a:pPr marL="0" indent="0">
              <a:buNone/>
            </a:pPr>
            <a:r>
              <a:rPr lang="sv-SE" sz="2400" dirty="0"/>
              <a:t>-Nydebuterade hjärtsviktspatienter med </a:t>
            </a:r>
            <a:r>
              <a:rPr lang="sv-SE" sz="2400" dirty="0" err="1"/>
              <a:t>HFrEF</a:t>
            </a:r>
            <a:r>
              <a:rPr lang="sv-SE" sz="2400" dirty="0"/>
              <a:t>, </a:t>
            </a:r>
            <a:r>
              <a:rPr lang="sv-SE" sz="2400" dirty="0" err="1"/>
              <a:t>HFmrEF</a:t>
            </a:r>
            <a:r>
              <a:rPr lang="sv-SE" sz="2400" dirty="0"/>
              <a:t> och den mindre gruppen </a:t>
            </a:r>
            <a:r>
              <a:rPr lang="sv-SE" sz="2400" dirty="0" err="1"/>
              <a:t>HFpEF</a:t>
            </a:r>
            <a:r>
              <a:rPr lang="sv-SE" sz="2400" dirty="0"/>
              <a:t> som har särskilda behov hanteras på hjärtsviktsmottagning på sjukhus. När läkemedelsbehandling är titrerad och behandlingsplan är klar överlämnas patienten till fast vårdkontakt på VC.</a:t>
            </a:r>
          </a:p>
          <a:p>
            <a:pPr marL="0" indent="0">
              <a:buNone/>
            </a:pPr>
            <a:r>
              <a:rPr lang="sv-SE" sz="2400" dirty="0"/>
              <a:t>-Patienter med nydebuterad </a:t>
            </a:r>
            <a:r>
              <a:rPr lang="sv-SE" sz="2400" dirty="0" err="1"/>
              <a:t>HFpEF</a:t>
            </a:r>
            <a:r>
              <a:rPr lang="sv-SE" sz="2400" dirty="0"/>
              <a:t> tas om hand på VC om inte speciella behov finns som kräver insatser på hjärtsviktsmottagning.</a:t>
            </a:r>
          </a:p>
        </p:txBody>
      </p:sp>
      <p:sp>
        <p:nvSpPr>
          <p:cNvPr id="2" name="Rubrik 1">
            <a:extLst>
              <a:ext uri="{FF2B5EF4-FFF2-40B4-BE49-F238E27FC236}">
                <a16:creationId xmlns:a16="http://schemas.microsoft.com/office/drawing/2014/main" id="{3F11E248-F254-44A0-9F83-D1158C407DA2}"/>
              </a:ext>
            </a:extLst>
          </p:cNvPr>
          <p:cNvSpPr>
            <a:spLocks noGrp="1"/>
          </p:cNvSpPr>
          <p:nvPr>
            <p:ph type="title"/>
          </p:nvPr>
        </p:nvSpPr>
        <p:spPr>
          <a:xfrm>
            <a:off x="315662" y="595810"/>
            <a:ext cx="10297445" cy="1325563"/>
          </a:xfrm>
        </p:spPr>
        <p:txBody>
          <a:bodyPr/>
          <a:lstStyle/>
          <a:p>
            <a:r>
              <a:rPr lang="sv-SE" dirty="0">
                <a:solidFill>
                  <a:schemeClr val="tx2"/>
                </a:solidFill>
              </a:rPr>
              <a:t>Organisation av vård för målgruppen i Kronoberg </a:t>
            </a:r>
            <a:br>
              <a:rPr lang="sv-SE" dirty="0">
                <a:solidFill>
                  <a:schemeClr val="tx2"/>
                </a:solidFill>
              </a:rPr>
            </a:br>
            <a:r>
              <a:rPr lang="sv-SE" sz="2000" dirty="0">
                <a:solidFill>
                  <a:schemeClr val="tx2"/>
                </a:solidFill>
              </a:rPr>
              <a:t>(Från GAP-Analys Kronoberg) </a:t>
            </a:r>
            <a:endParaRPr lang="sv-SE" dirty="0">
              <a:solidFill>
                <a:schemeClr val="accent3"/>
              </a:solidFill>
            </a:endParaRPr>
          </a:p>
        </p:txBody>
      </p:sp>
    </p:spTree>
    <p:extLst>
      <p:ext uri="{BB962C8B-B14F-4D97-AF65-F5344CB8AC3E}">
        <p14:creationId xmlns:p14="http://schemas.microsoft.com/office/powerpoint/2010/main" val="41324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195D55D-F1E5-4A06-9256-AA57A3DA16CF}"/>
              </a:ext>
            </a:extLst>
          </p:cNvPr>
          <p:cNvSpPr>
            <a:spLocks noGrp="1"/>
          </p:cNvSpPr>
          <p:nvPr>
            <p:ph sz="quarter" idx="11"/>
          </p:nvPr>
        </p:nvSpPr>
        <p:spPr/>
        <p:txBody>
          <a:bodyPr/>
          <a:lstStyle/>
          <a:p>
            <a:pPr marL="0" indent="0">
              <a:buNone/>
            </a:pPr>
            <a:r>
              <a:rPr lang="sv-SE" dirty="0"/>
              <a:t>Läkare, sjuksköterskor, undersköterskor, biomedicinska analytiker och medicinska sekreterare inom:</a:t>
            </a:r>
          </a:p>
          <a:p>
            <a:r>
              <a:rPr lang="sv-SE" dirty="0"/>
              <a:t>Primärvård</a:t>
            </a:r>
          </a:p>
          <a:p>
            <a:r>
              <a:rPr lang="sv-SE" dirty="0"/>
              <a:t>Specialistvård – hjärtmottagningen</a:t>
            </a:r>
          </a:p>
          <a:p>
            <a:r>
              <a:rPr lang="sv-SE" dirty="0"/>
              <a:t>Klinisk fysiologi</a:t>
            </a:r>
          </a:p>
          <a:p>
            <a:r>
              <a:rPr lang="sv-SE" dirty="0"/>
              <a:t>Sjukhusvård</a:t>
            </a:r>
          </a:p>
          <a:p>
            <a:pPr marL="0" indent="0">
              <a:buNone/>
            </a:pPr>
            <a:endParaRPr lang="sv-SE" dirty="0"/>
          </a:p>
          <a:p>
            <a:pPr marL="0" indent="0">
              <a:buNone/>
            </a:pPr>
            <a:r>
              <a:rPr lang="sv-SE" dirty="0"/>
              <a:t>Fysioterapeuter samt övrig </a:t>
            </a:r>
            <a:r>
              <a:rPr lang="sv-SE" dirty="0" err="1"/>
              <a:t>rehabpersonal</a:t>
            </a:r>
            <a:r>
              <a:rPr lang="sv-SE" dirty="0"/>
              <a:t> inom:</a:t>
            </a:r>
          </a:p>
          <a:p>
            <a:r>
              <a:rPr lang="sv-SE" dirty="0" err="1"/>
              <a:t>Lasarettsrehab</a:t>
            </a:r>
            <a:endParaRPr lang="sv-SE" dirty="0"/>
          </a:p>
        </p:txBody>
      </p:sp>
      <p:sp>
        <p:nvSpPr>
          <p:cNvPr id="3" name="Rubrik 2">
            <a:extLst>
              <a:ext uri="{FF2B5EF4-FFF2-40B4-BE49-F238E27FC236}">
                <a16:creationId xmlns:a16="http://schemas.microsoft.com/office/drawing/2014/main" id="{A4B402B2-FCC2-415C-82CD-803558211211}"/>
              </a:ext>
            </a:extLst>
          </p:cNvPr>
          <p:cNvSpPr>
            <a:spLocks noGrp="1"/>
          </p:cNvSpPr>
          <p:nvPr>
            <p:ph type="title"/>
          </p:nvPr>
        </p:nvSpPr>
        <p:spPr/>
        <p:txBody>
          <a:bodyPr/>
          <a:lstStyle/>
          <a:p>
            <a:r>
              <a:rPr lang="sv-SE" dirty="0"/>
              <a:t>Berörd profession i </a:t>
            </a:r>
            <a:r>
              <a:rPr lang="sv-SE" dirty="0" err="1"/>
              <a:t>kronoberg</a:t>
            </a:r>
            <a:endParaRPr lang="sv-SE" dirty="0"/>
          </a:p>
        </p:txBody>
      </p:sp>
    </p:spTree>
    <p:extLst>
      <p:ext uri="{BB962C8B-B14F-4D97-AF65-F5344CB8AC3E}">
        <p14:creationId xmlns:p14="http://schemas.microsoft.com/office/powerpoint/2010/main" val="1847703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961E129-3C93-432B-B9E0-FACC33EE99D2}"/>
              </a:ext>
            </a:extLst>
          </p:cNvPr>
          <p:cNvSpPr>
            <a:spLocks noGrp="1"/>
          </p:cNvSpPr>
          <p:nvPr>
            <p:ph sz="quarter" idx="11"/>
          </p:nvPr>
        </p:nvSpPr>
        <p:spPr/>
        <p:txBody>
          <a:bodyPr vert="horz" lIns="91440" tIns="45720" rIns="91440" bIns="45720" rtlCol="0" anchor="t">
            <a:normAutofit/>
          </a:bodyPr>
          <a:lstStyle/>
          <a:p>
            <a:pPr marL="0" indent="0">
              <a:buNone/>
            </a:pPr>
            <a:endParaRPr lang="sv-SE" sz="2800" dirty="0">
              <a:hlinkClick r:id="rId3"/>
            </a:endParaRPr>
          </a:p>
          <a:p>
            <a:pPr marL="0" indent="0">
              <a:buNone/>
            </a:pPr>
            <a:r>
              <a:rPr lang="sv-SE" sz="2800" dirty="0">
                <a:hlinkClick r:id="rId3"/>
              </a:rPr>
              <a:t>Hjärtsvikt - 1177 för vårdpersonal</a:t>
            </a:r>
            <a:endParaRPr lang="sv-SE" sz="2600" dirty="0">
              <a:solidFill>
                <a:srgbClr val="FF0000"/>
              </a:solidFill>
            </a:endParaRPr>
          </a:p>
          <a:p>
            <a:pPr marL="0" indent="0">
              <a:buNone/>
            </a:pPr>
            <a:endParaRPr lang="sv-SE" sz="2600" dirty="0">
              <a:solidFill>
                <a:srgbClr val="FF0000"/>
              </a:solidFill>
            </a:endParaRPr>
          </a:p>
          <a:p>
            <a:pPr marL="0" indent="0">
              <a:buNone/>
            </a:pPr>
            <a:r>
              <a:rPr lang="sv-SE" sz="2800" dirty="0">
                <a:hlinkClick r:id="rId4"/>
              </a:rPr>
              <a:t>Konsekvensbeskrivning för personcentrerat och sammanhållet vårdförlopp Hjärtsvikt - nydebuterad (kunskapsstyrningvard.se)</a:t>
            </a:r>
            <a:endParaRPr lang="sv-SE" sz="2600" dirty="0">
              <a:solidFill>
                <a:srgbClr val="FF0000"/>
              </a:solidFill>
            </a:endParaRPr>
          </a:p>
          <a:p>
            <a:pPr marL="0" indent="0">
              <a:buNone/>
            </a:pPr>
            <a:endParaRPr lang="sv-SE" sz="2600" dirty="0">
              <a:solidFill>
                <a:schemeClr val="accent3"/>
              </a:solidFill>
              <a:cs typeface="Arial"/>
            </a:endParaRPr>
          </a:p>
          <a:p>
            <a:pPr marL="0" indent="0">
              <a:buNone/>
            </a:pPr>
            <a:endParaRPr lang="sv-SE" sz="1800" dirty="0">
              <a:cs typeface="Arial" panose="020B0604020202020204"/>
            </a:endParaRPr>
          </a:p>
          <a:p>
            <a:pPr marL="0" indent="0">
              <a:buNone/>
            </a:pPr>
            <a:endParaRPr lang="sv-SE" dirty="0"/>
          </a:p>
          <a:p>
            <a:pPr marL="0" indent="0">
              <a:buNone/>
            </a:pPr>
            <a:endParaRPr lang="sv-SE" dirty="0"/>
          </a:p>
          <a:p>
            <a:pPr marL="0" indent="0">
              <a:buNone/>
            </a:pPr>
            <a:endParaRPr lang="sv-SE" dirty="0">
              <a:cs typeface="Arial" panose="020B0604020202020204"/>
            </a:endParaRPr>
          </a:p>
        </p:txBody>
      </p:sp>
      <p:sp>
        <p:nvSpPr>
          <p:cNvPr id="2" name="Rubrik 1">
            <a:extLst>
              <a:ext uri="{FF2B5EF4-FFF2-40B4-BE49-F238E27FC236}">
                <a16:creationId xmlns:a16="http://schemas.microsoft.com/office/drawing/2014/main" id="{6F94258D-8A86-4A1C-A51E-84F44B5A08AE}"/>
              </a:ext>
            </a:extLst>
          </p:cNvPr>
          <p:cNvSpPr>
            <a:spLocks noGrp="1"/>
          </p:cNvSpPr>
          <p:nvPr>
            <p:ph type="title"/>
          </p:nvPr>
        </p:nvSpPr>
        <p:spPr/>
        <p:txBody>
          <a:bodyPr/>
          <a:lstStyle/>
          <a:p>
            <a:r>
              <a:rPr lang="en-US" dirty="0">
                <a:solidFill>
                  <a:schemeClr val="tx2"/>
                </a:solidFill>
              </a:rPr>
              <a:t>Mer om </a:t>
            </a:r>
            <a:r>
              <a:rPr lang="en-US" dirty="0" err="1">
                <a:solidFill>
                  <a:schemeClr val="tx2"/>
                </a:solidFill>
              </a:rPr>
              <a:t>vårdförloppet</a:t>
            </a:r>
            <a:endParaRPr lang="sv-SE" dirty="0"/>
          </a:p>
        </p:txBody>
      </p:sp>
    </p:spTree>
    <p:extLst>
      <p:ext uri="{BB962C8B-B14F-4D97-AF65-F5344CB8AC3E}">
        <p14:creationId xmlns:p14="http://schemas.microsoft.com/office/powerpoint/2010/main" val="3453563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92E9368-C8AE-4ADF-8C96-EF0E19AC8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70" y="3663916"/>
            <a:ext cx="11761660" cy="2886074"/>
          </a:xfrm>
          <a:prstGeom prst="rect">
            <a:avLst/>
          </a:prstGeom>
        </p:spPr>
      </p:pic>
      <p:sp>
        <p:nvSpPr>
          <p:cNvPr id="4" name="Rubrik 3">
            <a:extLst>
              <a:ext uri="{FF2B5EF4-FFF2-40B4-BE49-F238E27FC236}">
                <a16:creationId xmlns:a16="http://schemas.microsoft.com/office/drawing/2014/main" id="{1A80E2AB-8D32-40EB-85C8-F9CBAF199F02}"/>
              </a:ext>
            </a:extLst>
          </p:cNvPr>
          <p:cNvSpPr>
            <a:spLocks noGrp="1"/>
          </p:cNvSpPr>
          <p:nvPr>
            <p:ph type="title"/>
          </p:nvPr>
        </p:nvSpPr>
        <p:spPr>
          <a:xfrm>
            <a:off x="629194" y="230158"/>
            <a:ext cx="9669809" cy="886374"/>
          </a:xfrm>
        </p:spPr>
        <p:txBody>
          <a:bodyPr/>
          <a:lstStyle/>
          <a:p>
            <a:r>
              <a:rPr lang="sv-SE" dirty="0"/>
              <a:t>Mer information och kontakt</a:t>
            </a:r>
          </a:p>
        </p:txBody>
      </p:sp>
      <p:sp>
        <p:nvSpPr>
          <p:cNvPr id="5" name="Platshållare för innehåll 4">
            <a:extLst>
              <a:ext uri="{FF2B5EF4-FFF2-40B4-BE49-F238E27FC236}">
                <a16:creationId xmlns:a16="http://schemas.microsoft.com/office/drawing/2014/main" id="{A17C526A-7007-4081-B460-E25757F8FBEC}"/>
              </a:ext>
            </a:extLst>
          </p:cNvPr>
          <p:cNvSpPr>
            <a:spLocks noGrp="1"/>
          </p:cNvSpPr>
          <p:nvPr>
            <p:ph sz="quarter" idx="11"/>
          </p:nvPr>
        </p:nvSpPr>
        <p:spPr>
          <a:xfrm>
            <a:off x="628650" y="1343876"/>
            <a:ext cx="5271636" cy="4039853"/>
          </a:xfrm>
        </p:spPr>
        <p:txBody>
          <a:bodyPr>
            <a:normAutofit/>
          </a:bodyPr>
          <a:lstStyle/>
          <a:p>
            <a:r>
              <a:rPr lang="sv-SE" dirty="0"/>
              <a:t>Information om regional införandeprocess, status, mål, förbättringsarbeten och förankring: </a:t>
            </a:r>
            <a:br>
              <a:rPr lang="sv-SE" dirty="0"/>
            </a:br>
            <a:br>
              <a:rPr lang="sv-SE" sz="1100" dirty="0"/>
            </a:br>
            <a:r>
              <a:rPr lang="sv-SE" dirty="0"/>
              <a:t>Vårdgivarwebben i Kronoberg: </a:t>
            </a:r>
            <a:r>
              <a:rPr lang="sv-SE" dirty="0">
                <a:hlinkClick r:id="rId3"/>
              </a:rPr>
              <a:t>https://www.regionkronoberg.se/psvf</a:t>
            </a:r>
            <a:endParaRPr lang="sv-SE" dirty="0"/>
          </a:p>
        </p:txBody>
      </p:sp>
      <p:sp>
        <p:nvSpPr>
          <p:cNvPr id="6" name="Platshållare för innehåll 4">
            <a:extLst>
              <a:ext uri="{FF2B5EF4-FFF2-40B4-BE49-F238E27FC236}">
                <a16:creationId xmlns:a16="http://schemas.microsoft.com/office/drawing/2014/main" id="{647A563A-5603-4B6D-A52E-593C2B86A457}"/>
              </a:ext>
            </a:extLst>
          </p:cNvPr>
          <p:cNvSpPr txBox="1">
            <a:spLocks/>
          </p:cNvSpPr>
          <p:nvPr/>
        </p:nvSpPr>
        <p:spPr>
          <a:xfrm>
            <a:off x="5900286" y="1343875"/>
            <a:ext cx="5271636" cy="40398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Processägaren eller processledaren för aktuellt förlopp</a:t>
            </a:r>
          </a:p>
          <a:p>
            <a:r>
              <a:rPr lang="sv-SE" dirty="0"/>
              <a:t>Strategisk resurs för de personcentrerade och sammanhållna vårdförloppen i Kronoberg: </a:t>
            </a:r>
            <a:br>
              <a:rPr lang="sv-SE" dirty="0"/>
            </a:br>
            <a:r>
              <a:rPr lang="sv-SE" dirty="0">
                <a:hlinkClick r:id="rId4"/>
              </a:rPr>
              <a:t>josefina.johannisson@kronoberg.se</a:t>
            </a:r>
            <a:r>
              <a:rPr lang="sv-SE" dirty="0"/>
              <a:t> </a:t>
            </a:r>
          </a:p>
        </p:txBody>
      </p:sp>
    </p:spTree>
    <p:extLst>
      <p:ext uri="{BB962C8B-B14F-4D97-AF65-F5344CB8AC3E}">
        <p14:creationId xmlns:p14="http://schemas.microsoft.com/office/powerpoint/2010/main" val="228745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0"/>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3350942" y="2349500"/>
            <a:ext cx="6304046" cy="121920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Calibri" panose="020F0502020204030204"/>
                <a:ea typeface="+mj-ea"/>
                <a:cs typeface="+mj-cs"/>
              </a:rPr>
              <a:t>Med personcentrerade och sammanhållna vårdförlopp utvecklar vi vården tillsammans</a:t>
            </a:r>
          </a:p>
        </p:txBody>
      </p:sp>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136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8" y="346077"/>
            <a:ext cx="11262081" cy="804151"/>
          </a:xfrm>
        </p:spPr>
        <p:txBody>
          <a:bodyPr>
            <a:normAutofit/>
          </a:bodyPr>
          <a:lstStyle/>
          <a:p>
            <a:r>
              <a:rPr lang="sv-SE" dirty="0"/>
              <a:t>Varför personcentrerade och sammanhållna vårdförlopp?</a:t>
            </a:r>
          </a:p>
        </p:txBody>
      </p:sp>
      <p:sp>
        <p:nvSpPr>
          <p:cNvPr id="3" name="Platshållare för text 2"/>
          <p:cNvSpPr>
            <a:spLocks noGrp="1"/>
          </p:cNvSpPr>
          <p:nvPr>
            <p:ph type="body" sz="quarter" idx="10"/>
          </p:nvPr>
        </p:nvSpPr>
        <p:spPr>
          <a:xfrm>
            <a:off x="625119" y="1150228"/>
            <a:ext cx="5673044" cy="4381241"/>
          </a:xfrm>
        </p:spPr>
        <p:txBody>
          <a:bodyPr>
            <a:normAutofit lnSpcReduction="10000"/>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Syftet är att öka </a:t>
            </a:r>
            <a:r>
              <a:rPr lang="sv-SE" b="1" dirty="0"/>
              <a:t>jämlikhet, effektivitet och kvalitet </a:t>
            </a:r>
            <a:r>
              <a:rPr lang="sv-SE" dirty="0"/>
              <a:t>i vården utan att det medför onödig administrativ börda för sjukvårdspersonal.</a:t>
            </a:r>
          </a:p>
          <a:p>
            <a:pPr marL="342900" indent="-342900">
              <a:buFont typeface="Arial" panose="020B0604020202020204" pitchFamily="34" charset="0"/>
              <a:buChar char="•"/>
            </a:pPr>
            <a:r>
              <a:rPr lang="sv-SE" dirty="0"/>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dirty="0"/>
              <a:t>Patienternas livskvalitet och nöjdhet med vården ska förbättras och vården bli mer jämlik och jämställd. </a:t>
            </a:r>
          </a:p>
          <a:p>
            <a:pPr marL="342900" indent="-342900">
              <a:buFont typeface="Arial" panose="020B0604020202020204" pitchFamily="34" charset="0"/>
              <a:buChar char="•"/>
            </a:pPr>
            <a:endParaRPr lang="sv-SE" dirty="0"/>
          </a:p>
        </p:txBody>
      </p:sp>
      <p:pic>
        <p:nvPicPr>
          <p:cNvPr id="5" name="Bildobjekt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1763751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2C4084A-819B-8F7C-83CD-563D3752C466}"/>
              </a:ext>
            </a:extLst>
          </p:cNvPr>
          <p:cNvSpPr/>
          <p:nvPr/>
        </p:nvSpPr>
        <p:spPr>
          <a:xfrm>
            <a:off x="5943688" y="1994544"/>
            <a:ext cx="5008792" cy="74876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Oval 6">
            <a:extLst>
              <a:ext uri="{FF2B5EF4-FFF2-40B4-BE49-F238E27FC236}">
                <a16:creationId xmlns:a16="http://schemas.microsoft.com/office/drawing/2014/main" id="{8429BB81-15A2-8972-C4A8-311D5E995A20}"/>
              </a:ext>
            </a:extLst>
          </p:cNvPr>
          <p:cNvSpPr/>
          <p:nvPr/>
        </p:nvSpPr>
        <p:spPr>
          <a:xfrm>
            <a:off x="5569309" y="1994544"/>
            <a:ext cx="748760" cy="74876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accent1">
                  <a:lumMod val="75000"/>
                </a:schemeClr>
              </a:solidFill>
              <a:effectLst/>
              <a:uLnTx/>
              <a:uFillTx/>
              <a:latin typeface="Calibri"/>
              <a:ea typeface="+mn-ea"/>
              <a:cs typeface="+mn-cs"/>
            </a:endParaRPr>
          </a:p>
        </p:txBody>
      </p:sp>
      <p:sp>
        <p:nvSpPr>
          <p:cNvPr id="2" name="Title 1">
            <a:extLst>
              <a:ext uri="{FF2B5EF4-FFF2-40B4-BE49-F238E27FC236}">
                <a16:creationId xmlns:a16="http://schemas.microsoft.com/office/drawing/2014/main" id="{4F7968F9-F833-8188-34F2-1196689FFCBC}"/>
              </a:ext>
            </a:extLst>
          </p:cNvPr>
          <p:cNvSpPr>
            <a:spLocks noGrp="1"/>
          </p:cNvSpPr>
          <p:nvPr>
            <p:ph type="ctrTitle"/>
          </p:nvPr>
        </p:nvSpPr>
        <p:spPr>
          <a:xfrm>
            <a:off x="5671132" y="442194"/>
            <a:ext cx="6362698" cy="805559"/>
          </a:xfrm>
        </p:spPr>
        <p:txBody>
          <a:bodyPr/>
          <a:lstStyle/>
          <a:p>
            <a:r>
              <a:rPr lang="sv-SE" dirty="0"/>
              <a:t>Målbildens vägledande principer</a:t>
            </a:r>
          </a:p>
        </p:txBody>
      </p:sp>
      <p:pic>
        <p:nvPicPr>
          <p:cNvPr id="2052" name="Picture 4" descr="En bild som visar person, inomhus, man, personer&#10;&#10;Automatiskt genererad beskrivning">
            <a:extLst>
              <a:ext uri="{FF2B5EF4-FFF2-40B4-BE49-F238E27FC236}">
                <a16:creationId xmlns:a16="http://schemas.microsoft.com/office/drawing/2014/main" id="{8B545AAA-EFBF-9218-0E3F-45B00C93BAB2}"/>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753" b="75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5C5CF73-8067-A957-5BDF-31EB3A805699}"/>
              </a:ext>
            </a:extLst>
          </p:cNvPr>
          <p:cNvSpPr txBox="1"/>
          <p:nvPr/>
        </p:nvSpPr>
        <p:spPr>
          <a:xfrm>
            <a:off x="5721909" y="1486409"/>
            <a:ext cx="34381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De nationella kunskapsstöden är…</a:t>
            </a:r>
          </a:p>
        </p:txBody>
      </p:sp>
      <p:sp>
        <p:nvSpPr>
          <p:cNvPr id="9" name="TextBox 8">
            <a:extLst>
              <a:ext uri="{FF2B5EF4-FFF2-40B4-BE49-F238E27FC236}">
                <a16:creationId xmlns:a16="http://schemas.microsoft.com/office/drawing/2014/main" id="{93BB2E78-B589-9803-044F-A2E250AC839A}"/>
              </a:ext>
            </a:extLst>
          </p:cNvPr>
          <p:cNvSpPr txBox="1"/>
          <p:nvPr/>
        </p:nvSpPr>
        <p:spPr>
          <a:xfrm>
            <a:off x="6318069" y="2184258"/>
            <a:ext cx="43223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srgbClr val="000000"/>
                </a:solidFill>
                <a:effectLst/>
                <a:uLnTx/>
                <a:uFillTx/>
                <a:latin typeface="Calibri"/>
                <a:ea typeface="+mn-ea"/>
                <a:cs typeface="+mn-cs"/>
              </a:rPr>
              <a:t>…ett stöd för individ- och patientnära arbete</a:t>
            </a:r>
          </a:p>
        </p:txBody>
      </p:sp>
      <p:sp>
        <p:nvSpPr>
          <p:cNvPr id="10" name="Rectangle: Rounded Corners 9">
            <a:extLst>
              <a:ext uri="{FF2B5EF4-FFF2-40B4-BE49-F238E27FC236}">
                <a16:creationId xmlns:a16="http://schemas.microsoft.com/office/drawing/2014/main" id="{98DE9A64-45FD-2A2E-F3E4-C40739B5CD84}"/>
              </a:ext>
            </a:extLst>
          </p:cNvPr>
          <p:cNvSpPr/>
          <p:nvPr/>
        </p:nvSpPr>
        <p:spPr>
          <a:xfrm>
            <a:off x="5943688" y="2981960"/>
            <a:ext cx="5008792" cy="74876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Oval 10">
            <a:extLst>
              <a:ext uri="{FF2B5EF4-FFF2-40B4-BE49-F238E27FC236}">
                <a16:creationId xmlns:a16="http://schemas.microsoft.com/office/drawing/2014/main" id="{7F8D592C-C8C3-74D2-F546-D8A52A8FE155}"/>
              </a:ext>
            </a:extLst>
          </p:cNvPr>
          <p:cNvSpPr/>
          <p:nvPr/>
        </p:nvSpPr>
        <p:spPr>
          <a:xfrm>
            <a:off x="5569309" y="2981960"/>
            <a:ext cx="748760" cy="74876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accent1">
                  <a:lumMod val="75000"/>
                </a:schemeClr>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123D55E-B2A0-3C18-D301-E02BC0B7B066}"/>
              </a:ext>
            </a:extLst>
          </p:cNvPr>
          <p:cNvSpPr txBox="1"/>
          <p:nvPr/>
        </p:nvSpPr>
        <p:spPr>
          <a:xfrm>
            <a:off x="6318069" y="3171674"/>
            <a:ext cx="43542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srgbClr val="000000"/>
                </a:solidFill>
                <a:effectLst/>
                <a:uLnTx/>
                <a:uFillTx/>
                <a:latin typeface="Calibri"/>
                <a:ea typeface="+mn-ea"/>
                <a:cs typeface="+mn-cs"/>
              </a:rPr>
              <a:t>…målgruppsanpassade och användarvänliga</a:t>
            </a:r>
          </a:p>
        </p:txBody>
      </p:sp>
      <p:sp>
        <p:nvSpPr>
          <p:cNvPr id="14" name="Rectangle: Rounded Corners 13">
            <a:extLst>
              <a:ext uri="{FF2B5EF4-FFF2-40B4-BE49-F238E27FC236}">
                <a16:creationId xmlns:a16="http://schemas.microsoft.com/office/drawing/2014/main" id="{93B40B1C-E930-59BD-E8AE-3FEC243AB0F0}"/>
              </a:ext>
            </a:extLst>
          </p:cNvPr>
          <p:cNvSpPr/>
          <p:nvPr/>
        </p:nvSpPr>
        <p:spPr>
          <a:xfrm>
            <a:off x="5943688" y="3920434"/>
            <a:ext cx="5008792" cy="74876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Oval 14">
            <a:extLst>
              <a:ext uri="{FF2B5EF4-FFF2-40B4-BE49-F238E27FC236}">
                <a16:creationId xmlns:a16="http://schemas.microsoft.com/office/drawing/2014/main" id="{41CD5D9C-710B-5144-13ED-1122D568D299}"/>
              </a:ext>
            </a:extLst>
          </p:cNvPr>
          <p:cNvSpPr/>
          <p:nvPr/>
        </p:nvSpPr>
        <p:spPr>
          <a:xfrm>
            <a:off x="5569309" y="3920434"/>
            <a:ext cx="748760" cy="74876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accent1">
                  <a:lumMod val="75000"/>
                </a:schemeClr>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C80FA43C-0298-A83C-DC54-4F47DB226816}"/>
              </a:ext>
            </a:extLst>
          </p:cNvPr>
          <p:cNvSpPr txBox="1"/>
          <p:nvPr/>
        </p:nvSpPr>
        <p:spPr>
          <a:xfrm>
            <a:off x="6318069" y="4110148"/>
            <a:ext cx="35171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srgbClr val="000000"/>
                </a:solidFill>
                <a:effectLst/>
                <a:uLnTx/>
                <a:uFillTx/>
                <a:latin typeface="Calibri"/>
                <a:ea typeface="+mn-ea"/>
                <a:cs typeface="+mn-cs"/>
              </a:rPr>
              <a:t>…av hög kvalitet och väl förankrade</a:t>
            </a:r>
          </a:p>
        </p:txBody>
      </p:sp>
      <p:sp>
        <p:nvSpPr>
          <p:cNvPr id="18" name="Rectangle: Rounded Corners 17">
            <a:extLst>
              <a:ext uri="{FF2B5EF4-FFF2-40B4-BE49-F238E27FC236}">
                <a16:creationId xmlns:a16="http://schemas.microsoft.com/office/drawing/2014/main" id="{73CA7D70-F9F0-5D48-DB4F-BE781A9C7946}"/>
              </a:ext>
            </a:extLst>
          </p:cNvPr>
          <p:cNvSpPr/>
          <p:nvPr/>
        </p:nvSpPr>
        <p:spPr>
          <a:xfrm>
            <a:off x="5943688" y="4907850"/>
            <a:ext cx="5008792" cy="74876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Oval 18">
            <a:extLst>
              <a:ext uri="{FF2B5EF4-FFF2-40B4-BE49-F238E27FC236}">
                <a16:creationId xmlns:a16="http://schemas.microsoft.com/office/drawing/2014/main" id="{6A9DCB5A-0A68-5715-5077-7D30E55A7D49}"/>
              </a:ext>
            </a:extLst>
          </p:cNvPr>
          <p:cNvSpPr/>
          <p:nvPr/>
        </p:nvSpPr>
        <p:spPr>
          <a:xfrm>
            <a:off x="5569309" y="4907850"/>
            <a:ext cx="748760" cy="74876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accent1">
                  <a:lumMod val="75000"/>
                </a:schemeClr>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87C5BF22-18E6-4523-C3C1-3FA06AC5D8D4}"/>
              </a:ext>
            </a:extLst>
          </p:cNvPr>
          <p:cNvSpPr txBox="1"/>
          <p:nvPr/>
        </p:nvSpPr>
        <p:spPr>
          <a:xfrm>
            <a:off x="6318069" y="5097564"/>
            <a:ext cx="2534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srgbClr val="000000"/>
                </a:solidFill>
                <a:effectLst/>
                <a:uLnTx/>
                <a:uFillTx/>
                <a:latin typeface="Calibri"/>
                <a:ea typeface="+mn-ea"/>
                <a:cs typeface="+mn-cs"/>
              </a:rPr>
              <a:t>…enkla att implementera</a:t>
            </a:r>
          </a:p>
        </p:txBody>
      </p:sp>
      <p:sp>
        <p:nvSpPr>
          <p:cNvPr id="22" name="TextBox 21">
            <a:extLst>
              <a:ext uri="{FF2B5EF4-FFF2-40B4-BE49-F238E27FC236}">
                <a16:creationId xmlns:a16="http://schemas.microsoft.com/office/drawing/2014/main" id="{A3485FB4-B374-C658-11B9-93A302922D23}"/>
              </a:ext>
            </a:extLst>
          </p:cNvPr>
          <p:cNvSpPr txBox="1"/>
          <p:nvPr/>
        </p:nvSpPr>
        <p:spPr>
          <a:xfrm>
            <a:off x="5853612" y="2107314"/>
            <a:ext cx="675552"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chemeClr val="accent1">
                    <a:lumMod val="75000"/>
                  </a:schemeClr>
                </a:solidFill>
                <a:effectLst/>
                <a:uLnTx/>
                <a:uFillTx/>
                <a:latin typeface="Calibri"/>
                <a:ea typeface="+mn-ea"/>
                <a:cs typeface="+mn-cs"/>
              </a:rPr>
              <a:t>1</a:t>
            </a:r>
          </a:p>
        </p:txBody>
      </p:sp>
      <p:sp>
        <p:nvSpPr>
          <p:cNvPr id="23" name="TextBox 22">
            <a:extLst>
              <a:ext uri="{FF2B5EF4-FFF2-40B4-BE49-F238E27FC236}">
                <a16:creationId xmlns:a16="http://schemas.microsoft.com/office/drawing/2014/main" id="{64BBA499-9FE7-9F15-8621-61930BEB8113}"/>
              </a:ext>
            </a:extLst>
          </p:cNvPr>
          <p:cNvSpPr txBox="1"/>
          <p:nvPr/>
        </p:nvSpPr>
        <p:spPr>
          <a:xfrm>
            <a:off x="5853612" y="3084936"/>
            <a:ext cx="675552"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chemeClr val="accent1">
                    <a:lumMod val="75000"/>
                  </a:schemeClr>
                </a:solidFill>
                <a:effectLst/>
                <a:uLnTx/>
                <a:uFillTx/>
                <a:latin typeface="Calibri"/>
                <a:ea typeface="+mn-ea"/>
                <a:cs typeface="+mn-cs"/>
              </a:rPr>
              <a:t>2</a:t>
            </a:r>
          </a:p>
        </p:txBody>
      </p:sp>
      <p:sp>
        <p:nvSpPr>
          <p:cNvPr id="24" name="TextBox 23">
            <a:extLst>
              <a:ext uri="{FF2B5EF4-FFF2-40B4-BE49-F238E27FC236}">
                <a16:creationId xmlns:a16="http://schemas.microsoft.com/office/drawing/2014/main" id="{8966EE56-D2A7-6A78-3A89-59C414076DF9}"/>
              </a:ext>
            </a:extLst>
          </p:cNvPr>
          <p:cNvSpPr txBox="1"/>
          <p:nvPr/>
        </p:nvSpPr>
        <p:spPr>
          <a:xfrm>
            <a:off x="5853612" y="4033204"/>
            <a:ext cx="675552"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chemeClr val="accent1">
                    <a:lumMod val="75000"/>
                  </a:schemeClr>
                </a:solidFill>
                <a:effectLst/>
                <a:uLnTx/>
                <a:uFillTx/>
                <a:latin typeface="Calibri"/>
                <a:ea typeface="+mn-ea"/>
                <a:cs typeface="+mn-cs"/>
              </a:rPr>
              <a:t>3</a:t>
            </a:r>
          </a:p>
        </p:txBody>
      </p:sp>
      <p:sp>
        <p:nvSpPr>
          <p:cNvPr id="25" name="TextBox 24">
            <a:extLst>
              <a:ext uri="{FF2B5EF4-FFF2-40B4-BE49-F238E27FC236}">
                <a16:creationId xmlns:a16="http://schemas.microsoft.com/office/drawing/2014/main" id="{F2A73E5A-94C8-1045-6335-677CAA7C2549}"/>
              </a:ext>
            </a:extLst>
          </p:cNvPr>
          <p:cNvSpPr txBox="1"/>
          <p:nvPr/>
        </p:nvSpPr>
        <p:spPr>
          <a:xfrm>
            <a:off x="5853612" y="5020620"/>
            <a:ext cx="675552"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chemeClr val="accent1">
                    <a:lumMod val="75000"/>
                  </a:schemeClr>
                </a:solidFill>
                <a:effectLst/>
                <a:uLnTx/>
                <a:uFillTx/>
                <a:latin typeface="Calibri"/>
                <a:ea typeface="+mn-ea"/>
                <a:cs typeface="+mn-cs"/>
              </a:rPr>
              <a:t>4</a:t>
            </a:r>
          </a:p>
        </p:txBody>
      </p:sp>
    </p:spTree>
    <p:extLst>
      <p:ext uri="{BB962C8B-B14F-4D97-AF65-F5344CB8AC3E}">
        <p14:creationId xmlns:p14="http://schemas.microsoft.com/office/powerpoint/2010/main" val="134163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929517A-9476-4F3B-8A59-B6EB9E6C76CA}"/>
              </a:ext>
            </a:extLst>
          </p:cNvPr>
          <p:cNvSpPr>
            <a:spLocks noGrp="1"/>
          </p:cNvSpPr>
          <p:nvPr>
            <p:ph type="title"/>
          </p:nvPr>
        </p:nvSpPr>
        <p:spPr/>
        <p:txBody>
          <a:bodyPr/>
          <a:lstStyle/>
          <a:p>
            <a:r>
              <a:rPr lang="sv-SE" sz="2800" dirty="0"/>
              <a:t>Varför vårdförlopp för nydebuterad hjärtsvikt?</a:t>
            </a:r>
          </a:p>
        </p:txBody>
      </p:sp>
      <p:sp>
        <p:nvSpPr>
          <p:cNvPr id="2" name="Platshållare för innehåll 1">
            <a:extLst>
              <a:ext uri="{FF2B5EF4-FFF2-40B4-BE49-F238E27FC236}">
                <a16:creationId xmlns:a16="http://schemas.microsoft.com/office/drawing/2014/main" id="{54EC26FD-1DEF-4E0A-8FDE-9C8A7F1F1BC2}"/>
              </a:ext>
            </a:extLst>
          </p:cNvPr>
          <p:cNvSpPr>
            <a:spLocks noGrp="1"/>
          </p:cNvSpPr>
          <p:nvPr>
            <p:ph idx="1"/>
          </p:nvPr>
        </p:nvSpPr>
        <p:spPr/>
        <p:txBody>
          <a:bodyPr>
            <a:normAutofit/>
          </a:bodyPr>
          <a:lstStyle/>
          <a:p>
            <a:r>
              <a:rPr lang="sv-SE" dirty="0"/>
              <a:t>Det övergripande målet är att förbättra livskvalitet, fysisk kapacitet och överlevnad hos patienter med hjärtsvikt</a:t>
            </a:r>
          </a:p>
          <a:p>
            <a:endParaRPr lang="sv-SE" dirty="0"/>
          </a:p>
          <a:p>
            <a:r>
              <a:rPr lang="sv-SE" dirty="0"/>
              <a:t>Vidare målsättningar är att minska behovet av sjukhusinläggningar hos patienter med hjärtsvikt samt att öka jämlikheten, effektiviteten och kvaliteten i vården.</a:t>
            </a:r>
          </a:p>
          <a:p>
            <a:pPr marL="0" indent="0">
              <a:buNone/>
            </a:pPr>
            <a:endParaRPr lang="sv-SE" dirty="0"/>
          </a:p>
          <a:p>
            <a:pPr marL="0" indent="0">
              <a:buNone/>
            </a:pPr>
            <a:r>
              <a:rPr lang="sv-SE" dirty="0"/>
              <a:t> </a:t>
            </a:r>
          </a:p>
          <a:p>
            <a:endParaRPr lang="sv-SE" dirty="0"/>
          </a:p>
          <a:p>
            <a:endParaRPr lang="sv-SE" dirty="0"/>
          </a:p>
        </p:txBody>
      </p:sp>
    </p:spTree>
    <p:extLst>
      <p:ext uri="{BB962C8B-B14F-4D97-AF65-F5344CB8AC3E}">
        <p14:creationId xmlns:p14="http://schemas.microsoft.com/office/powerpoint/2010/main" val="299198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D0A95C-0FCD-AB72-A624-115A60B9E74D}"/>
              </a:ext>
            </a:extLst>
          </p:cNvPr>
          <p:cNvSpPr>
            <a:spLocks noGrp="1"/>
          </p:cNvSpPr>
          <p:nvPr>
            <p:ph type="title"/>
          </p:nvPr>
        </p:nvSpPr>
        <p:spPr/>
        <p:txBody>
          <a:bodyPr/>
          <a:lstStyle/>
          <a:p>
            <a:r>
              <a:rPr lang="sv-SE" sz="2800"/>
              <a:t>Vårdförloppet innehåller flödesschema och åtgärdsblock </a:t>
            </a:r>
          </a:p>
        </p:txBody>
      </p:sp>
      <p:pic>
        <p:nvPicPr>
          <p:cNvPr id="10" name="Platshållare för innehåll 9">
            <a:extLst>
              <a:ext uri="{FF2B5EF4-FFF2-40B4-BE49-F238E27FC236}">
                <a16:creationId xmlns:a16="http://schemas.microsoft.com/office/drawing/2014/main" id="{413FA351-0562-966B-08DE-DDE8F0181C7B}"/>
              </a:ext>
            </a:extLst>
          </p:cNvPr>
          <p:cNvPicPr>
            <a:picLocks noGrp="1" noChangeAspect="1"/>
          </p:cNvPicPr>
          <p:nvPr>
            <p:ph idx="1"/>
          </p:nvPr>
        </p:nvPicPr>
        <p:blipFill>
          <a:blip r:embed="rId3"/>
          <a:stretch>
            <a:fillRect/>
          </a:stretch>
        </p:blipFill>
        <p:spPr>
          <a:xfrm>
            <a:off x="5246239" y="1555719"/>
            <a:ext cx="3071121" cy="4038600"/>
          </a:xfrm>
          <a:ln>
            <a:solidFill>
              <a:srgbClr val="FF0000"/>
            </a:solidFill>
          </a:ln>
        </p:spPr>
      </p:pic>
      <p:sp>
        <p:nvSpPr>
          <p:cNvPr id="9" name="textruta 8">
            <a:extLst>
              <a:ext uri="{FF2B5EF4-FFF2-40B4-BE49-F238E27FC236}">
                <a16:creationId xmlns:a16="http://schemas.microsoft.com/office/drawing/2014/main" id="{A1CC006E-4801-62F1-8FAA-81490DB89BE6}"/>
              </a:ext>
            </a:extLst>
          </p:cNvPr>
          <p:cNvSpPr txBox="1"/>
          <p:nvPr/>
        </p:nvSpPr>
        <p:spPr>
          <a:xfrm>
            <a:off x="8925339" y="1555719"/>
            <a:ext cx="3111540" cy="954107"/>
          </a:xfrm>
          <a:prstGeom prst="rect">
            <a:avLst/>
          </a:prstGeom>
          <a:solidFill>
            <a:schemeClr val="accent1">
              <a:lumMod val="40000"/>
              <a:lumOff val="60000"/>
            </a:schemeClr>
          </a:solidFill>
        </p:spPr>
        <p:txBody>
          <a:bodyPr wrap="square" rtlCol="0">
            <a:spAutoFit/>
          </a:bodyPr>
          <a:lstStyle/>
          <a:p>
            <a:pPr lvl="0" defTabSz="457200">
              <a:defRPr/>
            </a:pPr>
            <a:r>
              <a:rPr kumimoji="0" lang="sv-SE" sz="1400" b="0" i="0" u="none" strike="noStrike" kern="1200" cap="none" spc="0" normalizeH="0" baseline="0" noProof="0" dirty="0">
                <a:ln>
                  <a:noFill/>
                </a:ln>
                <a:solidFill>
                  <a:schemeClr val="bg1"/>
                </a:solidFill>
                <a:effectLst/>
                <a:uLnTx/>
                <a:uFillTx/>
                <a:latin typeface="Arial" panose="020B0604020202020204"/>
                <a:ea typeface="+mn-ea"/>
                <a:cs typeface="+mn-cs"/>
              </a:rPr>
              <a:t>Obs! Texten i bilden är ej läsbar här. För ett läsbart flödesschema hänvisas till  </a:t>
            </a:r>
            <a:r>
              <a:rPr lang="sv-SE" sz="1400" dirty="0">
                <a:hlinkClick r:id="rId4"/>
              </a:rPr>
              <a:t>Hjärtsvikt - 1177 för vårdpersonal</a:t>
            </a:r>
            <a:endParaRPr kumimoji="0" lang="sv-SE" sz="1400" b="0" i="0" u="none" strike="noStrike" kern="1200" cap="none" spc="0" normalizeH="0" baseline="0" noProof="0" dirty="0">
              <a:ln>
                <a:noFill/>
              </a:ln>
              <a:solidFill>
                <a:srgbClr val="FF0000"/>
              </a:solidFill>
              <a:effectLst/>
              <a:uLnTx/>
              <a:uFillTx/>
              <a:latin typeface="Arial" panose="020B0604020202020204"/>
            </a:endParaRPr>
          </a:p>
        </p:txBody>
      </p:sp>
      <p:pic>
        <p:nvPicPr>
          <p:cNvPr id="5" name="Bildobjekt 4">
            <a:extLst>
              <a:ext uri="{FF2B5EF4-FFF2-40B4-BE49-F238E27FC236}">
                <a16:creationId xmlns:a16="http://schemas.microsoft.com/office/drawing/2014/main" id="{33EACB13-5F94-EAC5-31CA-3CB64E18E9B1}"/>
              </a:ext>
            </a:extLst>
          </p:cNvPr>
          <p:cNvPicPr>
            <a:picLocks noChangeAspect="1"/>
          </p:cNvPicPr>
          <p:nvPr/>
        </p:nvPicPr>
        <p:blipFill>
          <a:blip r:embed="rId5"/>
          <a:stretch>
            <a:fillRect/>
          </a:stretch>
        </p:blipFill>
        <p:spPr>
          <a:xfrm>
            <a:off x="629194" y="1555719"/>
            <a:ext cx="3694328" cy="5017965"/>
          </a:xfrm>
          <a:prstGeom prst="rect">
            <a:avLst/>
          </a:prstGeom>
          <a:ln>
            <a:solidFill>
              <a:srgbClr val="FF0000"/>
            </a:solidFill>
          </a:ln>
        </p:spPr>
      </p:pic>
    </p:spTree>
    <p:extLst>
      <p:ext uri="{BB962C8B-B14F-4D97-AF65-F5344CB8AC3E}">
        <p14:creationId xmlns:p14="http://schemas.microsoft.com/office/powerpoint/2010/main" val="2183661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4ACE18-FFEB-4E7C-A5F8-A87EB31967CB}"/>
              </a:ext>
            </a:extLst>
          </p:cNvPr>
          <p:cNvSpPr>
            <a:spLocks noGrp="1"/>
          </p:cNvSpPr>
          <p:nvPr>
            <p:ph type="ctrTitle"/>
          </p:nvPr>
        </p:nvSpPr>
        <p:spPr/>
        <p:txBody>
          <a:bodyPr/>
          <a:lstStyle/>
          <a:p>
            <a:r>
              <a:rPr lang="sv-SE" dirty="0"/>
              <a:t>Ingång och utgång till vårdförloppet</a:t>
            </a:r>
          </a:p>
        </p:txBody>
      </p:sp>
      <p:sp>
        <p:nvSpPr>
          <p:cNvPr id="4" name="Platshållare för text 3">
            <a:extLst>
              <a:ext uri="{FF2B5EF4-FFF2-40B4-BE49-F238E27FC236}">
                <a16:creationId xmlns:a16="http://schemas.microsoft.com/office/drawing/2014/main" id="{0D2330B9-76D6-4DF2-8A79-26AE434AC91D}"/>
              </a:ext>
            </a:extLst>
          </p:cNvPr>
          <p:cNvSpPr>
            <a:spLocks noGrp="1"/>
          </p:cNvSpPr>
          <p:nvPr>
            <p:ph type="body" sz="quarter" idx="10"/>
          </p:nvPr>
        </p:nvSpPr>
        <p:spPr>
          <a:xfrm>
            <a:off x="989013" y="1422400"/>
            <a:ext cx="4593640" cy="4186238"/>
          </a:xfrm>
        </p:spPr>
        <p:txBody>
          <a:bodyPr>
            <a:normAutofit fontScale="92500"/>
          </a:bodyPr>
          <a:lstStyle/>
          <a:p>
            <a:r>
              <a:rPr lang="sv-SE" b="1" dirty="0"/>
              <a:t>Ingång</a:t>
            </a:r>
          </a:p>
          <a:p>
            <a:r>
              <a:rPr lang="sv-SE" dirty="0"/>
              <a:t>Sker vid välgrundad misstanke om hjärtsvikt eller där man utan tidigare misstanke konstaterat hjärtsviktsdiagnos. Flera av nedanstående symtom och kliniska fynd hos en patient, mer sällan endast ett, kan ge misstanke om hjärtsvikt (andfåddhet, trötthet, sänkt fysisk kapacitet, ödem, svårigheter att sova i planläge på grund av andfåddhet, buksvullnad och svullna vener på halsen och patologiskt EKG)</a:t>
            </a:r>
            <a:endParaRPr lang="sv-SE" b="1" dirty="0"/>
          </a:p>
        </p:txBody>
      </p:sp>
      <p:sp>
        <p:nvSpPr>
          <p:cNvPr id="5" name="Platshållare för text 3">
            <a:extLst>
              <a:ext uri="{FF2B5EF4-FFF2-40B4-BE49-F238E27FC236}">
                <a16:creationId xmlns:a16="http://schemas.microsoft.com/office/drawing/2014/main" id="{B9B5DBA4-59D0-40A2-B056-E80DAA06CA63}"/>
              </a:ext>
            </a:extLst>
          </p:cNvPr>
          <p:cNvSpPr txBox="1">
            <a:spLocks/>
          </p:cNvSpPr>
          <p:nvPr/>
        </p:nvSpPr>
        <p:spPr>
          <a:xfrm>
            <a:off x="5896292" y="1422400"/>
            <a:ext cx="4875785" cy="4554654"/>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b="1" dirty="0"/>
              <a:t>Utgång</a:t>
            </a:r>
          </a:p>
          <a:p>
            <a:r>
              <a:rPr lang="sv-SE" dirty="0"/>
              <a:t>Sker vid något av följande:</a:t>
            </a:r>
          </a:p>
          <a:p>
            <a:r>
              <a:rPr lang="sv-SE" dirty="0"/>
              <a:t>- Ekokardiografin ger inga hållpunkter för hjärtsvikt.</a:t>
            </a:r>
          </a:p>
          <a:p>
            <a:r>
              <a:rPr lang="sv-SE" dirty="0"/>
              <a:t>- Ekokardiografin visar en huvuddiagnos som gör den normala behandlingen vid vänsterkammarsvikt olämplig eller i vissa fall till och med riskabel, till exempel signifikanta klaffel eller renodlad högerkammarsvikt. Dessa patienter ska också behandlas snabbt och adekvat, men behandlingarna skiljer sig så pass mycket att de inte lämpar sig för att ingå i vårdförloppet.</a:t>
            </a:r>
          </a:p>
          <a:p>
            <a:r>
              <a:rPr lang="sv-SE" dirty="0"/>
              <a:t>- Patienten anses av andra anledningar inte ha nytta av vårdförloppets åtgärder.</a:t>
            </a:r>
          </a:p>
          <a:p>
            <a:r>
              <a:rPr lang="sv-SE"/>
              <a:t>- Alla </a:t>
            </a:r>
            <a:r>
              <a:rPr lang="sv-SE" dirty="0"/>
              <a:t>åtgärder enligt vårdförloppet </a:t>
            </a:r>
            <a:r>
              <a:rPr lang="sv-SE"/>
              <a:t>är utförda.</a:t>
            </a:r>
            <a:endParaRPr lang="sv-SE" dirty="0"/>
          </a:p>
          <a:p>
            <a:endParaRPr lang="sv-SE" b="1" dirty="0"/>
          </a:p>
        </p:txBody>
      </p:sp>
    </p:spTree>
    <p:extLst>
      <p:ext uri="{BB962C8B-B14F-4D97-AF65-F5344CB8AC3E}">
        <p14:creationId xmlns:p14="http://schemas.microsoft.com/office/powerpoint/2010/main" val="342101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78077D5-90AC-45A3-9918-DF9FA0991D84}"/>
              </a:ext>
            </a:extLst>
          </p:cNvPr>
          <p:cNvSpPr>
            <a:spLocks noGrp="1"/>
          </p:cNvSpPr>
          <p:nvPr>
            <p:ph type="title"/>
          </p:nvPr>
        </p:nvSpPr>
        <p:spPr/>
        <p:txBody>
          <a:bodyPr/>
          <a:lstStyle/>
          <a:p>
            <a:r>
              <a:rPr lang="sv-SE" dirty="0"/>
              <a:t>Nytta för person, anhöriga och närstående med vårdförloppet</a:t>
            </a:r>
          </a:p>
        </p:txBody>
      </p:sp>
      <p:sp>
        <p:nvSpPr>
          <p:cNvPr id="2" name="Platshållare för innehåll 1">
            <a:extLst>
              <a:ext uri="{FF2B5EF4-FFF2-40B4-BE49-F238E27FC236}">
                <a16:creationId xmlns:a16="http://schemas.microsoft.com/office/drawing/2014/main" id="{DBC297A8-829B-4B7F-98DD-C370252EAD5F}"/>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sv-SE" dirty="0"/>
              <a:t>Fler individer får ekokardiografi vid misstänkt hjärtsvikt</a:t>
            </a:r>
          </a:p>
          <a:p>
            <a:pPr marL="342900" indent="-342900">
              <a:buFont typeface="Arial" panose="020B0604020202020204" pitchFamily="34" charset="0"/>
              <a:buChar char="•"/>
            </a:pPr>
            <a:r>
              <a:rPr lang="sv-SE" dirty="0"/>
              <a:t>Fler individer får tillgång till evidensbaserad behandling inom rimlig tid</a:t>
            </a:r>
          </a:p>
          <a:p>
            <a:pPr marL="342900" indent="-342900">
              <a:buFont typeface="Arial" panose="020B0604020202020204" pitchFamily="34" charset="0"/>
              <a:buChar char="•"/>
            </a:pPr>
            <a:r>
              <a:rPr lang="sv-SE" dirty="0"/>
              <a:t>Fler individer får tillgång till hjärtsviktsmottagning</a:t>
            </a:r>
          </a:p>
          <a:p>
            <a:pPr marL="342900" indent="-342900">
              <a:buFont typeface="Arial" panose="020B0604020202020204" pitchFamily="34" charset="0"/>
              <a:buChar char="•"/>
            </a:pPr>
            <a:r>
              <a:rPr lang="sv-SE" dirty="0"/>
              <a:t>Fler patienter får träffa en fysioterapeut inom hjärtrehabilitering för bedömning med pre-</a:t>
            </a:r>
            <a:r>
              <a:rPr lang="sv-SE" dirty="0" err="1"/>
              <a:t>exercise</a:t>
            </a:r>
            <a:r>
              <a:rPr lang="sv-SE" dirty="0"/>
              <a:t> screening, inkluderat test av fysisk kapacitet med symtombegränsat arbetsprov och muskeltest, samt förskrivning av individuellt anpassad fysisk träning inom hjärtrehabilitering</a:t>
            </a:r>
          </a:p>
          <a:p>
            <a:pPr marL="342900" indent="-342900">
              <a:buFont typeface="Arial" panose="020B0604020202020204" pitchFamily="34" charset="0"/>
              <a:buChar char="•"/>
            </a:pPr>
            <a:r>
              <a:rPr lang="sv-SE" dirty="0"/>
              <a:t>Fler individer uppnår sina individuellt optimala doser för basbehandling för hjärtsvikt</a:t>
            </a:r>
          </a:p>
          <a:p>
            <a:pPr marL="342900" indent="-342900">
              <a:buFont typeface="Arial" panose="020B0604020202020204" pitchFamily="34" charset="0"/>
              <a:buChar char="•"/>
            </a:pPr>
            <a:r>
              <a:rPr lang="sv-SE" dirty="0"/>
              <a:t>Patientsäkerheten förbättras genom ett tydligt vårdförlopp baserat på nationella riktlinjer och vårdprogram</a:t>
            </a:r>
          </a:p>
          <a:p>
            <a:pPr marL="342900" indent="-342900">
              <a:buFont typeface="Arial" panose="020B0604020202020204" pitchFamily="34" charset="0"/>
              <a:buChar char="•"/>
            </a:pPr>
            <a:r>
              <a:rPr lang="sv-SE" dirty="0"/>
              <a:t>Individens förutsättningar till delaktighet förbättras</a:t>
            </a:r>
          </a:p>
          <a:p>
            <a:pPr marL="342900" indent="-342900">
              <a:buFont typeface="Arial" panose="020B0604020202020204" pitchFamily="34" charset="0"/>
              <a:buChar char="•"/>
            </a:pPr>
            <a:endParaRPr lang="sv-SE" dirty="0"/>
          </a:p>
          <a:p>
            <a:pPr marL="342900" indent="-342900">
              <a:buFontTx/>
              <a:buChar char="-"/>
            </a:pPr>
            <a:endParaRPr lang="sv-SE" dirty="0"/>
          </a:p>
        </p:txBody>
      </p:sp>
    </p:spTree>
    <p:extLst>
      <p:ext uri="{BB962C8B-B14F-4D97-AF65-F5344CB8AC3E}">
        <p14:creationId xmlns:p14="http://schemas.microsoft.com/office/powerpoint/2010/main" val="98482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FEDA55C-0223-4F27-ABDE-DAC385B19BBA}"/>
              </a:ext>
            </a:extLst>
          </p:cNvPr>
          <p:cNvSpPr>
            <a:spLocks noGrp="1"/>
          </p:cNvSpPr>
          <p:nvPr>
            <p:ph type="title"/>
          </p:nvPr>
        </p:nvSpPr>
        <p:spPr/>
        <p:txBody>
          <a:bodyPr/>
          <a:lstStyle/>
          <a:p>
            <a:r>
              <a:rPr lang="sv-SE" dirty="0"/>
              <a:t>Risker</a:t>
            </a:r>
          </a:p>
        </p:txBody>
      </p:sp>
      <p:sp>
        <p:nvSpPr>
          <p:cNvPr id="2" name="Platshållare för innehåll 1">
            <a:extLst>
              <a:ext uri="{FF2B5EF4-FFF2-40B4-BE49-F238E27FC236}">
                <a16:creationId xmlns:a16="http://schemas.microsoft.com/office/drawing/2014/main" id="{5CACC0A3-72AA-45D1-BD47-5BDB24590EED}"/>
              </a:ext>
            </a:extLst>
          </p:cNvPr>
          <p:cNvSpPr>
            <a:spLocks noGrp="1"/>
          </p:cNvSpPr>
          <p:nvPr>
            <p:ph idx="1"/>
          </p:nvPr>
        </p:nvSpPr>
        <p:spPr/>
        <p:txBody>
          <a:bodyPr/>
          <a:lstStyle/>
          <a:p>
            <a:pPr marL="342900" indent="-342900">
              <a:buFont typeface="Arial" panose="020B0604020202020204" pitchFamily="34" charset="0"/>
              <a:buChar char="•"/>
            </a:pPr>
            <a:r>
              <a:rPr lang="sv-SE" dirty="0"/>
              <a:t>Ökad sannolikhet för omotiverad vård (utredningar av patienter som inte visar sig ha diagnos)</a:t>
            </a:r>
          </a:p>
          <a:p>
            <a:endParaRPr lang="sv-SE" dirty="0"/>
          </a:p>
          <a:p>
            <a:pPr marL="342900" indent="-342900">
              <a:buFont typeface="Arial" panose="020B0604020202020204" pitchFamily="34" charset="0"/>
              <a:buChar char="•"/>
            </a:pPr>
            <a:r>
              <a:rPr lang="sv-SE" dirty="0"/>
              <a:t>Införandet av vårdförloppet för hjärtsvikt kan leda till kompetensbrist inom andra vårdområden – detta då befintlig kompetens fokuseras till vårdförloppet</a:t>
            </a:r>
          </a:p>
          <a:p>
            <a:endParaRPr lang="sv-SE" dirty="0"/>
          </a:p>
          <a:p>
            <a:pPr marL="342900" indent="-342900">
              <a:buFont typeface="Arial" panose="020B0604020202020204" pitchFamily="34" charset="0"/>
              <a:buChar char="•"/>
            </a:pPr>
            <a:r>
              <a:rPr lang="sv-SE" dirty="0"/>
              <a:t> Undanträngningseffekter</a:t>
            </a:r>
          </a:p>
        </p:txBody>
      </p:sp>
    </p:spTree>
    <p:extLst>
      <p:ext uri="{BB962C8B-B14F-4D97-AF65-F5344CB8AC3E}">
        <p14:creationId xmlns:p14="http://schemas.microsoft.com/office/powerpoint/2010/main" val="3561302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Region Kronoberg ljus">
  <a:themeElements>
    <a:clrScheme name="Kronoberg LJUS 2022">
      <a:dk1>
        <a:sysClr val="windowText" lastClr="000000"/>
      </a:dk1>
      <a:lt1>
        <a:sysClr val="window" lastClr="FFFFFF"/>
      </a:lt1>
      <a:dk2>
        <a:srgbClr val="412682"/>
      </a:dk2>
      <a:lt2>
        <a:srgbClr val="E13288"/>
      </a:lt2>
      <a:accent1>
        <a:srgbClr val="E13288"/>
      </a:accent1>
      <a:accent2>
        <a:srgbClr val="412682"/>
      </a:accent2>
      <a:accent3>
        <a:srgbClr val="83B81A"/>
      </a:accent3>
      <a:accent4>
        <a:srgbClr val="1E6633"/>
      </a:accent4>
      <a:accent5>
        <a:srgbClr val="009EE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668A7373-14EF-4A9B-80F9-0516CD47C373}"/>
    </a:ext>
  </a:extLst>
</a:theme>
</file>

<file path=ppt/theme/theme2.xml><?xml version="1.0" encoding="utf-8"?>
<a:theme xmlns:a="http://schemas.openxmlformats.org/drawingml/2006/main" name="Region Kronoberg MÖRK">
  <a:themeElements>
    <a:clrScheme name="Kronoberg MÖRK 2022">
      <a:dk1>
        <a:srgbClr val="FFFFFF"/>
      </a:dk1>
      <a:lt1>
        <a:srgbClr val="000000"/>
      </a:lt1>
      <a:dk2>
        <a:srgbClr val="E13288"/>
      </a:dk2>
      <a:lt2>
        <a:srgbClr val="83B81A"/>
      </a:lt2>
      <a:accent1>
        <a:srgbClr val="83B81A"/>
      </a:accent1>
      <a:accent2>
        <a:srgbClr val="E13288"/>
      </a:accent2>
      <a:accent3>
        <a:srgbClr val="009EE0"/>
      </a:accent3>
      <a:accent4>
        <a:srgbClr val="F39800"/>
      </a:accent4>
      <a:accent5>
        <a:srgbClr val="FBD300"/>
      </a:accent5>
      <a:accent6>
        <a:srgbClr val="BCB1AB"/>
      </a:accent6>
      <a:hlink>
        <a:srgbClr val="009EE0"/>
      </a:hlink>
      <a:folHlink>
        <a:srgbClr val="1E6633"/>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0BBB24D2-D144-497A-AAEF-42E9FBCC59EE}"/>
    </a:ext>
  </a:extLst>
</a:theme>
</file>

<file path=ppt/theme/theme3.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mall" id="{C0197AE7-D54F-5043-BB08-EE43D68BCDE4}" vid="{1FF52E99-8E52-0F49-960F-93856A592B9D}"/>
    </a:ext>
  </a:extLst>
</a:theme>
</file>

<file path=ppt/theme/theme4.xml><?xml version="1.0" encoding="utf-8"?>
<a:theme xmlns:a="http://schemas.openxmlformats.org/drawingml/2006/main" name="4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mall" id="{C0197AE7-D54F-5043-BB08-EE43D68BCDE4}" vid="{1FF52E99-8E52-0F49-960F-93856A592B9D}"/>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Kronoberg mall</Template>
  <TotalTime>3030</TotalTime>
  <Words>1196</Words>
  <Application>Microsoft Office PowerPoint</Application>
  <PresentationFormat>Bredbild</PresentationFormat>
  <Paragraphs>169</Paragraphs>
  <Slides>17</Slides>
  <Notes>11</Notes>
  <HiddenSlides>2</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17</vt:i4>
      </vt:variant>
    </vt:vector>
  </HeadingPairs>
  <TitlesOfParts>
    <vt:vector size="27" baseType="lpstr">
      <vt:lpstr>Arial</vt:lpstr>
      <vt:lpstr>Brandon Grotesque Black</vt:lpstr>
      <vt:lpstr>Brandon Grotesque Bold</vt:lpstr>
      <vt:lpstr>Calibri</vt:lpstr>
      <vt:lpstr>Times New Roman</vt:lpstr>
      <vt:lpstr>ヒラギノ角ゴ Pro W3</vt:lpstr>
      <vt:lpstr>Region Kronoberg ljus</vt:lpstr>
      <vt:lpstr>Region Kronoberg MÖRK</vt:lpstr>
      <vt:lpstr>Tema_sveriges_regioner_i_samverkan</vt:lpstr>
      <vt:lpstr>4_Tema_sveriges_regioner_i_samverkan</vt:lpstr>
      <vt:lpstr>Nydebuterad hjärtsvikt</vt:lpstr>
      <vt:lpstr>PowerPoint-presentation</vt:lpstr>
      <vt:lpstr>Varför personcentrerade och sammanhållna vårdförlopp?</vt:lpstr>
      <vt:lpstr>Målbildens vägledande principer</vt:lpstr>
      <vt:lpstr>Varför vårdförlopp för nydebuterad hjärtsvikt?</vt:lpstr>
      <vt:lpstr>Vårdförloppet innehåller flödesschema och åtgärdsblock </vt:lpstr>
      <vt:lpstr>Ingång och utgång till vårdförloppet</vt:lpstr>
      <vt:lpstr>Nytta för person, anhöriga och närstående med vårdförloppet</vt:lpstr>
      <vt:lpstr>Risker</vt:lpstr>
      <vt:lpstr>Processteam för  vårdförloppet i kronoberg</vt:lpstr>
      <vt:lpstr>Vårdförloppet i kronoberg</vt:lpstr>
      <vt:lpstr>Ansvarsområden verksamhetschef</vt:lpstr>
      <vt:lpstr>Identifierade utvecklingsområden övriga</vt:lpstr>
      <vt:lpstr>Organisation av vård för målgruppen i Kronoberg  (Från GAP-Analys Kronoberg) </vt:lpstr>
      <vt:lpstr>Berörd profession i kronoberg</vt:lpstr>
      <vt:lpstr>Mer om vårdförloppet</vt:lpstr>
      <vt:lpstr>Mer information och 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Karlsson Åsa RST kommunikationsavd gr1</dc:creator>
  <cp:lastModifiedBy>Markljung Minna SHV medklin läk Växjö</cp:lastModifiedBy>
  <cp:revision>79</cp:revision>
  <dcterms:created xsi:type="dcterms:W3CDTF">2024-04-19T06:56:58Z</dcterms:created>
  <dcterms:modified xsi:type="dcterms:W3CDTF">2025-02-04T16:14:53Z</dcterms:modified>
</cp:coreProperties>
</file>