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1" r:id="rId2"/>
    <p:sldMasterId id="2147483722" r:id="rId3"/>
    <p:sldMasterId id="2147483729" r:id="rId4"/>
  </p:sldMasterIdLst>
  <p:notesMasterIdLst>
    <p:notesMasterId r:id="rId23"/>
  </p:notesMasterIdLst>
  <p:sldIdLst>
    <p:sldId id="292" r:id="rId5"/>
    <p:sldId id="329" r:id="rId6"/>
    <p:sldId id="4162" r:id="rId7"/>
    <p:sldId id="11837" r:id="rId8"/>
    <p:sldId id="2145709570" r:id="rId9"/>
    <p:sldId id="2145709568" r:id="rId10"/>
    <p:sldId id="2145709578" r:id="rId11"/>
    <p:sldId id="2145709575" r:id="rId12"/>
    <p:sldId id="2145709576" r:id="rId13"/>
    <p:sldId id="2145709569" r:id="rId14"/>
    <p:sldId id="2145709571" r:id="rId15"/>
    <p:sldId id="2145709582" r:id="rId16"/>
    <p:sldId id="2145709583" r:id="rId17"/>
    <p:sldId id="2145709567" r:id="rId18"/>
    <p:sldId id="2145709574" r:id="rId19"/>
    <p:sldId id="2145709577" r:id="rId20"/>
    <p:sldId id="2145709579" r:id="rId21"/>
    <p:sldId id="2145709580"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isson Josefina HSJ omst prog närm kronob" initials="JJHopnk" lastIdx="1" clrIdx="0">
    <p:extLst>
      <p:ext uri="{19B8F6BF-5375-455C-9EA6-DF929625EA0E}">
        <p15:presenceInfo xmlns:p15="http://schemas.microsoft.com/office/powerpoint/2012/main" userId="S-1-5-21-515967899-299502267-725345543-73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848"/>
    <a:srgbClr val="605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47" autoAdjust="0"/>
    <p:restoredTop sz="93883" autoAdjust="0"/>
  </p:normalViewPr>
  <p:slideViewPr>
    <p:cSldViewPr snapToGrid="0" showGuides="1">
      <p:cViewPr varScale="1">
        <p:scale>
          <a:sx n="104" d="100"/>
          <a:sy n="104" d="100"/>
        </p:scale>
        <p:origin x="132" y="33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2025-02-04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ardpersonal.1177.se/Kronoberg/kunskapsstod/vardforlopp/kognitiv-svikt-vid-misstankt-demenssjukdom/#section-4501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a:t>
            </a:fld>
            <a:endParaRPr lang="sv-SE"/>
          </a:p>
        </p:txBody>
      </p:sp>
    </p:spTree>
    <p:extLst>
      <p:ext uri="{BB962C8B-B14F-4D97-AF65-F5344CB8AC3E}">
        <p14:creationId xmlns:p14="http://schemas.microsoft.com/office/powerpoint/2010/main" val="3900197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sammanfattningen i konsekvensbeskrivningen kan man läsa vilka professioner som är involverade. </a:t>
            </a: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15</a:t>
            </a:fld>
            <a:endParaRPr lang="sv-SE"/>
          </a:p>
        </p:txBody>
      </p:sp>
    </p:spTree>
    <p:extLst>
      <p:ext uri="{BB962C8B-B14F-4D97-AF65-F5344CB8AC3E}">
        <p14:creationId xmlns:p14="http://schemas.microsoft.com/office/powerpoint/2010/main" val="2501588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Hämta länkar till relevant information på https://vardpersonal.1177.se/.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54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58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Vårdförloppen ingår i en överenskommelse mellan SKR och staten. Den första överenskommelsen för vårdförlopp kom 2019. I överenskommelsen ingår också ekonomiska bidrag till regionerna för att genomföra arbetet.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81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nationella målen, hämtade från nationellt kliniskt kunskapsstöd/1177.se för vårdpersonal: </a:t>
            </a:r>
            <a:r>
              <a:rPr lang="sv-SE" dirty="0">
                <a:hlinkClick r:id="rId3"/>
              </a:rPr>
              <a:t>Kognitiv svikt vid misstänkt demenssjukdom - 1177 för vårdpersonal</a:t>
            </a:r>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5</a:t>
            </a:fld>
            <a:endParaRPr lang="sv-SE"/>
          </a:p>
        </p:txBody>
      </p:sp>
    </p:spTree>
    <p:extLst>
      <p:ext uri="{BB962C8B-B14F-4D97-AF65-F5344CB8AC3E}">
        <p14:creationId xmlns:p14="http://schemas.microsoft.com/office/powerpoint/2010/main" val="392915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Denna bild är till hjälp om man vill gå in och läsa i vårdförloppet. Till vänster ser ni själva flödesschemat. För varje ruta i flödesschemat finns en fördjupningstext som beskriver dels hälso-sjukvårdens åtgärder, del patientens åtgärder (efter förmåga). </a:t>
            </a:r>
            <a:r>
              <a:rPr lang="sv-SE" sz="1200" dirty="0"/>
              <a:t>Obs! Texten i bilden är ej läsbar här. Här är ett exempel från Vårdförloppet Stroke och Tia. Hämta ert flödesschema på https://vardpersonal.1177.se/Kronoberg/.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2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Finns under rubriken ”Ingång utgång” på nationella hemsidan.</a:t>
            </a:r>
          </a:p>
        </p:txBody>
      </p:sp>
      <p:sp>
        <p:nvSpPr>
          <p:cNvPr id="4" name="Platshållare för bildnummer 3"/>
          <p:cNvSpPr>
            <a:spLocks noGrp="1"/>
          </p:cNvSpPr>
          <p:nvPr>
            <p:ph type="sldNum" sz="quarter" idx="5"/>
          </p:nvPr>
        </p:nvSpPr>
        <p:spPr/>
        <p:txBody>
          <a:bodyPr/>
          <a:lstStyle/>
          <a:p>
            <a:fld id="{9F19FAB8-8AA6-49BD-99AB-B816102A1334}" type="slidenum">
              <a:rPr lang="sv-SE" smtClean="0"/>
              <a:t>7</a:t>
            </a:fld>
            <a:endParaRPr lang="sv-SE"/>
          </a:p>
        </p:txBody>
      </p:sp>
    </p:spTree>
    <p:extLst>
      <p:ext uri="{BB962C8B-B14F-4D97-AF65-F5344CB8AC3E}">
        <p14:creationId xmlns:p14="http://schemas.microsoft.com/office/powerpoint/2010/main" val="318140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Nytta och risker är hämtade här: https://media.kunskapsstod.se/attachment/e780c091-5e46-4767-a661-506060fd2f77.pdf</a:t>
            </a:r>
          </a:p>
        </p:txBody>
      </p:sp>
      <p:sp>
        <p:nvSpPr>
          <p:cNvPr id="4" name="Platshållare för bildnummer 3"/>
          <p:cNvSpPr>
            <a:spLocks noGrp="1"/>
          </p:cNvSpPr>
          <p:nvPr>
            <p:ph type="sldNum" sz="quarter" idx="5"/>
          </p:nvPr>
        </p:nvSpPr>
        <p:spPr/>
        <p:txBody>
          <a:bodyPr/>
          <a:lstStyle/>
          <a:p>
            <a:fld id="{9F19FAB8-8AA6-49BD-99AB-B816102A1334}" type="slidenum">
              <a:rPr lang="sv-SE" smtClean="0"/>
              <a:t>8</a:t>
            </a:fld>
            <a:endParaRPr lang="sv-SE"/>
          </a:p>
        </p:txBody>
      </p:sp>
    </p:spTree>
    <p:extLst>
      <p:ext uri="{BB962C8B-B14F-4D97-AF65-F5344CB8AC3E}">
        <p14:creationId xmlns:p14="http://schemas.microsoft.com/office/powerpoint/2010/main" val="195017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Nytta och risker är hämtade här: https://media.kunskapsstod.se/attachment/e780c091-5e46-4767-a661-506060fd2f77.pdf</a:t>
            </a: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9</a:t>
            </a:fld>
            <a:endParaRPr lang="sv-SE"/>
          </a:p>
        </p:txBody>
      </p:sp>
    </p:spTree>
    <p:extLst>
      <p:ext uri="{BB962C8B-B14F-4D97-AF65-F5344CB8AC3E}">
        <p14:creationId xmlns:p14="http://schemas.microsoft.com/office/powerpoint/2010/main" val="110007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sammanfattningen i konsekvensbeskrivningen kan man läsa vilka delar av vårdkedjan som är inkluderade.</a:t>
            </a:r>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220588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5A95FB7F-C742-D5A9-1853-B5A158E6A2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84" r="19364"/>
          <a:stretch/>
        </p:blipFill>
        <p:spPr>
          <a:xfrm>
            <a:off x="6246338" y="0"/>
            <a:ext cx="5945662" cy="4331807"/>
          </a:xfrm>
          <a:prstGeom prst="rect">
            <a:avLst/>
          </a:prstGeom>
        </p:spPr>
      </p:pic>
    </p:spTree>
    <p:extLst>
      <p:ext uri="{BB962C8B-B14F-4D97-AF65-F5344CB8AC3E}">
        <p14:creationId xmlns:p14="http://schemas.microsoft.com/office/powerpoint/2010/main" val="12137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1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FE26AE9-4F06-BE8B-CA94-01B9E86FDC5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30306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028908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58843079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998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2395130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266268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134873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2025-02-04</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85169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9160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944948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E1839EFE-0248-88A9-AA09-D12C3981C5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148" r="19174"/>
          <a:stretch/>
        </p:blipFill>
        <p:spPr>
          <a:xfrm>
            <a:off x="6228308" y="-12033"/>
            <a:ext cx="5959682" cy="4343839"/>
          </a:xfrm>
          <a:prstGeom prst="rect">
            <a:avLst/>
          </a:prstGeom>
        </p:spPr>
      </p:pic>
    </p:spTree>
    <p:extLst>
      <p:ext uri="{BB962C8B-B14F-4D97-AF65-F5344CB8AC3E}">
        <p14:creationId xmlns:p14="http://schemas.microsoft.com/office/powerpoint/2010/main" val="258023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763021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8336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rgbClr val="4D484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1"/>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51122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rgbClr val="4D4848"/>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tx2">
              <a:alpha val="84000"/>
            </a:schemeClr>
          </a:solidFill>
        </p:spPr>
        <p:txBody>
          <a:bodyPr>
            <a:normAutofit/>
          </a:bodyPr>
          <a:lstStyle>
            <a:lvl1pPr marL="0" indent="0">
              <a:buNone/>
              <a:defRPr sz="1600"/>
            </a:lvl1pPr>
          </a:lstStyle>
          <a:p>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1"/>
                </a:solidFill>
              </a:defRPr>
            </a:lvl1pPr>
          </a:lstStyle>
          <a:p>
            <a:r>
              <a:rPr lang="sv-SE" dirty="0"/>
              <a:t>Rubrik</a:t>
            </a:r>
            <a:br>
              <a:rPr lang="sv-SE" dirty="0"/>
            </a:br>
            <a:r>
              <a:rPr lang="sv-SE" dirty="0"/>
              <a:t>2 rader</a:t>
            </a:r>
          </a:p>
        </p:txBody>
      </p:sp>
      <p:pic>
        <p:nvPicPr>
          <p:cNvPr id="11" name="Bildobjekt 10" descr="Region Kronobergs logotyp i vitt.">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220B82CF-9F6C-4273-AE3B-D391F3723301}"/>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tx1"/>
                </a:solidFill>
                <a:latin typeface="Arial" panose="020B0604020202020204" pitchFamily="34" charset="0"/>
                <a:cs typeface="Arial" panose="020B0604020202020204" pitchFamily="34" charset="0"/>
              </a:rPr>
              <a:t>Lägg till en bild i bladet:</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Klicka på symbolen –välj foto – infoga. </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296689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235800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4D4848"/>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1"/>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008545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rgbClr val="4D4848"/>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247296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121966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4D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7401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rgbClr val="4D4848"/>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C7A09AD-8787-54E2-737F-657992EC1CE2}"/>
              </a:ext>
            </a:extLst>
          </p:cNvPr>
          <p:cNvSpPr/>
          <p:nvPr userDrawn="1"/>
        </p:nvSpPr>
        <p:spPr>
          <a:xfrm>
            <a:off x="0" y="0"/>
            <a:ext cx="12192000" cy="6858000"/>
          </a:xfrm>
          <a:prstGeom prst="rect">
            <a:avLst/>
          </a:prstGeom>
          <a:solidFill>
            <a:srgbClr val="4D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7032055E-18AF-4C39-8C8F-38FE826D2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552" y="1382567"/>
            <a:ext cx="3238896" cy="4575755"/>
          </a:xfrm>
          <a:prstGeom prst="rect">
            <a:avLst/>
          </a:prstGeom>
        </p:spPr>
      </p:pic>
    </p:spTree>
    <p:extLst>
      <p:ext uri="{BB962C8B-B14F-4D97-AF65-F5344CB8AC3E}">
        <p14:creationId xmlns:p14="http://schemas.microsoft.com/office/powerpoint/2010/main" val="3070455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Rubrikbild">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DF8EAA88-93BC-47F3-B596-C21BAD47708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42348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p>
        </p:txBody>
      </p:sp>
    </p:spTree>
    <p:extLst>
      <p:ext uri="{BB962C8B-B14F-4D97-AF65-F5344CB8AC3E}">
        <p14:creationId xmlns:p14="http://schemas.microsoft.com/office/powerpoint/2010/main" val="1505804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Anpassad layou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7E08B9BE-8254-44D6-98E2-FA042121DD58}"/>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2522863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7200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1D14189D-A517-4E98-9983-033C41D76F2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1764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3686193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466658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3771374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362241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292254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0504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5321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894091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38200" y="1825625"/>
            <a:ext cx="10515600" cy="40380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60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4">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43587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408050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79934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92124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92800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2025-02-04</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84221" y="6426926"/>
            <a:ext cx="509108"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a:extLst>
              <a:ext uri="{FF2B5EF4-FFF2-40B4-BE49-F238E27FC236}">
                <a16:creationId xmlns:a16="http://schemas.microsoft.com/office/drawing/2014/main" id="{4C2CBCBC-1CB2-ED3F-A5C1-498B52CB801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568731596"/>
      </p:ext>
    </p:extLst>
  </p:cSld>
  <p:clrMap bg1="lt1" tx1="dk1" bg2="lt2" tx2="dk2" accent1="accent1" accent2="accent2" accent3="accent3" accent4="accent4" accent5="accent5" accent6="accent6" hlink="hlink" folHlink="folHlink"/>
  <p:sldLayoutIdLst>
    <p:sldLayoutId id="2147483693" r:id="rId1"/>
    <p:sldLayoutId id="2147483682" r:id="rId2"/>
    <p:sldLayoutId id="2147483698" r:id="rId3"/>
    <p:sldLayoutId id="2147483688" r:id="rId4"/>
    <p:sldLayoutId id="2147483684" r:id="rId5"/>
    <p:sldLayoutId id="2147483697" r:id="rId6"/>
    <p:sldLayoutId id="2147483690" r:id="rId7"/>
    <p:sldLayoutId id="2147483686" r:id="rId8"/>
    <p:sldLayoutId id="2147483699" r:id="rId9"/>
    <p:sldLayoutId id="2147483700" r:id="rId10"/>
    <p:sldLayoutId id="2147483685"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84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2025-02-04</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descr="Region Kronobergs logotyp i vitt.">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Tree>
    <p:extLst>
      <p:ext uri="{BB962C8B-B14F-4D97-AF65-F5344CB8AC3E}">
        <p14:creationId xmlns:p14="http://schemas.microsoft.com/office/powerpoint/2010/main" val="657464216"/>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100000"/>
        </a:lnSpc>
        <a:spcBef>
          <a:spcPct val="0"/>
        </a:spcBef>
        <a:buNone/>
        <a:defRPr sz="3800" kern="1200" cap="all" spc="14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a:lnSpc>
                  <a:spcPts val="1480"/>
                </a:lnSpc>
              </a:pPr>
              <a:r>
                <a:rPr lang="sv-SE" sz="1400" b="1" kern="1200">
                  <a:solidFill>
                    <a:schemeClr val="tx1"/>
                  </a:solidFill>
                  <a:effectLst/>
                  <a:latin typeface="+mn-lt"/>
                  <a:ea typeface="+mn-ea"/>
                  <a:cs typeface="+mn-cs"/>
                </a:rPr>
                <a:t>Nationellt system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för kunskapsstyrning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Hälso- och sjukvård</a:t>
              </a:r>
              <a:endParaRPr lang="sv-SE" sz="1800" kern="1200">
                <a:solidFill>
                  <a:schemeClr val="tx1"/>
                </a:solidFill>
                <a:effectLst/>
                <a:latin typeface="+mn-lt"/>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tx1"/>
                  </a:solidFill>
                  <a:effectLst/>
                  <a:latin typeface="+mn-lt"/>
                  <a:ea typeface="+mn-ea"/>
                  <a:cs typeface="+mn-cs"/>
                </a:rPr>
                <a:t>SVERIGES REGIONER I SAMVERKAN</a:t>
              </a:r>
              <a:endParaRPr lang="sv-SE" sz="820" kern="1200">
                <a:solidFill>
                  <a:schemeClr val="tx1"/>
                </a:solidFill>
                <a:effectLst/>
                <a:latin typeface="+mn-lt"/>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a:lnSpc>
                  <a:spcPts val="1480"/>
                </a:lnSpc>
              </a:pPr>
              <a:r>
                <a:rPr lang="sv-SE" sz="1400" b="1" kern="1200">
                  <a:solidFill>
                    <a:schemeClr val="tx1"/>
                  </a:solidFill>
                  <a:effectLst/>
                  <a:latin typeface="+mn-lt"/>
                  <a:ea typeface="+mn-ea"/>
                  <a:cs typeface="+mn-cs"/>
                </a:rPr>
                <a:t>Nationellt system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för kunskapsstyrning </a:t>
              </a:r>
              <a:endParaRPr lang="sv-SE" sz="1400" kern="1200">
                <a:solidFill>
                  <a:schemeClr val="tx1"/>
                </a:solidFill>
                <a:effectLst/>
                <a:latin typeface="+mn-lt"/>
                <a:ea typeface="+mn-ea"/>
                <a:cs typeface="+mn-cs"/>
              </a:endParaRPr>
            </a:p>
            <a:p>
              <a:pPr>
                <a:lnSpc>
                  <a:spcPts val="1480"/>
                </a:lnSpc>
              </a:pPr>
              <a:r>
                <a:rPr lang="sv-SE" sz="1400" b="1" kern="1200">
                  <a:solidFill>
                    <a:schemeClr val="tx1"/>
                  </a:solidFill>
                  <a:effectLst/>
                  <a:latin typeface="+mn-lt"/>
                  <a:ea typeface="+mn-ea"/>
                  <a:cs typeface="+mn-cs"/>
                </a:rPr>
                <a:t>Hälso- och sjukvård</a:t>
              </a:r>
              <a:endParaRPr lang="sv-SE" sz="1800" kern="1200">
                <a:solidFill>
                  <a:schemeClr val="tx1"/>
                </a:solidFill>
                <a:effectLst/>
                <a:latin typeface="+mn-lt"/>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tx1"/>
                  </a:solidFill>
                  <a:effectLst/>
                  <a:latin typeface="+mn-lt"/>
                  <a:ea typeface="+mn-ea"/>
                  <a:cs typeface="+mn-cs"/>
                </a:rPr>
                <a:t>SVERIGES REGIONER I SAMVERKAN</a:t>
              </a:r>
              <a:endParaRPr lang="sv-SE" sz="820" kern="1200">
                <a:solidFill>
                  <a:schemeClr val="tx1"/>
                </a:solidFill>
                <a:effectLst/>
                <a:latin typeface="+mn-lt"/>
                <a:ea typeface="+mn-ea"/>
                <a:cs typeface="+mn-cs"/>
              </a:endParaRPr>
            </a:p>
          </p:txBody>
        </p:sp>
      </p:grpSp>
    </p:spTree>
    <p:extLst>
      <p:ext uri="{BB962C8B-B14F-4D97-AF65-F5344CB8AC3E}">
        <p14:creationId xmlns:p14="http://schemas.microsoft.com/office/powerpoint/2010/main" val="219343866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843411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kpub.regionkronoberg.se/OpenDoc.aspx?Id=7172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therese.adrian@kronoberg.s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kunskapsstyrningvard.se/download/18.7ed87f6b187dbb73247ad4f/1683103154461/Konsekvensbeskrivning-vardforlopp-KOL.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kunskapsstyrningvard.se/kunskapsstyrningvard/kunskapsstod/publiceradekunskapsstod/lungochallergisjukdomar/kronisktobstruktivlungsjukdomkolvardforlopp.56321.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regionkronoberg.se/psvf"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mailto:josefina.johannisson@kronoberg.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hyperlink" Target="https://kunskapsstyrningvard.se/kunskapsstyrningvard/kunskapsstod/publiceradekunskapsstod/lungochallergisjukdomar/kronisktobstruktivlungsjukdomkolvardforlopp.56321.html" TargetMode="External"/><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DBF9F0-A56C-4B6E-A94E-36FCF105008D}"/>
              </a:ext>
            </a:extLst>
          </p:cNvPr>
          <p:cNvSpPr>
            <a:spLocks noGrp="1"/>
          </p:cNvSpPr>
          <p:nvPr>
            <p:ph type="ctrTitle"/>
          </p:nvPr>
        </p:nvSpPr>
        <p:spPr>
          <a:xfrm>
            <a:off x="819151" y="1598335"/>
            <a:ext cx="5712278" cy="2387600"/>
          </a:xfrm>
        </p:spPr>
        <p:txBody>
          <a:bodyPr/>
          <a:lstStyle/>
          <a:p>
            <a:r>
              <a:rPr lang="sv-SE" i="1" dirty="0">
                <a:solidFill>
                  <a:schemeClr val="accent2"/>
                </a:solidFill>
              </a:rPr>
              <a:t>KRONISK OBSTRUKTIV LUNGSJUKDOM</a:t>
            </a:r>
            <a:br>
              <a:rPr lang="sv-SE" i="1" dirty="0">
                <a:solidFill>
                  <a:schemeClr val="accent2"/>
                </a:solidFill>
              </a:rPr>
            </a:br>
            <a:r>
              <a:rPr lang="sv-SE" i="1" dirty="0">
                <a:solidFill>
                  <a:schemeClr val="accent2"/>
                </a:solidFill>
              </a:rPr>
              <a:t>(kol, del 1)</a:t>
            </a:r>
          </a:p>
        </p:txBody>
      </p:sp>
      <p:sp>
        <p:nvSpPr>
          <p:cNvPr id="9" name="Underrubrik 8">
            <a:extLst>
              <a:ext uri="{FF2B5EF4-FFF2-40B4-BE49-F238E27FC236}">
                <a16:creationId xmlns:a16="http://schemas.microsoft.com/office/drawing/2014/main" id="{F0F38801-237C-446E-8EA0-B29743EE1F95}"/>
              </a:ext>
            </a:extLst>
          </p:cNvPr>
          <p:cNvSpPr>
            <a:spLocks noGrp="1"/>
          </p:cNvSpPr>
          <p:nvPr>
            <p:ph type="subTitle" idx="1"/>
          </p:nvPr>
        </p:nvSpPr>
        <p:spPr>
          <a:xfrm>
            <a:off x="819151" y="3939069"/>
            <a:ext cx="6144985" cy="1112838"/>
          </a:xfrm>
        </p:spPr>
        <p:txBody>
          <a:bodyPr>
            <a:normAutofit fontScale="70000" lnSpcReduction="20000"/>
          </a:bodyPr>
          <a:lstStyle/>
          <a:p>
            <a:br>
              <a:rPr lang="sv-SE" dirty="0"/>
            </a:br>
            <a:r>
              <a:rPr lang="sv-SE" dirty="0"/>
              <a:t>länsgemensam information om personcentrerat och sammanhållet vårdförlopp </a:t>
            </a:r>
          </a:p>
        </p:txBody>
      </p:sp>
      <p:sp>
        <p:nvSpPr>
          <p:cNvPr id="2" name="textruta 1">
            <a:extLst>
              <a:ext uri="{FF2B5EF4-FFF2-40B4-BE49-F238E27FC236}">
                <a16:creationId xmlns:a16="http://schemas.microsoft.com/office/drawing/2014/main" id="{1C34929A-CCD3-47A9-90C0-6641C63C7852}"/>
              </a:ext>
            </a:extLst>
          </p:cNvPr>
          <p:cNvSpPr txBox="1"/>
          <p:nvPr/>
        </p:nvSpPr>
        <p:spPr>
          <a:xfrm>
            <a:off x="819151" y="5688012"/>
            <a:ext cx="6286500" cy="523220"/>
          </a:xfrm>
          <a:prstGeom prst="rect">
            <a:avLst/>
          </a:prstGeom>
          <a:noFill/>
        </p:spPr>
        <p:txBody>
          <a:bodyPr wrap="square" rtlCol="0">
            <a:spAutoFit/>
          </a:bodyPr>
          <a:lstStyle/>
          <a:p>
            <a:r>
              <a:rPr lang="sv-SE" sz="1400" dirty="0"/>
              <a:t>Till chefer hos privata och offentliga vårdgivare i Kronoberg</a:t>
            </a:r>
          </a:p>
          <a:p>
            <a:r>
              <a:rPr lang="sv-SE" sz="1400" i="1" dirty="0"/>
              <a:t>Januari 2025</a:t>
            </a:r>
          </a:p>
        </p:txBody>
      </p:sp>
    </p:spTree>
    <p:extLst>
      <p:ext uri="{BB962C8B-B14F-4D97-AF65-F5344CB8AC3E}">
        <p14:creationId xmlns:p14="http://schemas.microsoft.com/office/powerpoint/2010/main" val="289052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688AE8-046D-4151-A9F5-9292E8D5E0D0}"/>
              </a:ext>
            </a:extLst>
          </p:cNvPr>
          <p:cNvSpPr>
            <a:spLocks noGrp="1"/>
          </p:cNvSpPr>
          <p:nvPr>
            <p:ph type="title"/>
          </p:nvPr>
        </p:nvSpPr>
        <p:spPr>
          <a:xfrm>
            <a:off x="629194" y="499667"/>
            <a:ext cx="4834800" cy="1325563"/>
          </a:xfrm>
        </p:spPr>
        <p:txBody>
          <a:bodyPr/>
          <a:lstStyle/>
          <a:p>
            <a:r>
              <a:rPr lang="sv-SE" sz="2800" dirty="0"/>
              <a:t>Processteam för </a:t>
            </a:r>
            <a:br>
              <a:rPr lang="sv-SE" sz="2800" dirty="0"/>
            </a:br>
            <a:r>
              <a:rPr lang="sv-SE" sz="2800" dirty="0"/>
              <a:t>vårdförloppet i </a:t>
            </a:r>
            <a:r>
              <a:rPr lang="sv-SE" sz="2800" dirty="0" err="1"/>
              <a:t>kronoberg</a:t>
            </a:r>
            <a:endParaRPr lang="sv-SE" sz="2800" dirty="0"/>
          </a:p>
        </p:txBody>
      </p:sp>
      <p:graphicFrame>
        <p:nvGraphicFramePr>
          <p:cNvPr id="3" name="Tabell 2">
            <a:extLst>
              <a:ext uri="{FF2B5EF4-FFF2-40B4-BE49-F238E27FC236}">
                <a16:creationId xmlns:a16="http://schemas.microsoft.com/office/drawing/2014/main" id="{3728850C-8733-470E-BBA4-E51286846DD6}"/>
              </a:ext>
            </a:extLst>
          </p:cNvPr>
          <p:cNvGraphicFramePr>
            <a:graphicFrameLocks noGrp="1"/>
          </p:cNvGraphicFramePr>
          <p:nvPr>
            <p:extLst>
              <p:ext uri="{D42A27DB-BD31-4B8C-83A1-F6EECF244321}">
                <p14:modId xmlns:p14="http://schemas.microsoft.com/office/powerpoint/2010/main" val="3254923444"/>
              </p:ext>
            </p:extLst>
          </p:nvPr>
        </p:nvGraphicFramePr>
        <p:xfrm>
          <a:off x="5463994" y="892938"/>
          <a:ext cx="6352674" cy="409392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90152">
                  <a:extLst>
                    <a:ext uri="{9D8B030D-6E8A-4147-A177-3AD203B41FA5}">
                      <a16:colId xmlns:a16="http://schemas.microsoft.com/office/drawing/2014/main" val="1724889756"/>
                    </a:ext>
                  </a:extLst>
                </a:gridCol>
                <a:gridCol w="2420037">
                  <a:extLst>
                    <a:ext uri="{9D8B030D-6E8A-4147-A177-3AD203B41FA5}">
                      <a16:colId xmlns:a16="http://schemas.microsoft.com/office/drawing/2014/main" val="635398266"/>
                    </a:ext>
                  </a:extLst>
                </a:gridCol>
                <a:gridCol w="1742485">
                  <a:extLst>
                    <a:ext uri="{9D8B030D-6E8A-4147-A177-3AD203B41FA5}">
                      <a16:colId xmlns:a16="http://schemas.microsoft.com/office/drawing/2014/main" val="3119612616"/>
                    </a:ext>
                  </a:extLst>
                </a:gridCol>
              </a:tblGrid>
              <a:tr h="325661">
                <a:tc>
                  <a:txBody>
                    <a:bodyPr/>
                    <a:lstStyle/>
                    <a:p>
                      <a:pPr algn="l" fontAlgn="b"/>
                      <a:r>
                        <a:rPr lang="sv-SE" sz="1400" i="0" u="none" strike="noStrike">
                          <a:solidFill>
                            <a:schemeClr val="bg1"/>
                          </a:solidFill>
                          <a:effectLst/>
                        </a:rPr>
                        <a:t>Namn</a:t>
                      </a:r>
                      <a:endParaRPr lang="sv-SE" sz="1400" b="1" i="0" u="none" strike="noStrike">
                        <a:solidFill>
                          <a:schemeClr val="bg1"/>
                        </a:solidFill>
                        <a:effectLst/>
                        <a:latin typeface="Calibri" panose="020F0502020204030204" pitchFamily="34" charset="0"/>
                      </a:endParaRPr>
                    </a:p>
                  </a:txBody>
                  <a:tcPr marL="12010" marR="12010" marT="12010" marB="0" anchor="b"/>
                </a:tc>
                <a:tc>
                  <a:txBody>
                    <a:bodyPr/>
                    <a:lstStyle/>
                    <a:p>
                      <a:pPr algn="l" fontAlgn="b"/>
                      <a:r>
                        <a:rPr lang="sv-SE" sz="1400" i="0" u="none" strike="noStrike">
                          <a:solidFill>
                            <a:schemeClr val="bg1"/>
                          </a:solidFill>
                          <a:effectLst/>
                        </a:rPr>
                        <a:t>Tjänstetitel</a:t>
                      </a:r>
                      <a:endParaRPr lang="sv-SE" sz="1400" b="1" i="0" u="none" strike="noStrike">
                        <a:solidFill>
                          <a:schemeClr val="bg1"/>
                        </a:solidFill>
                        <a:effectLst/>
                        <a:latin typeface="Calibri" panose="020F0502020204030204" pitchFamily="34" charset="0"/>
                      </a:endParaRPr>
                    </a:p>
                  </a:txBody>
                  <a:tcPr marL="12010" marR="12010" marT="12010" marB="0" anchor="b"/>
                </a:tc>
                <a:tc>
                  <a:txBody>
                    <a:bodyPr/>
                    <a:lstStyle/>
                    <a:p>
                      <a:pPr algn="l" fontAlgn="b"/>
                      <a:r>
                        <a:rPr lang="sv-SE" sz="1400" b="1" i="0" u="none" strike="noStrike" kern="1200">
                          <a:solidFill>
                            <a:schemeClr val="bg1"/>
                          </a:solidFill>
                          <a:effectLst/>
                          <a:latin typeface="+mn-lt"/>
                          <a:ea typeface="+mn-ea"/>
                          <a:cs typeface="+mn-cs"/>
                        </a:rPr>
                        <a:t>Arbetsplats</a:t>
                      </a:r>
                    </a:p>
                  </a:txBody>
                  <a:tcPr marL="12010" marR="12010" marT="12010" marB="0" anchor="b"/>
                </a:tc>
                <a:extLst>
                  <a:ext uri="{0D108BD9-81ED-4DB2-BD59-A6C34878D82A}">
                    <a16:rowId xmlns:a16="http://schemas.microsoft.com/office/drawing/2014/main" val="1936350275"/>
                  </a:ext>
                </a:extLst>
              </a:tr>
              <a:tr h="327397">
                <a:tc>
                  <a:txBody>
                    <a:bodyPr/>
                    <a:lstStyle/>
                    <a:p>
                      <a:pPr algn="l" fontAlgn="b"/>
                      <a:r>
                        <a:rPr lang="sv-SE" sz="1100" b="0" i="0" u="none" strike="noStrike" dirty="0">
                          <a:solidFill>
                            <a:schemeClr val="tx1"/>
                          </a:solidFill>
                          <a:effectLst/>
                          <a:latin typeface="+mn-lt"/>
                        </a:rPr>
                        <a:t>Gunilla Östgaard</a:t>
                      </a:r>
                    </a:p>
                  </a:txBody>
                  <a:tcPr marL="9525" marR="9525" marT="9525" marB="0" anchor="b"/>
                </a:tc>
                <a:tc>
                  <a:txBody>
                    <a:bodyPr/>
                    <a:lstStyle/>
                    <a:p>
                      <a:pPr algn="l" fontAlgn="b"/>
                      <a:r>
                        <a:rPr lang="sv-SE" sz="1100" b="0" i="0" u="none" strike="noStrike" dirty="0">
                          <a:solidFill>
                            <a:schemeClr val="tx1"/>
                          </a:solidFill>
                          <a:effectLst/>
                          <a:latin typeface="+mn-lt"/>
                        </a:rPr>
                        <a:t>Distriktsläkare/medicinskt sakkunnig</a:t>
                      </a:r>
                    </a:p>
                  </a:txBody>
                  <a:tcPr marL="9525" marR="9525" marT="9525" marB="0" anchor="b"/>
                </a:tc>
                <a:tc>
                  <a:txBody>
                    <a:bodyPr/>
                    <a:lstStyle/>
                    <a:p>
                      <a:pPr algn="l" fontAlgn="b"/>
                      <a:r>
                        <a:rPr lang="sv-SE" sz="1100" b="0" i="0" u="none" strike="noStrike" dirty="0">
                          <a:solidFill>
                            <a:schemeClr val="tx1"/>
                          </a:solidFill>
                          <a:effectLst/>
                          <a:latin typeface="+mn-lt"/>
                        </a:rPr>
                        <a:t>PRV  ledning</a:t>
                      </a:r>
                    </a:p>
                  </a:txBody>
                  <a:tcPr marL="9525" marR="9525" marT="9525" marB="0" anchor="b"/>
                </a:tc>
                <a:extLst>
                  <a:ext uri="{0D108BD9-81ED-4DB2-BD59-A6C34878D82A}">
                    <a16:rowId xmlns:a16="http://schemas.microsoft.com/office/drawing/2014/main" val="371718730"/>
                  </a:ext>
                </a:extLst>
              </a:tr>
              <a:tr h="287422">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3382576887"/>
                  </a:ext>
                </a:extLst>
              </a:tr>
              <a:tr h="343007">
                <a:tc>
                  <a:txBody>
                    <a:bodyPr/>
                    <a:lstStyle/>
                    <a:p>
                      <a:pPr lvl="0" algn="l">
                        <a:buNone/>
                      </a:pPr>
                      <a:endParaRPr lang="sv-SE" sz="1100" b="0" i="0" u="none" strike="noStrike" kern="1200" dirty="0">
                        <a:solidFill>
                          <a:schemeClr val="tx1"/>
                        </a:solidFill>
                        <a:effectLst/>
                        <a:latin typeface="+mn-lt"/>
                        <a:ea typeface="+mn-ea"/>
                        <a:cs typeface="+mn-cs"/>
                      </a:endParaRPr>
                    </a:p>
                    <a:p>
                      <a:pPr lvl="0" algn="l">
                        <a:buNone/>
                      </a:pPr>
                      <a:r>
                        <a:rPr lang="sv-SE" sz="1100" b="0" i="0" u="none" strike="noStrike" kern="1200" dirty="0">
                          <a:solidFill>
                            <a:schemeClr val="tx1"/>
                          </a:solidFill>
                          <a:effectLst/>
                          <a:latin typeface="+mn-lt"/>
                          <a:ea typeface="+mn-ea"/>
                          <a:cs typeface="+mn-cs"/>
                        </a:rPr>
                        <a:t>Daniel Bäck</a:t>
                      </a:r>
                    </a:p>
                  </a:txBody>
                  <a:tcPr marL="12009" marR="12009" marT="12009" marB="0"/>
                </a:tc>
                <a:tc>
                  <a:txBody>
                    <a:bodyPr/>
                    <a:lstStyle/>
                    <a:p>
                      <a:pPr algn="l" fontAlgn="b"/>
                      <a:endParaRPr lang="sv-SE" sz="1100" b="0" i="0" u="none" strike="noStrike" dirty="0">
                        <a:solidFill>
                          <a:schemeClr val="tx1"/>
                        </a:solidFill>
                        <a:effectLst/>
                        <a:latin typeface="+mn-lt"/>
                      </a:endParaRPr>
                    </a:p>
                    <a:p>
                      <a:pPr algn="l" fontAlgn="b"/>
                      <a:r>
                        <a:rPr lang="sv-SE" sz="1100" b="0" i="0" u="none" strike="noStrike" dirty="0">
                          <a:solidFill>
                            <a:schemeClr val="tx1"/>
                          </a:solidFill>
                          <a:effectLst/>
                          <a:latin typeface="+mn-lt"/>
                        </a:rPr>
                        <a:t>Distriktsläkare/medicinskt sakkunnig</a:t>
                      </a:r>
                    </a:p>
                  </a:txBody>
                  <a:tcPr marL="12009" marR="12009" marT="12009" marB="0"/>
                </a:tc>
                <a:tc>
                  <a:txBody>
                    <a:bodyPr/>
                    <a:lstStyle/>
                    <a:p>
                      <a:pPr marL="0" lvl="0" indent="0" algn="l" defTabSz="914400">
                        <a:lnSpc>
                          <a:spcPct val="100000"/>
                        </a:lnSpc>
                        <a:spcBef>
                          <a:spcPts val="0"/>
                        </a:spcBef>
                        <a:spcAft>
                          <a:spcPts val="0"/>
                        </a:spcAft>
                        <a:buNone/>
                        <a:tabLst/>
                        <a:defRPr/>
                      </a:pPr>
                      <a:endParaRPr lang="sv-SE" sz="1100" b="0" i="0" u="none" strike="noStrike" kern="1200" noProof="0" dirty="0">
                        <a:solidFill>
                          <a:schemeClr val="tx1"/>
                        </a:solidFill>
                        <a:effectLst/>
                        <a:latin typeface="+mn-lt"/>
                        <a:ea typeface="+mn-ea"/>
                        <a:cs typeface="+mn-cs"/>
                      </a:endParaRPr>
                    </a:p>
                    <a:p>
                      <a:pPr marL="0" lvl="0" indent="0" algn="l" defTabSz="914400">
                        <a:lnSpc>
                          <a:spcPct val="100000"/>
                        </a:lnSpc>
                        <a:spcBef>
                          <a:spcPts val="0"/>
                        </a:spcBef>
                        <a:spcAft>
                          <a:spcPts val="0"/>
                        </a:spcAft>
                        <a:buNone/>
                        <a:tabLst/>
                        <a:defRPr/>
                      </a:pPr>
                      <a:r>
                        <a:rPr lang="sv-SE" sz="1100" b="0" i="0" u="none" strike="noStrike" kern="1200" noProof="0" dirty="0">
                          <a:solidFill>
                            <a:schemeClr val="tx1"/>
                          </a:solidFill>
                          <a:effectLst/>
                          <a:latin typeface="+mn-lt"/>
                          <a:ea typeface="+mn-ea"/>
                          <a:cs typeface="+mn-cs"/>
                        </a:rPr>
                        <a:t>VC Capio Hovshaga</a:t>
                      </a:r>
                    </a:p>
                  </a:txBody>
                  <a:tcPr marL="12009" marR="12009" marT="12009" marB="0"/>
                </a:tc>
                <a:extLst>
                  <a:ext uri="{0D108BD9-81ED-4DB2-BD59-A6C34878D82A}">
                    <a16:rowId xmlns:a16="http://schemas.microsoft.com/office/drawing/2014/main" val="2134300807"/>
                  </a:ext>
                </a:extLst>
              </a:tr>
              <a:tr h="299386">
                <a:tc>
                  <a:txBody>
                    <a:bodyPr/>
                    <a:lstStyle/>
                    <a:p>
                      <a:pPr lvl="0" algn="l">
                        <a:buNone/>
                      </a:pPr>
                      <a:endParaRPr lang="sv-SE" sz="1100" b="0" i="0" u="none" strike="noStrike" kern="1200" dirty="0">
                        <a:solidFill>
                          <a:schemeClr val="tx1"/>
                        </a:solidFill>
                        <a:effectLst/>
                        <a:latin typeface="+mn-lt"/>
                        <a:ea typeface="+mn-ea"/>
                        <a:cs typeface="+mn-cs"/>
                      </a:endParaRPr>
                    </a:p>
                  </a:txBody>
                  <a:tcPr marL="12009" marR="12009" marT="12009" marB="0"/>
                </a:tc>
                <a:tc>
                  <a:txBody>
                    <a:bodyPr/>
                    <a:lstStyle/>
                    <a:p>
                      <a:pPr lvl="0" algn="l">
                        <a:buNone/>
                      </a:pPr>
                      <a:endParaRPr lang="sv-SE" sz="1100" b="0" i="0" u="none" strike="noStrike" kern="1200" noProof="0">
                        <a:solidFill>
                          <a:schemeClr val="tx1"/>
                        </a:solidFill>
                        <a:effectLst/>
                        <a:latin typeface="+mn-lt"/>
                        <a:ea typeface="+mn-ea"/>
                        <a:cs typeface="+mn-cs"/>
                      </a:endParaRPr>
                    </a:p>
                  </a:txBody>
                  <a:tcPr marL="12009" marR="12009" marT="12009" marB="0"/>
                </a:tc>
                <a:tc>
                  <a:txBody>
                    <a:bodyPr/>
                    <a:lstStyle/>
                    <a:p>
                      <a:pPr marL="0" lvl="0" indent="0" algn="l" defTabSz="914400">
                        <a:lnSpc>
                          <a:spcPct val="100000"/>
                        </a:lnSpc>
                        <a:spcBef>
                          <a:spcPts val="0"/>
                        </a:spcBef>
                        <a:spcAft>
                          <a:spcPts val="0"/>
                        </a:spcAft>
                        <a:buNone/>
                        <a:tabLst/>
                        <a:defRPr/>
                      </a:pPr>
                      <a:endParaRPr lang="sv-SE" sz="1100" b="0" i="0" u="none" strike="noStrike" kern="1200" noProof="0" dirty="0">
                        <a:solidFill>
                          <a:schemeClr val="tx1"/>
                        </a:solidFill>
                        <a:effectLst/>
                        <a:latin typeface="+mn-lt"/>
                        <a:ea typeface="+mn-ea"/>
                        <a:cs typeface="+mn-cs"/>
                      </a:endParaRPr>
                    </a:p>
                  </a:txBody>
                  <a:tcPr marL="12009" marR="12009" marT="12009" marB="0"/>
                </a:tc>
                <a:extLst>
                  <a:ext uri="{0D108BD9-81ED-4DB2-BD59-A6C34878D82A}">
                    <a16:rowId xmlns:a16="http://schemas.microsoft.com/office/drawing/2014/main" val="3051388850"/>
                  </a:ext>
                </a:extLst>
              </a:tr>
              <a:tr h="259594">
                <a:tc>
                  <a:txBody>
                    <a:bodyPr/>
                    <a:lstStyle/>
                    <a:p>
                      <a:pPr algn="l" fontAlgn="b"/>
                      <a:r>
                        <a:rPr lang="sv-SE" sz="1100" b="0" i="0" u="none" strike="noStrike" dirty="0">
                          <a:solidFill>
                            <a:schemeClr val="tx1"/>
                          </a:solidFill>
                          <a:effectLst/>
                          <a:latin typeface="+mn-lt"/>
                        </a:rPr>
                        <a:t>Åsa Svensson</a:t>
                      </a:r>
                    </a:p>
                  </a:txBody>
                  <a:tcPr marL="9525" marR="9525" marT="9525" marB="0" anchor="b"/>
                </a:tc>
                <a:tc>
                  <a:txBody>
                    <a:bodyPr/>
                    <a:lstStyle/>
                    <a:p>
                      <a:pPr algn="l" fontAlgn="b"/>
                      <a:r>
                        <a:rPr lang="sv-SE" sz="1100" b="0" i="0" u="none" strike="noStrike" dirty="0">
                          <a:solidFill>
                            <a:schemeClr val="tx1"/>
                          </a:solidFill>
                          <a:effectLst/>
                          <a:latin typeface="+mn-lt"/>
                        </a:rPr>
                        <a:t>DSK/Astma/KOL sköterska </a:t>
                      </a:r>
                    </a:p>
                  </a:txBody>
                  <a:tcPr marL="9525" marR="9525" marT="9525" marB="0" anchor="b"/>
                </a:tc>
                <a:tc>
                  <a:txBody>
                    <a:bodyPr/>
                    <a:lstStyle/>
                    <a:p>
                      <a:pPr algn="l" fontAlgn="b"/>
                      <a:r>
                        <a:rPr lang="sv-SE" sz="1100" b="0" i="0" u="none" strike="noStrike" dirty="0">
                          <a:solidFill>
                            <a:schemeClr val="tx1"/>
                          </a:solidFill>
                          <a:effectLst/>
                          <a:latin typeface="+mn-lt"/>
                        </a:rPr>
                        <a:t>VC Sländan</a:t>
                      </a:r>
                    </a:p>
                  </a:txBody>
                  <a:tcPr marL="9525" marR="9525" marT="9525" marB="0" anchor="b"/>
                </a:tc>
                <a:extLst>
                  <a:ext uri="{0D108BD9-81ED-4DB2-BD59-A6C34878D82A}">
                    <a16:rowId xmlns:a16="http://schemas.microsoft.com/office/drawing/2014/main" val="1501009642"/>
                  </a:ext>
                </a:extLst>
              </a:tr>
              <a:tr h="259594">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3802580581"/>
                  </a:ext>
                </a:extLst>
              </a:tr>
              <a:tr h="259594">
                <a:tc>
                  <a:txBody>
                    <a:bodyPr/>
                    <a:lstStyle/>
                    <a:p>
                      <a:pPr algn="l" fontAlgn="b"/>
                      <a:r>
                        <a:rPr lang="sv-SE" sz="1100" b="0" i="0" u="none" strike="noStrike" dirty="0">
                          <a:solidFill>
                            <a:schemeClr val="tx1"/>
                          </a:solidFill>
                          <a:effectLst/>
                          <a:latin typeface="+mn-lt"/>
                        </a:rPr>
                        <a:t>Tina Falk</a:t>
                      </a:r>
                    </a:p>
                  </a:txBody>
                  <a:tcPr marL="9525" marR="9525" marT="9525" marB="0" anchor="b"/>
                </a:tc>
                <a:tc>
                  <a:txBody>
                    <a:bodyPr/>
                    <a:lstStyle/>
                    <a:p>
                      <a:pPr algn="l" fontAlgn="b"/>
                      <a:r>
                        <a:rPr lang="sv-SE" sz="1100" b="0" i="0" u="none" strike="noStrike" dirty="0">
                          <a:solidFill>
                            <a:schemeClr val="tx1"/>
                          </a:solidFill>
                          <a:effectLst/>
                          <a:latin typeface="+mn-lt"/>
                        </a:rPr>
                        <a:t>Sjukgymnast</a:t>
                      </a:r>
                    </a:p>
                  </a:txBody>
                  <a:tcPr marL="9525" marR="9525" marT="9525" marB="0" anchor="b"/>
                </a:tc>
                <a:tc>
                  <a:txBody>
                    <a:bodyPr/>
                    <a:lstStyle/>
                    <a:p>
                      <a:pPr algn="l" fontAlgn="b"/>
                      <a:r>
                        <a:rPr lang="sv-SE" sz="1100" b="0" i="0" u="none" strike="noStrike" dirty="0">
                          <a:solidFill>
                            <a:schemeClr val="tx1"/>
                          </a:solidFill>
                          <a:effectLst/>
                          <a:latin typeface="+mn-lt"/>
                        </a:rPr>
                        <a:t>Primärvårdsrehab nordost</a:t>
                      </a:r>
                    </a:p>
                  </a:txBody>
                  <a:tcPr marL="9525" marR="9525" marT="9525" marB="0" anchor="b"/>
                </a:tc>
                <a:extLst>
                  <a:ext uri="{0D108BD9-81ED-4DB2-BD59-A6C34878D82A}">
                    <a16:rowId xmlns:a16="http://schemas.microsoft.com/office/drawing/2014/main" val="333339068"/>
                  </a:ext>
                </a:extLst>
              </a:tr>
              <a:tr h="259594">
                <a:tc>
                  <a:txBody>
                    <a:bodyPr/>
                    <a:lstStyle/>
                    <a:p>
                      <a:pPr algn="l" fontAlgn="b"/>
                      <a:endParaRPr lang="sv-SE" sz="1100" b="0" i="0" u="none" strike="noStrike">
                        <a:solidFill>
                          <a:schemeClr val="tx1"/>
                        </a:solidFill>
                        <a:effectLst/>
                        <a:latin typeface="+mn-lt"/>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algn="l" fontAlgn="b"/>
                      <a:endParaRPr lang="sv-SE" sz="11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194524200"/>
                  </a:ext>
                </a:extLst>
              </a:tr>
              <a:tr h="259594">
                <a:tc>
                  <a:txBody>
                    <a:bodyPr/>
                    <a:lstStyle/>
                    <a:p>
                      <a:pPr algn="l" fontAlgn="b"/>
                      <a:r>
                        <a:rPr lang="sv-SE" sz="1100" b="0" i="0" u="none" strike="noStrike" dirty="0">
                          <a:solidFill>
                            <a:schemeClr val="tx1"/>
                          </a:solidFill>
                          <a:effectLst/>
                          <a:latin typeface="+mn-lt"/>
                        </a:rPr>
                        <a:t>Daniel Åberg</a:t>
                      </a:r>
                    </a:p>
                  </a:txBody>
                  <a:tcPr marL="9525" marR="9525" marT="9525" marB="0" anchor="b"/>
                </a:tc>
                <a:tc>
                  <a:txBody>
                    <a:bodyPr/>
                    <a:lstStyle/>
                    <a:p>
                      <a:pPr algn="l" fontAlgn="b"/>
                      <a:r>
                        <a:rPr lang="sv-SE" sz="1100" b="0" i="0" u="none" strike="noStrike" dirty="0">
                          <a:solidFill>
                            <a:schemeClr val="tx1"/>
                          </a:solidFill>
                          <a:effectLst/>
                          <a:latin typeface="+mn-lt"/>
                        </a:rPr>
                        <a:t>Statistiker</a:t>
                      </a:r>
                    </a:p>
                  </a:txBody>
                  <a:tcPr marL="9525" marR="9525" marT="9525" marB="0" anchor="b"/>
                </a:tc>
                <a:tc>
                  <a:txBody>
                    <a:bodyPr/>
                    <a:lstStyle/>
                    <a:p>
                      <a:pPr algn="l" fontAlgn="b"/>
                      <a:r>
                        <a:rPr lang="sv-SE" sz="1100" b="0" i="0" u="none" strike="noStrike" dirty="0">
                          <a:solidFill>
                            <a:schemeClr val="tx1"/>
                          </a:solidFill>
                          <a:effectLst/>
                          <a:latin typeface="+mn-lt"/>
                        </a:rPr>
                        <a:t>Uppföljning och kvalitet</a:t>
                      </a:r>
                    </a:p>
                  </a:txBody>
                  <a:tcPr marL="9525" marR="9525" marT="9525" marB="0" anchor="b"/>
                </a:tc>
                <a:extLst>
                  <a:ext uri="{0D108BD9-81ED-4DB2-BD59-A6C34878D82A}">
                    <a16:rowId xmlns:a16="http://schemas.microsoft.com/office/drawing/2014/main" val="1235933616"/>
                  </a:ext>
                </a:extLst>
              </a:tr>
              <a:tr h="259594">
                <a:tc>
                  <a:txBody>
                    <a:bodyPr/>
                    <a:lstStyle/>
                    <a:p>
                      <a:pPr algn="l" fontAlgn="b"/>
                      <a:endParaRPr lang="sv-SE" sz="1100" b="0" i="0" u="none" strike="noStrike" kern="1200" err="1">
                        <a:solidFill>
                          <a:schemeClr val="tx1"/>
                        </a:solidFill>
                        <a:effectLst/>
                        <a:latin typeface="+mn-lt"/>
                        <a:ea typeface="+mn-ea"/>
                        <a:cs typeface="+mn-cs"/>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sv-SE"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1147238333"/>
                  </a:ext>
                </a:extLst>
              </a:tr>
              <a:tr h="259594">
                <a:tc>
                  <a:txBody>
                    <a:bodyPr/>
                    <a:lstStyle/>
                    <a:p>
                      <a:pPr algn="l" fontAlgn="b"/>
                      <a:r>
                        <a:rPr lang="sv-SE" sz="1100" b="0" i="0" u="none" strike="noStrike" dirty="0">
                          <a:solidFill>
                            <a:schemeClr val="tx1"/>
                          </a:solidFill>
                          <a:effectLst/>
                          <a:latin typeface="+mn-lt"/>
                        </a:rPr>
                        <a:t>Elin Persson Telehagen</a:t>
                      </a:r>
                    </a:p>
                  </a:txBody>
                  <a:tcPr marL="9525" marR="9525" marT="9525" marB="0" anchor="b"/>
                </a:tc>
                <a:tc>
                  <a:txBody>
                    <a:bodyPr/>
                    <a:lstStyle/>
                    <a:p>
                      <a:pPr algn="l" fontAlgn="b"/>
                      <a:r>
                        <a:rPr lang="sv-SE" sz="1100" b="0" i="0" u="none" strike="noStrike" dirty="0">
                          <a:solidFill>
                            <a:schemeClr val="tx1"/>
                          </a:solidFill>
                          <a:effectLst/>
                          <a:latin typeface="+mn-lt"/>
                        </a:rPr>
                        <a:t>Verksamhetsutvecklare/processledare</a:t>
                      </a:r>
                    </a:p>
                  </a:txBody>
                  <a:tcPr marL="9525" marR="9525" marT="9525" marB="0" anchor="b"/>
                </a:tc>
                <a:tc>
                  <a:txBody>
                    <a:bodyPr/>
                    <a:lstStyle/>
                    <a:p>
                      <a:pPr algn="l" fontAlgn="b"/>
                      <a:r>
                        <a:rPr lang="sv-SE" sz="1100" b="0" i="0" u="none" strike="noStrike" dirty="0">
                          <a:solidFill>
                            <a:schemeClr val="tx1"/>
                          </a:solidFill>
                          <a:effectLst/>
                          <a:latin typeface="+mn-lt"/>
                        </a:rPr>
                        <a:t>FoUU, Utveckling och innovation</a:t>
                      </a:r>
                    </a:p>
                  </a:txBody>
                  <a:tcPr marL="9525" marR="9525" marT="9525" marB="0" anchor="b"/>
                </a:tc>
                <a:extLst>
                  <a:ext uri="{0D108BD9-81ED-4DB2-BD59-A6C34878D82A}">
                    <a16:rowId xmlns:a16="http://schemas.microsoft.com/office/drawing/2014/main" val="449040184"/>
                  </a:ext>
                </a:extLst>
              </a:tr>
              <a:tr h="259594">
                <a:tc>
                  <a:txBody>
                    <a:bodyPr/>
                    <a:lstStyle/>
                    <a:p>
                      <a:pPr algn="l" fontAlgn="b"/>
                      <a:endParaRPr lang="sv-SE" sz="1100" b="0" i="0" u="none" strike="noStrike">
                        <a:solidFill>
                          <a:schemeClr val="tx1"/>
                        </a:solidFill>
                        <a:effectLst/>
                        <a:latin typeface="+mn-lt"/>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tc>
                  <a:txBody>
                    <a:bodyPr/>
                    <a:lstStyle/>
                    <a:p>
                      <a:pPr algn="l" fontAlgn="b"/>
                      <a:endParaRPr lang="sv-SE"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935652229"/>
                  </a:ext>
                </a:extLst>
              </a:tr>
              <a:tr h="234298">
                <a:tc>
                  <a:txBody>
                    <a:bodyPr/>
                    <a:lstStyle/>
                    <a:p>
                      <a:pPr algn="l" fontAlgn="b"/>
                      <a:r>
                        <a:rPr lang="sv-SE" sz="1100" b="0" i="0" u="none" strike="noStrike" dirty="0">
                          <a:solidFill>
                            <a:schemeClr val="tx1"/>
                          </a:solidFill>
                          <a:effectLst/>
                          <a:latin typeface="+mn-lt"/>
                        </a:rPr>
                        <a:t>Daria Abrahamsson</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sv-SE" sz="1100" b="0" i="0" u="none" strike="noStrike" dirty="0">
                        <a:solidFill>
                          <a:schemeClr val="tx1"/>
                        </a:solidFill>
                        <a:effectLst/>
                        <a:latin typeface="+mn-lt"/>
                      </a:endParaRPr>
                    </a:p>
                    <a:p>
                      <a:pPr algn="l" fontAlgn="b"/>
                      <a:r>
                        <a:rPr lang="sv-SE" sz="1100" b="0" i="0" u="none" strike="noStrike" dirty="0">
                          <a:solidFill>
                            <a:schemeClr val="tx1"/>
                          </a:solidFill>
                          <a:effectLst/>
                          <a:latin typeface="+mn-lt"/>
                        </a:rPr>
                        <a:t>Verksamhetsutvecklare/processledare</a:t>
                      </a:r>
                    </a:p>
                  </a:txBody>
                  <a:tcPr marL="9525" marR="9525" marT="9525" marB="0" anchor="b"/>
                </a:tc>
                <a:tc>
                  <a:txBody>
                    <a:bodyPr/>
                    <a:lstStyle/>
                    <a:p>
                      <a:pPr algn="l" fontAlgn="b"/>
                      <a:r>
                        <a:rPr lang="sv-SE" sz="1100" b="0" i="0" u="none" strike="noStrike" dirty="0">
                          <a:solidFill>
                            <a:schemeClr val="tx1"/>
                          </a:solidFill>
                          <a:effectLst/>
                          <a:latin typeface="+mn-lt"/>
                        </a:rPr>
                        <a:t>FoUU, Utveckling och innovation</a:t>
                      </a:r>
                    </a:p>
                  </a:txBody>
                  <a:tcPr marL="9525" marR="9525" marT="9525" marB="0" anchor="b"/>
                </a:tc>
                <a:extLst>
                  <a:ext uri="{0D108BD9-81ED-4DB2-BD59-A6C34878D82A}">
                    <a16:rowId xmlns:a16="http://schemas.microsoft.com/office/drawing/2014/main" val="2309264851"/>
                  </a:ext>
                </a:extLst>
              </a:tr>
            </a:tbl>
          </a:graphicData>
        </a:graphic>
      </p:graphicFrame>
      <p:sp>
        <p:nvSpPr>
          <p:cNvPr id="4" name="Platshållare för innehåll 6">
            <a:extLst>
              <a:ext uri="{FF2B5EF4-FFF2-40B4-BE49-F238E27FC236}">
                <a16:creationId xmlns:a16="http://schemas.microsoft.com/office/drawing/2014/main" id="{5AEE6E00-F639-4607-ACE6-8CD780354117}"/>
              </a:ext>
            </a:extLst>
          </p:cNvPr>
          <p:cNvSpPr txBox="1">
            <a:spLocks/>
          </p:cNvSpPr>
          <p:nvPr/>
        </p:nvSpPr>
        <p:spPr>
          <a:xfrm>
            <a:off x="629194" y="2085174"/>
            <a:ext cx="4649202" cy="4039853"/>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Ett processteam har</a:t>
            </a:r>
          </a:p>
          <a:p>
            <a:r>
              <a:rPr lang="sv-SE" dirty="0"/>
              <a:t>Identifierat hur vårdförloppet skiljer sig från dagens arbetssätt</a:t>
            </a:r>
          </a:p>
          <a:p>
            <a:r>
              <a:rPr lang="sv-SE" dirty="0"/>
              <a:t>Identifierat förbättringsarbeten</a:t>
            </a:r>
          </a:p>
          <a:p>
            <a:r>
              <a:rPr lang="sv-SE" dirty="0"/>
              <a:t>Inhämtat beslut</a:t>
            </a:r>
          </a:p>
          <a:p>
            <a:r>
              <a:rPr lang="sv-SE" dirty="0"/>
              <a:t>Tagit fram plan för kunskapsspridning</a:t>
            </a:r>
          </a:p>
        </p:txBody>
      </p:sp>
    </p:spTree>
    <p:extLst>
      <p:ext uri="{BB962C8B-B14F-4D97-AF65-F5344CB8AC3E}">
        <p14:creationId xmlns:p14="http://schemas.microsoft.com/office/powerpoint/2010/main" val="194009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7A9B14F-F198-49DB-AF0E-6C6DA7AE9E20}"/>
              </a:ext>
            </a:extLst>
          </p:cNvPr>
          <p:cNvSpPr>
            <a:spLocks noGrp="1"/>
          </p:cNvSpPr>
          <p:nvPr>
            <p:ph sz="quarter" idx="11"/>
          </p:nvPr>
        </p:nvSpPr>
        <p:spPr>
          <a:xfrm>
            <a:off x="734159" y="1555719"/>
            <a:ext cx="4649202" cy="4971689"/>
          </a:xfrm>
        </p:spPr>
        <p:txBody>
          <a:bodyPr>
            <a:noAutofit/>
          </a:bodyPr>
          <a:lstStyle/>
          <a:p>
            <a:pPr marL="0" indent="0">
              <a:buNone/>
            </a:pPr>
            <a:r>
              <a:rPr lang="sv-SE" sz="2000" b="1" dirty="0"/>
              <a:t>Förbättringsarbeten</a:t>
            </a:r>
          </a:p>
          <a:p>
            <a:r>
              <a:rPr lang="sv-SE" sz="2000" dirty="0"/>
              <a:t>Behandlingsplan i Cosmic-frasminnen och TIK</a:t>
            </a:r>
          </a:p>
          <a:p>
            <a:r>
              <a:rPr lang="sv-SE" sz="2000" dirty="0"/>
              <a:t>Luftvägsregistret – </a:t>
            </a:r>
            <a:r>
              <a:rPr lang="sv-SE" sz="2000" dirty="0" err="1"/>
              <a:t>cosmicmall</a:t>
            </a:r>
            <a:r>
              <a:rPr lang="sv-SE" sz="2000" dirty="0"/>
              <a:t> levnadsvanor</a:t>
            </a:r>
          </a:p>
          <a:p>
            <a:r>
              <a:rPr lang="sv-SE" dirty="0"/>
              <a:t>Öka användningen av verktyg för medicinsk bedömning </a:t>
            </a:r>
          </a:p>
          <a:p>
            <a:r>
              <a:rPr lang="sv-SE" dirty="0"/>
              <a:t>Följa utvalda indikatorer=</a:t>
            </a:r>
          </a:p>
          <a:p>
            <a:pPr marL="0" indent="0">
              <a:buNone/>
            </a:pPr>
            <a:r>
              <a:rPr lang="sv-SE" sz="1600" dirty="0"/>
              <a:t>- Andel av patienter med KOL-diagnos som röker och som har fått erbjudande om rökavvänjning</a:t>
            </a:r>
          </a:p>
          <a:p>
            <a:pPr marL="0" indent="0">
              <a:buNone/>
            </a:pPr>
            <a:r>
              <a:rPr lang="sv-SE" sz="1600" dirty="0"/>
              <a:t>- Andel patienter med KOL-diagnos som utfört spirometri</a:t>
            </a:r>
          </a:p>
          <a:p>
            <a:pPr marL="0" indent="0">
              <a:buNone/>
            </a:pPr>
            <a:r>
              <a:rPr lang="sv-SE" sz="1600" dirty="0"/>
              <a:t>- Andel av patienter med KOL-diagnos som har erhållit en skriftlig behandlingsplan</a:t>
            </a:r>
          </a:p>
          <a:p>
            <a:pPr marL="0" indent="0">
              <a:buNone/>
            </a:pPr>
            <a:endParaRPr lang="sv-SE" dirty="0"/>
          </a:p>
          <a:p>
            <a:pPr marL="0" indent="0">
              <a:buNone/>
            </a:pPr>
            <a:endParaRPr lang="sv-SE" sz="1600" dirty="0"/>
          </a:p>
          <a:p>
            <a:pPr marL="0" indent="0">
              <a:buNone/>
            </a:pPr>
            <a:endParaRPr lang="sv-SE" dirty="0"/>
          </a:p>
          <a:p>
            <a:pPr marL="0" indent="0">
              <a:buNone/>
            </a:pPr>
            <a:br>
              <a:rPr lang="sv-SE" u="sng" dirty="0"/>
            </a:br>
            <a:endParaRPr lang="sv-SE" dirty="0"/>
          </a:p>
          <a:p>
            <a:endParaRPr lang="sv-SE" sz="2000" dirty="0"/>
          </a:p>
          <a:p>
            <a:endParaRPr lang="sv-SE" sz="2000" dirty="0"/>
          </a:p>
          <a:p>
            <a:endParaRPr lang="sv-SE" sz="2000" dirty="0"/>
          </a:p>
        </p:txBody>
      </p:sp>
      <p:sp>
        <p:nvSpPr>
          <p:cNvPr id="4" name="Rubrik 3">
            <a:extLst>
              <a:ext uri="{FF2B5EF4-FFF2-40B4-BE49-F238E27FC236}">
                <a16:creationId xmlns:a16="http://schemas.microsoft.com/office/drawing/2014/main" id="{776535BB-79C6-4828-B69F-4683757C8944}"/>
              </a:ext>
            </a:extLst>
          </p:cNvPr>
          <p:cNvSpPr>
            <a:spLocks noGrp="1"/>
          </p:cNvSpPr>
          <p:nvPr>
            <p:ph type="title"/>
          </p:nvPr>
        </p:nvSpPr>
        <p:spPr/>
        <p:txBody>
          <a:bodyPr/>
          <a:lstStyle/>
          <a:p>
            <a:r>
              <a:rPr lang="sv-SE" dirty="0"/>
              <a:t>Vårdförloppet i kronoberg</a:t>
            </a:r>
          </a:p>
        </p:txBody>
      </p:sp>
      <p:sp>
        <p:nvSpPr>
          <p:cNvPr id="5" name="Platshållare för innehåll 4">
            <a:extLst>
              <a:ext uri="{FF2B5EF4-FFF2-40B4-BE49-F238E27FC236}">
                <a16:creationId xmlns:a16="http://schemas.microsoft.com/office/drawing/2014/main" id="{35D56C9C-C933-4D23-9AE5-DF0126BAC211}"/>
              </a:ext>
            </a:extLst>
          </p:cNvPr>
          <p:cNvSpPr>
            <a:spLocks noGrp="1"/>
          </p:cNvSpPr>
          <p:nvPr>
            <p:ph sz="quarter" idx="12"/>
          </p:nvPr>
        </p:nvSpPr>
        <p:spPr>
          <a:xfrm>
            <a:off x="5649592" y="1555719"/>
            <a:ext cx="4649202" cy="4710112"/>
          </a:xfrm>
        </p:spPr>
        <p:txBody>
          <a:bodyPr>
            <a:normAutofit/>
          </a:bodyPr>
          <a:lstStyle/>
          <a:p>
            <a:pPr marL="0" indent="0">
              <a:buNone/>
            </a:pPr>
            <a:r>
              <a:rPr lang="sv-SE" sz="2000" b="1" dirty="0"/>
              <a:t>Förankring</a:t>
            </a:r>
          </a:p>
          <a:p>
            <a:pPr lvl="0"/>
            <a:r>
              <a:rPr lang="sv-SE" dirty="0"/>
              <a:t>processägare för verkställighet</a:t>
            </a:r>
          </a:p>
          <a:p>
            <a:pPr lvl="0"/>
            <a:r>
              <a:rPr lang="sv-SE" dirty="0"/>
              <a:t>medicinsk grupp för avgränsat uppdrag (LPO)</a:t>
            </a:r>
          </a:p>
          <a:p>
            <a:pPr lvl="0"/>
            <a:r>
              <a:rPr lang="sv-SE" dirty="0"/>
              <a:t> processteam för utveckling</a:t>
            </a:r>
          </a:p>
          <a:p>
            <a:pPr lvl="0"/>
            <a:r>
              <a:rPr lang="sv-SE" dirty="0"/>
              <a:t>Berörda verksamhetschefer</a:t>
            </a:r>
          </a:p>
          <a:p>
            <a:pPr lvl="0"/>
            <a:r>
              <a:rPr lang="sv-SE" dirty="0"/>
              <a:t>Prioriteringsrådet</a:t>
            </a:r>
            <a:br>
              <a:rPr lang="sv-SE" dirty="0"/>
            </a:br>
            <a:endParaRPr lang="sv-SE" dirty="0"/>
          </a:p>
          <a:p>
            <a:endParaRPr lang="sv-SE" sz="2000" dirty="0"/>
          </a:p>
          <a:p>
            <a:endParaRPr lang="sv-SE" sz="2000" dirty="0"/>
          </a:p>
        </p:txBody>
      </p:sp>
    </p:spTree>
    <p:extLst>
      <p:ext uri="{BB962C8B-B14F-4D97-AF65-F5344CB8AC3E}">
        <p14:creationId xmlns:p14="http://schemas.microsoft.com/office/powerpoint/2010/main" val="2549116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979826E-D208-4E14-9699-AC63B2582AF4}"/>
              </a:ext>
            </a:extLst>
          </p:cNvPr>
          <p:cNvSpPr>
            <a:spLocks noGrp="1"/>
          </p:cNvSpPr>
          <p:nvPr>
            <p:ph sz="quarter" idx="11"/>
          </p:nvPr>
        </p:nvSpPr>
        <p:spPr/>
        <p:txBody>
          <a:bodyPr/>
          <a:lstStyle/>
          <a:p>
            <a:pPr marL="0" indent="0">
              <a:buNone/>
            </a:pPr>
            <a:r>
              <a:rPr lang="sv-SE" dirty="0"/>
              <a:t>Säkerställa att:</a:t>
            </a:r>
          </a:p>
          <a:p>
            <a:r>
              <a:rPr lang="sv-SE" dirty="0"/>
              <a:t>det finns möjlighet till COPD6-mätning </a:t>
            </a:r>
          </a:p>
          <a:p>
            <a:r>
              <a:rPr lang="sv-SE" dirty="0"/>
              <a:t>behandlingsplan används</a:t>
            </a:r>
          </a:p>
          <a:p>
            <a:r>
              <a:rPr lang="sv-SE" dirty="0"/>
              <a:t>det finns strukturer för rökavvänjning </a:t>
            </a:r>
          </a:p>
          <a:p>
            <a:r>
              <a:rPr lang="sv-SE" dirty="0"/>
              <a:t>patientutbildningar erbjuds (t.ex. KOL-skola både fysiskt och digitalt)</a:t>
            </a:r>
          </a:p>
          <a:p>
            <a:r>
              <a:rPr lang="sv-SE" dirty="0"/>
              <a:t>CAT-formulär används av alla yrkesgrupper</a:t>
            </a:r>
          </a:p>
          <a:p>
            <a:r>
              <a:rPr lang="sv-SE" dirty="0"/>
              <a:t>spirometri används vid diagnossättning</a:t>
            </a:r>
          </a:p>
          <a:p>
            <a:r>
              <a:rPr lang="sv-SE" dirty="0"/>
              <a:t>uppföljningsbesök erbjuds efter </a:t>
            </a:r>
            <a:r>
              <a:rPr lang="sv-SE"/>
              <a:t>4-6 veckor</a:t>
            </a:r>
            <a:endParaRPr lang="sv-SE" dirty="0"/>
          </a:p>
          <a:p>
            <a:endParaRPr lang="sv-SE" dirty="0"/>
          </a:p>
          <a:p>
            <a:endParaRPr lang="sv-SE" dirty="0"/>
          </a:p>
          <a:p>
            <a:endParaRPr lang="sv-SE" dirty="0"/>
          </a:p>
        </p:txBody>
      </p:sp>
      <p:sp>
        <p:nvSpPr>
          <p:cNvPr id="3" name="Rubrik 2">
            <a:extLst>
              <a:ext uri="{FF2B5EF4-FFF2-40B4-BE49-F238E27FC236}">
                <a16:creationId xmlns:a16="http://schemas.microsoft.com/office/drawing/2014/main" id="{BB42F922-019D-4932-B57B-BBFA93061443}"/>
              </a:ext>
            </a:extLst>
          </p:cNvPr>
          <p:cNvSpPr>
            <a:spLocks noGrp="1"/>
          </p:cNvSpPr>
          <p:nvPr>
            <p:ph type="title"/>
          </p:nvPr>
        </p:nvSpPr>
        <p:spPr>
          <a:xfrm>
            <a:off x="629194" y="230157"/>
            <a:ext cx="11039957" cy="1325563"/>
          </a:xfrm>
        </p:spPr>
        <p:txBody>
          <a:bodyPr/>
          <a:lstStyle/>
          <a:p>
            <a:r>
              <a:rPr lang="sv-SE" dirty="0"/>
              <a:t>Ansvarsområden verksamhetschef</a:t>
            </a:r>
          </a:p>
        </p:txBody>
      </p:sp>
    </p:spTree>
    <p:extLst>
      <p:ext uri="{BB962C8B-B14F-4D97-AF65-F5344CB8AC3E}">
        <p14:creationId xmlns:p14="http://schemas.microsoft.com/office/powerpoint/2010/main" val="397020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979826E-D208-4E14-9699-AC63B2582AF4}"/>
              </a:ext>
            </a:extLst>
          </p:cNvPr>
          <p:cNvSpPr>
            <a:spLocks noGrp="1"/>
          </p:cNvSpPr>
          <p:nvPr>
            <p:ph sz="quarter" idx="11"/>
          </p:nvPr>
        </p:nvSpPr>
        <p:spPr>
          <a:xfrm>
            <a:off x="628650" y="2190603"/>
            <a:ext cx="9670382" cy="4039853"/>
          </a:xfrm>
        </p:spPr>
        <p:txBody>
          <a:bodyPr/>
          <a:lstStyle/>
          <a:p>
            <a:r>
              <a:rPr lang="sv-SE" dirty="0"/>
              <a:t>Överföring till luftvägsregistret, medicinsk grupp arbetare vidare</a:t>
            </a:r>
          </a:p>
          <a:p>
            <a:r>
              <a:rPr lang="sv-SE" dirty="0"/>
              <a:t>Egenmonitorering, kommer med i den framtida planeringen</a:t>
            </a:r>
          </a:p>
          <a:p>
            <a:r>
              <a:rPr lang="sv-SE" dirty="0"/>
              <a:t>Patientutbildning – SoB program Min KOL</a:t>
            </a:r>
          </a:p>
          <a:p>
            <a:r>
              <a:rPr lang="sv-SE" dirty="0"/>
              <a:t>Strukturerad uppföljning</a:t>
            </a:r>
          </a:p>
          <a:p>
            <a:r>
              <a:rPr lang="sv-SE" dirty="0"/>
              <a:t>Remiss från akuten, uppföljning hos astma/KOL-sköterska</a:t>
            </a:r>
          </a:p>
          <a:p>
            <a:endParaRPr lang="sv-SE" dirty="0"/>
          </a:p>
          <a:p>
            <a:endParaRPr lang="sv-SE" dirty="0"/>
          </a:p>
          <a:p>
            <a:endParaRPr lang="sv-SE" dirty="0"/>
          </a:p>
          <a:p>
            <a:endParaRPr lang="sv-SE" dirty="0"/>
          </a:p>
          <a:p>
            <a:endParaRPr lang="sv-SE" dirty="0"/>
          </a:p>
        </p:txBody>
      </p:sp>
      <p:sp>
        <p:nvSpPr>
          <p:cNvPr id="3" name="Rubrik 2">
            <a:extLst>
              <a:ext uri="{FF2B5EF4-FFF2-40B4-BE49-F238E27FC236}">
                <a16:creationId xmlns:a16="http://schemas.microsoft.com/office/drawing/2014/main" id="{BB42F922-019D-4932-B57B-BBFA93061443}"/>
              </a:ext>
            </a:extLst>
          </p:cNvPr>
          <p:cNvSpPr>
            <a:spLocks noGrp="1"/>
          </p:cNvSpPr>
          <p:nvPr>
            <p:ph type="title"/>
          </p:nvPr>
        </p:nvSpPr>
        <p:spPr>
          <a:xfrm>
            <a:off x="628650" y="522388"/>
            <a:ext cx="11039957" cy="1325563"/>
          </a:xfrm>
        </p:spPr>
        <p:txBody>
          <a:bodyPr/>
          <a:lstStyle/>
          <a:p>
            <a:r>
              <a:rPr lang="sv-SE" dirty="0"/>
              <a:t>Identifierade utvecklingsområden-övriga</a:t>
            </a:r>
            <a:endParaRPr lang="sv-SE" dirty="0">
              <a:highlight>
                <a:srgbClr val="FFFF00"/>
              </a:highlight>
            </a:endParaRPr>
          </a:p>
        </p:txBody>
      </p:sp>
    </p:spTree>
    <p:extLst>
      <p:ext uri="{BB962C8B-B14F-4D97-AF65-F5344CB8AC3E}">
        <p14:creationId xmlns:p14="http://schemas.microsoft.com/office/powerpoint/2010/main" val="3802262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1A334C3-EE85-4277-8CCB-6D1E16D88AC5}"/>
              </a:ext>
            </a:extLst>
          </p:cNvPr>
          <p:cNvSpPr>
            <a:spLocks noGrp="1"/>
          </p:cNvSpPr>
          <p:nvPr>
            <p:ph sz="quarter" idx="11"/>
          </p:nvPr>
        </p:nvSpPr>
        <p:spPr/>
        <p:txBody>
          <a:bodyPr vert="horz" lIns="91440" tIns="45720" rIns="91440" bIns="45720" rtlCol="0" anchor="t">
            <a:noAutofit/>
          </a:bodyPr>
          <a:lstStyle/>
          <a:p>
            <a:pPr marL="0" indent="0">
              <a:buNone/>
            </a:pPr>
            <a:endParaRPr lang="sv-SE" sz="1600" b="1" dirty="0">
              <a:latin typeface="Arial" panose="020B0604020202020204" pitchFamily="34" charset="0"/>
              <a:cs typeface="Times New Roman"/>
            </a:endParaRPr>
          </a:p>
          <a:p>
            <a:r>
              <a:rPr lang="sv-SE" dirty="0"/>
              <a:t>Majoriteten av patienterna identifieras och behandlas inom primärvården. Svårare fall remitteras vanligen till den organspecialiserade vården, men många återfinns i primärvården, </a:t>
            </a:r>
            <a:r>
              <a:rPr lang="sv-SE" dirty="0">
                <a:hlinkClick r:id="rId3"/>
              </a:rPr>
              <a:t>se vårdöverenskommelse</a:t>
            </a:r>
            <a:endParaRPr lang="sv-SE" dirty="0"/>
          </a:p>
        </p:txBody>
      </p:sp>
      <p:sp>
        <p:nvSpPr>
          <p:cNvPr id="2" name="Rubrik 1">
            <a:extLst>
              <a:ext uri="{FF2B5EF4-FFF2-40B4-BE49-F238E27FC236}">
                <a16:creationId xmlns:a16="http://schemas.microsoft.com/office/drawing/2014/main" id="{3F11E248-F254-44A0-9F83-D1158C407DA2}"/>
              </a:ext>
            </a:extLst>
          </p:cNvPr>
          <p:cNvSpPr>
            <a:spLocks noGrp="1"/>
          </p:cNvSpPr>
          <p:nvPr>
            <p:ph type="title"/>
          </p:nvPr>
        </p:nvSpPr>
        <p:spPr/>
        <p:txBody>
          <a:bodyPr/>
          <a:lstStyle/>
          <a:p>
            <a:r>
              <a:rPr lang="sv-SE" dirty="0">
                <a:solidFill>
                  <a:schemeClr val="tx2"/>
                </a:solidFill>
              </a:rPr>
              <a:t>Organisation av vård för målgruppen i Kronoberg </a:t>
            </a:r>
            <a:endParaRPr lang="sv-SE" dirty="0">
              <a:solidFill>
                <a:schemeClr val="accent3"/>
              </a:solidFill>
            </a:endParaRPr>
          </a:p>
        </p:txBody>
      </p:sp>
    </p:spTree>
    <p:extLst>
      <p:ext uri="{BB962C8B-B14F-4D97-AF65-F5344CB8AC3E}">
        <p14:creationId xmlns:p14="http://schemas.microsoft.com/office/powerpoint/2010/main" val="41324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195D55D-F1E5-4A06-9256-AA57A3DA16CF}"/>
              </a:ext>
            </a:extLst>
          </p:cNvPr>
          <p:cNvSpPr>
            <a:spLocks noGrp="1"/>
          </p:cNvSpPr>
          <p:nvPr>
            <p:ph sz="quarter" idx="11"/>
          </p:nvPr>
        </p:nvSpPr>
        <p:spPr/>
        <p:txBody>
          <a:bodyPr>
            <a:normAutofit/>
          </a:bodyPr>
          <a:lstStyle/>
          <a:p>
            <a:r>
              <a:rPr lang="sv-SE" dirty="0"/>
              <a:t>Interprofessionell samverkan med kompetenser som:</a:t>
            </a:r>
          </a:p>
          <a:p>
            <a:pPr marL="0" indent="0">
              <a:buNone/>
            </a:pPr>
            <a:r>
              <a:rPr lang="sv-SE" dirty="0"/>
              <a:t>-läkare</a:t>
            </a:r>
            <a:br>
              <a:rPr lang="sv-SE" dirty="0"/>
            </a:br>
            <a:r>
              <a:rPr lang="sv-SE" dirty="0"/>
              <a:t>-sjuksköterska</a:t>
            </a:r>
            <a:br>
              <a:rPr lang="sv-SE" dirty="0"/>
            </a:br>
            <a:r>
              <a:rPr lang="sv-SE" dirty="0"/>
              <a:t>-fysioterapeut</a:t>
            </a:r>
            <a:br>
              <a:rPr lang="sv-SE" dirty="0"/>
            </a:br>
            <a:r>
              <a:rPr lang="sv-SE" dirty="0"/>
              <a:t>-arbetsterapeut</a:t>
            </a:r>
            <a:br>
              <a:rPr lang="sv-SE" dirty="0"/>
            </a:br>
            <a:r>
              <a:rPr lang="sv-SE" dirty="0"/>
              <a:t>-dietist </a:t>
            </a:r>
            <a:br>
              <a:rPr lang="sv-SE" dirty="0"/>
            </a:br>
            <a:r>
              <a:rPr lang="sv-SE" dirty="0"/>
              <a:t>-kurator/psykolog utifrån sjukdomens svårighetsgrad och patientens behov</a:t>
            </a:r>
          </a:p>
          <a:p>
            <a:pPr marL="0" indent="0">
              <a:buNone/>
            </a:pPr>
            <a:endParaRPr lang="sv-SE" dirty="0"/>
          </a:p>
        </p:txBody>
      </p:sp>
      <p:sp>
        <p:nvSpPr>
          <p:cNvPr id="3" name="Rubrik 2">
            <a:extLst>
              <a:ext uri="{FF2B5EF4-FFF2-40B4-BE49-F238E27FC236}">
                <a16:creationId xmlns:a16="http://schemas.microsoft.com/office/drawing/2014/main" id="{A4B402B2-FCC2-415C-82CD-803558211211}"/>
              </a:ext>
            </a:extLst>
          </p:cNvPr>
          <p:cNvSpPr>
            <a:spLocks noGrp="1"/>
          </p:cNvSpPr>
          <p:nvPr>
            <p:ph type="title"/>
          </p:nvPr>
        </p:nvSpPr>
        <p:spPr/>
        <p:txBody>
          <a:bodyPr/>
          <a:lstStyle/>
          <a:p>
            <a:r>
              <a:rPr lang="sv-SE" dirty="0"/>
              <a:t>Berörd profession i kronoberg</a:t>
            </a:r>
          </a:p>
        </p:txBody>
      </p:sp>
    </p:spTree>
    <p:extLst>
      <p:ext uri="{BB962C8B-B14F-4D97-AF65-F5344CB8AC3E}">
        <p14:creationId xmlns:p14="http://schemas.microsoft.com/office/powerpoint/2010/main" val="1847703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B35357C-FD39-4422-9B60-FC4F33CD23FA}"/>
              </a:ext>
            </a:extLst>
          </p:cNvPr>
          <p:cNvSpPr>
            <a:spLocks noGrp="1"/>
          </p:cNvSpPr>
          <p:nvPr>
            <p:ph sz="quarter" idx="11"/>
          </p:nvPr>
        </p:nvSpPr>
        <p:spPr/>
        <p:txBody>
          <a:bodyPr>
            <a:normAutofit lnSpcReduction="10000"/>
          </a:bodyPr>
          <a:lstStyle/>
          <a:p>
            <a:pPr marL="0" indent="0">
              <a:buNone/>
            </a:pPr>
            <a:r>
              <a:rPr lang="sv-SE" dirty="0"/>
              <a:t>Personcentrering är beaktad i ovan beskrivna åtgärder. Utöver detta är nedanstående viktigt att lyfta fram.</a:t>
            </a:r>
          </a:p>
          <a:p>
            <a:r>
              <a:rPr lang="sv-SE" dirty="0"/>
              <a:t>Det är viktigt att personen och dennes anhöriga eller närstående vet var de kan vända sig vid ökade besvär, såväl fysiska, kognitiva som sociala. Patientkontraktet ska innehålla information om fortsatt vård, planerad uppföljning och aktuella kontaktuppgifter.</a:t>
            </a:r>
          </a:p>
          <a:p>
            <a:r>
              <a:rPr lang="sv-SE" dirty="0"/>
              <a:t>Informationen ska vara anpassad utifrån personens förutsättningar, erfarenheter och önskemål om fortsatta åtgärder och möjliga behandlingar. Information och delaktighet av anhöriga eller närstående är viktig. Personen och vårdgivaren utvärderar och reviderar tillsammans planen för den fortsatta vården fortlöpande under förloppet.</a:t>
            </a:r>
          </a:p>
          <a:p>
            <a:pPr marL="0" indent="0">
              <a:buNone/>
            </a:pPr>
            <a:r>
              <a:rPr lang="sv-SE" dirty="0"/>
              <a:t>Kontakta </a:t>
            </a:r>
            <a:r>
              <a:rPr lang="sv-SE" dirty="0">
                <a:hlinkClick r:id="rId2"/>
              </a:rPr>
              <a:t>therese.adrian@kronoberg.se</a:t>
            </a:r>
            <a:r>
              <a:rPr lang="sv-SE" dirty="0"/>
              <a:t> </a:t>
            </a:r>
          </a:p>
          <a:p>
            <a:endParaRPr lang="sv-SE" dirty="0"/>
          </a:p>
        </p:txBody>
      </p:sp>
      <p:sp>
        <p:nvSpPr>
          <p:cNvPr id="3" name="Rubrik 2">
            <a:extLst>
              <a:ext uri="{FF2B5EF4-FFF2-40B4-BE49-F238E27FC236}">
                <a16:creationId xmlns:a16="http://schemas.microsoft.com/office/drawing/2014/main" id="{F5D3E91E-8B8C-442F-8C52-63E86837BFAC}"/>
              </a:ext>
            </a:extLst>
          </p:cNvPr>
          <p:cNvSpPr>
            <a:spLocks noGrp="1"/>
          </p:cNvSpPr>
          <p:nvPr>
            <p:ph type="title"/>
          </p:nvPr>
        </p:nvSpPr>
        <p:spPr/>
        <p:txBody>
          <a:bodyPr/>
          <a:lstStyle/>
          <a:p>
            <a:r>
              <a:rPr lang="sv-SE" b="1" dirty="0"/>
              <a:t>Personcentrering och patientkontrakt</a:t>
            </a:r>
            <a:endParaRPr lang="sv-SE" dirty="0"/>
          </a:p>
        </p:txBody>
      </p:sp>
    </p:spTree>
    <p:extLst>
      <p:ext uri="{BB962C8B-B14F-4D97-AF65-F5344CB8AC3E}">
        <p14:creationId xmlns:p14="http://schemas.microsoft.com/office/powerpoint/2010/main" val="3288208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961E129-3C93-432B-B9E0-FACC33EE99D2}"/>
              </a:ext>
            </a:extLst>
          </p:cNvPr>
          <p:cNvSpPr>
            <a:spLocks noGrp="1"/>
          </p:cNvSpPr>
          <p:nvPr>
            <p:ph sz="quarter" idx="11"/>
          </p:nvPr>
        </p:nvSpPr>
        <p:spPr/>
        <p:txBody>
          <a:bodyPr vert="horz" lIns="91440" tIns="45720" rIns="91440" bIns="45720" rtlCol="0" anchor="t">
            <a:normAutofit/>
          </a:bodyPr>
          <a:lstStyle/>
          <a:p>
            <a:pPr marL="0" indent="0">
              <a:buNone/>
            </a:pPr>
            <a:endParaRPr lang="sv-SE" sz="2800" dirty="0">
              <a:hlinkClick r:id="rId3"/>
            </a:endParaRPr>
          </a:p>
          <a:p>
            <a:pPr marL="0" indent="0">
              <a:buNone/>
            </a:pPr>
            <a:r>
              <a:rPr lang="sv-SE" sz="2800" dirty="0">
                <a:hlinkClick r:id="rId4"/>
              </a:rPr>
              <a:t>Vårdförlopp KOL</a:t>
            </a:r>
            <a:endParaRPr lang="sv-SE" sz="2800" dirty="0">
              <a:hlinkClick r:id="rId3"/>
            </a:endParaRPr>
          </a:p>
          <a:p>
            <a:pPr marL="0" indent="0">
              <a:buNone/>
            </a:pPr>
            <a:endParaRPr lang="sv-SE" sz="2800" dirty="0">
              <a:hlinkClick r:id="rId3"/>
            </a:endParaRPr>
          </a:p>
          <a:p>
            <a:pPr marL="0" indent="0">
              <a:buNone/>
            </a:pPr>
            <a:r>
              <a:rPr lang="sv-SE" sz="2800" dirty="0">
                <a:hlinkClick r:id="rId3"/>
              </a:rPr>
              <a:t>Konsekvensbeskrivning vårdförlopp KOL (kunskapsstyrningvard.se)</a:t>
            </a:r>
            <a:endParaRPr lang="sv-SE" sz="2800" dirty="0"/>
          </a:p>
          <a:p>
            <a:pPr marL="0" indent="0">
              <a:buNone/>
            </a:pPr>
            <a:endParaRPr lang="sv-SE" sz="2800" dirty="0">
              <a:solidFill>
                <a:srgbClr val="FF0000"/>
              </a:solidFill>
            </a:endParaRPr>
          </a:p>
          <a:p>
            <a:pPr marL="0" indent="0">
              <a:buNone/>
            </a:pPr>
            <a:endParaRPr lang="sv-SE" sz="2600" dirty="0">
              <a:solidFill>
                <a:srgbClr val="FF0000"/>
              </a:solidFill>
            </a:endParaRPr>
          </a:p>
          <a:p>
            <a:pPr marL="0" indent="0">
              <a:buNone/>
            </a:pPr>
            <a:endParaRPr lang="sv-SE" sz="2600" dirty="0">
              <a:solidFill>
                <a:schemeClr val="accent3"/>
              </a:solidFill>
              <a:cs typeface="Arial"/>
            </a:endParaRPr>
          </a:p>
          <a:p>
            <a:pPr marL="0" indent="0">
              <a:buNone/>
            </a:pPr>
            <a:endParaRPr lang="sv-SE" sz="1800" dirty="0">
              <a:cs typeface="Arial" panose="020B0604020202020204"/>
            </a:endParaRPr>
          </a:p>
          <a:p>
            <a:pPr marL="0" indent="0">
              <a:buNone/>
            </a:pPr>
            <a:endParaRPr lang="sv-SE" dirty="0"/>
          </a:p>
          <a:p>
            <a:pPr marL="0" indent="0">
              <a:buNone/>
            </a:pPr>
            <a:endParaRPr lang="sv-SE" dirty="0"/>
          </a:p>
          <a:p>
            <a:pPr marL="0" indent="0">
              <a:buNone/>
            </a:pPr>
            <a:endParaRPr lang="sv-SE" dirty="0">
              <a:cs typeface="Arial" panose="020B0604020202020204"/>
            </a:endParaRPr>
          </a:p>
        </p:txBody>
      </p:sp>
      <p:sp>
        <p:nvSpPr>
          <p:cNvPr id="2" name="Rubrik 1">
            <a:extLst>
              <a:ext uri="{FF2B5EF4-FFF2-40B4-BE49-F238E27FC236}">
                <a16:creationId xmlns:a16="http://schemas.microsoft.com/office/drawing/2014/main" id="{6F94258D-8A86-4A1C-A51E-84F44B5A08AE}"/>
              </a:ext>
            </a:extLst>
          </p:cNvPr>
          <p:cNvSpPr>
            <a:spLocks noGrp="1"/>
          </p:cNvSpPr>
          <p:nvPr>
            <p:ph type="title"/>
          </p:nvPr>
        </p:nvSpPr>
        <p:spPr/>
        <p:txBody>
          <a:bodyPr/>
          <a:lstStyle/>
          <a:p>
            <a:r>
              <a:rPr lang="en-US" dirty="0">
                <a:solidFill>
                  <a:schemeClr val="tx2"/>
                </a:solidFill>
              </a:rPr>
              <a:t>Mer om </a:t>
            </a:r>
            <a:r>
              <a:rPr lang="en-US" dirty="0" err="1">
                <a:solidFill>
                  <a:schemeClr val="tx2"/>
                </a:solidFill>
              </a:rPr>
              <a:t>vårdförloppet</a:t>
            </a:r>
            <a:endParaRPr lang="sv-SE" dirty="0"/>
          </a:p>
        </p:txBody>
      </p:sp>
    </p:spTree>
    <p:extLst>
      <p:ext uri="{BB962C8B-B14F-4D97-AF65-F5344CB8AC3E}">
        <p14:creationId xmlns:p14="http://schemas.microsoft.com/office/powerpoint/2010/main" val="3453563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92E9368-C8AE-4ADF-8C96-EF0E19AC8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70" y="3663916"/>
            <a:ext cx="11761660" cy="2886074"/>
          </a:xfrm>
          <a:prstGeom prst="rect">
            <a:avLst/>
          </a:prstGeom>
        </p:spPr>
      </p:pic>
      <p:sp>
        <p:nvSpPr>
          <p:cNvPr id="4" name="Rubrik 3">
            <a:extLst>
              <a:ext uri="{FF2B5EF4-FFF2-40B4-BE49-F238E27FC236}">
                <a16:creationId xmlns:a16="http://schemas.microsoft.com/office/drawing/2014/main" id="{1A80E2AB-8D32-40EB-85C8-F9CBAF199F02}"/>
              </a:ext>
            </a:extLst>
          </p:cNvPr>
          <p:cNvSpPr>
            <a:spLocks noGrp="1"/>
          </p:cNvSpPr>
          <p:nvPr>
            <p:ph type="title"/>
          </p:nvPr>
        </p:nvSpPr>
        <p:spPr>
          <a:xfrm>
            <a:off x="629194" y="230158"/>
            <a:ext cx="9669809" cy="886374"/>
          </a:xfrm>
        </p:spPr>
        <p:txBody>
          <a:bodyPr/>
          <a:lstStyle/>
          <a:p>
            <a:r>
              <a:rPr lang="sv-SE" dirty="0"/>
              <a:t>Mer information och kontakt</a:t>
            </a:r>
          </a:p>
        </p:txBody>
      </p:sp>
      <p:sp>
        <p:nvSpPr>
          <p:cNvPr id="5" name="Platshållare för innehåll 4">
            <a:extLst>
              <a:ext uri="{FF2B5EF4-FFF2-40B4-BE49-F238E27FC236}">
                <a16:creationId xmlns:a16="http://schemas.microsoft.com/office/drawing/2014/main" id="{A17C526A-7007-4081-B460-E25757F8FBEC}"/>
              </a:ext>
            </a:extLst>
          </p:cNvPr>
          <p:cNvSpPr>
            <a:spLocks noGrp="1"/>
          </p:cNvSpPr>
          <p:nvPr>
            <p:ph sz="quarter" idx="11"/>
          </p:nvPr>
        </p:nvSpPr>
        <p:spPr>
          <a:xfrm>
            <a:off x="628650" y="1343876"/>
            <a:ext cx="5271636" cy="4039853"/>
          </a:xfrm>
        </p:spPr>
        <p:txBody>
          <a:bodyPr>
            <a:normAutofit/>
          </a:bodyPr>
          <a:lstStyle/>
          <a:p>
            <a:r>
              <a:rPr lang="sv-SE" dirty="0"/>
              <a:t>Information om regional införandeprocess, status, mål, förbättringsarbeten och förankring: </a:t>
            </a:r>
            <a:br>
              <a:rPr lang="sv-SE" dirty="0"/>
            </a:br>
            <a:br>
              <a:rPr lang="sv-SE" sz="1100" dirty="0"/>
            </a:br>
            <a:r>
              <a:rPr lang="sv-SE" dirty="0"/>
              <a:t>Vårdgivarwebben i Kronoberg: </a:t>
            </a:r>
            <a:r>
              <a:rPr lang="sv-SE" dirty="0">
                <a:hlinkClick r:id="rId3"/>
              </a:rPr>
              <a:t>https://www.regionkronoberg.se/psvf</a:t>
            </a:r>
            <a:endParaRPr lang="sv-SE" dirty="0"/>
          </a:p>
        </p:txBody>
      </p:sp>
      <p:sp>
        <p:nvSpPr>
          <p:cNvPr id="6" name="Platshållare för innehåll 4">
            <a:extLst>
              <a:ext uri="{FF2B5EF4-FFF2-40B4-BE49-F238E27FC236}">
                <a16:creationId xmlns:a16="http://schemas.microsoft.com/office/drawing/2014/main" id="{647A563A-5603-4B6D-A52E-593C2B86A457}"/>
              </a:ext>
            </a:extLst>
          </p:cNvPr>
          <p:cNvSpPr txBox="1">
            <a:spLocks/>
          </p:cNvSpPr>
          <p:nvPr/>
        </p:nvSpPr>
        <p:spPr>
          <a:xfrm>
            <a:off x="5900286" y="1343875"/>
            <a:ext cx="5271636" cy="40398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Processägaren eller processledaren för aktuellt förlopp</a:t>
            </a:r>
          </a:p>
          <a:p>
            <a:r>
              <a:rPr lang="sv-SE" dirty="0"/>
              <a:t>Strategisk resurs för de personcentrerade och sammanhållna vårdförloppen i Kronoberg: </a:t>
            </a:r>
            <a:br>
              <a:rPr lang="sv-SE" dirty="0"/>
            </a:br>
            <a:r>
              <a:rPr lang="sv-SE" dirty="0">
                <a:hlinkClick r:id="rId4"/>
              </a:rPr>
              <a:t>josefina.johannisson@kronoberg.se</a:t>
            </a:r>
            <a:r>
              <a:rPr lang="sv-SE" dirty="0"/>
              <a:t> </a:t>
            </a:r>
          </a:p>
        </p:txBody>
      </p:sp>
    </p:spTree>
    <p:extLst>
      <p:ext uri="{BB962C8B-B14F-4D97-AF65-F5344CB8AC3E}">
        <p14:creationId xmlns:p14="http://schemas.microsoft.com/office/powerpoint/2010/main" val="228745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0"/>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3350942" y="2349500"/>
            <a:ext cx="6304046"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Calibri" panose="020F0502020204030204"/>
                <a:ea typeface="+mj-ea"/>
                <a:cs typeface="+mj-cs"/>
              </a:rPr>
              <a:t>Med personcentrerade och sammanhållna vårdförlopp utvecklar vi vården tillsammans</a:t>
            </a: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136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8" y="346077"/>
            <a:ext cx="11262081" cy="804151"/>
          </a:xfrm>
        </p:spPr>
        <p:txBody>
          <a:bodyPr>
            <a:normAutofit/>
          </a:bodyPr>
          <a:lstStyle/>
          <a:p>
            <a:r>
              <a:rPr lang="sv-SE" dirty="0"/>
              <a:t>Varför personcentrerade och sammanhållna vårdförlopp?</a:t>
            </a:r>
          </a:p>
        </p:txBody>
      </p:sp>
      <p:sp>
        <p:nvSpPr>
          <p:cNvPr id="3" name="Platshållare för text 2"/>
          <p:cNvSpPr>
            <a:spLocks noGrp="1"/>
          </p:cNvSpPr>
          <p:nvPr>
            <p:ph type="body" sz="quarter" idx="10"/>
          </p:nvPr>
        </p:nvSpPr>
        <p:spPr>
          <a:xfrm>
            <a:off x="625119" y="1150228"/>
            <a:ext cx="5673044" cy="4381241"/>
          </a:xfrm>
        </p:spPr>
        <p:txBody>
          <a:bodyPr>
            <a:normAutofit lnSpcReduction="10000"/>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Syftet är att öka </a:t>
            </a:r>
            <a:r>
              <a:rPr lang="sv-SE" b="1" dirty="0"/>
              <a:t>jämlikhet, effektivitet och kvalitet </a:t>
            </a:r>
            <a:r>
              <a:rPr lang="sv-SE" dirty="0"/>
              <a:t>i vården utan att det medför onödig administrativ börda för sjukvårdspersonal.</a:t>
            </a:r>
          </a:p>
          <a:p>
            <a:pPr marL="342900" indent="-342900">
              <a:buFont typeface="Arial" panose="020B0604020202020204" pitchFamily="34" charset="0"/>
              <a:buChar char="•"/>
            </a:pPr>
            <a:r>
              <a:rPr lang="sv-SE"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dirty="0"/>
              <a:t>Patienternas livskvalitet och nöjdhet med vården ska förbättras och vården bli mer jämlik och jämställd. </a:t>
            </a:r>
          </a:p>
          <a:p>
            <a:pPr marL="342900" indent="-342900">
              <a:buFont typeface="Arial" panose="020B0604020202020204" pitchFamily="34" charset="0"/>
              <a:buChar char="•"/>
            </a:pPr>
            <a:endParaRPr lang="sv-SE" dirty="0"/>
          </a:p>
        </p:txBody>
      </p:sp>
      <p:pic>
        <p:nvPicPr>
          <p:cNvPr id="5" name="Bildobjekt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176375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2C4084A-819B-8F7C-83CD-563D3752C466}"/>
              </a:ext>
            </a:extLst>
          </p:cNvPr>
          <p:cNvSpPr/>
          <p:nvPr/>
        </p:nvSpPr>
        <p:spPr>
          <a:xfrm>
            <a:off x="5943688" y="1994544"/>
            <a:ext cx="5008792" cy="74876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Oval 6">
            <a:extLst>
              <a:ext uri="{FF2B5EF4-FFF2-40B4-BE49-F238E27FC236}">
                <a16:creationId xmlns:a16="http://schemas.microsoft.com/office/drawing/2014/main" id="{8429BB81-15A2-8972-C4A8-311D5E995A20}"/>
              </a:ext>
            </a:extLst>
          </p:cNvPr>
          <p:cNvSpPr/>
          <p:nvPr/>
        </p:nvSpPr>
        <p:spPr>
          <a:xfrm>
            <a:off x="5569309" y="1994544"/>
            <a:ext cx="748760" cy="7487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accent1">
                  <a:lumMod val="75000"/>
                </a:schemeClr>
              </a:solidFill>
              <a:effectLst/>
              <a:uLnTx/>
              <a:uFillTx/>
              <a:latin typeface="Calibri"/>
              <a:ea typeface="+mn-ea"/>
              <a:cs typeface="+mn-cs"/>
            </a:endParaRPr>
          </a:p>
        </p:txBody>
      </p:sp>
      <p:sp>
        <p:nvSpPr>
          <p:cNvPr id="2" name="Title 1">
            <a:extLst>
              <a:ext uri="{FF2B5EF4-FFF2-40B4-BE49-F238E27FC236}">
                <a16:creationId xmlns:a16="http://schemas.microsoft.com/office/drawing/2014/main" id="{4F7968F9-F833-8188-34F2-1196689FFCBC}"/>
              </a:ext>
            </a:extLst>
          </p:cNvPr>
          <p:cNvSpPr>
            <a:spLocks noGrp="1"/>
          </p:cNvSpPr>
          <p:nvPr>
            <p:ph type="ctrTitle"/>
          </p:nvPr>
        </p:nvSpPr>
        <p:spPr>
          <a:xfrm>
            <a:off x="5671132" y="442194"/>
            <a:ext cx="6362698" cy="805559"/>
          </a:xfrm>
        </p:spPr>
        <p:txBody>
          <a:bodyPr/>
          <a:lstStyle/>
          <a:p>
            <a:r>
              <a:rPr lang="sv-SE" dirty="0"/>
              <a:t>Målbildens vägledande principer</a:t>
            </a:r>
          </a:p>
        </p:txBody>
      </p:sp>
      <p:pic>
        <p:nvPicPr>
          <p:cNvPr id="2052" name="Picture 4" descr="En bild som visar person, inomhus, man, personer&#10;&#10;Automatiskt genererad beskrivning">
            <a:extLst>
              <a:ext uri="{FF2B5EF4-FFF2-40B4-BE49-F238E27FC236}">
                <a16:creationId xmlns:a16="http://schemas.microsoft.com/office/drawing/2014/main" id="{8B545AAA-EFBF-9218-0E3F-45B00C93BAB2}"/>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753" b="75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5C5CF73-8067-A957-5BDF-31EB3A805699}"/>
              </a:ext>
            </a:extLst>
          </p:cNvPr>
          <p:cNvSpPr txBox="1"/>
          <p:nvPr/>
        </p:nvSpPr>
        <p:spPr>
          <a:xfrm>
            <a:off x="5721909" y="1486409"/>
            <a:ext cx="34381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De nationella kunskapsstöden är…</a:t>
            </a:r>
          </a:p>
        </p:txBody>
      </p:sp>
      <p:sp>
        <p:nvSpPr>
          <p:cNvPr id="9" name="TextBox 8">
            <a:extLst>
              <a:ext uri="{FF2B5EF4-FFF2-40B4-BE49-F238E27FC236}">
                <a16:creationId xmlns:a16="http://schemas.microsoft.com/office/drawing/2014/main" id="{93BB2E78-B589-9803-044F-A2E250AC839A}"/>
              </a:ext>
            </a:extLst>
          </p:cNvPr>
          <p:cNvSpPr txBox="1"/>
          <p:nvPr/>
        </p:nvSpPr>
        <p:spPr>
          <a:xfrm>
            <a:off x="6318069" y="2184258"/>
            <a:ext cx="43223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rgbClr val="000000"/>
                </a:solidFill>
                <a:effectLst/>
                <a:uLnTx/>
                <a:uFillTx/>
                <a:latin typeface="Calibri"/>
                <a:ea typeface="+mn-ea"/>
                <a:cs typeface="+mn-cs"/>
              </a:rPr>
              <a:t>…ett stöd för individ- och patientnära arbete</a:t>
            </a:r>
          </a:p>
        </p:txBody>
      </p:sp>
      <p:sp>
        <p:nvSpPr>
          <p:cNvPr id="10" name="Rectangle: Rounded Corners 9">
            <a:extLst>
              <a:ext uri="{FF2B5EF4-FFF2-40B4-BE49-F238E27FC236}">
                <a16:creationId xmlns:a16="http://schemas.microsoft.com/office/drawing/2014/main" id="{98DE9A64-45FD-2A2E-F3E4-C40739B5CD84}"/>
              </a:ext>
            </a:extLst>
          </p:cNvPr>
          <p:cNvSpPr/>
          <p:nvPr/>
        </p:nvSpPr>
        <p:spPr>
          <a:xfrm>
            <a:off x="5943688" y="2981960"/>
            <a:ext cx="5008792" cy="74876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Oval 10">
            <a:extLst>
              <a:ext uri="{FF2B5EF4-FFF2-40B4-BE49-F238E27FC236}">
                <a16:creationId xmlns:a16="http://schemas.microsoft.com/office/drawing/2014/main" id="{7F8D592C-C8C3-74D2-F546-D8A52A8FE155}"/>
              </a:ext>
            </a:extLst>
          </p:cNvPr>
          <p:cNvSpPr/>
          <p:nvPr/>
        </p:nvSpPr>
        <p:spPr>
          <a:xfrm>
            <a:off x="5569309" y="2981960"/>
            <a:ext cx="748760" cy="7487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accent1">
                  <a:lumMod val="75000"/>
                </a:schemeClr>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123D55E-B2A0-3C18-D301-E02BC0B7B066}"/>
              </a:ext>
            </a:extLst>
          </p:cNvPr>
          <p:cNvSpPr txBox="1"/>
          <p:nvPr/>
        </p:nvSpPr>
        <p:spPr>
          <a:xfrm>
            <a:off x="6318069" y="3171674"/>
            <a:ext cx="43542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rgbClr val="000000"/>
                </a:solidFill>
                <a:effectLst/>
                <a:uLnTx/>
                <a:uFillTx/>
                <a:latin typeface="Calibri"/>
                <a:ea typeface="+mn-ea"/>
                <a:cs typeface="+mn-cs"/>
              </a:rPr>
              <a:t>…målgruppsanpassade och användarvänliga</a:t>
            </a:r>
          </a:p>
        </p:txBody>
      </p:sp>
      <p:sp>
        <p:nvSpPr>
          <p:cNvPr id="14" name="Rectangle: Rounded Corners 13">
            <a:extLst>
              <a:ext uri="{FF2B5EF4-FFF2-40B4-BE49-F238E27FC236}">
                <a16:creationId xmlns:a16="http://schemas.microsoft.com/office/drawing/2014/main" id="{93B40B1C-E930-59BD-E8AE-3FEC243AB0F0}"/>
              </a:ext>
            </a:extLst>
          </p:cNvPr>
          <p:cNvSpPr/>
          <p:nvPr/>
        </p:nvSpPr>
        <p:spPr>
          <a:xfrm>
            <a:off x="5943688" y="3920434"/>
            <a:ext cx="5008792" cy="74876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Oval 14">
            <a:extLst>
              <a:ext uri="{FF2B5EF4-FFF2-40B4-BE49-F238E27FC236}">
                <a16:creationId xmlns:a16="http://schemas.microsoft.com/office/drawing/2014/main" id="{41CD5D9C-710B-5144-13ED-1122D568D299}"/>
              </a:ext>
            </a:extLst>
          </p:cNvPr>
          <p:cNvSpPr/>
          <p:nvPr/>
        </p:nvSpPr>
        <p:spPr>
          <a:xfrm>
            <a:off x="5569309" y="3920434"/>
            <a:ext cx="748760" cy="7487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accent1">
                  <a:lumMod val="75000"/>
                </a:schemeClr>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C80FA43C-0298-A83C-DC54-4F47DB226816}"/>
              </a:ext>
            </a:extLst>
          </p:cNvPr>
          <p:cNvSpPr txBox="1"/>
          <p:nvPr/>
        </p:nvSpPr>
        <p:spPr>
          <a:xfrm>
            <a:off x="6318069" y="4110148"/>
            <a:ext cx="35171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rgbClr val="000000"/>
                </a:solidFill>
                <a:effectLst/>
                <a:uLnTx/>
                <a:uFillTx/>
                <a:latin typeface="Calibri"/>
                <a:ea typeface="+mn-ea"/>
                <a:cs typeface="+mn-cs"/>
              </a:rPr>
              <a:t>…av hög kvalitet och väl förankrade</a:t>
            </a:r>
          </a:p>
        </p:txBody>
      </p:sp>
      <p:sp>
        <p:nvSpPr>
          <p:cNvPr id="18" name="Rectangle: Rounded Corners 17">
            <a:extLst>
              <a:ext uri="{FF2B5EF4-FFF2-40B4-BE49-F238E27FC236}">
                <a16:creationId xmlns:a16="http://schemas.microsoft.com/office/drawing/2014/main" id="{73CA7D70-F9F0-5D48-DB4F-BE781A9C7946}"/>
              </a:ext>
            </a:extLst>
          </p:cNvPr>
          <p:cNvSpPr/>
          <p:nvPr/>
        </p:nvSpPr>
        <p:spPr>
          <a:xfrm>
            <a:off x="5943688" y="4907850"/>
            <a:ext cx="5008792" cy="74876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Oval 18">
            <a:extLst>
              <a:ext uri="{FF2B5EF4-FFF2-40B4-BE49-F238E27FC236}">
                <a16:creationId xmlns:a16="http://schemas.microsoft.com/office/drawing/2014/main" id="{6A9DCB5A-0A68-5715-5077-7D30E55A7D49}"/>
              </a:ext>
            </a:extLst>
          </p:cNvPr>
          <p:cNvSpPr/>
          <p:nvPr/>
        </p:nvSpPr>
        <p:spPr>
          <a:xfrm>
            <a:off x="5569309" y="4907850"/>
            <a:ext cx="748760" cy="7487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accent1">
                  <a:lumMod val="75000"/>
                </a:schemeClr>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87C5BF22-18E6-4523-C3C1-3FA06AC5D8D4}"/>
              </a:ext>
            </a:extLst>
          </p:cNvPr>
          <p:cNvSpPr txBox="1"/>
          <p:nvPr/>
        </p:nvSpPr>
        <p:spPr>
          <a:xfrm>
            <a:off x="6318069" y="5097564"/>
            <a:ext cx="2534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rgbClr val="000000"/>
                </a:solidFill>
                <a:effectLst/>
                <a:uLnTx/>
                <a:uFillTx/>
                <a:latin typeface="Calibri"/>
                <a:ea typeface="+mn-ea"/>
                <a:cs typeface="+mn-cs"/>
              </a:rPr>
              <a:t>…enkla att implementera</a:t>
            </a:r>
          </a:p>
        </p:txBody>
      </p:sp>
      <p:sp>
        <p:nvSpPr>
          <p:cNvPr id="22" name="TextBox 21">
            <a:extLst>
              <a:ext uri="{FF2B5EF4-FFF2-40B4-BE49-F238E27FC236}">
                <a16:creationId xmlns:a16="http://schemas.microsoft.com/office/drawing/2014/main" id="{A3485FB4-B374-C658-11B9-93A302922D23}"/>
              </a:ext>
            </a:extLst>
          </p:cNvPr>
          <p:cNvSpPr txBox="1"/>
          <p:nvPr/>
        </p:nvSpPr>
        <p:spPr>
          <a:xfrm>
            <a:off x="5853612" y="2107314"/>
            <a:ext cx="675552"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chemeClr val="accent1">
                    <a:lumMod val="75000"/>
                  </a:schemeClr>
                </a:solidFill>
                <a:effectLst/>
                <a:uLnTx/>
                <a:uFillTx/>
                <a:latin typeface="Calibri"/>
                <a:ea typeface="+mn-ea"/>
                <a:cs typeface="+mn-cs"/>
              </a:rPr>
              <a:t>1</a:t>
            </a:r>
          </a:p>
        </p:txBody>
      </p:sp>
      <p:sp>
        <p:nvSpPr>
          <p:cNvPr id="23" name="TextBox 22">
            <a:extLst>
              <a:ext uri="{FF2B5EF4-FFF2-40B4-BE49-F238E27FC236}">
                <a16:creationId xmlns:a16="http://schemas.microsoft.com/office/drawing/2014/main" id="{64BBA499-9FE7-9F15-8621-61930BEB8113}"/>
              </a:ext>
            </a:extLst>
          </p:cNvPr>
          <p:cNvSpPr txBox="1"/>
          <p:nvPr/>
        </p:nvSpPr>
        <p:spPr>
          <a:xfrm>
            <a:off x="5853612" y="3084936"/>
            <a:ext cx="675552"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chemeClr val="accent1">
                    <a:lumMod val="75000"/>
                  </a:schemeClr>
                </a:solidFill>
                <a:effectLst/>
                <a:uLnTx/>
                <a:uFillTx/>
                <a:latin typeface="Calibri"/>
                <a:ea typeface="+mn-ea"/>
                <a:cs typeface="+mn-cs"/>
              </a:rPr>
              <a:t>2</a:t>
            </a:r>
          </a:p>
        </p:txBody>
      </p:sp>
      <p:sp>
        <p:nvSpPr>
          <p:cNvPr id="24" name="TextBox 23">
            <a:extLst>
              <a:ext uri="{FF2B5EF4-FFF2-40B4-BE49-F238E27FC236}">
                <a16:creationId xmlns:a16="http://schemas.microsoft.com/office/drawing/2014/main" id="{8966EE56-D2A7-6A78-3A89-59C414076DF9}"/>
              </a:ext>
            </a:extLst>
          </p:cNvPr>
          <p:cNvSpPr txBox="1"/>
          <p:nvPr/>
        </p:nvSpPr>
        <p:spPr>
          <a:xfrm>
            <a:off x="5853612" y="4033204"/>
            <a:ext cx="675552"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chemeClr val="accent1">
                    <a:lumMod val="75000"/>
                  </a:schemeClr>
                </a:solidFill>
                <a:effectLst/>
                <a:uLnTx/>
                <a:uFillTx/>
                <a:latin typeface="Calibri"/>
                <a:ea typeface="+mn-ea"/>
                <a:cs typeface="+mn-cs"/>
              </a:rPr>
              <a:t>3</a:t>
            </a:r>
          </a:p>
        </p:txBody>
      </p:sp>
      <p:sp>
        <p:nvSpPr>
          <p:cNvPr id="25" name="TextBox 24">
            <a:extLst>
              <a:ext uri="{FF2B5EF4-FFF2-40B4-BE49-F238E27FC236}">
                <a16:creationId xmlns:a16="http://schemas.microsoft.com/office/drawing/2014/main" id="{F2A73E5A-94C8-1045-6335-677CAA7C2549}"/>
              </a:ext>
            </a:extLst>
          </p:cNvPr>
          <p:cNvSpPr txBox="1"/>
          <p:nvPr/>
        </p:nvSpPr>
        <p:spPr>
          <a:xfrm>
            <a:off x="5853612" y="5020620"/>
            <a:ext cx="675552"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chemeClr val="accent1">
                    <a:lumMod val="75000"/>
                  </a:schemeClr>
                </a:solidFill>
                <a:effectLst/>
                <a:uLnTx/>
                <a:uFillTx/>
                <a:latin typeface="Calibri"/>
                <a:ea typeface="+mn-ea"/>
                <a:cs typeface="+mn-cs"/>
              </a:rPr>
              <a:t>4</a:t>
            </a:r>
          </a:p>
        </p:txBody>
      </p:sp>
    </p:spTree>
    <p:extLst>
      <p:ext uri="{BB962C8B-B14F-4D97-AF65-F5344CB8AC3E}">
        <p14:creationId xmlns:p14="http://schemas.microsoft.com/office/powerpoint/2010/main" val="134163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929517A-9476-4F3B-8A59-B6EB9E6C76CA}"/>
              </a:ext>
            </a:extLst>
          </p:cNvPr>
          <p:cNvSpPr>
            <a:spLocks noGrp="1"/>
          </p:cNvSpPr>
          <p:nvPr>
            <p:ph type="title"/>
          </p:nvPr>
        </p:nvSpPr>
        <p:spPr/>
        <p:txBody>
          <a:bodyPr/>
          <a:lstStyle/>
          <a:p>
            <a:r>
              <a:rPr lang="sv-SE" sz="2800" dirty="0"/>
              <a:t>Varför vårdförlopp för KOL? </a:t>
            </a:r>
          </a:p>
        </p:txBody>
      </p:sp>
      <p:sp>
        <p:nvSpPr>
          <p:cNvPr id="2" name="Platshållare för innehåll 1">
            <a:extLst>
              <a:ext uri="{FF2B5EF4-FFF2-40B4-BE49-F238E27FC236}">
                <a16:creationId xmlns:a16="http://schemas.microsoft.com/office/drawing/2014/main" id="{54EC26FD-1DEF-4E0A-8FDE-9C8A7F1F1BC2}"/>
              </a:ext>
            </a:extLst>
          </p:cNvPr>
          <p:cNvSpPr>
            <a:spLocks noGrp="1"/>
          </p:cNvSpPr>
          <p:nvPr>
            <p:ph idx="1"/>
          </p:nvPr>
        </p:nvSpPr>
        <p:spPr/>
        <p:txBody>
          <a:bodyPr>
            <a:normAutofit/>
          </a:bodyPr>
          <a:lstStyle/>
          <a:p>
            <a:pPr marL="0" indent="0">
              <a:buNone/>
            </a:pPr>
            <a:r>
              <a:rPr lang="sv-SE" dirty="0"/>
              <a:t>Det övergripande målet med vårdförloppet är att: </a:t>
            </a:r>
          </a:p>
          <a:p>
            <a:pPr marL="342900" indent="-342900">
              <a:buFont typeface="Arial" panose="020B0604020202020204" pitchFamily="34" charset="0"/>
              <a:buChar char="•"/>
            </a:pPr>
            <a:r>
              <a:rPr lang="sv-SE" dirty="0"/>
              <a:t>minska den omfattande under- och feldiagnostiken av KOL</a:t>
            </a:r>
          </a:p>
          <a:p>
            <a:pPr marL="342900" indent="-342900">
              <a:buFont typeface="Arial" panose="020B0604020202020204" pitchFamily="34" charset="0"/>
              <a:buChar char="•"/>
            </a:pPr>
            <a:r>
              <a:rPr lang="sv-SE" dirty="0"/>
              <a:t> fler personer med KOL ska få sin sjukdoms svårighetsgrad, och därmed risken för allvarligt sjukdomsförlopp, bedömd </a:t>
            </a:r>
          </a:p>
          <a:p>
            <a:pPr marL="342900" indent="-342900">
              <a:buFont typeface="Arial" panose="020B0604020202020204" pitchFamily="34" charset="0"/>
              <a:buChar char="•"/>
            </a:pPr>
            <a:r>
              <a:rPr lang="sv-SE" dirty="0"/>
              <a:t>fler personer med KOL ska få tillgång till personcentrerade insatser för att bromsa sjukdomsförloppet, förhindra </a:t>
            </a:r>
            <a:r>
              <a:rPr lang="sv-SE" dirty="0" err="1"/>
              <a:t>exacerbationer</a:t>
            </a:r>
            <a:r>
              <a:rPr lang="sv-SE" dirty="0"/>
              <a:t> och förbättra prognosen </a:t>
            </a:r>
          </a:p>
          <a:p>
            <a:pPr marL="342900" indent="-342900">
              <a:buFont typeface="Arial" panose="020B0604020202020204" pitchFamily="34" charset="0"/>
              <a:buChar char="•"/>
            </a:pPr>
            <a:r>
              <a:rPr lang="sv-SE" dirty="0"/>
              <a:t> öka patienternas delaktighet i vård och behandling</a:t>
            </a:r>
          </a:p>
          <a:p>
            <a:endParaRPr lang="sv-SE" dirty="0"/>
          </a:p>
        </p:txBody>
      </p:sp>
    </p:spTree>
    <p:extLst>
      <p:ext uri="{BB962C8B-B14F-4D97-AF65-F5344CB8AC3E}">
        <p14:creationId xmlns:p14="http://schemas.microsoft.com/office/powerpoint/2010/main" val="299198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D0A95C-0FCD-AB72-A624-115A60B9E74D}"/>
              </a:ext>
            </a:extLst>
          </p:cNvPr>
          <p:cNvSpPr>
            <a:spLocks noGrp="1"/>
          </p:cNvSpPr>
          <p:nvPr>
            <p:ph type="title"/>
          </p:nvPr>
        </p:nvSpPr>
        <p:spPr/>
        <p:txBody>
          <a:bodyPr/>
          <a:lstStyle/>
          <a:p>
            <a:r>
              <a:rPr lang="sv-SE" sz="2800" dirty="0"/>
              <a:t>Vårdförloppet innehåller flödesschema och åtgärdsblock</a:t>
            </a:r>
            <a:br>
              <a:rPr lang="sv-SE" sz="2800" dirty="0"/>
            </a:br>
            <a:endParaRPr lang="sv-SE" sz="2800" dirty="0">
              <a:highlight>
                <a:srgbClr val="FFFF00"/>
              </a:highlight>
            </a:endParaRPr>
          </a:p>
        </p:txBody>
      </p:sp>
      <p:sp>
        <p:nvSpPr>
          <p:cNvPr id="9" name="textruta 8">
            <a:extLst>
              <a:ext uri="{FF2B5EF4-FFF2-40B4-BE49-F238E27FC236}">
                <a16:creationId xmlns:a16="http://schemas.microsoft.com/office/drawing/2014/main" id="{A1CC006E-4801-62F1-8FAA-81490DB89BE6}"/>
              </a:ext>
            </a:extLst>
          </p:cNvPr>
          <p:cNvSpPr txBox="1"/>
          <p:nvPr/>
        </p:nvSpPr>
        <p:spPr>
          <a:xfrm>
            <a:off x="4855143" y="1825657"/>
            <a:ext cx="6106506" cy="523220"/>
          </a:xfrm>
          <a:prstGeom prst="rect">
            <a:avLst/>
          </a:prstGeom>
          <a:solidFill>
            <a:schemeClr val="accent1">
              <a:lumMod val="40000"/>
              <a:lumOff val="60000"/>
            </a:schemeClr>
          </a:solidFill>
        </p:spPr>
        <p:txBody>
          <a:bodyPr wrap="square" rtlCol="0">
            <a:spAutoFit/>
          </a:bodyPr>
          <a:lstStyle/>
          <a:p>
            <a:pPr lvl="0" defTabSz="457200">
              <a:defRPr/>
            </a:pPr>
            <a:r>
              <a:rPr kumimoji="0" lang="sv-SE" sz="1400" b="0" i="0" u="none" strike="noStrike" kern="1200" cap="none" spc="0" normalizeH="0" baseline="0" noProof="0" dirty="0">
                <a:ln>
                  <a:noFill/>
                </a:ln>
                <a:solidFill>
                  <a:schemeClr val="bg1"/>
                </a:solidFill>
                <a:effectLst/>
                <a:uLnTx/>
                <a:uFillTx/>
                <a:latin typeface="Arial" panose="020B0604020202020204"/>
                <a:ea typeface="+mn-ea"/>
                <a:cs typeface="+mn-cs"/>
              </a:rPr>
              <a:t>Obs! Texten i bilden är ej läsbar här. För ett läsbart flödesschema hänvisas till </a:t>
            </a:r>
            <a:r>
              <a:rPr kumimoji="0" lang="sv-SE" sz="1400" b="0" i="0" u="none" strike="noStrike" kern="1200" cap="none" spc="0" normalizeH="0" baseline="0" noProof="0" dirty="0">
                <a:ln>
                  <a:noFill/>
                </a:ln>
                <a:solidFill>
                  <a:schemeClr val="bg1"/>
                </a:solidFill>
                <a:effectLst/>
                <a:uLnTx/>
                <a:uFillTx/>
                <a:latin typeface="Arial" panose="020B0604020202020204"/>
                <a:ea typeface="+mn-ea"/>
                <a:cs typeface="+mn-cs"/>
                <a:hlinkClick r:id="rId3"/>
              </a:rPr>
              <a:t>Vårdförlopp KOL</a:t>
            </a:r>
            <a:endParaRPr kumimoji="0" lang="sv-SE" sz="1400" b="0" i="0" u="none" strike="noStrike" kern="1200" cap="none" spc="0" normalizeH="0" baseline="0" noProof="0" dirty="0">
              <a:ln>
                <a:noFill/>
              </a:ln>
              <a:solidFill>
                <a:srgbClr val="FF0000"/>
              </a:solidFill>
              <a:effectLst/>
              <a:uLnTx/>
              <a:uFillTx/>
              <a:latin typeface="Arial" panose="020B0604020202020204"/>
            </a:endParaRPr>
          </a:p>
        </p:txBody>
      </p:sp>
      <p:pic>
        <p:nvPicPr>
          <p:cNvPr id="15" name="Platshållare för innehåll 14">
            <a:extLst>
              <a:ext uri="{FF2B5EF4-FFF2-40B4-BE49-F238E27FC236}">
                <a16:creationId xmlns:a16="http://schemas.microsoft.com/office/drawing/2014/main" id="{1ED14824-1326-4E54-B519-0662971E446D}"/>
              </a:ext>
            </a:extLst>
          </p:cNvPr>
          <p:cNvPicPr>
            <a:picLocks noGrp="1" noChangeAspect="1"/>
          </p:cNvPicPr>
          <p:nvPr>
            <p:ph idx="1"/>
          </p:nvPr>
        </p:nvPicPr>
        <p:blipFill>
          <a:blip r:embed="rId4"/>
          <a:stretch>
            <a:fillRect/>
          </a:stretch>
        </p:blipFill>
        <p:spPr>
          <a:xfrm>
            <a:off x="605548" y="1027906"/>
            <a:ext cx="3965759" cy="5307661"/>
          </a:xfrm>
          <a:prstGeom prst="rect">
            <a:avLst/>
          </a:prstGeom>
        </p:spPr>
      </p:pic>
    </p:spTree>
    <p:extLst>
      <p:ext uri="{BB962C8B-B14F-4D97-AF65-F5344CB8AC3E}">
        <p14:creationId xmlns:p14="http://schemas.microsoft.com/office/powerpoint/2010/main" val="78787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4ACE18-FFEB-4E7C-A5F8-A87EB31967CB}"/>
              </a:ext>
            </a:extLst>
          </p:cNvPr>
          <p:cNvSpPr>
            <a:spLocks noGrp="1"/>
          </p:cNvSpPr>
          <p:nvPr>
            <p:ph type="ctrTitle"/>
          </p:nvPr>
        </p:nvSpPr>
        <p:spPr/>
        <p:txBody>
          <a:bodyPr/>
          <a:lstStyle/>
          <a:p>
            <a:r>
              <a:rPr lang="sv-SE" dirty="0"/>
              <a:t>Ingång och utgång till vårdförloppet</a:t>
            </a:r>
          </a:p>
        </p:txBody>
      </p:sp>
      <p:sp>
        <p:nvSpPr>
          <p:cNvPr id="4" name="Platshållare för text 3">
            <a:extLst>
              <a:ext uri="{FF2B5EF4-FFF2-40B4-BE49-F238E27FC236}">
                <a16:creationId xmlns:a16="http://schemas.microsoft.com/office/drawing/2014/main" id="{0D2330B9-76D6-4DF2-8A79-26AE434AC91D}"/>
              </a:ext>
            </a:extLst>
          </p:cNvPr>
          <p:cNvSpPr>
            <a:spLocks noGrp="1"/>
          </p:cNvSpPr>
          <p:nvPr>
            <p:ph type="body" sz="quarter" idx="10"/>
          </p:nvPr>
        </p:nvSpPr>
        <p:spPr>
          <a:xfrm>
            <a:off x="989013" y="1422400"/>
            <a:ext cx="4593640" cy="4186238"/>
          </a:xfrm>
        </p:spPr>
        <p:txBody>
          <a:bodyPr/>
          <a:lstStyle/>
          <a:p>
            <a:r>
              <a:rPr lang="sv-SE" b="1" dirty="0"/>
              <a:t>Ingång</a:t>
            </a:r>
          </a:p>
          <a:p>
            <a:r>
              <a:rPr lang="sv-SE" dirty="0"/>
              <a:t>• patienten har luftvägs- eller andningsbesvär som rapporterats eller som framkommer vid riktade frågor samt </a:t>
            </a:r>
          </a:p>
          <a:p>
            <a:r>
              <a:rPr lang="sv-SE" dirty="0"/>
              <a:t>• patienten är över 40 år samt </a:t>
            </a:r>
          </a:p>
          <a:p>
            <a:r>
              <a:rPr lang="sv-SE" dirty="0"/>
              <a:t>• patienten röker eller har rökt tidigare minst 10 </a:t>
            </a:r>
            <a:r>
              <a:rPr lang="sv-SE" dirty="0" err="1"/>
              <a:t>paketår</a:t>
            </a:r>
            <a:endParaRPr lang="sv-SE" b="1" dirty="0"/>
          </a:p>
        </p:txBody>
      </p:sp>
      <p:sp>
        <p:nvSpPr>
          <p:cNvPr id="5" name="Platshållare för text 3">
            <a:extLst>
              <a:ext uri="{FF2B5EF4-FFF2-40B4-BE49-F238E27FC236}">
                <a16:creationId xmlns:a16="http://schemas.microsoft.com/office/drawing/2014/main" id="{B9B5DBA4-59D0-40A2-B056-E80DAA06CA63}"/>
              </a:ext>
            </a:extLst>
          </p:cNvPr>
          <p:cNvSpPr txBox="1">
            <a:spLocks/>
          </p:cNvSpPr>
          <p:nvPr/>
        </p:nvSpPr>
        <p:spPr>
          <a:xfrm>
            <a:off x="5896292" y="1422399"/>
            <a:ext cx="5511405" cy="52794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b="1" dirty="0"/>
              <a:t>Utgång</a:t>
            </a:r>
          </a:p>
          <a:p>
            <a:r>
              <a:rPr lang="sv-SE" dirty="0"/>
              <a:t>• om FEV1/FEV6-mätningen är ≥ 0,73 och FEV1 är ≥ 80% av förväntat värde </a:t>
            </a:r>
          </a:p>
          <a:p>
            <a:r>
              <a:rPr lang="sv-SE" dirty="0"/>
              <a:t>• om dynamisk spirometri visar FEV1/FVC ≥ 0,70 och åldersfaktorn har beaktats</a:t>
            </a:r>
          </a:p>
          <a:p>
            <a:r>
              <a:rPr lang="sv-SE" dirty="0"/>
              <a:t> • om diagnos KOL uteslutits vid anamnes och sammantagen klinisk bedömning</a:t>
            </a:r>
          </a:p>
          <a:p>
            <a:r>
              <a:rPr lang="sv-SE" dirty="0"/>
              <a:t> • när bedömning och handläggning enligt flödesschemat genomförts</a:t>
            </a:r>
            <a:endParaRPr lang="sv-SE" b="1" dirty="0"/>
          </a:p>
        </p:txBody>
      </p:sp>
    </p:spTree>
    <p:extLst>
      <p:ext uri="{BB962C8B-B14F-4D97-AF65-F5344CB8AC3E}">
        <p14:creationId xmlns:p14="http://schemas.microsoft.com/office/powerpoint/2010/main" val="230206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78077D5-90AC-45A3-9918-DF9FA0991D84}"/>
              </a:ext>
            </a:extLst>
          </p:cNvPr>
          <p:cNvSpPr>
            <a:spLocks noGrp="1"/>
          </p:cNvSpPr>
          <p:nvPr>
            <p:ph type="title"/>
          </p:nvPr>
        </p:nvSpPr>
        <p:spPr/>
        <p:txBody>
          <a:bodyPr/>
          <a:lstStyle/>
          <a:p>
            <a:r>
              <a:rPr lang="sv-SE" dirty="0"/>
              <a:t>Nytta för person, anhöriga och närstående med vårdförloppet</a:t>
            </a:r>
          </a:p>
        </p:txBody>
      </p:sp>
      <p:sp>
        <p:nvSpPr>
          <p:cNvPr id="2" name="Platshållare för innehåll 1">
            <a:extLst>
              <a:ext uri="{FF2B5EF4-FFF2-40B4-BE49-F238E27FC236}">
                <a16:creationId xmlns:a16="http://schemas.microsoft.com/office/drawing/2014/main" id="{DBC297A8-829B-4B7F-98DD-C370252EAD5F}"/>
              </a:ext>
            </a:extLst>
          </p:cNvPr>
          <p:cNvSpPr>
            <a:spLocks noGrp="1"/>
          </p:cNvSpPr>
          <p:nvPr>
            <p:ph idx="1"/>
          </p:nvPr>
        </p:nvSpPr>
        <p:spPr/>
        <p:txBody>
          <a:bodyPr>
            <a:normAutofit/>
          </a:bodyPr>
          <a:lstStyle/>
          <a:p>
            <a:r>
              <a:rPr lang="sv-SE" dirty="0"/>
              <a:t>Den största nyttan med vårdförloppet uppstår om fler patienter med KOL upptäcks tidigt och får behandling som kan lindra symtom samt bromsa sjukdomsförlopp och funktionsnedsättning. Vårdförloppet utgår från nationella och internationella behandlingsriktlinjer. Genom att tydliggöra de åtgärder som ska gälla alla individer med misstanke om KOL eller patienter med en verifierad KOL, i hela landet, kommer omotiverade skillnader i vården nationellt att minska.</a:t>
            </a:r>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420720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FEDA55C-0223-4F27-ABDE-DAC385B19BBA}"/>
              </a:ext>
            </a:extLst>
          </p:cNvPr>
          <p:cNvSpPr>
            <a:spLocks noGrp="1"/>
          </p:cNvSpPr>
          <p:nvPr>
            <p:ph type="title"/>
          </p:nvPr>
        </p:nvSpPr>
        <p:spPr/>
        <p:txBody>
          <a:bodyPr/>
          <a:lstStyle/>
          <a:p>
            <a:r>
              <a:rPr lang="sv-SE" dirty="0"/>
              <a:t>Risker</a:t>
            </a:r>
          </a:p>
        </p:txBody>
      </p:sp>
      <p:sp>
        <p:nvSpPr>
          <p:cNvPr id="2" name="Platshållare för innehåll 1">
            <a:extLst>
              <a:ext uri="{FF2B5EF4-FFF2-40B4-BE49-F238E27FC236}">
                <a16:creationId xmlns:a16="http://schemas.microsoft.com/office/drawing/2014/main" id="{5CACC0A3-72AA-45D1-BD47-5BDB24590EED}"/>
              </a:ext>
            </a:extLst>
          </p:cNvPr>
          <p:cNvSpPr>
            <a:spLocks noGrp="1"/>
          </p:cNvSpPr>
          <p:nvPr>
            <p:ph idx="1"/>
          </p:nvPr>
        </p:nvSpPr>
        <p:spPr/>
        <p:txBody>
          <a:bodyPr/>
          <a:lstStyle/>
          <a:p>
            <a:pPr marL="342900" indent="-342900">
              <a:buFont typeface="Arial" panose="020B0604020202020204" pitchFamily="34" charset="0"/>
              <a:buChar char="•"/>
            </a:pPr>
            <a:r>
              <a:rPr lang="sv-SE" dirty="0"/>
              <a:t>Vårdförloppet anses inte bidra till risker för individen, för att alla inkluderade åtgärder utgår från nationella och internationella behandlingsriktlinjer. Genom att tydliggöra de åtgärder som ska gälla alla individer med misstanke om KOL eller patienter med en verifierad KOL, i hela landet, kommer omotiverade skillnader i vården nationellt att minska.</a:t>
            </a:r>
          </a:p>
          <a:p>
            <a:pPr marL="342900" indent="-342900">
              <a:buFont typeface="Arial" panose="020B0604020202020204" pitchFamily="34" charset="0"/>
              <a:buChar char="•"/>
            </a:pPr>
            <a:r>
              <a:rPr lang="sv-SE" dirty="0"/>
              <a:t>Det kan finnas en risk att yngre personer eller icke-rökare inte inkluderas i vårdförloppets beskrivning av utredning vid misstänkt KOL trots att sjukdomen kan förekomma även i de grupperna. Det är viktigt att vårdpersonal är medvetna om att även dessa individer kan ha KOL och en utredning utanför vårdförloppet bör initieras i dessa fall</a:t>
            </a:r>
          </a:p>
        </p:txBody>
      </p:sp>
    </p:spTree>
    <p:extLst>
      <p:ext uri="{BB962C8B-B14F-4D97-AF65-F5344CB8AC3E}">
        <p14:creationId xmlns:p14="http://schemas.microsoft.com/office/powerpoint/2010/main" val="22581370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Region Kronoberg ljus">
  <a:themeElements>
    <a:clrScheme name="Kronoberg LJUS 2022">
      <a:dk1>
        <a:sysClr val="windowText" lastClr="000000"/>
      </a:dk1>
      <a:lt1>
        <a:sysClr val="window" lastClr="FFFFFF"/>
      </a:lt1>
      <a:dk2>
        <a:srgbClr val="412682"/>
      </a:dk2>
      <a:lt2>
        <a:srgbClr val="E13288"/>
      </a:lt2>
      <a:accent1>
        <a:srgbClr val="E13288"/>
      </a:accent1>
      <a:accent2>
        <a:srgbClr val="412682"/>
      </a:accent2>
      <a:accent3>
        <a:srgbClr val="83B81A"/>
      </a:accent3>
      <a:accent4>
        <a:srgbClr val="1E6633"/>
      </a:accent4>
      <a:accent5>
        <a:srgbClr val="009EE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668A7373-14EF-4A9B-80F9-0516CD47C373}"/>
    </a:ext>
  </a:extLst>
</a:theme>
</file>

<file path=ppt/theme/theme2.xml><?xml version="1.0" encoding="utf-8"?>
<a:theme xmlns:a="http://schemas.openxmlformats.org/drawingml/2006/main" name="Region Kronoberg MÖRK">
  <a:themeElements>
    <a:clrScheme name="Kronoberg MÖRK 2022">
      <a:dk1>
        <a:srgbClr val="FFFFFF"/>
      </a:dk1>
      <a:lt1>
        <a:srgbClr val="000000"/>
      </a:lt1>
      <a:dk2>
        <a:srgbClr val="E13288"/>
      </a:dk2>
      <a:lt2>
        <a:srgbClr val="83B81A"/>
      </a:lt2>
      <a:accent1>
        <a:srgbClr val="83B81A"/>
      </a:accent1>
      <a:accent2>
        <a:srgbClr val="E13288"/>
      </a:accent2>
      <a:accent3>
        <a:srgbClr val="009EE0"/>
      </a:accent3>
      <a:accent4>
        <a:srgbClr val="F39800"/>
      </a:accent4>
      <a:accent5>
        <a:srgbClr val="FBD300"/>
      </a:accent5>
      <a:accent6>
        <a:srgbClr val="BCB1AB"/>
      </a:accent6>
      <a:hlink>
        <a:srgbClr val="009EE0"/>
      </a:hlink>
      <a:folHlink>
        <a:srgbClr val="1E6633"/>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0BBB24D2-D144-497A-AAEF-42E9FBCC59EE}"/>
    </a:ext>
  </a:extLst>
</a:theme>
</file>

<file path=ppt/theme/theme3.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mall" id="{C0197AE7-D54F-5043-BB08-EE43D68BCDE4}" vid="{1FF52E99-8E52-0F49-960F-93856A592B9D}"/>
    </a:ext>
  </a:extLst>
</a:theme>
</file>

<file path=ppt/theme/theme4.xml><?xml version="1.0" encoding="utf-8"?>
<a:theme xmlns:a="http://schemas.openxmlformats.org/drawingml/2006/main" name="4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mall" id="{C0197AE7-D54F-5043-BB08-EE43D68BCDE4}" vid="{1FF52E99-8E52-0F49-960F-93856A592B9D}"/>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Kronoberg mall</Template>
  <TotalTime>2372</TotalTime>
  <Words>1275</Words>
  <Application>Microsoft Office PowerPoint</Application>
  <PresentationFormat>Bredbild</PresentationFormat>
  <Paragraphs>166</Paragraphs>
  <Slides>18</Slides>
  <Notes>11</Notes>
  <HiddenSlides>0</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18</vt:i4>
      </vt:variant>
    </vt:vector>
  </HeadingPairs>
  <TitlesOfParts>
    <vt:vector size="28" baseType="lpstr">
      <vt:lpstr>Arial</vt:lpstr>
      <vt:lpstr>Brandon Grotesque Black</vt:lpstr>
      <vt:lpstr>Brandon Grotesque Bold</vt:lpstr>
      <vt:lpstr>Calibri</vt:lpstr>
      <vt:lpstr>Times New Roman</vt:lpstr>
      <vt:lpstr>ヒラギノ角ゴ Pro W3</vt:lpstr>
      <vt:lpstr>Region Kronoberg ljus</vt:lpstr>
      <vt:lpstr>Region Kronoberg MÖRK</vt:lpstr>
      <vt:lpstr>Tema_sveriges_regioner_i_samverkan</vt:lpstr>
      <vt:lpstr>4_Tema_sveriges_regioner_i_samverkan</vt:lpstr>
      <vt:lpstr>KRONISK OBSTRUKTIV LUNGSJUKDOM (kol, del 1)</vt:lpstr>
      <vt:lpstr>PowerPoint-presentation</vt:lpstr>
      <vt:lpstr>Varför personcentrerade och sammanhållna vårdförlopp?</vt:lpstr>
      <vt:lpstr>Målbildens vägledande principer</vt:lpstr>
      <vt:lpstr>Varför vårdförlopp för KOL? </vt:lpstr>
      <vt:lpstr>Vårdförloppet innehåller flödesschema och åtgärdsblock </vt:lpstr>
      <vt:lpstr>Ingång och utgång till vårdförloppet</vt:lpstr>
      <vt:lpstr>Nytta för person, anhöriga och närstående med vårdförloppet</vt:lpstr>
      <vt:lpstr>Risker</vt:lpstr>
      <vt:lpstr>Processteam för  vårdförloppet i kronoberg</vt:lpstr>
      <vt:lpstr>Vårdförloppet i kronoberg</vt:lpstr>
      <vt:lpstr>Ansvarsområden verksamhetschef</vt:lpstr>
      <vt:lpstr>Identifierade utvecklingsområden-övriga</vt:lpstr>
      <vt:lpstr>Organisation av vård för målgruppen i Kronoberg </vt:lpstr>
      <vt:lpstr>Berörd profession i kronoberg</vt:lpstr>
      <vt:lpstr>Personcentrering och patientkontrakt</vt:lpstr>
      <vt:lpstr>Mer om vårdförloppet</vt:lpstr>
      <vt:lpstr>Mer information och 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Karlsson Åsa RST kommunikationsavd gr1</dc:creator>
  <cp:lastModifiedBy>Östgaard Gunilla PRV ledning</cp:lastModifiedBy>
  <cp:revision>78</cp:revision>
  <dcterms:created xsi:type="dcterms:W3CDTF">2024-04-19T06:56:58Z</dcterms:created>
  <dcterms:modified xsi:type="dcterms:W3CDTF">2025-02-04T08:07:53Z</dcterms:modified>
</cp:coreProperties>
</file>