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01" r:id="rId2"/>
  </p:sldMasterIdLst>
  <p:notesMasterIdLst>
    <p:notesMasterId r:id="rId11"/>
  </p:notesMasterIdLst>
  <p:sldIdLst>
    <p:sldId id="362" r:id="rId3"/>
    <p:sldId id="363" r:id="rId4"/>
    <p:sldId id="364" r:id="rId5"/>
    <p:sldId id="365" r:id="rId6"/>
    <p:sldId id="366" r:id="rId7"/>
    <p:sldId id="367" r:id="rId8"/>
    <p:sldId id="368" r:id="rId9"/>
    <p:sldId id="318"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CB5"/>
    <a:srgbClr val="004131"/>
    <a:srgbClr val="700545"/>
    <a:srgbClr val="006633"/>
    <a:srgbClr val="4EA93F"/>
    <a:srgbClr val="F9D2DF"/>
    <a:srgbClr val="B4D9B9"/>
    <a:srgbClr val="F2F2F2"/>
    <a:srgbClr val="B5D9A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82" autoAdjust="0"/>
  </p:normalViewPr>
  <p:slideViewPr>
    <p:cSldViewPr snapToGrid="0" showGuides="1">
      <p:cViewPr varScale="1">
        <p:scale>
          <a:sx n="68" d="100"/>
          <a:sy n="68" d="100"/>
        </p:scale>
        <p:origin x="616" y="48"/>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tx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2025-02-14</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2025-02-14</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2025-02-14</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rgbClr val="F9D2DF"/>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rgbClr val="B4D9B9"/>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rgbClr val="F9D2D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2025-02-14</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rgbClr val="B4D9B9"/>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2025-02-14</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bg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63021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868336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1151122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11442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141031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623559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533616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557318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296689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2025-02-14</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438139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2025-02-14</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161022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121966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393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00854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70748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611008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845909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342567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530900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393421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79552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070455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007623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61201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5932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solidFill>
            <a:schemeClr val="tx1"/>
          </a:solid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2025-02-14</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2025-02-14</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2025-02-14</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dk1" tx1="lt1" bg2="dk2" tx2="lt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2025-02-14</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5746421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38" r:id="rId4"/>
    <p:sldLayoutId id="2147483731" r:id="rId5"/>
    <p:sldLayoutId id="2147483739" r:id="rId6"/>
    <p:sldLayoutId id="2147483733" r:id="rId7"/>
    <p:sldLayoutId id="2147483772" r:id="rId8"/>
    <p:sldLayoutId id="2147483707" r:id="rId9"/>
    <p:sldLayoutId id="2147483732" r:id="rId10"/>
    <p:sldLayoutId id="2147483736" r:id="rId11"/>
    <p:sldLayoutId id="2147483711" r:id="rId12"/>
    <p:sldLayoutId id="2147483712" r:id="rId13"/>
    <p:sldLayoutId id="2147483709" r:id="rId14"/>
    <p:sldLayoutId id="2147483722" r:id="rId15"/>
    <p:sldLayoutId id="2147483719" r:id="rId16"/>
    <p:sldLayoutId id="2147483721" r:id="rId17"/>
    <p:sldLayoutId id="2147483724" r:id="rId18"/>
    <p:sldLayoutId id="2147483725" r:id="rId19"/>
    <p:sldLayoutId id="2147483775" r:id="rId20"/>
    <p:sldLayoutId id="2147483735" r:id="rId21"/>
    <p:sldLayoutId id="2147483713" r:id="rId22"/>
    <p:sldLayoutId id="2147483728" r:id="rId23"/>
    <p:sldLayoutId id="2147483717" r:id="rId24"/>
    <p:sldLayoutId id="2147483718"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3" name="Rubrik 2">
            <a:extLst>
              <a:ext uri="{FF2B5EF4-FFF2-40B4-BE49-F238E27FC236}">
                <a16:creationId xmlns:a16="http://schemas.microsoft.com/office/drawing/2014/main" id="{D150D985-95F7-2902-F168-DDB0DDAEE9A4}"/>
              </a:ext>
            </a:extLst>
          </p:cNvPr>
          <p:cNvSpPr>
            <a:spLocks noGrp="1"/>
          </p:cNvSpPr>
          <p:nvPr>
            <p:ph type="title"/>
          </p:nvPr>
        </p:nvSpPr>
        <p:spPr/>
        <p:txBody>
          <a:bodyPr/>
          <a:lstStyle/>
          <a:p>
            <a:pPr algn="l"/>
            <a:r>
              <a:rPr lang="sv-SE" dirty="0"/>
              <a:t>Resultat</a:t>
            </a:r>
            <a:br>
              <a:rPr lang="sv-SE" dirty="0"/>
            </a:br>
            <a:r>
              <a:rPr lang="sv-SE" sz="1800" dirty="0"/>
              <a:t>Utvärdering av Kompetensutvecklingsrådets utbildningar under de senaste två åren</a:t>
            </a:r>
            <a:endParaRPr lang="sv-SE" dirty="0"/>
          </a:p>
        </p:txBody>
      </p:sp>
      <p:sp>
        <p:nvSpPr>
          <p:cNvPr id="6" name="Underrubrik 5">
            <a:extLst>
              <a:ext uri="{FF2B5EF4-FFF2-40B4-BE49-F238E27FC236}">
                <a16:creationId xmlns:a16="http://schemas.microsoft.com/office/drawing/2014/main" id="{F9F13777-5240-729B-716B-D06BEBAE8276}"/>
              </a:ext>
            </a:extLst>
          </p:cNvPr>
          <p:cNvSpPr>
            <a:spLocks noGrp="1"/>
          </p:cNvSpPr>
          <p:nvPr>
            <p:ph type="subTitle" idx="1"/>
          </p:nvPr>
        </p:nvSpPr>
        <p:spPr>
          <a:xfrm>
            <a:off x="6096000" y="5316718"/>
            <a:ext cx="5847761" cy="680576"/>
          </a:xfrm>
        </p:spPr>
        <p:txBody>
          <a:bodyPr>
            <a:noAutofit/>
          </a:bodyPr>
          <a:lstStyle/>
          <a:p>
            <a:r>
              <a:rPr lang="sv-SE" i="1" dirty="0"/>
              <a:t>Enkät riktad till verksamhets- och avdelningschefer</a:t>
            </a:r>
          </a:p>
        </p:txBody>
      </p:sp>
      <p:sp>
        <p:nvSpPr>
          <p:cNvPr id="4" name="Tår 3">
            <a:extLst>
              <a:ext uri="{FF2B5EF4-FFF2-40B4-BE49-F238E27FC236}">
                <a16:creationId xmlns:a16="http://schemas.microsoft.com/office/drawing/2014/main" id="{6A2CC92D-F310-4D5F-8256-58E1368702DA}"/>
              </a:ext>
            </a:extLst>
          </p:cNvPr>
          <p:cNvSpPr/>
          <p:nvPr/>
        </p:nvSpPr>
        <p:spPr>
          <a:xfrm>
            <a:off x="10237883" y="355162"/>
            <a:ext cx="1535266" cy="1598033"/>
          </a:xfrm>
          <a:prstGeom prst="teardrop">
            <a:avLst/>
          </a:prstGeom>
          <a:solidFill>
            <a:srgbClr val="F08C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C9E531C-F7FE-422E-9345-E8E69DFED463}"/>
              </a:ext>
            </a:extLst>
          </p:cNvPr>
          <p:cNvSpPr txBox="1"/>
          <p:nvPr/>
        </p:nvSpPr>
        <p:spPr>
          <a:xfrm>
            <a:off x="10256085" y="860706"/>
            <a:ext cx="1498862" cy="523220"/>
          </a:xfrm>
          <a:prstGeom prst="rect">
            <a:avLst/>
          </a:prstGeom>
          <a:noFill/>
        </p:spPr>
        <p:txBody>
          <a:bodyPr wrap="square" rtlCol="0">
            <a:spAutoFit/>
          </a:bodyPr>
          <a:lstStyle/>
          <a:p>
            <a:r>
              <a:rPr lang="sv-SE" sz="2800" b="1" dirty="0"/>
              <a:t>16 svar</a:t>
            </a:r>
          </a:p>
        </p:txBody>
      </p:sp>
    </p:spTree>
    <p:extLst>
      <p:ext uri="{BB962C8B-B14F-4D97-AF65-F5344CB8AC3E}">
        <p14:creationId xmlns:p14="http://schemas.microsoft.com/office/powerpoint/2010/main" val="28367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17CC4-9E50-4583-831C-296BE5F3E2FB}"/>
              </a:ext>
            </a:extLst>
          </p:cNvPr>
          <p:cNvSpPr>
            <a:spLocks noGrp="1"/>
          </p:cNvSpPr>
          <p:nvPr>
            <p:ph type="title"/>
          </p:nvPr>
        </p:nvSpPr>
        <p:spPr>
          <a:xfrm>
            <a:off x="461913" y="587624"/>
            <a:ext cx="4880094" cy="1325563"/>
          </a:xfrm>
        </p:spPr>
        <p:txBody>
          <a:bodyPr>
            <a:normAutofit fontScale="90000"/>
          </a:bodyPr>
          <a:lstStyle/>
          <a:p>
            <a:r>
              <a:rPr lang="sv-SE" dirty="0"/>
              <a:t>Antal utbildningar per profession</a:t>
            </a:r>
          </a:p>
        </p:txBody>
      </p:sp>
      <p:sp>
        <p:nvSpPr>
          <p:cNvPr id="7" name="Platshållare för text 6">
            <a:extLst>
              <a:ext uri="{FF2B5EF4-FFF2-40B4-BE49-F238E27FC236}">
                <a16:creationId xmlns:a16="http://schemas.microsoft.com/office/drawing/2014/main" id="{FA904193-0753-4EA6-93B4-866F4E67FF49}"/>
              </a:ext>
            </a:extLst>
          </p:cNvPr>
          <p:cNvSpPr>
            <a:spLocks noGrp="1"/>
          </p:cNvSpPr>
          <p:nvPr>
            <p:ph type="body" sz="quarter" idx="17"/>
          </p:nvPr>
        </p:nvSpPr>
        <p:spPr>
          <a:xfrm>
            <a:off x="1043582" y="2617629"/>
            <a:ext cx="2912882" cy="2906479"/>
          </a:xfrm>
        </p:spPr>
        <p:txBody>
          <a:bodyPr/>
          <a:lstStyle/>
          <a:p>
            <a:r>
              <a:rPr lang="sv-SE" sz="1800" dirty="0"/>
              <a:t>De flesta</a:t>
            </a:r>
            <a:r>
              <a:rPr lang="sv-SE" dirty="0"/>
              <a:t> </a:t>
            </a:r>
            <a:r>
              <a:rPr lang="sv-SE" sz="1800" dirty="0"/>
              <a:t>tyckte inte att någon profession fick för många utbildningar</a:t>
            </a:r>
          </a:p>
        </p:txBody>
      </p:sp>
      <p:pic>
        <p:nvPicPr>
          <p:cNvPr id="13" name="Bildobjekt 12">
            <a:extLst>
              <a:ext uri="{FF2B5EF4-FFF2-40B4-BE49-F238E27FC236}">
                <a16:creationId xmlns:a16="http://schemas.microsoft.com/office/drawing/2014/main" id="{8642354A-5DE7-4393-AD2C-A588AC2837FF}"/>
              </a:ext>
            </a:extLst>
          </p:cNvPr>
          <p:cNvPicPr>
            <a:picLocks noChangeAspect="1"/>
          </p:cNvPicPr>
          <p:nvPr/>
        </p:nvPicPr>
        <p:blipFill>
          <a:blip r:embed="rId2"/>
          <a:stretch>
            <a:fillRect/>
          </a:stretch>
        </p:blipFill>
        <p:spPr>
          <a:xfrm>
            <a:off x="5483802" y="1510953"/>
            <a:ext cx="5453171" cy="4644749"/>
          </a:xfrm>
          <a:prstGeom prst="rect">
            <a:avLst/>
          </a:prstGeom>
        </p:spPr>
      </p:pic>
      <p:sp>
        <p:nvSpPr>
          <p:cNvPr id="14" name="textruta 13">
            <a:extLst>
              <a:ext uri="{FF2B5EF4-FFF2-40B4-BE49-F238E27FC236}">
                <a16:creationId xmlns:a16="http://schemas.microsoft.com/office/drawing/2014/main" id="{D280A516-85AB-4A92-BBC5-3DC37B81F984}"/>
              </a:ext>
            </a:extLst>
          </p:cNvPr>
          <p:cNvSpPr txBox="1"/>
          <p:nvPr/>
        </p:nvSpPr>
        <p:spPr>
          <a:xfrm>
            <a:off x="5831180" y="587624"/>
            <a:ext cx="5247588" cy="1015663"/>
          </a:xfrm>
          <a:prstGeom prst="rect">
            <a:avLst/>
          </a:prstGeom>
          <a:noFill/>
        </p:spPr>
        <p:txBody>
          <a:bodyPr wrap="square" rtlCol="0">
            <a:spAutoFit/>
          </a:bodyPr>
          <a:lstStyle/>
          <a:p>
            <a:r>
              <a:rPr lang="sv-SE" sz="2000" b="1" dirty="0">
                <a:solidFill>
                  <a:srgbClr val="006633"/>
                </a:solidFill>
              </a:rPr>
              <a:t>Däremot upplevde man att framförallt undersköterskor och medicinska sekreterare fick för få</a:t>
            </a:r>
          </a:p>
        </p:txBody>
      </p:sp>
    </p:spTree>
    <p:extLst>
      <p:ext uri="{BB962C8B-B14F-4D97-AF65-F5344CB8AC3E}">
        <p14:creationId xmlns:p14="http://schemas.microsoft.com/office/powerpoint/2010/main" val="364091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735D7-FEE4-4534-B586-DE9A32881EE3}"/>
              </a:ext>
            </a:extLst>
          </p:cNvPr>
          <p:cNvSpPr>
            <a:spLocks noGrp="1"/>
          </p:cNvSpPr>
          <p:nvPr>
            <p:ph type="title"/>
          </p:nvPr>
        </p:nvSpPr>
        <p:spPr/>
        <p:txBody>
          <a:bodyPr/>
          <a:lstStyle/>
          <a:p>
            <a:r>
              <a:rPr lang="sv-SE" dirty="0">
                <a:solidFill>
                  <a:srgbClr val="F08CB5"/>
                </a:solidFill>
              </a:rPr>
              <a:t>Hur ofta?</a:t>
            </a:r>
          </a:p>
        </p:txBody>
      </p:sp>
      <p:sp>
        <p:nvSpPr>
          <p:cNvPr id="3" name="Platshållare för text 2">
            <a:extLst>
              <a:ext uri="{FF2B5EF4-FFF2-40B4-BE49-F238E27FC236}">
                <a16:creationId xmlns:a16="http://schemas.microsoft.com/office/drawing/2014/main" id="{0E3204C5-8818-41E1-B26E-7AEF6C6977D8}"/>
              </a:ext>
            </a:extLst>
          </p:cNvPr>
          <p:cNvSpPr>
            <a:spLocks noGrp="1"/>
          </p:cNvSpPr>
          <p:nvPr>
            <p:ph type="body" sz="quarter" idx="20"/>
          </p:nvPr>
        </p:nvSpPr>
        <p:spPr>
          <a:xfrm>
            <a:off x="633529" y="2025497"/>
            <a:ext cx="7624351" cy="4015649"/>
          </a:xfrm>
        </p:spPr>
        <p:txBody>
          <a:bodyPr>
            <a:normAutofit/>
          </a:bodyPr>
          <a:lstStyle/>
          <a:p>
            <a:r>
              <a:rPr lang="sv-SE" b="1" dirty="0">
                <a:solidFill>
                  <a:srgbClr val="700545"/>
                </a:solidFill>
              </a:rPr>
              <a:t>De flesta tyckte att frekvensen bör ligga mellan en till två gånger/halvår för alla professioner. Två gånger/halvår var det övervägande svaret för läkare och sjuksköterskor. </a:t>
            </a:r>
          </a:p>
          <a:p>
            <a:pPr marL="0" indent="0">
              <a:buNone/>
            </a:pPr>
            <a:r>
              <a:rPr lang="sv-SE" b="1" dirty="0">
                <a:solidFill>
                  <a:srgbClr val="700545"/>
                </a:solidFill>
              </a:rPr>
              <a:t> </a:t>
            </a:r>
          </a:p>
          <a:p>
            <a:r>
              <a:rPr lang="sv-SE" b="1" dirty="0">
                <a:solidFill>
                  <a:srgbClr val="700545"/>
                </a:solidFill>
              </a:rPr>
              <a:t>Några tyckte att chefer och sjuksköterskor bör ha utbildning en gång varannan månad. </a:t>
            </a:r>
          </a:p>
          <a:p>
            <a:pPr marL="0" indent="0">
              <a:buNone/>
            </a:pPr>
            <a:endParaRPr lang="sv-SE" b="1" dirty="0">
              <a:solidFill>
                <a:srgbClr val="700545"/>
              </a:solidFill>
            </a:endParaRPr>
          </a:p>
        </p:txBody>
      </p:sp>
      <p:sp>
        <p:nvSpPr>
          <p:cNvPr id="5" name="Ellips 4">
            <a:extLst>
              <a:ext uri="{FF2B5EF4-FFF2-40B4-BE49-F238E27FC236}">
                <a16:creationId xmlns:a16="http://schemas.microsoft.com/office/drawing/2014/main" id="{817EA122-8F05-4D45-8E6D-B392A2606BA8}"/>
              </a:ext>
            </a:extLst>
          </p:cNvPr>
          <p:cNvSpPr/>
          <p:nvPr/>
        </p:nvSpPr>
        <p:spPr>
          <a:xfrm>
            <a:off x="9200560" y="1649690"/>
            <a:ext cx="2263642" cy="22530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F5AA1071-C4A9-484D-BFE1-ACC31184C9A1}"/>
              </a:ext>
            </a:extLst>
          </p:cNvPr>
          <p:cNvSpPr txBox="1"/>
          <p:nvPr/>
        </p:nvSpPr>
        <p:spPr>
          <a:xfrm>
            <a:off x="9690755" y="2242313"/>
            <a:ext cx="1461155" cy="954107"/>
          </a:xfrm>
          <a:prstGeom prst="rect">
            <a:avLst/>
          </a:prstGeom>
          <a:noFill/>
        </p:spPr>
        <p:txBody>
          <a:bodyPr wrap="square" rtlCol="0">
            <a:spAutoFit/>
          </a:bodyPr>
          <a:lstStyle/>
          <a:p>
            <a:r>
              <a:rPr lang="sv-SE" sz="2800" b="1" dirty="0"/>
              <a:t>2 ggr/</a:t>
            </a:r>
          </a:p>
          <a:p>
            <a:r>
              <a:rPr lang="sv-SE" sz="2800" b="1" dirty="0"/>
              <a:t>halvår</a:t>
            </a:r>
          </a:p>
        </p:txBody>
      </p:sp>
    </p:spTree>
    <p:extLst>
      <p:ext uri="{BB962C8B-B14F-4D97-AF65-F5344CB8AC3E}">
        <p14:creationId xmlns:p14="http://schemas.microsoft.com/office/powerpoint/2010/main" val="383690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BC22C5-2C14-4AD4-9E25-D0CB2D7292BE}"/>
              </a:ext>
            </a:extLst>
          </p:cNvPr>
          <p:cNvSpPr>
            <a:spLocks noGrp="1"/>
          </p:cNvSpPr>
          <p:nvPr>
            <p:ph type="title"/>
          </p:nvPr>
        </p:nvSpPr>
        <p:spPr>
          <a:xfrm>
            <a:off x="633528" y="517522"/>
            <a:ext cx="5777431" cy="2093598"/>
          </a:xfrm>
        </p:spPr>
        <p:txBody>
          <a:bodyPr>
            <a:normAutofit fontScale="90000"/>
          </a:bodyPr>
          <a:lstStyle/>
          <a:p>
            <a:r>
              <a:rPr lang="sv-SE" dirty="0"/>
              <a:t>Har utbildningarna motsvarat behovet av kunskap?</a:t>
            </a:r>
          </a:p>
        </p:txBody>
      </p:sp>
      <p:sp>
        <p:nvSpPr>
          <p:cNvPr id="3" name="Platshållare för text 2">
            <a:extLst>
              <a:ext uri="{FF2B5EF4-FFF2-40B4-BE49-F238E27FC236}">
                <a16:creationId xmlns:a16="http://schemas.microsoft.com/office/drawing/2014/main" id="{CCAC423F-C816-4B0C-AFD2-66A8A300AED0}"/>
              </a:ext>
            </a:extLst>
          </p:cNvPr>
          <p:cNvSpPr>
            <a:spLocks noGrp="1"/>
          </p:cNvSpPr>
          <p:nvPr>
            <p:ph type="body" sz="quarter" idx="20"/>
          </p:nvPr>
        </p:nvSpPr>
        <p:spPr>
          <a:xfrm>
            <a:off x="633529" y="2987040"/>
            <a:ext cx="5299911" cy="3054106"/>
          </a:xfrm>
        </p:spPr>
        <p:txBody>
          <a:bodyPr>
            <a:normAutofit lnSpcReduction="10000"/>
          </a:bodyPr>
          <a:lstStyle/>
          <a:p>
            <a:r>
              <a:rPr lang="sv-SE" dirty="0"/>
              <a:t>Frågan gällde de senaste två åren</a:t>
            </a:r>
          </a:p>
          <a:p>
            <a:r>
              <a:rPr lang="sv-SE" dirty="0"/>
              <a:t>Man har inte helt tillgodosett kunskapsbehovet</a:t>
            </a:r>
          </a:p>
          <a:p>
            <a:r>
              <a:rPr lang="sv-SE" dirty="0"/>
              <a:t>I fritextsvaren lyfts bland annat önskan om att erbjuda utbildningar som berör aktuella förändringsarbeten</a:t>
            </a:r>
          </a:p>
        </p:txBody>
      </p:sp>
      <p:pic>
        <p:nvPicPr>
          <p:cNvPr id="7" name="Platshållare för bild 6">
            <a:extLst>
              <a:ext uri="{FF2B5EF4-FFF2-40B4-BE49-F238E27FC236}">
                <a16:creationId xmlns:a16="http://schemas.microsoft.com/office/drawing/2014/main" id="{2A804E91-090D-4D99-A41C-23BBF64DF563}"/>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291" t="5718" r="3113" b="2977"/>
          <a:stretch/>
        </p:blipFill>
        <p:spPr>
          <a:xfrm>
            <a:off x="6898640" y="1534160"/>
            <a:ext cx="4480560" cy="4145280"/>
          </a:xfrm>
          <a:noFill/>
          <a:ln w="41275">
            <a:solidFill>
              <a:schemeClr val="accent1"/>
            </a:solidFill>
          </a:ln>
        </p:spPr>
      </p:pic>
    </p:spTree>
    <p:extLst>
      <p:ext uri="{BB962C8B-B14F-4D97-AF65-F5344CB8AC3E}">
        <p14:creationId xmlns:p14="http://schemas.microsoft.com/office/powerpoint/2010/main" val="139493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B73AE-E882-4FDA-BFE8-6F2A50D5D790}"/>
              </a:ext>
            </a:extLst>
          </p:cNvPr>
          <p:cNvSpPr>
            <a:spLocks noGrp="1"/>
          </p:cNvSpPr>
          <p:nvPr>
            <p:ph type="title"/>
          </p:nvPr>
        </p:nvSpPr>
        <p:spPr/>
        <p:txBody>
          <a:bodyPr/>
          <a:lstStyle/>
          <a:p>
            <a:r>
              <a:rPr lang="sv-SE" dirty="0"/>
              <a:t>Längd och form?</a:t>
            </a:r>
          </a:p>
        </p:txBody>
      </p:sp>
      <p:sp>
        <p:nvSpPr>
          <p:cNvPr id="3" name="Platshållare för text 2">
            <a:extLst>
              <a:ext uri="{FF2B5EF4-FFF2-40B4-BE49-F238E27FC236}">
                <a16:creationId xmlns:a16="http://schemas.microsoft.com/office/drawing/2014/main" id="{C27D456E-DACF-4786-B63B-546B6C93F9CC}"/>
              </a:ext>
            </a:extLst>
          </p:cNvPr>
          <p:cNvSpPr>
            <a:spLocks noGrp="1"/>
          </p:cNvSpPr>
          <p:nvPr>
            <p:ph type="body" sz="quarter" idx="20"/>
          </p:nvPr>
        </p:nvSpPr>
        <p:spPr>
          <a:xfrm>
            <a:off x="633528" y="1548445"/>
            <a:ext cx="7768792" cy="1506163"/>
          </a:xfrm>
        </p:spPr>
        <p:txBody>
          <a:bodyPr>
            <a:normAutofit fontScale="77500" lnSpcReduction="20000"/>
          </a:bodyPr>
          <a:lstStyle/>
          <a:p>
            <a:r>
              <a:rPr lang="sv-SE" dirty="0"/>
              <a:t>De flesta tyckte att halvdag var bäst.</a:t>
            </a:r>
          </a:p>
          <a:p>
            <a:r>
              <a:rPr lang="sv-SE" dirty="0"/>
              <a:t>Man föredrar utbildningar som äger rum på olika dagar oavsett form. Fysisk eller digital spelade mindre roll. Var det en fysisk och en digital kunde man tycka att dessa kunde ske samma dag. </a:t>
            </a:r>
          </a:p>
        </p:txBody>
      </p:sp>
      <p:sp>
        <p:nvSpPr>
          <p:cNvPr id="5" name="Platshållare för text 3">
            <a:extLst>
              <a:ext uri="{FF2B5EF4-FFF2-40B4-BE49-F238E27FC236}">
                <a16:creationId xmlns:a16="http://schemas.microsoft.com/office/drawing/2014/main" id="{39A74F97-1137-4AC6-B4C7-EBC5720B156D}"/>
              </a:ext>
            </a:extLst>
          </p:cNvPr>
          <p:cNvSpPr txBox="1">
            <a:spLocks/>
          </p:cNvSpPr>
          <p:nvPr/>
        </p:nvSpPr>
        <p:spPr>
          <a:xfrm>
            <a:off x="8534006" y="517522"/>
            <a:ext cx="3024466" cy="3203883"/>
          </a:xfrm>
          <a:prstGeom prst="teardrop">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50000"/>
              </a:lnSpc>
              <a:spcBef>
                <a:spcPts val="1000"/>
              </a:spcBef>
              <a:buFont typeface="Arial" panose="020B0604020202020204" pitchFamily="34" charset="0"/>
              <a:buNone/>
              <a:defRPr sz="2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44475" indent="0" algn="ctr" defTabSz="914400" rtl="0" eaLnBrk="1" latinLnBrk="0" hangingPunct="1">
              <a:lnSpc>
                <a:spcPct val="150000"/>
              </a:lnSpc>
              <a:spcBef>
                <a:spcPts val="500"/>
              </a:spcBef>
              <a:buFont typeface="Arial" panose="020B0604020202020204" pitchFamily="34" charset="0"/>
              <a:buNone/>
              <a:defRPr sz="2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511175" indent="0" algn="ctr" defTabSz="914400" rtl="0" eaLnBrk="1" latinLnBrk="0" hangingPunct="1">
              <a:lnSpc>
                <a:spcPct val="150000"/>
              </a:lnSpc>
              <a:spcBef>
                <a:spcPts val="500"/>
              </a:spcBef>
              <a:buFont typeface="Arial" panose="020B0604020202020204" pitchFamily="34" charset="0"/>
              <a:buNone/>
              <a:tabLst/>
              <a:defRPr sz="1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762000" indent="0" algn="ctr" defTabSz="914400" rtl="0" eaLnBrk="1" latinLnBrk="0" hangingPunct="1">
              <a:lnSpc>
                <a:spcPct val="150000"/>
              </a:lnSpc>
              <a:spcBef>
                <a:spcPts val="500"/>
              </a:spcBef>
              <a:buFont typeface="Arial" panose="020B0604020202020204" pitchFamily="34" charset="0"/>
              <a:buNone/>
              <a:defRPr sz="1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0288" indent="0" algn="ctr" defTabSz="914400" rtl="0" eaLnBrk="1" latinLnBrk="0" hangingPunct="1">
              <a:lnSpc>
                <a:spcPct val="150000"/>
              </a:lnSpc>
              <a:spcBef>
                <a:spcPts val="500"/>
              </a:spcBef>
              <a:buFont typeface="Arial" panose="020B0604020202020204" pitchFamily="34" charset="0"/>
              <a:buNone/>
              <a:defRPr sz="1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Bäst med olika dagar, halvdag</a:t>
            </a:r>
          </a:p>
        </p:txBody>
      </p:sp>
      <p:pic>
        <p:nvPicPr>
          <p:cNvPr id="6" name="Bildobjekt 5">
            <a:extLst>
              <a:ext uri="{FF2B5EF4-FFF2-40B4-BE49-F238E27FC236}">
                <a16:creationId xmlns:a16="http://schemas.microsoft.com/office/drawing/2014/main" id="{499A09E1-036B-4EE6-9325-3725CDF375AE}"/>
              </a:ext>
            </a:extLst>
          </p:cNvPr>
          <p:cNvPicPr>
            <a:picLocks noChangeAspect="1"/>
          </p:cNvPicPr>
          <p:nvPr/>
        </p:nvPicPr>
        <p:blipFill rotWithShape="1">
          <a:blip r:embed="rId2"/>
          <a:srcRect l="5860" t="2944" r="3833" b="5488"/>
          <a:stretch/>
        </p:blipFill>
        <p:spPr>
          <a:xfrm>
            <a:off x="633528" y="3054609"/>
            <a:ext cx="6346392" cy="3803391"/>
          </a:xfrm>
          <a:prstGeom prst="rect">
            <a:avLst/>
          </a:prstGeom>
        </p:spPr>
      </p:pic>
    </p:spTree>
    <p:extLst>
      <p:ext uri="{BB962C8B-B14F-4D97-AF65-F5344CB8AC3E}">
        <p14:creationId xmlns:p14="http://schemas.microsoft.com/office/powerpoint/2010/main" val="31684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C0969-8C08-46C0-BE80-E92134898F4C}"/>
              </a:ext>
            </a:extLst>
          </p:cNvPr>
          <p:cNvSpPr>
            <a:spLocks noGrp="1"/>
          </p:cNvSpPr>
          <p:nvPr>
            <p:ph type="title"/>
          </p:nvPr>
        </p:nvSpPr>
        <p:spPr>
          <a:xfrm>
            <a:off x="350726" y="150829"/>
            <a:ext cx="6323451" cy="1866508"/>
          </a:xfrm>
        </p:spPr>
        <p:txBody>
          <a:bodyPr/>
          <a:lstStyle/>
          <a:p>
            <a:r>
              <a:rPr lang="sv-SE" sz="3600" dirty="0"/>
              <a:t>Information om aktuella utbildningar</a:t>
            </a:r>
          </a:p>
        </p:txBody>
      </p:sp>
      <p:sp>
        <p:nvSpPr>
          <p:cNvPr id="3" name="Underrubrik 2">
            <a:extLst>
              <a:ext uri="{FF2B5EF4-FFF2-40B4-BE49-F238E27FC236}">
                <a16:creationId xmlns:a16="http://schemas.microsoft.com/office/drawing/2014/main" id="{3ACDEF76-C974-4D6A-919F-D8BEB0098087}"/>
              </a:ext>
            </a:extLst>
          </p:cNvPr>
          <p:cNvSpPr>
            <a:spLocks noGrp="1"/>
          </p:cNvSpPr>
          <p:nvPr>
            <p:ph type="subTitle" idx="1"/>
          </p:nvPr>
        </p:nvSpPr>
        <p:spPr>
          <a:xfrm>
            <a:off x="633528" y="2450970"/>
            <a:ext cx="6210331" cy="3535764"/>
          </a:xfrm>
        </p:spPr>
        <p:txBody>
          <a:bodyPr>
            <a:normAutofit/>
          </a:bodyPr>
          <a:lstStyle/>
          <a:p>
            <a:pPr marL="342900" indent="-342900">
              <a:buFont typeface="Arial" panose="020B0604020202020204" pitchFamily="34" charset="0"/>
              <a:buChar char="•"/>
            </a:pPr>
            <a:r>
              <a:rPr lang="sv-SE" dirty="0"/>
              <a:t>13 personer av 16 var nöjda med informationen, tre var inte nöjda:</a:t>
            </a:r>
          </a:p>
          <a:p>
            <a:pPr marL="800100" lvl="1" indent="-342900">
              <a:buFont typeface="Arial" panose="020B0604020202020204" pitchFamily="34" charset="0"/>
              <a:buChar char="•"/>
            </a:pPr>
            <a:r>
              <a:rPr lang="sv-SE" sz="1800" b="1" dirty="0">
                <a:solidFill>
                  <a:srgbClr val="004131"/>
                </a:solidFill>
              </a:rPr>
              <a:t>Vill ha inbjudningsmail skickade direkt till avdelningschef</a:t>
            </a:r>
          </a:p>
          <a:p>
            <a:pPr marL="800100" lvl="1" indent="-342900">
              <a:buFont typeface="Arial" panose="020B0604020202020204" pitchFamily="34" charset="0"/>
              <a:buChar char="•"/>
            </a:pPr>
            <a:r>
              <a:rPr lang="sv-SE" sz="1800" b="1" dirty="0">
                <a:solidFill>
                  <a:srgbClr val="004131"/>
                </a:solidFill>
              </a:rPr>
              <a:t>Vill hellre se en samlad sida </a:t>
            </a:r>
            <a:r>
              <a:rPr lang="sv-SE" sz="1800" dirty="0">
                <a:solidFill>
                  <a:srgbClr val="004131"/>
                </a:solidFill>
              </a:rPr>
              <a:t>(här finns dock </a:t>
            </a:r>
            <a:r>
              <a:rPr lang="sv-SE" sz="1800" dirty="0" err="1">
                <a:solidFill>
                  <a:srgbClr val="004131"/>
                </a:solidFill>
              </a:rPr>
              <a:t>AMK:s</a:t>
            </a:r>
            <a:r>
              <a:rPr lang="sv-SE" sz="1800" dirty="0">
                <a:solidFill>
                  <a:srgbClr val="004131"/>
                </a:solidFill>
              </a:rPr>
              <a:t> utbildningskalender – behövs information?)</a:t>
            </a:r>
          </a:p>
        </p:txBody>
      </p:sp>
      <p:sp>
        <p:nvSpPr>
          <p:cNvPr id="4" name="Ellips 3">
            <a:extLst>
              <a:ext uri="{FF2B5EF4-FFF2-40B4-BE49-F238E27FC236}">
                <a16:creationId xmlns:a16="http://schemas.microsoft.com/office/drawing/2014/main" id="{E2A97E03-4C7F-4A60-BA91-81698F39B973}"/>
              </a:ext>
            </a:extLst>
          </p:cNvPr>
          <p:cNvSpPr/>
          <p:nvPr/>
        </p:nvSpPr>
        <p:spPr>
          <a:xfrm>
            <a:off x="6674177" y="320510"/>
            <a:ext cx="2931736" cy="27620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9F10FDBF-F75A-4071-AFA0-5BAAF00D7D32}"/>
              </a:ext>
            </a:extLst>
          </p:cNvPr>
          <p:cNvSpPr txBox="1"/>
          <p:nvPr/>
        </p:nvSpPr>
        <p:spPr>
          <a:xfrm>
            <a:off x="6909848" y="1264657"/>
            <a:ext cx="2696065" cy="646331"/>
          </a:xfrm>
          <a:prstGeom prst="rect">
            <a:avLst/>
          </a:prstGeom>
          <a:noFill/>
        </p:spPr>
        <p:txBody>
          <a:bodyPr wrap="square" rtlCol="0">
            <a:spAutoFit/>
          </a:bodyPr>
          <a:lstStyle/>
          <a:p>
            <a:r>
              <a:rPr lang="sv-SE" b="1" dirty="0"/>
              <a:t>Mail, PV-forum och Utbildningskalendern</a:t>
            </a:r>
          </a:p>
        </p:txBody>
      </p:sp>
    </p:spTree>
    <p:extLst>
      <p:ext uri="{BB962C8B-B14F-4D97-AF65-F5344CB8AC3E}">
        <p14:creationId xmlns:p14="http://schemas.microsoft.com/office/powerpoint/2010/main" val="7002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84376E-EBC3-4A0C-8923-89C63F9FC167}"/>
              </a:ext>
            </a:extLst>
          </p:cNvPr>
          <p:cNvSpPr>
            <a:spLocks noGrp="1"/>
          </p:cNvSpPr>
          <p:nvPr>
            <p:ph type="title"/>
          </p:nvPr>
        </p:nvSpPr>
        <p:spPr>
          <a:xfrm>
            <a:off x="1843008" y="88416"/>
            <a:ext cx="8336301" cy="2086671"/>
          </a:xfrm>
        </p:spPr>
        <p:txBody>
          <a:bodyPr/>
          <a:lstStyle/>
          <a:p>
            <a:r>
              <a:rPr lang="sv-SE" dirty="0"/>
              <a:t>Diskussion</a:t>
            </a:r>
          </a:p>
        </p:txBody>
      </p:sp>
      <p:sp>
        <p:nvSpPr>
          <p:cNvPr id="3" name="Underrubrik 2">
            <a:extLst>
              <a:ext uri="{FF2B5EF4-FFF2-40B4-BE49-F238E27FC236}">
                <a16:creationId xmlns:a16="http://schemas.microsoft.com/office/drawing/2014/main" id="{02BAC097-EA87-4174-B636-192AD4AABFC5}"/>
              </a:ext>
            </a:extLst>
          </p:cNvPr>
          <p:cNvSpPr>
            <a:spLocks noGrp="1"/>
          </p:cNvSpPr>
          <p:nvPr>
            <p:ph type="subTitle" idx="1"/>
          </p:nvPr>
        </p:nvSpPr>
        <p:spPr>
          <a:xfrm>
            <a:off x="923827" y="2007908"/>
            <a:ext cx="10378911" cy="3996966"/>
          </a:xfrm>
        </p:spPr>
        <p:txBody>
          <a:bodyPr>
            <a:normAutofit/>
          </a:bodyPr>
          <a:lstStyle/>
          <a:p>
            <a:pPr marL="342900" indent="-342900" algn="l">
              <a:buFont typeface="Arial" panose="020B0604020202020204" pitchFamily="34" charset="0"/>
              <a:buChar char="•"/>
            </a:pPr>
            <a:r>
              <a:rPr lang="sv-SE" sz="3200" b="1" dirty="0"/>
              <a:t>Tankar om ”</a:t>
            </a:r>
            <a:r>
              <a:rPr lang="sv-SE" sz="3200" b="1" i="1" dirty="0"/>
              <a:t>i mån av plats</a:t>
            </a:r>
            <a:r>
              <a:rPr lang="sv-SE" sz="3200" b="1" dirty="0"/>
              <a:t>”? och ”</a:t>
            </a:r>
            <a:r>
              <a:rPr lang="sv-SE" sz="3200" b="1" i="1" dirty="0"/>
              <a:t>riktar sig mot</a:t>
            </a:r>
            <a:r>
              <a:rPr lang="sv-SE" sz="3200" b="1" dirty="0"/>
              <a:t>”?</a:t>
            </a:r>
          </a:p>
          <a:p>
            <a:pPr marL="2171700" lvl="4" indent="-342900">
              <a:buFont typeface="Arial" panose="020B0604020202020204" pitchFamily="34" charset="0"/>
              <a:buChar char="•"/>
            </a:pPr>
            <a:r>
              <a:rPr lang="sv-SE" sz="2600" i="1" dirty="0"/>
              <a:t>Avvägning mellan riktning efter profession (detaljerad utefter en viss professions speciella kliniska vardag) och risken att utbildningen känns för generell (utbildningen motsvarade inte mina behov)</a:t>
            </a:r>
          </a:p>
          <a:p>
            <a:r>
              <a:rPr lang="sv-SE" dirty="0"/>
              <a:t>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74066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F61CF-8C96-92F5-3488-15348F0E3C1F}"/>
              </a:ext>
            </a:extLst>
          </p:cNvPr>
          <p:cNvSpPr>
            <a:spLocks noGrp="1"/>
          </p:cNvSpPr>
          <p:nvPr>
            <p:ph type="title"/>
          </p:nvPr>
        </p:nvSpPr>
        <p:spPr>
          <a:xfrm>
            <a:off x="2875176" y="4033799"/>
            <a:ext cx="6678980" cy="2008783"/>
          </a:xfrm>
        </p:spPr>
        <p:txBody>
          <a:bodyPr>
            <a:normAutofit/>
          </a:bodyPr>
          <a:lstStyle/>
          <a:p>
            <a:r>
              <a:rPr lang="sv-SE" sz="2400" b="1" dirty="0">
                <a:solidFill>
                  <a:srgbClr val="F08CB5"/>
                </a:solidFill>
              </a:rPr>
              <a:t>Tack för alla synpunkter och förslag!</a:t>
            </a:r>
          </a:p>
        </p:txBody>
      </p:sp>
    </p:spTree>
    <p:extLst>
      <p:ext uri="{BB962C8B-B14F-4D97-AF65-F5344CB8AC3E}">
        <p14:creationId xmlns:p14="http://schemas.microsoft.com/office/powerpoint/2010/main" val="1670940028"/>
      </p:ext>
    </p:extLst>
  </p:cSld>
  <p:clrMapOvr>
    <a:masterClrMapping/>
  </p:clrMapOvr>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BDDA80C7-8BED-464F-A009-1FAE942966C0}"/>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401042FA-BC8C-469A-B1AB-98CEB166B00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 presentation</Template>
  <TotalTime>139</TotalTime>
  <Words>286</Words>
  <Application>Microsoft Office PowerPoint</Application>
  <PresentationFormat>Bredbild</PresentationFormat>
  <Paragraphs>30</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8</vt:i4>
      </vt:variant>
    </vt:vector>
  </HeadingPairs>
  <TitlesOfParts>
    <vt:vector size="15" baseType="lpstr">
      <vt:lpstr>Arial</vt:lpstr>
      <vt:lpstr>Calibri</vt:lpstr>
      <vt:lpstr>Open Sans</vt:lpstr>
      <vt:lpstr>Open Sans Bold</vt:lpstr>
      <vt:lpstr>Open Sans Extrabold</vt:lpstr>
      <vt:lpstr>Region Kronoberg LJUS</vt:lpstr>
      <vt:lpstr>Region Kronoberg MÖRK</vt:lpstr>
      <vt:lpstr>Resultat Utvärdering av Kompetensutvecklingsrådets utbildningar under de senaste två åren</vt:lpstr>
      <vt:lpstr>Antal utbildningar per profession</vt:lpstr>
      <vt:lpstr>Hur ofta?</vt:lpstr>
      <vt:lpstr>Har utbildningarna motsvarat behovet av kunskap?</vt:lpstr>
      <vt:lpstr>Längd och form?</vt:lpstr>
      <vt:lpstr>Information om aktuella utbildningar</vt:lpstr>
      <vt:lpstr>Diskussion</vt:lpstr>
      <vt:lpstr>Tack för alla synpunkter och förslag!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 Utvärdering av Kompetensutvecklingsrådets utbildningar under de senaste två åren</dc:title>
  <dc:subject/>
  <dc:creator>Kindenäs Lovisa HSJ samordningsenheten</dc:creator>
  <cp:keywords/>
  <dc:description/>
  <cp:lastModifiedBy>Kindenäs Lovisa HSJ samordningsenheten</cp:lastModifiedBy>
  <cp:revision>15</cp:revision>
  <cp:lastPrinted>2025-01-13T13:27:19Z</cp:lastPrinted>
  <dcterms:created xsi:type="dcterms:W3CDTF">2025-02-14T07:14:13Z</dcterms:created>
  <dcterms:modified xsi:type="dcterms:W3CDTF">2025-02-14T09:39:17Z</dcterms:modified>
  <cp:category/>
</cp:coreProperties>
</file>