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01" r:id="rId2"/>
  </p:sldMasterIdLst>
  <p:notesMasterIdLst>
    <p:notesMasterId r:id="rId28"/>
  </p:notesMasterIdLst>
  <p:sldIdLst>
    <p:sldId id="362" r:id="rId3"/>
    <p:sldId id="375" r:id="rId4"/>
    <p:sldId id="376" r:id="rId5"/>
    <p:sldId id="256" r:id="rId6"/>
    <p:sldId id="388" r:id="rId7"/>
    <p:sldId id="377" r:id="rId8"/>
    <p:sldId id="378" r:id="rId9"/>
    <p:sldId id="381" r:id="rId10"/>
    <p:sldId id="370" r:id="rId11"/>
    <p:sldId id="371" r:id="rId12"/>
    <p:sldId id="257" r:id="rId13"/>
    <p:sldId id="258" r:id="rId14"/>
    <p:sldId id="259" r:id="rId15"/>
    <p:sldId id="260" r:id="rId16"/>
    <p:sldId id="382" r:id="rId17"/>
    <p:sldId id="366" r:id="rId18"/>
    <p:sldId id="372" r:id="rId19"/>
    <p:sldId id="383" r:id="rId20"/>
    <p:sldId id="373" r:id="rId21"/>
    <p:sldId id="384" r:id="rId22"/>
    <p:sldId id="385" r:id="rId23"/>
    <p:sldId id="374" r:id="rId24"/>
    <p:sldId id="386" r:id="rId25"/>
    <p:sldId id="380" r:id="rId26"/>
    <p:sldId id="318" r:id="rId2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31"/>
    <a:srgbClr val="700545"/>
    <a:srgbClr val="F9D2DF"/>
    <a:srgbClr val="B4D9B9"/>
    <a:srgbClr val="F2F2F2"/>
    <a:srgbClr val="B5D9AF"/>
    <a:srgbClr val="F08CB5"/>
    <a:srgbClr val="006633"/>
    <a:srgbClr val="4EA93F"/>
    <a:srgbClr val="D83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82" autoAdjust="0"/>
  </p:normalViewPr>
  <p:slideViewPr>
    <p:cSldViewPr snapToGrid="0" showGuides="1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FD482-0830-4CE2-8CAC-E4BBA5E96A4D}" type="datetimeFigureOut">
              <a:rPr lang="sv-SE" smtClean="0"/>
              <a:t>2025-03-03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9FAB8-8AA6-49BD-99AB-B816102A13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64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Verksamhetschefsnivå innebär att verksamhetschefen är närmaste chef för ovanstående personer.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46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Verksamhetschefsnivå innebär att verksamhetschefen är närmaste chef för ovanstående personer.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9336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Verksamhetschefsnivå innebär att verksamhetschefen är närmaste chef för ovanstående personer.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705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Verksamhetschefsnivå innebär att verksamhetschefen är närmaste chef för ovanstående personer.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676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Verksamhetschefsnivå innebär att verksamhetschefen är närmaste chef för ovanstående personer.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1218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5AE3830-5278-7E19-E7AC-5058B5CB9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6" t="6614" b="4210"/>
          <a:stretch/>
        </p:blipFill>
        <p:spPr>
          <a:xfrm>
            <a:off x="-1" y="0"/>
            <a:ext cx="6474059" cy="6857999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9C1512DA-9E40-CF35-AC79-7F617696B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6796" y="864105"/>
            <a:ext cx="4774267" cy="3535156"/>
          </a:xfrm>
        </p:spPr>
        <p:txBody>
          <a:bodyPr anchor="t">
            <a:normAutofit/>
          </a:bodyPr>
          <a:lstStyle>
            <a:lvl1pPr algn="r">
              <a:defRPr sz="6000" b="1" i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DC44104B-48FE-3858-DE21-17C04BBBC2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8630" y="5373407"/>
            <a:ext cx="4332434" cy="623887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</p:spTree>
    <p:extLst>
      <p:ext uri="{BB962C8B-B14F-4D97-AF65-F5344CB8AC3E}">
        <p14:creationId xmlns:p14="http://schemas.microsoft.com/office/powerpoint/2010/main" val="421405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F9D2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79F0779-C10D-4A1E-D984-1FDEB74C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2025-03-03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6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BB0A87F-8436-9960-B9ED-11AD0D6F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26485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1" y="2025497"/>
            <a:ext cx="5264851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22B9B9BF-470D-2B21-9F0B-EB1F45731FC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2025-03-03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805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BD1CED-16DD-0340-44FF-56292D762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751987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1A4EDF47-93B2-F7A4-C94B-062D946533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2025-03-03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445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B2CEE24-4E29-6166-3822-C57F01CDE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E072084-6E77-EEDD-3B3E-C0E1F2DF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2025-03-03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74B7BFD-E11B-A77F-4246-4F0379A4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8699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0E3B36-F312-C875-A9B5-C9CBB284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F7A55C-9AA7-A56B-150C-95A34A60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2025-03-03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7128E3B-CFE4-7ADB-7D98-87DC3322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5905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rosa">
    <p:bg>
      <p:bgPr>
        <a:solidFill>
          <a:srgbClr val="F9D2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2025-03-03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12C2BA5-DA85-C753-A692-4FA713CEC7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51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grön">
    <p:bg>
      <p:bgPr>
        <a:solidFill>
          <a:srgbClr val="B4D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2025-03-03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DC5F6A89-8BD3-EF14-569B-0DB3F5F4EA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0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rosa">
    <p:bg>
      <p:bgPr>
        <a:solidFill>
          <a:srgbClr val="F9D2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ubrik 2">
            <a:extLst>
              <a:ext uri="{FF2B5EF4-FFF2-40B4-BE49-F238E27FC236}">
                <a16:creationId xmlns:a16="http://schemas.microsoft.com/office/drawing/2014/main" id="{E3B3AC9B-F98B-219F-7B9A-68D22D4E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700545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2025-03-03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7B0F68E-6AB6-8240-C24A-270BB8047D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77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grön">
    <p:bg>
      <p:bgPr>
        <a:solidFill>
          <a:srgbClr val="B4D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ubrik 2">
            <a:extLst>
              <a:ext uri="{FF2B5EF4-FFF2-40B4-BE49-F238E27FC236}">
                <a16:creationId xmlns:a16="http://schemas.microsoft.com/office/drawing/2014/main" id="{9386AC30-CFF0-9F32-5F46-7FBAE80C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00413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2025-03-03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4B4DC3DF-9ED1-6575-58B5-D011A8B62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08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00413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2025-03-03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083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BC9B2779-0085-DC05-206F-6C55BAFB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A51BC271-153A-FD43-22C0-256512427AB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076" y="2024789"/>
            <a:ext cx="833630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35334A-EDDD-1F87-D106-441E8C38C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8B84731-E19F-BD2C-F6B3-22EABE26FB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2025-03-03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EAB6E72-BA71-4497-2A7C-AF8043010F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2541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2025-03-03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400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700545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2025-03-03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6455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7AFBECA-246A-05A7-5C17-D7BFBDBC7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C21C4AE1-A668-3E47-ACF7-601DCA98DC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bg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552284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C91BEC45-D6B1-C25B-B718-25A7D269D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2915778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6FCAF63-D791-08FB-B447-275E5EBA9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7D7E0653-9834-7D40-C136-8456753114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041434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303A58C-AEBC-590B-41F0-90C687CF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CFC138CB-6770-7654-B2E1-BE56E63AA1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768390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1E1E-4B5D-4C70-9D33-052514FACD96}" type="datetimeFigureOut">
              <a:rPr lang="sv-SE" smtClean="0"/>
              <a:t>2025-03-03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185A-7A71-43B3-95E7-11D2C31391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52625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090AFF-9C2E-4596-B967-4C27FBB170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DA3FA2F-9924-408F-A701-5E1A2EB358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E584851-67F0-4B4C-AC5C-CF2C6BA2A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E05F-85A2-40F1-B724-2431907A2F79}" type="datetimeFigureOut">
              <a:rPr lang="sv-SE" smtClean="0"/>
              <a:t>2025-03-03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DB850B-0FC4-4B75-B10B-D34EC8676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75B6D7-EECF-4DA6-9CEF-BB71E6D8D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AD7BF-BCEB-4BC0-B08A-4A61AB4345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08965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51B29E2-75A6-293F-DDDA-01AD3A6B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8336301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12D118FC-EE09-9189-C275-E873A462B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A01D25B9-C79D-A274-58C7-62B33FF42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2025-03-03</a:t>
            </a:fld>
            <a:endParaRPr lang="sv-SE" dirty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670F659B-43B1-5F87-B495-101348349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630216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513E1985-DEB6-B4FA-D8EF-15C862B6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8664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7C006566-392A-D605-2590-6469889C1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B3804973-0D2A-DF23-8E3D-0A574005B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2025-03-03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BB084F17-CF16-C29C-9E8B-74DB7C140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833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E7A07BE-FCFC-1EFE-15DE-8F28EC17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innehåll 10">
            <a:extLst>
              <a:ext uri="{FF2B5EF4-FFF2-40B4-BE49-F238E27FC236}">
                <a16:creationId xmlns:a16="http://schemas.microsoft.com/office/drawing/2014/main" id="{E4FEB789-CFC9-2534-8ED9-E95125A2C06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3528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11B4E59E-0FE4-B739-9766-FB27CDB1DFC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38664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034EB9-0D0C-D10C-1222-AA3B36F37A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49C2014-E2DB-E174-515A-4EA228E8E07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2025-03-03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66F0875-1F5F-2D2B-867F-83DBF7430B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05573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21">
            <a:extLst>
              <a:ext uri="{FF2B5EF4-FFF2-40B4-BE49-F238E27FC236}">
                <a16:creationId xmlns:a16="http://schemas.microsoft.com/office/drawing/2014/main" id="{D2256EB1-EAAE-3FFE-A737-12DF0B01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D0988-67F2-ECF6-1602-F1D93017BA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41BA6-E131-E7FD-4535-07177B0ABA9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2025-03-03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11226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endParaRPr lang="sv-SE" dirty="0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E13E6EFE-454E-E0E6-5F20-B9D7596464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82D842ED-9775-7E0C-0353-CAD6AE3604C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2025-03-03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42918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8C5A5ACD-6A3B-7965-FFBF-5BE8A1391E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F09FD99-77B7-C63C-2EF5-8E45BA2F488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2025-03-03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03133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BB90457-5C74-78FC-02D9-FC32640C06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85BB414F-7DEA-E72F-A351-D5902F17B47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2025-03-03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35592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ubrik 18">
            <a:extLst>
              <a:ext uri="{FF2B5EF4-FFF2-40B4-BE49-F238E27FC236}">
                <a16:creationId xmlns:a16="http://schemas.microsoft.com/office/drawing/2014/main" id="{9C2854A0-3C5F-7E0A-ED5F-3AE242972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4359386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21E6B3DC-E005-65F6-7865-029466C45C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530" y="2025497"/>
            <a:ext cx="4359386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2873D0D-FB42-E43A-D086-74A407FA8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9BA7FDBC-9535-9890-068D-8BC2F23B1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2025-03-03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CA83016-5EAD-C785-E43A-DEFD208FF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36168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2025-03-03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186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2025-03-03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895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31" y="517522"/>
            <a:ext cx="526485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2" y="2025497"/>
            <a:ext cx="5264850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89BE894C-7FFB-094A-BDD2-295F19358B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2025-03-03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81391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751987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291BF0A9-BCD6-7A10-D8DA-E20A25D13F5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2025-03-03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0224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EB31791-A8BC-1E33-F99C-CD5EF0F9C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FF38E539-0181-C3BE-D65D-6D2DA08EB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2025-03-03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2F6CC1F0-0F70-C897-1CBE-7223943F5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196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1FA3189C-AC3C-5251-C5C2-4B0A658D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28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DAB5293-169E-6682-278F-924CC29F22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9" y="2025650"/>
            <a:ext cx="4880093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A3898C3-C390-76C6-3A23-0DB49CB28E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9399EC5-13DF-600B-6291-F3F79844E92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2025-03-03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81195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2A93950-5ED0-47AC-DE6E-A06210CA6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AD121485-9AA9-0D96-4272-489D6518D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2025-03-03</a:t>
            </a:fld>
            <a:endParaRPr lang="sv-SE" dirty="0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7647F53-7F9E-5368-783E-DA11170BF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43935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B4830F9-A051-2AAE-E0FF-9BA9538D3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60B711B-581C-C7B9-9F13-7716E8C82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2025-03-03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03CB0C0-0880-078B-8BE7-DC07972BB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1BCF48E4-2D2A-F0C6-11B4-36A1A5D5C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85450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3C5CDB-1A46-C16E-45B0-3A7401F5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BF65B4B6-9E14-4B74-5571-49A0ECE84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2025-03-03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F5E637-68B2-975F-0AB8-6103F58F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2A24C050-2A7E-9D77-4DDD-F8A83EB7B7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7487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ubrik 2">
            <a:extLst>
              <a:ext uri="{FF2B5EF4-FFF2-40B4-BE49-F238E27FC236}">
                <a16:creationId xmlns:a16="http://schemas.microsoft.com/office/drawing/2014/main" id="{9304E0E5-6541-AB7F-7614-3EBE51B6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BF785853-D5FC-5D6F-4080-BE226062A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C0D64608-E567-A380-2507-6F7BE5416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2025-03-03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F91447F9-AD75-4018-24B0-8A81F9B41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6B1CBEAB-2F9F-AF1D-27EC-625F300A0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10080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grön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5F0A775-D430-03FA-0E80-939547111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15BBD14D-1797-314B-496A-71DEF29E0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2025-03-03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2C9097C-BFA2-08AC-1533-85BF710AE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7D2BF5A-4596-9DF0-0AC2-33CE1AC93D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59091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rosa">
    <p:bg>
      <p:bgPr>
        <a:solidFill>
          <a:srgbClr val="700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BF154BB3-81AC-7FCF-9AA7-3FFA5453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A065A83-AA1E-5F57-0ACB-667631FF1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DC6FED08-65E3-1863-C1B7-F35BDE01A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2025-03-03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2D948F9-5C99-C750-9EA9-E6D60B6E9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3BBAEC73-A09F-7C8D-F202-96148CC7B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25674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4AA424CA-FCDC-245E-15FC-E36E748B7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9F59BC06-BE1E-50F8-CFBF-81D75CB54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775C409-E6E6-8340-B1FF-A7171D8397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2025-03-03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6492A95-E3DE-744A-DC1E-24AC20D4C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D78E102-C7CD-1129-5DB5-73339A11AB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09006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2025-03-03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34218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2025-03-03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95521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CABAA49-B847-E534-66D8-9342DE176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3C0F82EB-5ACD-C7CA-05AD-B96BC9CDB0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bg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07045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A256862-EE6C-34AD-6C41-43F80B95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1981DC1-92EB-A0FE-DDCD-63F7EB68BC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3B6E33D-BA6F-2C1F-3C14-C99DDBF609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888EF1CC-0BBB-23D6-30A8-9F491018027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2025-03-03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58357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A3558A6-D80F-9805-281E-5B97F9A0A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20076235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5E67BAE-5378-A2B3-DCDA-3A8067B47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7F25A052-AB9F-0133-DEB4-B5A74D6B97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26120125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FC63BFF-6B4C-BC38-47EC-F7FCD69E6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97C8BF8A-DC13-5EFE-8932-91F8595846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noProof="0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459328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5">
            <a:extLst>
              <a:ext uri="{FF2B5EF4-FFF2-40B4-BE49-F238E27FC236}">
                <a16:creationId xmlns:a16="http://schemas.microsoft.com/office/drawing/2014/main" id="{941F2BB2-4923-2EB4-A32E-700491F9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7">
            <a:extLst>
              <a:ext uri="{FF2B5EF4-FFF2-40B4-BE49-F238E27FC236}">
                <a16:creationId xmlns:a16="http://schemas.microsoft.com/office/drawing/2014/main" id="{174581D9-B191-A6A5-28F5-081EB298C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solidFill>
            <a:schemeClr val="tx1"/>
          </a:solidFill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7A9AE5B-5646-B1B0-2B6D-F4BEB241C7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EF968-2B22-8C20-6352-D7111C1A2FD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2025-03-03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705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E2A1714-E60F-4047-6C05-3F0D2753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ADFA9880-B20A-B284-7667-BB6E139D0D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D0C11AC-6994-47F5-38EE-9940256649C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1153A39-3A6E-2C51-3DD0-86E6507A826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2025-03-03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06EF699-DF7E-B62D-FBC1-92B42D79394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281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6127D97-63F8-3A7B-5F3F-5D6D4303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4359387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3E1FC7A-8A4C-9CEE-4D55-68EAF67290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8" y="2025650"/>
            <a:ext cx="4359387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68A851D-3666-6F01-53F4-C83FDF17725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C963393-39D9-C156-678C-1AFBB0705A1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2025-03-03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934F78E-EE75-DC7A-D191-6F350363095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546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B4D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0888258-5F69-4461-1EF5-61C228B86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2025-03-03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8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2025-03-03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2BE57839-76ED-6B82-DAF4-52F5CB5FBFFB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782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3" r:id="rId2"/>
    <p:sldLayoutId id="2147483744" r:id="rId3"/>
    <p:sldLayoutId id="2147483745" r:id="rId4"/>
    <p:sldLayoutId id="2147483748" r:id="rId5"/>
    <p:sldLayoutId id="2147483746" r:id="rId6"/>
    <p:sldLayoutId id="2147483747" r:id="rId7"/>
    <p:sldLayoutId id="2147483749" r:id="rId8"/>
    <p:sldLayoutId id="2147483773" r:id="rId9"/>
    <p:sldLayoutId id="2147483752" r:id="rId10"/>
    <p:sldLayoutId id="2147483774" r:id="rId11"/>
    <p:sldLayoutId id="2147483751" r:id="rId12"/>
    <p:sldLayoutId id="2147483753" r:id="rId13"/>
    <p:sldLayoutId id="2147483754" r:id="rId14"/>
    <p:sldLayoutId id="2147483755" r:id="rId15"/>
    <p:sldLayoutId id="2147483768" r:id="rId16"/>
    <p:sldLayoutId id="2147483757" r:id="rId17"/>
    <p:sldLayoutId id="2147483769" r:id="rId18"/>
    <p:sldLayoutId id="2147483761" r:id="rId19"/>
    <p:sldLayoutId id="2147483771" r:id="rId20"/>
    <p:sldLayoutId id="2147483770" r:id="rId21"/>
    <p:sldLayoutId id="2147483764" r:id="rId22"/>
    <p:sldLayoutId id="2147483765" r:id="rId23"/>
    <p:sldLayoutId id="2147483766" r:id="rId24"/>
    <p:sldLayoutId id="2147483767" r:id="rId25"/>
    <p:sldLayoutId id="2147483776" r:id="rId26"/>
    <p:sldLayoutId id="2147483777" r:id="rId27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lang="sv-SE" sz="3600" b="1" i="0" kern="1200" cap="none" spc="0" baseline="0" dirty="0">
          <a:solidFill>
            <a:schemeClr val="accent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2025-03-03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AF44FD0E-75BD-2148-0264-73CEB5A7A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7464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38" r:id="rId4"/>
    <p:sldLayoutId id="2147483731" r:id="rId5"/>
    <p:sldLayoutId id="2147483739" r:id="rId6"/>
    <p:sldLayoutId id="2147483733" r:id="rId7"/>
    <p:sldLayoutId id="2147483772" r:id="rId8"/>
    <p:sldLayoutId id="2147483707" r:id="rId9"/>
    <p:sldLayoutId id="2147483732" r:id="rId10"/>
    <p:sldLayoutId id="2147483736" r:id="rId11"/>
    <p:sldLayoutId id="2147483711" r:id="rId12"/>
    <p:sldLayoutId id="2147483712" r:id="rId13"/>
    <p:sldLayoutId id="2147483709" r:id="rId14"/>
    <p:sldLayoutId id="2147483722" r:id="rId15"/>
    <p:sldLayoutId id="2147483719" r:id="rId16"/>
    <p:sldLayoutId id="2147483721" r:id="rId17"/>
    <p:sldLayoutId id="2147483724" r:id="rId18"/>
    <p:sldLayoutId id="2147483725" r:id="rId19"/>
    <p:sldLayoutId id="2147483775" r:id="rId20"/>
    <p:sldLayoutId id="2147483735" r:id="rId21"/>
    <p:sldLayoutId id="2147483713" r:id="rId22"/>
    <p:sldLayoutId id="2147483728" r:id="rId23"/>
    <p:sldLayoutId id="2147483717" r:id="rId24"/>
    <p:sldLayoutId id="2147483718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sz="3600" b="1" i="0" kern="1200" cap="none" spc="0" baseline="0">
          <a:solidFill>
            <a:schemeClr val="tx1"/>
          </a:solidFill>
          <a:latin typeface="+mj-lt"/>
          <a:ea typeface="Open Sans Bold" panose="020B0806030504020204" pitchFamily="34" charset="0"/>
          <a:cs typeface="Open Sans Bold" panose="020B08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12B0327A-ECA8-E266-3A67-B03F5CAA5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639334" y="1786467"/>
            <a:ext cx="1947600" cy="2298552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D150D985-95F7-2902-F168-DDB0DDAEE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710" y="864105"/>
            <a:ext cx="7484354" cy="3535156"/>
          </a:xfrm>
        </p:spPr>
        <p:txBody>
          <a:bodyPr>
            <a:normAutofit/>
          </a:bodyPr>
          <a:lstStyle/>
          <a:p>
            <a:r>
              <a:rPr lang="sv-SE" dirty="0"/>
              <a:t>PV-forum</a:t>
            </a:r>
            <a:br>
              <a:rPr lang="sv-SE" dirty="0"/>
            </a:br>
            <a:r>
              <a:rPr lang="sv-SE" dirty="0"/>
              <a:t>2025 03 04</a:t>
            </a:r>
          </a:p>
        </p:txBody>
      </p:sp>
      <p:sp>
        <p:nvSpPr>
          <p:cNvPr id="6" name="Underrubrik 5">
            <a:extLst>
              <a:ext uri="{FF2B5EF4-FFF2-40B4-BE49-F238E27FC236}">
                <a16:creationId xmlns:a16="http://schemas.microsoft.com/office/drawing/2014/main" id="{F9F13777-5240-729B-716B-D06BEBAE8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88630" y="5373407"/>
            <a:ext cx="4332434" cy="623887"/>
          </a:xfrm>
        </p:spPr>
        <p:txBody>
          <a:bodyPr>
            <a:norm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6708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EDB512-9962-41BD-A51A-C8E77DE35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E651277-DE84-49B0-8B3E-2731F3A061F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sv-SE" dirty="0"/>
              <a:t>Intresse meddelas till Gunilla Östgaard</a:t>
            </a:r>
          </a:p>
          <a:p>
            <a:r>
              <a:rPr lang="sv-SE" dirty="0"/>
              <a:t>De som deltagit kommer bjudas in till ett möte där allt summeras, den 10/4 på eftermiddagen. Deltagande då är frivilligt</a:t>
            </a:r>
          </a:p>
        </p:txBody>
      </p:sp>
    </p:spTree>
    <p:extLst>
      <p:ext uri="{BB962C8B-B14F-4D97-AF65-F5344CB8AC3E}">
        <p14:creationId xmlns:p14="http://schemas.microsoft.com/office/powerpoint/2010/main" val="2147352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dobjekt 27">
            <a:extLst>
              <a:ext uri="{FF2B5EF4-FFF2-40B4-BE49-F238E27FC236}">
                <a16:creationId xmlns:a16="http://schemas.microsoft.com/office/drawing/2014/main" id="{818EDC82-6BD8-F830-6989-16714994D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449" y="795529"/>
            <a:ext cx="8589173" cy="551335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8FE9BA9-3A84-9E3E-8F8B-60424A20B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104" y="795528"/>
            <a:ext cx="3063240" cy="594042"/>
          </a:xfrm>
        </p:spPr>
        <p:txBody>
          <a:bodyPr>
            <a:normAutofit/>
          </a:bodyPr>
          <a:lstStyle/>
          <a:p>
            <a:r>
              <a:rPr lang="sv-SE" sz="2800" dirty="0">
                <a:latin typeface="Arial Narrow" panose="020B0606020202030204" pitchFamily="34" charset="0"/>
              </a:rPr>
              <a:t>Händelseförlopp</a:t>
            </a:r>
          </a:p>
        </p:txBody>
      </p:sp>
      <p:pic>
        <p:nvPicPr>
          <p:cNvPr id="31" name="Bildobjekt 30">
            <a:extLst>
              <a:ext uri="{FF2B5EF4-FFF2-40B4-BE49-F238E27FC236}">
                <a16:creationId xmlns:a16="http://schemas.microsoft.com/office/drawing/2014/main" id="{F4700397-8F85-257B-3943-F989B1504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68" y="3885101"/>
            <a:ext cx="3474905" cy="198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29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ildobjekt 28">
            <a:extLst>
              <a:ext uri="{FF2B5EF4-FFF2-40B4-BE49-F238E27FC236}">
                <a16:creationId xmlns:a16="http://schemas.microsoft.com/office/drawing/2014/main" id="{40B0820F-53CF-7214-8BD4-693BB9EEC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073" y="795528"/>
            <a:ext cx="7808976" cy="5910072"/>
          </a:xfrm>
          <a:prstGeom prst="rect">
            <a:avLst/>
          </a:prstGeom>
        </p:spPr>
      </p:pic>
      <p:sp>
        <p:nvSpPr>
          <p:cNvPr id="30" name="Rubrik 1">
            <a:extLst>
              <a:ext uri="{FF2B5EF4-FFF2-40B4-BE49-F238E27FC236}">
                <a16:creationId xmlns:a16="http://schemas.microsoft.com/office/drawing/2014/main" id="{461993F0-709D-A98F-5E34-5790C5511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680" y="152400"/>
            <a:ext cx="3063240" cy="59404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sv-SE" sz="2800" dirty="0">
                <a:latin typeface="Arial Narrow" panose="020B0606020202030204" pitchFamily="34" charset="0"/>
              </a:rPr>
              <a:t>Bakomliggande orsaker</a:t>
            </a:r>
          </a:p>
        </p:txBody>
      </p:sp>
    </p:spTree>
    <p:extLst>
      <p:ext uri="{BB962C8B-B14F-4D97-AF65-F5344CB8AC3E}">
        <p14:creationId xmlns:p14="http://schemas.microsoft.com/office/powerpoint/2010/main" val="3349251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5145598-F05F-56E6-C954-05F42CF10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753" y="975110"/>
            <a:ext cx="8297375" cy="5767316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37E796EA-1D22-D3CC-CF7F-EA0B0825F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680" y="298704"/>
            <a:ext cx="2505456" cy="59404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sv-SE" sz="2800" dirty="0">
                <a:latin typeface="Arial Narrow" panose="020B0606020202030204" pitchFamily="34" charset="0"/>
              </a:rPr>
              <a:t>Åtgärder</a:t>
            </a:r>
          </a:p>
        </p:txBody>
      </p:sp>
    </p:spTree>
    <p:extLst>
      <p:ext uri="{BB962C8B-B14F-4D97-AF65-F5344CB8AC3E}">
        <p14:creationId xmlns:p14="http://schemas.microsoft.com/office/powerpoint/2010/main" val="828067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88E30323-CBA4-5560-3C0D-735B80063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183" y="1106209"/>
            <a:ext cx="7596274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09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12B0327A-ECA8-E266-3A67-B03F5CAA5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639334" y="1786467"/>
            <a:ext cx="1947600" cy="2298552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D150D985-95F7-2902-F168-DDB0DDAEE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Workshop</a:t>
            </a:r>
            <a:br>
              <a:rPr lang="sv-SE" dirty="0"/>
            </a:br>
            <a:r>
              <a:rPr lang="sv-SE" dirty="0"/>
              <a:t>KOL och </a:t>
            </a:r>
            <a:br>
              <a:rPr lang="sv-SE" dirty="0"/>
            </a:br>
            <a:r>
              <a:rPr lang="sv-SE" dirty="0"/>
              <a:t>❤svikt</a:t>
            </a:r>
          </a:p>
        </p:txBody>
      </p:sp>
      <p:sp>
        <p:nvSpPr>
          <p:cNvPr id="6" name="Underrubrik 5">
            <a:extLst>
              <a:ext uri="{FF2B5EF4-FFF2-40B4-BE49-F238E27FC236}">
                <a16:creationId xmlns:a16="http://schemas.microsoft.com/office/drawing/2014/main" id="{F9F13777-5240-729B-716B-D06BEBAE8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88630" y="5373407"/>
            <a:ext cx="4332434" cy="623887"/>
          </a:xfrm>
        </p:spPr>
        <p:txBody>
          <a:bodyPr>
            <a:norm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7889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3FEA04F6-4ADD-774C-12ED-C980A5BDA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069" y="1100395"/>
            <a:ext cx="4880094" cy="1325563"/>
          </a:xfrm>
        </p:spPr>
        <p:txBody>
          <a:bodyPr>
            <a:normAutofit fontScale="90000"/>
          </a:bodyPr>
          <a:lstStyle/>
          <a:p>
            <a:r>
              <a:rPr lang="sv-SE" dirty="0"/>
              <a:t>Personcentrerat och Sammanhållet Vårdförlopp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4728B123-B8B0-DA8D-3A97-05B2D0BDF8A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83897" y="3023119"/>
            <a:ext cx="3605696" cy="24545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Vi fick en presentation den 4/2 av Daniel Bäck och Gunilla Östgaard. Nu tar vi en stund för att utbyta erfarenheter.</a:t>
            </a:r>
          </a:p>
        </p:txBody>
      </p:sp>
      <p:pic>
        <p:nvPicPr>
          <p:cNvPr id="3" name="Platshållare för bild 2">
            <a:extLst>
              <a:ext uri="{FF2B5EF4-FFF2-40B4-BE49-F238E27FC236}">
                <a16:creationId xmlns:a16="http://schemas.microsoft.com/office/drawing/2014/main" id="{9FED41BC-7CF1-484D-9480-21D025A6FDB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" b="402"/>
          <a:stretch>
            <a:fillRect/>
          </a:stretch>
        </p:blipFill>
        <p:spPr>
          <a:xfrm>
            <a:off x="561975" y="658813"/>
            <a:ext cx="3944938" cy="3913187"/>
          </a:xfrm>
        </p:spPr>
      </p:pic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8CED1CE-788D-885B-104F-86CE84A8C5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87216" y="2642874"/>
            <a:ext cx="4730621" cy="3614479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sv-SE" dirty="0"/>
              <a:t>Erfarenhetsutbyte</a:t>
            </a:r>
          </a:p>
        </p:txBody>
      </p:sp>
    </p:spTree>
    <p:extLst>
      <p:ext uri="{BB962C8B-B14F-4D97-AF65-F5344CB8AC3E}">
        <p14:creationId xmlns:p14="http://schemas.microsoft.com/office/powerpoint/2010/main" val="2409907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FCBA44-6B07-4FED-BB9D-5ADE633AF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Sammanfattning och viktigaste medskicken gällande PSVF KOL (Gunilla)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E36436-54F6-466A-AED3-44C46C7BB4B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0"/>
            <a:r>
              <a:rPr lang="sv-SE" dirty="0"/>
              <a:t>Tidig upptäckt genom att underlätta testning med COPD6</a:t>
            </a:r>
          </a:p>
          <a:p>
            <a:pPr lvl="0"/>
            <a:r>
              <a:rPr lang="sv-SE" dirty="0"/>
              <a:t>Ökad användning av CAT och behandlingsplaner</a:t>
            </a:r>
          </a:p>
          <a:p>
            <a:pPr lvl="0"/>
            <a:r>
              <a:rPr lang="sv-SE" dirty="0"/>
              <a:t>Säkra tillgång till KOL-skola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2783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6B1798-5EF4-4530-8AB7-5345E17EE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818313"/>
            <a:ext cx="8336301" cy="574160"/>
          </a:xfrm>
        </p:spPr>
        <p:txBody>
          <a:bodyPr>
            <a:normAutofit fontScale="90000"/>
          </a:bodyPr>
          <a:lstStyle/>
          <a:p>
            <a:r>
              <a:rPr lang="sv-SE" dirty="0"/>
              <a:t>Diskussion och Erfarenhetsutbyte KOL (20 minuter)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1F33AC-45EC-4B44-9753-C02DD5812D5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528" y="1482386"/>
            <a:ext cx="8267095" cy="4988376"/>
          </a:xfrm>
        </p:spPr>
        <p:txBody>
          <a:bodyPr>
            <a:normAutofit fontScale="85000" lnSpcReduction="10000"/>
          </a:bodyPr>
          <a:lstStyle/>
          <a:p>
            <a:r>
              <a:rPr lang="sv-SE" dirty="0"/>
              <a:t>Hur har ni implementerat det personcentrerade och sammanhållna vårdförloppet för KOL i er verksamhet?</a:t>
            </a:r>
          </a:p>
          <a:p>
            <a:pPr lvl="1"/>
            <a:r>
              <a:rPr lang="sv-SE" dirty="0"/>
              <a:t>Hur använder ni COPD6 i verksamheten?</a:t>
            </a:r>
          </a:p>
          <a:p>
            <a:pPr lvl="1"/>
            <a:r>
              <a:rPr lang="sv-SE" dirty="0"/>
              <a:t>Hur kommer ni göra för att öka användning av CAT och behandlingsplaner?</a:t>
            </a:r>
          </a:p>
          <a:p>
            <a:pPr lvl="1"/>
            <a:r>
              <a:rPr lang="sv-SE" dirty="0"/>
              <a:t>Hur ser upplägget för era KOL-skolor ut?</a:t>
            </a:r>
          </a:p>
          <a:p>
            <a:r>
              <a:rPr lang="sv-SE" dirty="0"/>
              <a:t>Vilka hinder har ni stött på vid implementeringen och hur har ni löst dem?</a:t>
            </a:r>
          </a:p>
          <a:p>
            <a:r>
              <a:rPr lang="sv-SE" dirty="0"/>
              <a:t>Hur arbetar ni med kontinuerlig utvärdering och förbättring av vården för KOL-patienter?</a:t>
            </a:r>
          </a:p>
          <a:p>
            <a:r>
              <a:rPr lang="sv-SE" dirty="0"/>
              <a:t>Hur använder ni indikatorer för att följa upp och utvärdera vårdkvaliteten?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6510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AA8E4B-973D-40F8-92F1-CC0336F6F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76" y="517522"/>
            <a:ext cx="8336301" cy="1325563"/>
          </a:xfrm>
        </p:spPr>
        <p:txBody>
          <a:bodyPr/>
          <a:lstStyle/>
          <a:p>
            <a:r>
              <a:rPr lang="sv-SE" dirty="0"/>
              <a:t>Gemensam stund (10 minuter)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4F04B5B-80B1-41E7-B449-DFA37A973D8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sv-SE" dirty="0"/>
              <a:t>Dela med er av bra lösningar som ni identifierat</a:t>
            </a:r>
          </a:p>
        </p:txBody>
      </p:sp>
    </p:spTree>
    <p:extLst>
      <p:ext uri="{BB962C8B-B14F-4D97-AF65-F5344CB8AC3E}">
        <p14:creationId xmlns:p14="http://schemas.microsoft.com/office/powerpoint/2010/main" val="3775800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9BEE9F-96B0-462F-A96C-DFB6EE843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15" y="1526469"/>
            <a:ext cx="5691400" cy="3069770"/>
          </a:xfrm>
        </p:spPr>
        <p:txBody>
          <a:bodyPr/>
          <a:lstStyle/>
          <a:p>
            <a:pPr lvl="0"/>
            <a:r>
              <a:rPr lang="sv-SE" dirty="0"/>
              <a:t>Ewa Ekman, Hälso-och Sjukvårdsdirektör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DEFE33C-0CF9-4057-92B9-11A79D41D6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Presentation av sig och sitt uppdrag</a:t>
            </a:r>
          </a:p>
        </p:txBody>
      </p:sp>
    </p:spTree>
    <p:extLst>
      <p:ext uri="{BB962C8B-B14F-4D97-AF65-F5344CB8AC3E}">
        <p14:creationId xmlns:p14="http://schemas.microsoft.com/office/powerpoint/2010/main" val="3564313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91F3E1F-A4B0-4317-995D-6429D3BD5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Sammanfattning av PSVF Nydebuterad hjärtsvikt i region Kronoberg (Daniel):</a:t>
            </a:r>
            <a:br>
              <a:rPr lang="sv-SE" dirty="0"/>
            </a:br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7E8D635-B726-4CBA-81A7-792E0713247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075" y="1540042"/>
            <a:ext cx="9461419" cy="5233737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sv-SE" dirty="0"/>
              <a:t>Ta NT-</a:t>
            </a:r>
            <a:r>
              <a:rPr lang="sv-SE" dirty="0" err="1"/>
              <a:t>ProBNP</a:t>
            </a:r>
            <a:r>
              <a:rPr lang="sv-SE" dirty="0"/>
              <a:t> vid klinisk misstanke om </a:t>
            </a:r>
            <a:r>
              <a:rPr lang="sv-SE" b="1" dirty="0"/>
              <a:t>nydebuterad</a:t>
            </a:r>
            <a:r>
              <a:rPr lang="sv-SE" dirty="0"/>
              <a:t> hjärtsvikt</a:t>
            </a:r>
          </a:p>
          <a:p>
            <a:pPr lvl="0"/>
            <a:r>
              <a:rPr lang="sv-SE" b="1" dirty="0"/>
              <a:t>Ultraljud hjärta (ekokardiografi</a:t>
            </a:r>
            <a:r>
              <a:rPr lang="sv-SE" dirty="0"/>
              <a:t>) om NT-</a:t>
            </a:r>
            <a:r>
              <a:rPr lang="sv-SE" dirty="0" err="1"/>
              <a:t>proBNP</a:t>
            </a:r>
            <a:r>
              <a:rPr lang="sv-SE" dirty="0"/>
              <a:t>&gt;400  utan annan förklaring och fortsatt misstanke. Markera  ”Misstanke om Nydebuterad hjärtsvikt” för att få prioritering av undersökningen enligt vårdförloppet.</a:t>
            </a:r>
          </a:p>
          <a:p>
            <a:pPr lvl="0"/>
            <a:r>
              <a:rPr lang="sv-SE" dirty="0"/>
              <a:t>Vi vill följa direktiv att </a:t>
            </a:r>
            <a:r>
              <a:rPr lang="sv-SE" b="1" dirty="0"/>
              <a:t>diagnostisera vänstersidig hjärtsvikt med I50.1 A-C</a:t>
            </a:r>
            <a:r>
              <a:rPr lang="sv-SE" dirty="0"/>
              <a:t> beroende på grad av nedsatt </a:t>
            </a:r>
            <a:r>
              <a:rPr lang="sv-SE" dirty="0" err="1"/>
              <a:t>ejektionsfraktion</a:t>
            </a:r>
            <a:r>
              <a:rPr lang="sv-SE" dirty="0"/>
              <a:t>.</a:t>
            </a:r>
          </a:p>
          <a:p>
            <a:pPr lvl="1"/>
            <a:r>
              <a:rPr lang="sv-SE" dirty="0" err="1"/>
              <a:t>HFrEF</a:t>
            </a:r>
            <a:r>
              <a:rPr lang="sv-SE" dirty="0"/>
              <a:t> I50.1 A EF &lt; 40%</a:t>
            </a:r>
          </a:p>
          <a:p>
            <a:pPr lvl="1"/>
            <a:r>
              <a:rPr lang="sv-SE" dirty="0" err="1"/>
              <a:t>HFmrEF</a:t>
            </a:r>
            <a:r>
              <a:rPr lang="sv-SE" dirty="0"/>
              <a:t> I50.1B EF 40-50%</a:t>
            </a:r>
          </a:p>
          <a:p>
            <a:pPr lvl="1"/>
            <a:r>
              <a:rPr lang="sv-SE" dirty="0" err="1"/>
              <a:t>HFpEF</a:t>
            </a:r>
            <a:r>
              <a:rPr lang="sv-SE" dirty="0"/>
              <a:t> 50.1C EF &gt;50% och </a:t>
            </a:r>
            <a:r>
              <a:rPr lang="sv-SE" dirty="0" err="1"/>
              <a:t>klinfys</a:t>
            </a:r>
            <a:r>
              <a:rPr lang="sv-SE" dirty="0"/>
              <a:t> anger tecken till </a:t>
            </a:r>
            <a:r>
              <a:rPr lang="sv-SE" dirty="0" err="1"/>
              <a:t>HFpEF</a:t>
            </a:r>
            <a:r>
              <a:rPr lang="sv-SE" dirty="0"/>
              <a:t> (står i svaret)</a:t>
            </a:r>
          </a:p>
          <a:p>
            <a:pPr lvl="1"/>
            <a:endParaRPr lang="sv-SE" dirty="0"/>
          </a:p>
          <a:p>
            <a:r>
              <a:rPr lang="sv-SE" dirty="0" err="1"/>
              <a:t>HFrEF</a:t>
            </a:r>
            <a:r>
              <a:rPr lang="sv-SE" dirty="0"/>
              <a:t> (I50 A) och </a:t>
            </a:r>
            <a:r>
              <a:rPr lang="sv-SE" dirty="0" err="1"/>
              <a:t>HFmrEF</a:t>
            </a:r>
            <a:r>
              <a:rPr lang="sv-SE" dirty="0"/>
              <a:t> (I501.B) bedöms av kardiolog avseende orsak och följs initialt på hjärtsviktsmottagning för att snabbt titrera upp doser för de fyra läkemedelsgrupperna ACE/ARB/ARNI, betablockad, MRA och SGLT-2. Remiss till hjärtmottagningen Växjö </a:t>
            </a:r>
            <a:r>
              <a:rPr lang="sv-SE" dirty="0" err="1"/>
              <a:t>resp</a:t>
            </a:r>
            <a:r>
              <a:rPr lang="sv-SE" dirty="0"/>
              <a:t> Ljungby. . Individuell bedömning förstås avseende multisjuklighet osv. (Uppdaterad vårdöverenskommelse behövs) </a:t>
            </a:r>
            <a:r>
              <a:rPr lang="sv-SE" dirty="0" err="1"/>
              <a:t>Klinfys</a:t>
            </a:r>
            <a:r>
              <a:rPr lang="sv-SE" dirty="0"/>
              <a:t> remitterar ibland direkt till hjärtmottagningen i ett snabbspår vid nyupptäckt svår </a:t>
            </a:r>
            <a:r>
              <a:rPr lang="sv-SE" dirty="0" err="1"/>
              <a:t>HFrEF</a:t>
            </a:r>
            <a:r>
              <a:rPr lang="sv-SE" dirty="0"/>
              <a:t>.  </a:t>
            </a:r>
          </a:p>
          <a:p>
            <a:r>
              <a:rPr lang="sv-SE" dirty="0"/>
              <a:t> </a:t>
            </a:r>
            <a:r>
              <a:rPr lang="sv-SE" dirty="0" err="1"/>
              <a:t>HFpEF</a:t>
            </a:r>
            <a:r>
              <a:rPr lang="sv-SE" dirty="0"/>
              <a:t> (I501.C) följs primärt i primärvården,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2456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959757-D91A-438B-8A8E-96C81B95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Diskussion och Erfarenhetsutbyte ❤svikt (20 minuter)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047AF9A-1000-466D-94EB-1CFBF4F5CFD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v-SE" dirty="0"/>
              <a:t>Hur har ni implementerat det personcentrerade och sammanhållna vårdförloppet för ❤ sviktpatienter i er verksamhet?</a:t>
            </a:r>
          </a:p>
          <a:p>
            <a:pPr lvl="1"/>
            <a:r>
              <a:rPr lang="sv-SE" dirty="0"/>
              <a:t>Hur fungerar provtagningen av NT-</a:t>
            </a:r>
            <a:r>
              <a:rPr lang="sv-SE" dirty="0" err="1"/>
              <a:t>ProBNP</a:t>
            </a:r>
            <a:r>
              <a:rPr lang="sv-SE" dirty="0"/>
              <a:t>?</a:t>
            </a:r>
          </a:p>
          <a:p>
            <a:pPr lvl="1"/>
            <a:r>
              <a:rPr lang="sv-SE" dirty="0"/>
              <a:t>Hur fungerar remisshanteringen hos er?</a:t>
            </a:r>
          </a:p>
          <a:p>
            <a:pPr lvl="1"/>
            <a:r>
              <a:rPr lang="sv-SE" dirty="0"/>
              <a:t>Hur fungerar uppföljningen i primärvården?</a:t>
            </a:r>
          </a:p>
          <a:p>
            <a:r>
              <a:rPr lang="sv-SE" dirty="0"/>
              <a:t>Vilka hinder har ni stött på vid implementeringen och hur har ni löst dem?</a:t>
            </a:r>
          </a:p>
          <a:p>
            <a:r>
              <a:rPr lang="sv-SE" dirty="0"/>
              <a:t>Hur arbetar ni med kontinuerlig utvärdering och förbättring av vården för ❤ sviktpatienter?</a:t>
            </a:r>
          </a:p>
          <a:p>
            <a:r>
              <a:rPr lang="sv-SE" dirty="0"/>
              <a:t>Hur använder ni indikatorer för att följa upp och utvärdera vårdkvaliteten?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1170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AA8E4B-973D-40F8-92F1-CC0336F6F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76" y="517522"/>
            <a:ext cx="8336301" cy="1325563"/>
          </a:xfrm>
        </p:spPr>
        <p:txBody>
          <a:bodyPr/>
          <a:lstStyle/>
          <a:p>
            <a:r>
              <a:rPr lang="sv-SE" dirty="0"/>
              <a:t>Gemensam stund (10 minuter)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4F04B5B-80B1-41E7-B449-DFA37A973D8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sv-SE" dirty="0"/>
              <a:t>Dela med er av bra lösningar som ni identifierat</a:t>
            </a:r>
          </a:p>
        </p:txBody>
      </p:sp>
    </p:spTree>
    <p:extLst>
      <p:ext uri="{BB962C8B-B14F-4D97-AF65-F5344CB8AC3E}">
        <p14:creationId xmlns:p14="http://schemas.microsoft.com/office/powerpoint/2010/main" val="1649039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2F61CF-8C96-92F5-3488-15348F0E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4842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9BEE9F-96B0-462F-A96C-DFB6EE843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DEFE33C-0CF9-4057-92B9-11A79D41D6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65130" y="781397"/>
            <a:ext cx="6026870" cy="49958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2600" b="1" dirty="0">
              <a:solidFill>
                <a:schemeClr val="accent2"/>
              </a:solidFill>
              <a:latin typeface="Brandon Grotesque Medium" panose="020B0603020203060202" pitchFamily="34" charset="0"/>
            </a:endParaRPr>
          </a:p>
          <a:p>
            <a:pPr lvl="0"/>
            <a:r>
              <a:rPr lang="sv-SE" dirty="0" err="1"/>
              <a:t>Eliquis</a:t>
            </a:r>
            <a:r>
              <a:rPr lang="sv-SE" dirty="0"/>
              <a:t>/</a:t>
            </a:r>
            <a:r>
              <a:rPr lang="sv-SE" dirty="0" err="1"/>
              <a:t>Pradaxa</a:t>
            </a:r>
            <a:r>
              <a:rPr lang="sv-SE" dirty="0"/>
              <a:t> och AK-mottagningen, Filippa Hummer</a:t>
            </a:r>
          </a:p>
          <a:p>
            <a:pPr lvl="0"/>
            <a:r>
              <a:rPr lang="sv-SE" dirty="0"/>
              <a:t>Minnesanteckningar utlagda på </a:t>
            </a:r>
            <a:r>
              <a:rPr lang="sv-SE" dirty="0" err="1"/>
              <a:t>vårdgivarwebben</a:t>
            </a:r>
            <a:r>
              <a:rPr lang="sv-SE" dirty="0"/>
              <a:t> 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6039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2F61CF-8C96-92F5-3488-15348F0E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0940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9BEE9F-96B0-462F-A96C-DFB6EE843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Kundval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DEFE33C-0CF9-4057-92B9-11A79D41D6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sv-SE" dirty="0"/>
              <a:t>Uppdragsspecifikationen 2026 </a:t>
            </a:r>
          </a:p>
          <a:p>
            <a:pPr lvl="0"/>
            <a:r>
              <a:rPr lang="sv-SE" dirty="0"/>
              <a:t>Avsedd blankett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99405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4A05B72F-0289-4B96-843D-3C8E66E80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066" y="0"/>
            <a:ext cx="8507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87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5C7A774F-BD5B-4647-846E-F1B26CA672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C05BCE7A-7BF4-471D-A667-B189F386A6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62133"/>
              </p:ext>
            </p:extLst>
          </p:nvPr>
        </p:nvGraphicFramePr>
        <p:xfrm>
          <a:off x="3675063" y="444500"/>
          <a:ext cx="4840287" cy="596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Document" r:id="rId3" imgW="4840948" imgH="5966774" progId="Word.Document.12">
                  <p:embed/>
                </p:oleObj>
              </mc:Choice>
              <mc:Fallback>
                <p:oleObj name="Document" r:id="rId3" imgW="4840948" imgH="59667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75063" y="444500"/>
                        <a:ext cx="4840287" cy="596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8861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9BEE9F-96B0-462F-A96C-DFB6EE843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AMK</a:t>
            </a:r>
            <a:br>
              <a:rPr lang="sv-SE" dirty="0"/>
            </a:br>
            <a:r>
              <a:rPr lang="sv-SE" dirty="0"/>
              <a:t>Lisa Öberg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DEFE33C-0CF9-4057-92B9-11A79D41D6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sv-SE" dirty="0"/>
              <a:t>Aktuella utbildningar</a:t>
            </a:r>
          </a:p>
          <a:p>
            <a:pPr lvl="0"/>
            <a:r>
              <a:rPr lang="sv-SE" dirty="0"/>
              <a:t>TBE-vaccin</a:t>
            </a:r>
          </a:p>
          <a:p>
            <a:pPr lvl="0"/>
            <a:r>
              <a:rPr lang="sv-SE" dirty="0"/>
              <a:t>HPV-vaccin</a:t>
            </a:r>
          </a:p>
          <a:p>
            <a:pPr lvl="0"/>
            <a:r>
              <a:rPr lang="sv-SE" dirty="0"/>
              <a:t>Resultat enkät Kompetensutvecklingsrådets utbildningar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9520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9BEE9F-96B0-462F-A96C-DFB6EE843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90" y="1894115"/>
            <a:ext cx="5786010" cy="3069770"/>
          </a:xfrm>
        </p:spPr>
        <p:txBody>
          <a:bodyPr/>
          <a:lstStyle/>
          <a:p>
            <a:r>
              <a:rPr lang="sv-SE" dirty="0"/>
              <a:t>Chefläkarnytt,</a:t>
            </a:r>
            <a:br>
              <a:rPr lang="sv-SE" dirty="0"/>
            </a:br>
            <a:r>
              <a:rPr lang="sv-SE" dirty="0"/>
              <a:t>Gunilla Östgaard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DEFE33C-0CF9-4057-92B9-11A79D41D6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sv-SE" dirty="0"/>
              <a:t>Deltagare till intervju Säker suicidprevention</a:t>
            </a:r>
          </a:p>
          <a:p>
            <a:r>
              <a:rPr lang="sv-SE" dirty="0"/>
              <a:t>Lex Maria, </a:t>
            </a:r>
            <a:r>
              <a:rPr lang="sv-SE" dirty="0" err="1"/>
              <a:t>Achima</a:t>
            </a:r>
            <a:r>
              <a:rPr lang="sv-SE" dirty="0"/>
              <a:t> Care Älmhult</a:t>
            </a:r>
          </a:p>
        </p:txBody>
      </p:sp>
    </p:spTree>
    <p:extLst>
      <p:ext uri="{BB962C8B-B14F-4D97-AF65-F5344CB8AC3E}">
        <p14:creationId xmlns:p14="http://schemas.microsoft.com/office/powerpoint/2010/main" val="3698788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32B8E64-930B-4E7C-8D2B-D86104063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Granskning </a:t>
            </a:r>
            <a:r>
              <a:rPr lang="sv-SE"/>
              <a:t>Säker Suicidprevention</a:t>
            </a:r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3B0890B9-FA4B-4D86-82B9-A76A23E895B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076" y="2024789"/>
            <a:ext cx="9679848" cy="4015649"/>
          </a:xfrm>
        </p:spPr>
        <p:txBody>
          <a:bodyPr/>
          <a:lstStyle/>
          <a:p>
            <a:r>
              <a:rPr lang="sv-SE" dirty="0"/>
              <a:t>Önskemål om deltagande från primärvården i intervjuer 9 april</a:t>
            </a:r>
          </a:p>
          <a:p>
            <a:r>
              <a:rPr lang="sv-SE" dirty="0"/>
              <a:t>OBS! Något ändrade tider</a:t>
            </a:r>
          </a:p>
          <a:p>
            <a:r>
              <a:rPr lang="sv-SE" dirty="0"/>
              <a:t>12.30-13.40 Östra delen</a:t>
            </a:r>
          </a:p>
          <a:p>
            <a:r>
              <a:rPr lang="sv-SE" dirty="0"/>
              <a:t>13.15-14.15 </a:t>
            </a:r>
            <a:r>
              <a:rPr lang="sv-SE"/>
              <a:t>Västra delen</a:t>
            </a:r>
            <a:endParaRPr lang="sv-SE" dirty="0"/>
          </a:p>
          <a:p>
            <a:r>
              <a:rPr lang="sv-SE" dirty="0"/>
              <a:t>Fysiskt eller digitalt</a:t>
            </a:r>
          </a:p>
          <a:p>
            <a:r>
              <a:rPr lang="sv-SE" dirty="0"/>
              <a:t>Läkare, sjuksköterska, psykosocial resurs.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357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6A6F92-6859-4A1B-84B0-4960D9B5F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9CCDBB-9429-4FD5-B97B-9E787F5119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075" y="2024789"/>
            <a:ext cx="9934371" cy="4015649"/>
          </a:xfrm>
        </p:spPr>
        <p:txBody>
          <a:bodyPr>
            <a:normAutofit/>
          </a:bodyPr>
          <a:lstStyle/>
          <a:p>
            <a:r>
              <a:rPr lang="sv-SE" dirty="0"/>
              <a:t>10/4 8.00-9.20 skådespelare agerar ett scenario. Dialog tillsammans med personal från psykiatrin. Tema </a:t>
            </a:r>
            <a:r>
              <a:rPr lang="sv-SE" dirty="0" err="1"/>
              <a:t>somatisering</a:t>
            </a:r>
            <a:r>
              <a:rPr lang="sv-SE" dirty="0"/>
              <a:t>. En läkare och en sjuksköterska önskas. Fysiskt på plats i Växjö</a:t>
            </a:r>
          </a:p>
          <a:p>
            <a:r>
              <a:rPr lang="sv-SE" dirty="0"/>
              <a:t>Inga förkunskaper eller förberedelser krävs. Man vill ha deltagare som jobbar aktivt med patienter i primärvård</a:t>
            </a:r>
          </a:p>
        </p:txBody>
      </p:sp>
    </p:spTree>
    <p:extLst>
      <p:ext uri="{BB962C8B-B14F-4D97-AF65-F5344CB8AC3E}">
        <p14:creationId xmlns:p14="http://schemas.microsoft.com/office/powerpoint/2010/main" val="2509885653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Kronoberg LJUS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egion Kronoberg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 2025" id="{CAE80FFF-0145-4F77-A59F-5B84E934228D}" vid="{BDDA80C7-8BED-464F-A009-1FAE942966C0}"/>
    </a:ext>
  </a:extLst>
</a:theme>
</file>

<file path=ppt/theme/theme2.xml><?xml version="1.0" encoding="utf-8"?>
<a:theme xmlns:a="http://schemas.openxmlformats.org/drawingml/2006/main" name="Region Kronoberg MÖRK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K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 2025" id="{CAE80FFF-0145-4F77-A59F-5B84E934228D}" vid="{401042FA-BC8C-469A-B1AB-98CEB166B00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RK presentation</Template>
  <TotalTime>71</TotalTime>
  <Words>695</Words>
  <Application>Microsoft Office PowerPoint</Application>
  <PresentationFormat>Bredbild</PresentationFormat>
  <Paragraphs>81</Paragraphs>
  <Slides>25</Slides>
  <Notes>5</Notes>
  <HiddenSlides>0</HiddenSlides>
  <MMClips>0</MMClips>
  <ScaleCrop>false</ScaleCrop>
  <HeadingPairs>
    <vt:vector size="8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2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35" baseType="lpstr">
      <vt:lpstr>Arial</vt:lpstr>
      <vt:lpstr>Arial Narrow</vt:lpstr>
      <vt:lpstr>Brandon Grotesque Medium</vt:lpstr>
      <vt:lpstr>Calibri</vt:lpstr>
      <vt:lpstr>Open Sans</vt:lpstr>
      <vt:lpstr>Open Sans Bold</vt:lpstr>
      <vt:lpstr>Open Sans Extrabold</vt:lpstr>
      <vt:lpstr>Region Kronoberg LJUS</vt:lpstr>
      <vt:lpstr>Region Kronoberg MÖRK</vt:lpstr>
      <vt:lpstr>Document</vt:lpstr>
      <vt:lpstr>PV-forum 2025 03 04</vt:lpstr>
      <vt:lpstr>Ewa Ekman, Hälso-och Sjukvårdsdirektör </vt:lpstr>
      <vt:lpstr>Kundval</vt:lpstr>
      <vt:lpstr>PowerPoint-presentation</vt:lpstr>
      <vt:lpstr>PowerPoint-presentation</vt:lpstr>
      <vt:lpstr>AMK Lisa Öberg </vt:lpstr>
      <vt:lpstr>Chefläkarnytt, Gunilla Östgaard</vt:lpstr>
      <vt:lpstr>Granskning Säker Suicidprevention</vt:lpstr>
      <vt:lpstr>PowerPoint-presentation</vt:lpstr>
      <vt:lpstr>PowerPoint-presentation</vt:lpstr>
      <vt:lpstr>Händelseförlopp</vt:lpstr>
      <vt:lpstr>Bakomliggande orsaker</vt:lpstr>
      <vt:lpstr>Åtgärder</vt:lpstr>
      <vt:lpstr>PowerPoint-presentation</vt:lpstr>
      <vt:lpstr>Workshop KOL och  ❤svikt</vt:lpstr>
      <vt:lpstr>Personcentrerat och Sammanhållet Vårdförlopp</vt:lpstr>
      <vt:lpstr>Sammanfattning och viktigaste medskicken gällande PSVF KOL (Gunilla)</vt:lpstr>
      <vt:lpstr>Diskussion och Erfarenhetsutbyte KOL (20 minuter) </vt:lpstr>
      <vt:lpstr>Gemensam stund (10 minuter)</vt:lpstr>
      <vt:lpstr>Sammanfattning av PSVF Nydebuterad hjärtsvikt i region Kronoberg (Daniel): </vt:lpstr>
      <vt:lpstr>Diskussion och Erfarenhetsutbyte ❤svikt (20 minuter)</vt:lpstr>
      <vt:lpstr>Gemensam stund (10 minuter)</vt:lpstr>
      <vt:lpstr>PowerPoint-presentation</vt:lpstr>
      <vt:lpstr>Övrigt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</dc:title>
  <dc:subject/>
  <dc:creator>Jadner Marie HSJ kundvalsenheten</dc:creator>
  <cp:keywords/>
  <dc:description/>
  <cp:lastModifiedBy>Jadner Marie HSJ kundvalsenheten</cp:lastModifiedBy>
  <cp:revision>13</cp:revision>
  <cp:lastPrinted>2025-01-13T13:27:19Z</cp:lastPrinted>
  <dcterms:created xsi:type="dcterms:W3CDTF">2025-02-06T14:42:04Z</dcterms:created>
  <dcterms:modified xsi:type="dcterms:W3CDTF">2025-03-03T09:24:26Z</dcterms:modified>
  <cp:category/>
</cp:coreProperties>
</file>