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4.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9.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18.xml" ContentType="application/vnd.openxmlformats-officedocument.presentationml.notesSlid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 id="2147483701" r:id="rId2"/>
    <p:sldMasterId id="2147483779" r:id="rId3"/>
    <p:sldMasterId id="2147483808" r:id="rId4"/>
    <p:sldMasterId id="2147483820" r:id="rId5"/>
  </p:sldMasterIdLst>
  <p:notesMasterIdLst>
    <p:notesMasterId r:id="rId88"/>
  </p:notesMasterIdLst>
  <p:sldIdLst>
    <p:sldId id="362" r:id="rId6"/>
    <p:sldId id="2147308586" r:id="rId7"/>
    <p:sldId id="2147308587" r:id="rId8"/>
    <p:sldId id="409" r:id="rId9"/>
    <p:sldId id="389" r:id="rId10"/>
    <p:sldId id="390" r:id="rId11"/>
    <p:sldId id="391" r:id="rId12"/>
    <p:sldId id="392" r:id="rId13"/>
    <p:sldId id="393" r:id="rId14"/>
    <p:sldId id="394" r:id="rId15"/>
    <p:sldId id="407" r:id="rId16"/>
    <p:sldId id="397" r:id="rId17"/>
    <p:sldId id="401" r:id="rId18"/>
    <p:sldId id="402" r:id="rId19"/>
    <p:sldId id="403" r:id="rId20"/>
    <p:sldId id="398" r:id="rId21"/>
    <p:sldId id="305" r:id="rId22"/>
    <p:sldId id="405" r:id="rId23"/>
    <p:sldId id="318" r:id="rId24"/>
    <p:sldId id="2147308598" r:id="rId25"/>
    <p:sldId id="2147308599" r:id="rId26"/>
    <p:sldId id="2147308600" r:id="rId27"/>
    <p:sldId id="2147308601" r:id="rId28"/>
    <p:sldId id="2147308602" r:id="rId29"/>
    <p:sldId id="2147308603" r:id="rId30"/>
    <p:sldId id="2147308604" r:id="rId31"/>
    <p:sldId id="2147308605" r:id="rId32"/>
    <p:sldId id="2147308606" r:id="rId33"/>
    <p:sldId id="2147308607" r:id="rId34"/>
    <p:sldId id="2147308608" r:id="rId35"/>
    <p:sldId id="2147308609" r:id="rId36"/>
    <p:sldId id="2147308610" r:id="rId37"/>
    <p:sldId id="2147308611" r:id="rId38"/>
    <p:sldId id="2147308612" r:id="rId39"/>
    <p:sldId id="2147308613" r:id="rId40"/>
    <p:sldId id="2147308614" r:id="rId41"/>
    <p:sldId id="2147308615" r:id="rId42"/>
    <p:sldId id="2147308616" r:id="rId43"/>
    <p:sldId id="2147308617" r:id="rId44"/>
    <p:sldId id="2147308618" r:id="rId45"/>
    <p:sldId id="2147308619" r:id="rId46"/>
    <p:sldId id="2147308620" r:id="rId47"/>
    <p:sldId id="2147308621" r:id="rId48"/>
    <p:sldId id="2147308622" r:id="rId49"/>
    <p:sldId id="2147308623" r:id="rId50"/>
    <p:sldId id="2147308624" r:id="rId51"/>
    <p:sldId id="2147308625" r:id="rId52"/>
    <p:sldId id="2147308626" r:id="rId53"/>
    <p:sldId id="2147308627" r:id="rId54"/>
    <p:sldId id="2147308628" r:id="rId55"/>
    <p:sldId id="2147308629" r:id="rId56"/>
    <p:sldId id="2147308630" r:id="rId57"/>
    <p:sldId id="2147308631" r:id="rId58"/>
    <p:sldId id="2147308632" r:id="rId59"/>
    <p:sldId id="2147308633" r:id="rId60"/>
    <p:sldId id="2147308634" r:id="rId61"/>
    <p:sldId id="2147308635" r:id="rId62"/>
    <p:sldId id="2147308636" r:id="rId63"/>
    <p:sldId id="2147308637" r:id="rId64"/>
    <p:sldId id="2147308638" r:id="rId65"/>
    <p:sldId id="2147308639" r:id="rId66"/>
    <p:sldId id="2147308640" r:id="rId67"/>
    <p:sldId id="2147308641" r:id="rId68"/>
    <p:sldId id="2147308642" r:id="rId69"/>
    <p:sldId id="2147308583" r:id="rId70"/>
    <p:sldId id="2147308582" r:id="rId71"/>
    <p:sldId id="365" r:id="rId72"/>
    <p:sldId id="376" r:id="rId73"/>
    <p:sldId id="377" r:id="rId74"/>
    <p:sldId id="2147308643" r:id="rId75"/>
    <p:sldId id="2147308644" r:id="rId76"/>
    <p:sldId id="2147308645" r:id="rId77"/>
    <p:sldId id="2147308646" r:id="rId78"/>
    <p:sldId id="2147308647" r:id="rId79"/>
    <p:sldId id="2147308648" r:id="rId80"/>
    <p:sldId id="2147308649" r:id="rId81"/>
    <p:sldId id="2147308650" r:id="rId82"/>
    <p:sldId id="2147308651" r:id="rId83"/>
    <p:sldId id="2147308652" r:id="rId84"/>
    <p:sldId id="2147308653" r:id="rId85"/>
    <p:sldId id="2147308654" r:id="rId86"/>
    <p:sldId id="2147308655" r:id="rId8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31"/>
    <a:srgbClr val="700545"/>
    <a:srgbClr val="F9D2DF"/>
    <a:srgbClr val="B4D9B9"/>
    <a:srgbClr val="F2F2F2"/>
    <a:srgbClr val="B5D9AF"/>
    <a:srgbClr val="F08CB5"/>
    <a:srgbClr val="006633"/>
    <a:srgbClr val="4EA93F"/>
    <a:srgbClr val="D831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6382" autoAdjust="0"/>
  </p:normalViewPr>
  <p:slideViewPr>
    <p:cSldViewPr snapToGrid="0" showGuides="1">
      <p:cViewPr varScale="1">
        <p:scale>
          <a:sx n="68" d="100"/>
          <a:sy n="68" d="100"/>
        </p:scale>
        <p:origin x="540" y="48"/>
      </p:cViewPr>
      <p:guideLst>
        <p:guide orient="horz" pos="2160"/>
        <p:guide pos="3840"/>
      </p:guideLst>
    </p:cSldViewPr>
  </p:slideViewPr>
  <p:outlineViewPr>
    <p:cViewPr>
      <p:scale>
        <a:sx n="33" d="100"/>
        <a:sy n="33" d="100"/>
      </p:scale>
      <p:origin x="0" y="-3032"/>
    </p:cViewPr>
  </p:outlin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file:///\\ltp\ltgem\L&#228;kemedelsenheten\L&#228;kemedelsstatistik%20(Cecilia%20N)\Antibiotikastatistik\n&#228;tl&#228;karf&#246;rskrivning.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11.xml.rels><?xml version="1.0" encoding="UTF-8" standalone="yes"?>
<Relationships xmlns="http://schemas.openxmlformats.org/package/2006/relationships"><Relationship Id="rId3" Type="http://schemas.openxmlformats.org/officeDocument/2006/relationships/oleObject" Target="file:///\\HJ\HemJ\jopal\Data\H&#228;mtade%20Filer\eab4508572e14addbbdb44ab1f0fcd69.xlsx" TargetMode="External"/><Relationship Id="rId2" Type="http://schemas.microsoft.com/office/2011/relationships/chartColorStyle" Target="colors5.xml"/><Relationship Id="rId1" Type="http://schemas.microsoft.com/office/2011/relationships/chartStyle" Target="style5.xml"/></Relationships>
</file>

<file path=ppt/charts/_rels/chart2.xml.rels><?xml version="1.0" encoding="UTF-8" standalone="yes"?>
<Relationships xmlns="http://schemas.openxmlformats.org/package/2006/relationships"><Relationship Id="rId1" Type="http://schemas.openxmlformats.org/officeDocument/2006/relationships/oleObject" Target="file:///\\ltp\ltgem\L&#228;kemedelsenheten\L&#228;kemedelsstatistik%20(Cecilia%20N)\2024%20-%20l&#246;pande%20statistik\&#197;rsrapporter\smf%20lm-kostnader%20tom%20dec%20202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ltp\ltgem\L&#228;kemedelsenheten\L&#228;kemedelsstatistik%20(Cecilia%20N)\2024%20-%20l&#246;pande%20statistik\&#197;rsrapporter\smf%20lm-kostnader%20tom%20dec%202024.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cenor\Work%20Folders\Data\H&#228;mtade%20Filer\c115537ab6d74b1a980f0cb3a1bc0c76.xlsx"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oleObject" Target="file:///\\ltp\ltgem\L&#228;kemedelsenheten\L&#228;kemedelsstatistik%20(Cecilia%20N)\2024%20-%20l&#246;pande%20statistik\Kvartalsrapporter\Diabetesmedel%20&#246;ver%20tid_per%20kvarta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ltp\ltgem\L&#228;kemedelsenheten\L&#228;kemedelsstatistik%20(Cecilia%20N)\2024%20-%20l&#246;pande%20statistik\Kvartalsrapporter\Diabetesmedel%20&#246;ver%20tid_per%20kvartal.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ltp\ltgem\L&#228;kemedelsenheten\L&#228;kemedelsstatistik%20(Cecilia%20N)\2024%20-%20l&#246;pande%20statistik\Kvartalsrapporter\Antikoagulantia%20per%20kvartal.xlsx" TargetMode="External"/><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oleObject" Target="file:///\\ltp\ltgem\L&#228;kemedelsenheten\L&#228;kemedelsstatistik%20(Cecilia%20N)\2024%20-%20l&#246;pande%20statistik\Kvartalsrapporter\Antikoagulantia%20per%20kvartal.xlsx" TargetMode="External"/><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2400" b="1" i="0" u="none" strike="noStrike" baseline="0">
                <a:solidFill>
                  <a:schemeClr val="tx1"/>
                </a:solidFill>
                <a:latin typeface="Arial"/>
                <a:ea typeface="Arial"/>
                <a:cs typeface="Arial"/>
              </a:defRPr>
            </a:pPr>
            <a:r>
              <a:rPr lang="sv-SE" sz="2000" b="1" dirty="0"/>
              <a:t>Läkemedelsförmånskostnad + Kostnad för rekvirerade läkemedel i</a:t>
            </a:r>
            <a:r>
              <a:rPr lang="sv-SE" sz="2000" b="1" baseline="0" dirty="0"/>
              <a:t> </a:t>
            </a:r>
            <a:r>
              <a:rPr lang="sv-SE" sz="2000" b="1" dirty="0"/>
              <a:t>Kronobergs län 2000-2024</a:t>
            </a:r>
          </a:p>
        </c:rich>
      </c:tx>
      <c:layout>
        <c:manualLayout>
          <c:xMode val="edge"/>
          <c:yMode val="edge"/>
          <c:x val="0.13451641897443184"/>
          <c:y val="5.4881815306817627E-2"/>
        </c:manualLayout>
      </c:layout>
      <c:overlay val="0"/>
      <c:spPr>
        <a:noFill/>
        <a:ln w="29198">
          <a:noFill/>
        </a:ln>
      </c:spPr>
    </c:title>
    <c:autoTitleDeleted val="0"/>
    <c:plotArea>
      <c:layout>
        <c:manualLayout>
          <c:layoutTarget val="inner"/>
          <c:xMode val="edge"/>
          <c:yMode val="edge"/>
          <c:x val="0.13717943590402074"/>
          <c:y val="0.19985797570438113"/>
          <c:w val="0.7319577815463717"/>
          <c:h val="0.63697227127380329"/>
        </c:manualLayout>
      </c:layout>
      <c:areaChart>
        <c:grouping val="stacked"/>
        <c:varyColors val="0"/>
        <c:ser>
          <c:idx val="1"/>
          <c:order val="0"/>
          <c:tx>
            <c:strRef>
              <c:f>Sheet1!$B$1</c:f>
              <c:strCache>
                <c:ptCount val="1"/>
                <c:pt idx="0">
                  <c:v>Allmänläkemedel</c:v>
                </c:pt>
              </c:strCache>
            </c:strRef>
          </c:tx>
          <c:spPr>
            <a:solidFill>
              <a:schemeClr val="accent1"/>
            </a:solidFill>
            <a:ln w="14598">
              <a:solidFill>
                <a:schemeClr val="tx1"/>
              </a:solidFill>
              <a:prstDash val="solid"/>
            </a:ln>
          </c:spPr>
          <c:cat>
            <c:numRef>
              <c:f>Sheet1!$A$2:$A$26</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Sheet1!$B$2:$B$26</c:f>
              <c:numCache>
                <c:formatCode>#\ ##0.00_ ;[Red]\-#\ ##0.00\ </c:formatCode>
                <c:ptCount val="25"/>
                <c:pt idx="0">
                  <c:v>213907997.96000001</c:v>
                </c:pt>
                <c:pt idx="1">
                  <c:v>225104285.81999999</c:v>
                </c:pt>
                <c:pt idx="2">
                  <c:v>237421782.09999999</c:v>
                </c:pt>
                <c:pt idx="3">
                  <c:v>230984405.84999999</c:v>
                </c:pt>
                <c:pt idx="4">
                  <c:v>222159060.09</c:v>
                </c:pt>
                <c:pt idx="5">
                  <c:v>213655012.15000001</c:v>
                </c:pt>
                <c:pt idx="6">
                  <c:v>214852152.09</c:v>
                </c:pt>
                <c:pt idx="7">
                  <c:v>223092113.53</c:v>
                </c:pt>
                <c:pt idx="8">
                  <c:v>225713142.06999999</c:v>
                </c:pt>
                <c:pt idx="9" formatCode="#,##0.00">
                  <c:v>219003527.63999999</c:v>
                </c:pt>
                <c:pt idx="10" formatCode="#,##0.00">
                  <c:v>211208106.51000002</c:v>
                </c:pt>
                <c:pt idx="11" formatCode="#,##0">
                  <c:v>204842119.63</c:v>
                </c:pt>
                <c:pt idx="12" formatCode="#\ ##0_ ;[Red]\-#\ ##0\ ">
                  <c:v>181136886.79423481</c:v>
                </c:pt>
                <c:pt idx="13" formatCode="#\ ##0_ ;[Red]\-#\ ##0\ ">
                  <c:v>162701420.57999998</c:v>
                </c:pt>
                <c:pt idx="14" formatCode="#\ ##0_ ;[Red]\-#\ ##0\ ">
                  <c:v>157096345.59999999</c:v>
                </c:pt>
                <c:pt idx="15" formatCode="#\ ##0_ ;[Red]\-#\ ##0\ ">
                  <c:v>157913930.40000001</c:v>
                </c:pt>
                <c:pt idx="16" formatCode="#\ ##0_ ;[Red]\-#\ ##0\ ">
                  <c:v>165111481.87650317</c:v>
                </c:pt>
                <c:pt idx="17" formatCode="#\ ##0_ ;[Red]\-#\ ##0\ ">
                  <c:v>167022706.97451115</c:v>
                </c:pt>
                <c:pt idx="18" formatCode="#\ ##0_ ;[Red]\-#\ ##0\ ">
                  <c:v>172983133.31551945</c:v>
                </c:pt>
                <c:pt idx="19" formatCode="#\ ##0_ ;[Red]\-#\ ##0\ ">
                  <c:v>186463312.5400151</c:v>
                </c:pt>
                <c:pt idx="20" formatCode="#\ ##0_ ;[Red]\-#\ ##0\ ">
                  <c:v>196239136.68000391</c:v>
                </c:pt>
                <c:pt idx="21" formatCode="#\ ##0_ ;[Red]\-#\ ##0\ ">
                  <c:v>192866320.79200292</c:v>
                </c:pt>
                <c:pt idx="22" formatCode="#\ ##0_ ;[Red]\-#\ ##0\ ">
                  <c:v>202223522.31601343</c:v>
                </c:pt>
                <c:pt idx="23" formatCode="#\ ##0_ ;[Red]\-#\ ##0\ ">
                  <c:v>211311497.04001066</c:v>
                </c:pt>
                <c:pt idx="24" formatCode="#\ ##0_ ;[Red]\-#\ ##0\ ">
                  <c:v>239891078.2300114</c:v>
                </c:pt>
              </c:numCache>
            </c:numRef>
          </c:val>
          <c:extLst>
            <c:ext xmlns:c16="http://schemas.microsoft.com/office/drawing/2014/chart" uri="{C3380CC4-5D6E-409C-BE32-E72D297353CC}">
              <c16:uniqueId val="{00000000-B98C-46C5-8E03-474679B00E59}"/>
            </c:ext>
          </c:extLst>
        </c:ser>
        <c:ser>
          <c:idx val="0"/>
          <c:order val="1"/>
          <c:tx>
            <c:strRef>
              <c:f>Sheet1!$C$1</c:f>
              <c:strCache>
                <c:ptCount val="1"/>
                <c:pt idx="0">
                  <c:v>Klinikläkemedel </c:v>
                </c:pt>
              </c:strCache>
            </c:strRef>
          </c:tx>
          <c:spPr>
            <a:solidFill>
              <a:schemeClr val="accent2"/>
            </a:solidFill>
            <a:ln w="14598">
              <a:solidFill>
                <a:schemeClr val="tx1"/>
              </a:solidFill>
              <a:prstDash val="solid"/>
            </a:ln>
          </c:spPr>
          <c:cat>
            <c:numRef>
              <c:f>Sheet1!$A$2:$A$26</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Sheet1!$C$2:$C$26</c:f>
              <c:numCache>
                <c:formatCode>#\ ##0.00_ ;[Red]\-#\ ##0.00\ </c:formatCode>
                <c:ptCount val="25"/>
                <c:pt idx="0">
                  <c:v>114797506.65000001</c:v>
                </c:pt>
                <c:pt idx="1">
                  <c:v>125473290.87</c:v>
                </c:pt>
                <c:pt idx="2">
                  <c:v>137696039.30000001</c:v>
                </c:pt>
                <c:pt idx="3">
                  <c:v>159493997.36000001</c:v>
                </c:pt>
                <c:pt idx="4">
                  <c:v>151055021.43000001</c:v>
                </c:pt>
                <c:pt idx="5">
                  <c:v>159019447.81</c:v>
                </c:pt>
                <c:pt idx="6">
                  <c:v>171247460.22999999</c:v>
                </c:pt>
                <c:pt idx="7">
                  <c:v>163684330.57000002</c:v>
                </c:pt>
                <c:pt idx="8">
                  <c:v>181612461.10000002</c:v>
                </c:pt>
                <c:pt idx="9" formatCode="#,##0.00">
                  <c:v>175317015.94000021</c:v>
                </c:pt>
                <c:pt idx="10" formatCode="#,##0.00">
                  <c:v>178958046.91999996</c:v>
                </c:pt>
                <c:pt idx="11" formatCode="#,##0">
                  <c:v>183342826.75999996</c:v>
                </c:pt>
                <c:pt idx="12" formatCode="#\ ##0_ ;[Red]\-#\ ##0\ ">
                  <c:v>173317161.79576522</c:v>
                </c:pt>
                <c:pt idx="13" formatCode="#\ ##0_ ;[Red]\-#\ ##0\ ">
                  <c:v>183314963.62062502</c:v>
                </c:pt>
                <c:pt idx="14" formatCode="#\ ##0_ ;[Red]\-#\ ##0\ ">
                  <c:v>185276417.07142857</c:v>
                </c:pt>
                <c:pt idx="15" formatCode="#\ ##0_ ;[Red]\-#\ ##0\ ">
                  <c:v>216867095.4642857</c:v>
                </c:pt>
                <c:pt idx="16" formatCode="#\ ##0_ ;[Red]\-#\ ##0\ ">
                  <c:v>252950725.58550087</c:v>
                </c:pt>
                <c:pt idx="17" formatCode="#\ ##0_ ;[Red]\-#\ ##0\ ">
                  <c:v>277119329.65899962</c:v>
                </c:pt>
                <c:pt idx="18" formatCode="#\ ##0_ ;[Red]\-#\ ##0\ ">
                  <c:v>311825893.64128625</c:v>
                </c:pt>
                <c:pt idx="19" formatCode="#\ ##0_ ;[Red]\-#\ ##0\ ">
                  <c:v>343468819.24528408</c:v>
                </c:pt>
                <c:pt idx="20" formatCode="#\ ##0_ ;[Red]\-#\ ##0\ ">
                  <c:v>368523166.28975052</c:v>
                </c:pt>
                <c:pt idx="21" formatCode="#\ ##0_ ;[Red]\-#\ ##0\ ">
                  <c:v>376919048.84461015</c:v>
                </c:pt>
                <c:pt idx="22" formatCode="#\ ##0_ ;[Red]\-#\ ##0\ ">
                  <c:v>403216134.74047494</c:v>
                </c:pt>
                <c:pt idx="23" formatCode="#\ ##0_ ;[Red]\-#\ ##0\ ">
                  <c:v>399622301.41543251</c:v>
                </c:pt>
                <c:pt idx="24" formatCode="#\ ##0_ ;[Red]\-#\ ##0\ ">
                  <c:v>436104910.11271036</c:v>
                </c:pt>
              </c:numCache>
            </c:numRef>
          </c:val>
          <c:extLst>
            <c:ext xmlns:c16="http://schemas.microsoft.com/office/drawing/2014/chart" uri="{C3380CC4-5D6E-409C-BE32-E72D297353CC}">
              <c16:uniqueId val="{00000001-B98C-46C5-8E03-474679B00E59}"/>
            </c:ext>
          </c:extLst>
        </c:ser>
        <c:ser>
          <c:idx val="2"/>
          <c:order val="2"/>
          <c:tx>
            <c:strRef>
              <c:f>Sheet1!$D$1</c:f>
              <c:strCache>
                <c:ptCount val="1"/>
                <c:pt idx="0">
                  <c:v>Specialläkemedel</c:v>
                </c:pt>
              </c:strCache>
            </c:strRef>
          </c:tx>
          <c:spPr>
            <a:solidFill>
              <a:schemeClr val="accent3"/>
            </a:solidFill>
            <a:ln w="14598">
              <a:solidFill>
                <a:schemeClr val="tx1"/>
              </a:solidFill>
              <a:prstDash val="solid"/>
            </a:ln>
          </c:spPr>
          <c:cat>
            <c:numRef>
              <c:f>Sheet1!$A$2:$A$26</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Sheet1!$D$2:$D$26</c:f>
              <c:numCache>
                <c:formatCode>General</c:formatCode>
                <c:ptCount val="25"/>
                <c:pt idx="7" formatCode="#\ ##0_ ;[Red]\-#\ ##0\ ">
                  <c:v>20891138.699999999</c:v>
                </c:pt>
                <c:pt idx="8" formatCode="#\ ##0_ ;[Red]\-#\ ##0\ ">
                  <c:v>20558391.420000002</c:v>
                </c:pt>
                <c:pt idx="9" formatCode="#\ ##0_ ;[Red]\-#\ ##0\ ">
                  <c:v>26139972.719999999</c:v>
                </c:pt>
                <c:pt idx="10" formatCode="#\ ##0_ ;[Red]\-#\ ##0\ ">
                  <c:v>27796240.710000001</c:v>
                </c:pt>
                <c:pt idx="11" formatCode="#\ ##0_ ;[Red]\-#\ ##0\ ">
                  <c:v>32295382.32</c:v>
                </c:pt>
                <c:pt idx="12" formatCode="#\ ##0_ ;[Red]\-#\ ##0\ ">
                  <c:v>33097635.449999917</c:v>
                </c:pt>
                <c:pt idx="13" formatCode="#\ ##0_ ;[Red]\-#\ ##0\ ">
                  <c:v>29154148.640000001</c:v>
                </c:pt>
                <c:pt idx="14" formatCode="#\ ##0_ ;[Red]\-#\ ##0\ ">
                  <c:v>30412491</c:v>
                </c:pt>
                <c:pt idx="15" formatCode="#\ ##0_ ;[Red]\-#\ ##0\ ">
                  <c:v>26471817</c:v>
                </c:pt>
                <c:pt idx="16" formatCode="#\ ##0_ ;[Red]\-#\ ##0\ ">
                  <c:v>25206108.929999996</c:v>
                </c:pt>
                <c:pt idx="17" formatCode="#\ ##0_ ;[Red]\-#\ ##0\ ">
                  <c:v>23764289.73</c:v>
                </c:pt>
                <c:pt idx="18" formatCode="#\ ##0_ ;[Red]\-#\ ##0\ ">
                  <c:v>22899217.18</c:v>
                </c:pt>
                <c:pt idx="19" formatCode="#\ ##0_ ;[Red]\-#\ ##0\ ">
                  <c:v>25858052.330000009</c:v>
                </c:pt>
                <c:pt idx="20" formatCode="#\ ##0_ ;[Red]\-#\ ##0\ ">
                  <c:v>28542001.050000001</c:v>
                </c:pt>
                <c:pt idx="21" formatCode="#\ ##0_ ;[Red]\-#\ ##0\ ">
                  <c:v>31354209.590000018</c:v>
                </c:pt>
                <c:pt idx="22" formatCode="#\ ##0_ ;[Red]\-#\ ##0\ ">
                  <c:v>27917896.25</c:v>
                </c:pt>
                <c:pt idx="23" formatCode="#\ ##0_ ;[Red]\-#\ ##0\ ">
                  <c:v>73160441.340000048</c:v>
                </c:pt>
                <c:pt idx="24" formatCode="#\ ##0_ ;[Red]\-#\ ##0\ ">
                  <c:v>84611089.48999989</c:v>
                </c:pt>
              </c:numCache>
            </c:numRef>
          </c:val>
          <c:extLst>
            <c:ext xmlns:c16="http://schemas.microsoft.com/office/drawing/2014/chart" uri="{C3380CC4-5D6E-409C-BE32-E72D297353CC}">
              <c16:uniqueId val="{00000002-B98C-46C5-8E03-474679B00E59}"/>
            </c:ext>
          </c:extLst>
        </c:ser>
        <c:ser>
          <c:idx val="3"/>
          <c:order val="3"/>
          <c:tx>
            <c:strRef>
              <c:f>Sheet1!$E$1</c:f>
              <c:strCache>
                <c:ptCount val="1"/>
                <c:pt idx="0">
                  <c:v>Rekvisitionsläkemedel</c:v>
                </c:pt>
              </c:strCache>
            </c:strRef>
          </c:tx>
          <c:spPr>
            <a:solidFill>
              <a:schemeClr val="accent4"/>
            </a:solidFill>
          </c:spPr>
          <c:cat>
            <c:numRef>
              <c:f>Sheet1!$A$2:$A$26</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Sheet1!$E$2:$E$26</c:f>
              <c:numCache>
                <c:formatCode>#\ ##0_ ;[Red]\-#\ ##0\ </c:formatCode>
                <c:ptCount val="25"/>
                <c:pt idx="0">
                  <c:v>36993649.950000003</c:v>
                </c:pt>
                <c:pt idx="1">
                  <c:v>39084129.539999999</c:v>
                </c:pt>
                <c:pt idx="2">
                  <c:v>38578812.5</c:v>
                </c:pt>
                <c:pt idx="3">
                  <c:v>38927859.189999998</c:v>
                </c:pt>
                <c:pt idx="4">
                  <c:v>66010176.790000007</c:v>
                </c:pt>
                <c:pt idx="5">
                  <c:v>74750293.799999997</c:v>
                </c:pt>
                <c:pt idx="6">
                  <c:v>83092938.400000006</c:v>
                </c:pt>
                <c:pt idx="7">
                  <c:v>89398621.329999998</c:v>
                </c:pt>
                <c:pt idx="8">
                  <c:v>100521781.59</c:v>
                </c:pt>
                <c:pt idx="9">
                  <c:v>110429535.87</c:v>
                </c:pt>
                <c:pt idx="10">
                  <c:v>118927753.94198743</c:v>
                </c:pt>
                <c:pt idx="11">
                  <c:v>119857583.93237999</c:v>
                </c:pt>
                <c:pt idx="12">
                  <c:v>134511613.30392998</c:v>
                </c:pt>
                <c:pt idx="13">
                  <c:v>137833298.8964</c:v>
                </c:pt>
                <c:pt idx="14">
                  <c:v>154544223.81490001</c:v>
                </c:pt>
                <c:pt idx="15">
                  <c:v>156474275.47999999</c:v>
                </c:pt>
                <c:pt idx="16">
                  <c:v>170368459.79999661</c:v>
                </c:pt>
                <c:pt idx="17">
                  <c:v>183519102.36000121</c:v>
                </c:pt>
                <c:pt idx="18">
                  <c:v>192846992.46000001</c:v>
                </c:pt>
                <c:pt idx="19">
                  <c:v>205625130</c:v>
                </c:pt>
                <c:pt idx="20">
                  <c:v>209337606</c:v>
                </c:pt>
                <c:pt idx="21">
                  <c:v>213046752.92999911</c:v>
                </c:pt>
                <c:pt idx="22">
                  <c:v>233021407.830001</c:v>
                </c:pt>
                <c:pt idx="23">
                  <c:v>254991485.92999831</c:v>
                </c:pt>
                <c:pt idx="24">
                  <c:v>273742190.10999978</c:v>
                </c:pt>
              </c:numCache>
            </c:numRef>
          </c:val>
          <c:extLst>
            <c:ext xmlns:c16="http://schemas.microsoft.com/office/drawing/2014/chart" uri="{C3380CC4-5D6E-409C-BE32-E72D297353CC}">
              <c16:uniqueId val="{00000003-B98C-46C5-8E03-474679B00E59}"/>
            </c:ext>
          </c:extLst>
        </c:ser>
        <c:dLbls>
          <c:showLegendKey val="0"/>
          <c:showVal val="0"/>
          <c:showCatName val="0"/>
          <c:showSerName val="0"/>
          <c:showPercent val="0"/>
          <c:showBubbleSize val="0"/>
        </c:dLbls>
        <c:axId val="131353984"/>
        <c:axId val="131359872"/>
      </c:areaChart>
      <c:catAx>
        <c:axId val="131353984"/>
        <c:scaling>
          <c:orientation val="minMax"/>
        </c:scaling>
        <c:delete val="0"/>
        <c:axPos val="b"/>
        <c:numFmt formatCode="General" sourceLinked="1"/>
        <c:majorTickMark val="out"/>
        <c:minorTickMark val="none"/>
        <c:tickLblPos val="nextTo"/>
        <c:spPr>
          <a:ln w="3650">
            <a:solidFill>
              <a:schemeClr val="tx1"/>
            </a:solidFill>
            <a:prstDash val="solid"/>
          </a:ln>
        </c:spPr>
        <c:txPr>
          <a:bodyPr rot="-1440000" vert="horz"/>
          <a:lstStyle/>
          <a:p>
            <a:pPr>
              <a:defRPr sz="1050" b="0" i="0" u="none" strike="noStrike" baseline="0">
                <a:solidFill>
                  <a:schemeClr val="tx1"/>
                </a:solidFill>
                <a:latin typeface="Arial"/>
                <a:ea typeface="Arial"/>
                <a:cs typeface="Arial"/>
              </a:defRPr>
            </a:pPr>
            <a:endParaRPr lang="sv-SE"/>
          </a:p>
        </c:txPr>
        <c:crossAx val="131359872"/>
        <c:crosses val="autoZero"/>
        <c:auto val="1"/>
        <c:lblAlgn val="ctr"/>
        <c:lblOffset val="100"/>
        <c:tickLblSkip val="1"/>
        <c:tickMarkSkip val="1"/>
        <c:noMultiLvlLbl val="0"/>
      </c:catAx>
      <c:valAx>
        <c:axId val="131359872"/>
        <c:scaling>
          <c:orientation val="minMax"/>
        </c:scaling>
        <c:delete val="0"/>
        <c:axPos val="l"/>
        <c:majorGridlines>
          <c:spPr>
            <a:ln w="3650">
              <a:solidFill>
                <a:schemeClr val="tx1"/>
              </a:solidFill>
              <a:prstDash val="solid"/>
            </a:ln>
          </c:spPr>
        </c:majorGridlines>
        <c:title>
          <c:tx>
            <c:rich>
              <a:bodyPr/>
              <a:lstStyle/>
              <a:p>
                <a:pPr>
                  <a:defRPr sz="1145" b="1" i="0" u="none" strike="noStrike" baseline="0">
                    <a:solidFill>
                      <a:srgbClr val="000000"/>
                    </a:solidFill>
                    <a:latin typeface="Arial"/>
                    <a:ea typeface="Arial"/>
                    <a:cs typeface="Arial"/>
                  </a:defRPr>
                </a:pPr>
                <a:r>
                  <a:rPr lang="sv-SE" dirty="0"/>
                  <a:t>Regionens bruttokostnad </a:t>
                </a:r>
                <a:r>
                  <a:rPr lang="sv-SE" dirty="0" err="1"/>
                  <a:t>exkl</a:t>
                </a:r>
                <a:r>
                  <a:rPr lang="sv-SE" dirty="0"/>
                  <a:t> moms (kr)</a:t>
                </a:r>
              </a:p>
            </c:rich>
          </c:tx>
          <c:layout>
            <c:manualLayout>
              <c:xMode val="edge"/>
              <c:yMode val="edge"/>
              <c:x val="3.8850800213025274E-3"/>
              <c:y val="0.40306432596421088"/>
            </c:manualLayout>
          </c:layout>
          <c:overlay val="0"/>
          <c:spPr>
            <a:noFill/>
            <a:ln w="29198">
              <a:noFill/>
            </a:ln>
          </c:spPr>
        </c:title>
        <c:numFmt formatCode="#,##0_ ;[Red]\-#,##0\ " sourceLinked="0"/>
        <c:majorTickMark val="out"/>
        <c:minorTickMark val="none"/>
        <c:tickLblPos val="nextTo"/>
        <c:spPr>
          <a:ln w="3650">
            <a:solidFill>
              <a:schemeClr val="tx1"/>
            </a:solidFill>
            <a:prstDash val="solid"/>
          </a:ln>
        </c:spPr>
        <c:txPr>
          <a:bodyPr rot="0" vert="horz"/>
          <a:lstStyle/>
          <a:p>
            <a:pPr>
              <a:defRPr sz="1149" b="0" i="0" u="none" strike="noStrike" baseline="0">
                <a:solidFill>
                  <a:schemeClr val="tx1"/>
                </a:solidFill>
                <a:latin typeface="Arial"/>
                <a:ea typeface="Arial"/>
                <a:cs typeface="Arial"/>
              </a:defRPr>
            </a:pPr>
            <a:endParaRPr lang="sv-SE"/>
          </a:p>
        </c:txPr>
        <c:crossAx val="131353984"/>
        <c:crosses val="autoZero"/>
        <c:crossBetween val="midCat"/>
      </c:valAx>
      <c:spPr>
        <a:solidFill>
          <a:schemeClr val="accent6">
            <a:lumMod val="20000"/>
            <a:lumOff val="80000"/>
          </a:schemeClr>
        </a:solidFill>
        <a:ln w="14598">
          <a:solidFill>
            <a:srgbClr val="808080"/>
          </a:solidFill>
          <a:prstDash val="solid"/>
        </a:ln>
      </c:spPr>
    </c:plotArea>
    <c:legend>
      <c:legendPos val="r"/>
      <c:layout>
        <c:manualLayout>
          <c:xMode val="edge"/>
          <c:yMode val="edge"/>
          <c:x val="0.17550836268314279"/>
          <c:y val="0.22284914521561724"/>
          <c:w val="0.2105110569917614"/>
          <c:h val="0.17457696434781039"/>
        </c:manualLayout>
      </c:layout>
      <c:overlay val="0"/>
      <c:spPr>
        <a:solidFill>
          <a:schemeClr val="bg1"/>
        </a:solidFill>
        <a:ln w="3650">
          <a:solidFill>
            <a:schemeClr val="tx1"/>
          </a:solidFill>
          <a:prstDash val="solid"/>
        </a:ln>
      </c:spPr>
      <c:txPr>
        <a:bodyPr/>
        <a:lstStyle/>
        <a:p>
          <a:pPr>
            <a:defRPr sz="1058" b="0" i="0" u="none" strike="noStrike" baseline="0">
              <a:solidFill>
                <a:schemeClr val="tx1"/>
              </a:solidFill>
              <a:latin typeface="Arial"/>
              <a:ea typeface="Arial"/>
              <a:cs typeface="Arial"/>
            </a:defRPr>
          </a:pPr>
          <a:endParaRPr lang="sv-SE"/>
        </a:p>
      </c:txPr>
    </c:legend>
    <c:plotVisOnly val="1"/>
    <c:dispBlanksAs val="zero"/>
    <c:showDLblsOverMax val="0"/>
  </c:chart>
  <c:spPr>
    <a:noFill/>
    <a:ln>
      <a:noFill/>
    </a:ln>
  </c:spPr>
  <c:txPr>
    <a:bodyPr/>
    <a:lstStyle/>
    <a:p>
      <a:pPr>
        <a:defRPr sz="1149" b="0" i="0" u="none" strike="noStrike" baseline="0">
          <a:solidFill>
            <a:schemeClr val="tx1"/>
          </a:solidFill>
          <a:latin typeface="Arial"/>
          <a:ea typeface="Arial"/>
          <a:cs typeface="Arial"/>
        </a:defRPr>
      </a:pPr>
      <a:endParaRPr lang="sv-S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988406592970204E-2"/>
          <c:y val="8.7762982499548087E-2"/>
          <c:w val="0.91128494540085447"/>
          <c:h val="0.76449940311070841"/>
        </c:manualLayout>
      </c:layout>
      <c:barChart>
        <c:barDir val="col"/>
        <c:grouping val="stacked"/>
        <c:varyColors val="0"/>
        <c:ser>
          <c:idx val="0"/>
          <c:order val="0"/>
          <c:tx>
            <c:strRef>
              <c:f>Blad5!$A$36</c:f>
              <c:strCache>
                <c:ptCount val="1"/>
                <c:pt idx="0">
                  <c:v>förskrivare från Kronoberg</c:v>
                </c:pt>
              </c:strCache>
            </c:strRef>
          </c:tx>
          <c:spPr>
            <a:solidFill>
              <a:schemeClr val="accent1"/>
            </a:solidFill>
            <a:ln>
              <a:noFill/>
            </a:ln>
            <a:effectLst/>
          </c:spPr>
          <c:invertIfNegative val="0"/>
          <c:cat>
            <c:numRef>
              <c:f>Blad5!$B$34:$E$34</c:f>
              <c:numCache>
                <c:formatCode>General</c:formatCode>
                <c:ptCount val="4"/>
                <c:pt idx="0">
                  <c:v>2021</c:v>
                </c:pt>
                <c:pt idx="1">
                  <c:v>2022</c:v>
                </c:pt>
                <c:pt idx="2">
                  <c:v>2023</c:v>
                </c:pt>
                <c:pt idx="3">
                  <c:v>2024</c:v>
                </c:pt>
              </c:numCache>
            </c:numRef>
          </c:cat>
          <c:val>
            <c:numRef>
              <c:f>Blad5!$B$36:$E$36</c:f>
              <c:numCache>
                <c:formatCode>General</c:formatCode>
                <c:ptCount val="4"/>
                <c:pt idx="0">
                  <c:v>215.04674606823801</c:v>
                </c:pt>
                <c:pt idx="1">
                  <c:v>238.35448018097799</c:v>
                </c:pt>
                <c:pt idx="2">
                  <c:v>256.617808990139</c:v>
                </c:pt>
                <c:pt idx="3">
                  <c:v>262.02586333866799</c:v>
                </c:pt>
              </c:numCache>
            </c:numRef>
          </c:val>
          <c:extLst>
            <c:ext xmlns:c16="http://schemas.microsoft.com/office/drawing/2014/chart" uri="{C3380CC4-5D6E-409C-BE32-E72D297353CC}">
              <c16:uniqueId val="{00000000-E613-4D4C-809D-E97CFBA8ED68}"/>
            </c:ext>
          </c:extLst>
        </c:ser>
        <c:ser>
          <c:idx val="1"/>
          <c:order val="1"/>
          <c:tx>
            <c:strRef>
              <c:f>Blad5!$A$37</c:f>
              <c:strCache>
                <c:ptCount val="1"/>
                <c:pt idx="0">
                  <c:v>förskrivare från andra län (ej nätläkare)</c:v>
                </c:pt>
              </c:strCache>
            </c:strRef>
          </c:tx>
          <c:spPr>
            <a:solidFill>
              <a:schemeClr val="accent2"/>
            </a:solidFill>
            <a:ln>
              <a:noFill/>
            </a:ln>
            <a:effectLst/>
          </c:spPr>
          <c:invertIfNegative val="0"/>
          <c:cat>
            <c:numRef>
              <c:f>Blad5!$B$34:$E$34</c:f>
              <c:numCache>
                <c:formatCode>General</c:formatCode>
                <c:ptCount val="4"/>
                <c:pt idx="0">
                  <c:v>2021</c:v>
                </c:pt>
                <c:pt idx="1">
                  <c:v>2022</c:v>
                </c:pt>
                <c:pt idx="2">
                  <c:v>2023</c:v>
                </c:pt>
                <c:pt idx="3">
                  <c:v>2024</c:v>
                </c:pt>
              </c:numCache>
            </c:numRef>
          </c:cat>
          <c:val>
            <c:numRef>
              <c:f>Blad5!$B$37:$E$37</c:f>
              <c:numCache>
                <c:formatCode>General</c:formatCode>
                <c:ptCount val="4"/>
                <c:pt idx="0">
                  <c:v>15.99402757795573</c:v>
                </c:pt>
                <c:pt idx="1">
                  <c:v>14.989672469754858</c:v>
                </c:pt>
                <c:pt idx="2">
                  <c:v>15.239679937358021</c:v>
                </c:pt>
                <c:pt idx="3">
                  <c:v>14.713824219632015</c:v>
                </c:pt>
              </c:numCache>
            </c:numRef>
          </c:val>
          <c:extLst>
            <c:ext xmlns:c16="http://schemas.microsoft.com/office/drawing/2014/chart" uri="{C3380CC4-5D6E-409C-BE32-E72D297353CC}">
              <c16:uniqueId val="{00000001-E613-4D4C-809D-E97CFBA8ED68}"/>
            </c:ext>
          </c:extLst>
        </c:ser>
        <c:ser>
          <c:idx val="2"/>
          <c:order val="2"/>
          <c:tx>
            <c:strRef>
              <c:f>Blad5!$A$38</c:f>
              <c:strCache>
                <c:ptCount val="1"/>
                <c:pt idx="0">
                  <c:v>nätläkare</c:v>
                </c:pt>
              </c:strCache>
            </c:strRef>
          </c:tx>
          <c:spPr>
            <a:solidFill>
              <a:schemeClr val="accent3"/>
            </a:solidFill>
            <a:ln>
              <a:noFill/>
            </a:ln>
            <a:effectLst/>
          </c:spPr>
          <c:invertIfNegative val="0"/>
          <c:cat>
            <c:numRef>
              <c:f>Blad5!$B$34:$E$34</c:f>
              <c:numCache>
                <c:formatCode>General</c:formatCode>
                <c:ptCount val="4"/>
                <c:pt idx="0">
                  <c:v>2021</c:v>
                </c:pt>
                <c:pt idx="1">
                  <c:v>2022</c:v>
                </c:pt>
                <c:pt idx="2">
                  <c:v>2023</c:v>
                </c:pt>
                <c:pt idx="3">
                  <c:v>2024</c:v>
                </c:pt>
              </c:numCache>
            </c:numRef>
          </c:cat>
          <c:val>
            <c:numRef>
              <c:f>Blad5!$B$38:$E$38</c:f>
              <c:numCache>
                <c:formatCode>General</c:formatCode>
                <c:ptCount val="4"/>
                <c:pt idx="0">
                  <c:v>6.2789536395682761</c:v>
                </c:pt>
                <c:pt idx="1">
                  <c:v>6.6292908429231758</c:v>
                </c:pt>
                <c:pt idx="2">
                  <c:v>7.453446546112998</c:v>
                </c:pt>
                <c:pt idx="3">
                  <c:v>9.0040552615300005</c:v>
                </c:pt>
              </c:numCache>
            </c:numRef>
          </c:val>
          <c:extLst>
            <c:ext xmlns:c16="http://schemas.microsoft.com/office/drawing/2014/chart" uri="{C3380CC4-5D6E-409C-BE32-E72D297353CC}">
              <c16:uniqueId val="{00000002-E613-4D4C-809D-E97CFBA8ED68}"/>
            </c:ext>
          </c:extLst>
        </c:ser>
        <c:dLbls>
          <c:showLegendKey val="0"/>
          <c:showVal val="0"/>
          <c:showCatName val="0"/>
          <c:showSerName val="0"/>
          <c:showPercent val="0"/>
          <c:showBubbleSize val="0"/>
        </c:dLbls>
        <c:gapWidth val="150"/>
        <c:overlap val="100"/>
        <c:axId val="516201080"/>
        <c:axId val="516201736"/>
      </c:barChart>
      <c:catAx>
        <c:axId val="516201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sv-SE"/>
          </a:p>
        </c:txPr>
        <c:crossAx val="516201736"/>
        <c:crosses val="autoZero"/>
        <c:auto val="1"/>
        <c:lblAlgn val="ctr"/>
        <c:lblOffset val="100"/>
        <c:noMultiLvlLbl val="0"/>
      </c:catAx>
      <c:valAx>
        <c:axId val="516201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rgbClr val="000000">
                        <a:lumMod val="65000"/>
                        <a:lumOff val="35000"/>
                      </a:srgbClr>
                    </a:solidFill>
                    <a:latin typeface="+mn-lt"/>
                    <a:ea typeface="+mn-ea"/>
                    <a:cs typeface="+mn-cs"/>
                  </a:defRPr>
                </a:pPr>
                <a:r>
                  <a:rPr lang="sv-SE" sz="1800" b="1" i="0" baseline="0" dirty="0">
                    <a:effectLst/>
                  </a:rPr>
                  <a:t>Antal recept/1000 </a:t>
                </a:r>
                <a:r>
                  <a:rPr lang="sv-SE" sz="1800" b="1" i="0" baseline="0" dirty="0" err="1">
                    <a:effectLst/>
                  </a:rPr>
                  <a:t>inv</a:t>
                </a:r>
                <a:endParaRPr lang="sv-SE"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rgbClr val="000000">
                        <a:lumMod val="65000"/>
                        <a:lumOff val="35000"/>
                      </a:srgbClr>
                    </a:solidFill>
                  </a:defRPr>
                </a:pPr>
                <a:r>
                  <a:rPr lang="sv-SE" dirty="0"/>
                  <a:t>l</a:t>
                </a: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rgbClr val="000000">
                      <a:lumMod val="65000"/>
                      <a:lumOff val="35000"/>
                    </a:srgb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sv-SE"/>
          </a:p>
        </c:txPr>
        <c:crossAx val="516201080"/>
        <c:crosses val="autoZero"/>
        <c:crossBetween val="between"/>
      </c:valAx>
      <c:spPr>
        <a:noFill/>
        <a:ln>
          <a:noFill/>
        </a:ln>
        <a:effectLst/>
      </c:spPr>
    </c:plotArea>
    <c:legend>
      <c:legendPos val="b"/>
      <c:layout>
        <c:manualLayout>
          <c:xMode val="edge"/>
          <c:yMode val="edge"/>
          <c:x val="0.18296519141375348"/>
          <c:y val="6.8193036969585979E-2"/>
          <c:w val="0.63406961717249311"/>
          <c:h val="5.0065360550859195E-2"/>
        </c:manualLayout>
      </c:layout>
      <c:overlay val="0"/>
      <c:spPr>
        <a:solidFill>
          <a:schemeClr val="bg1"/>
        </a:solid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Antal</a:t>
            </a:r>
            <a:r>
              <a:rPr lang="sv-SE" baseline="0"/>
              <a:t> uthämtade antibiotikarecept per 100 listade</a:t>
            </a:r>
            <a:endParaRPr lang="sv-S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Sheet1!$C$1</c:f>
              <c:strCache>
                <c:ptCount val="1"/>
                <c:pt idx="0">
                  <c:v>Utfall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multiLvlStrRef>
              <c:f>Sheet1!$A$2:$B$26</c:f>
              <c:multiLvlStrCache>
                <c:ptCount val="25"/>
                <c:lvl>
                  <c:pt idx="0">
                    <c:v>9</c:v>
                  </c:pt>
                  <c:pt idx="1">
                    <c:v>10</c:v>
                  </c:pt>
                  <c:pt idx="2">
                    <c:v>11</c:v>
                  </c:pt>
                  <c:pt idx="3">
                    <c:v>12</c:v>
                  </c:pt>
                  <c:pt idx="4">
                    <c:v>1</c:v>
                  </c:pt>
                  <c:pt idx="5">
                    <c:v>2</c:v>
                  </c:pt>
                  <c:pt idx="6">
                    <c:v>3</c:v>
                  </c:pt>
                  <c:pt idx="7">
                    <c:v>4</c:v>
                  </c:pt>
                  <c:pt idx="8">
                    <c:v>5</c:v>
                  </c:pt>
                  <c:pt idx="9">
                    <c:v>6</c:v>
                  </c:pt>
                  <c:pt idx="10">
                    <c:v>7</c:v>
                  </c:pt>
                  <c:pt idx="11">
                    <c:v>8</c:v>
                  </c:pt>
                  <c:pt idx="12">
                    <c:v>9</c:v>
                  </c:pt>
                  <c:pt idx="13">
                    <c:v>10</c:v>
                  </c:pt>
                  <c:pt idx="14">
                    <c:v>11</c:v>
                  </c:pt>
                  <c:pt idx="15">
                    <c:v>12</c:v>
                  </c:pt>
                  <c:pt idx="16">
                    <c:v>1</c:v>
                  </c:pt>
                  <c:pt idx="17">
                    <c:v>2</c:v>
                  </c:pt>
                  <c:pt idx="18">
                    <c:v>3</c:v>
                  </c:pt>
                  <c:pt idx="19">
                    <c:v>4</c:v>
                  </c:pt>
                  <c:pt idx="20">
                    <c:v>5</c:v>
                  </c:pt>
                  <c:pt idx="21">
                    <c:v>6</c:v>
                  </c:pt>
                  <c:pt idx="22">
                    <c:v>7</c:v>
                  </c:pt>
                  <c:pt idx="23">
                    <c:v>8</c:v>
                  </c:pt>
                  <c:pt idx="24">
                    <c:v>9</c:v>
                  </c:pt>
                </c:lvl>
                <c:lvl>
                  <c:pt idx="0">
                    <c:v>2022</c:v>
                  </c:pt>
                  <c:pt idx="4">
                    <c:v>2023</c:v>
                  </c:pt>
                  <c:pt idx="16">
                    <c:v>2024</c:v>
                  </c:pt>
                </c:lvl>
              </c:multiLvlStrCache>
            </c:multiLvlStrRef>
          </c:cat>
          <c:val>
            <c:numRef>
              <c:f>Sheet1!$C$2:$C$26</c:f>
              <c:numCache>
                <c:formatCode>#,##0</c:formatCode>
                <c:ptCount val="25"/>
                <c:pt idx="0">
                  <c:v>246</c:v>
                </c:pt>
                <c:pt idx="1">
                  <c:v>246</c:v>
                </c:pt>
                <c:pt idx="2">
                  <c:v>252</c:v>
                </c:pt>
                <c:pt idx="3">
                  <c:v>261</c:v>
                </c:pt>
                <c:pt idx="4">
                  <c:v>268</c:v>
                </c:pt>
                <c:pt idx="5">
                  <c:v>269</c:v>
                </c:pt>
                <c:pt idx="6">
                  <c:v>271</c:v>
                </c:pt>
                <c:pt idx="7">
                  <c:v>270</c:v>
                </c:pt>
                <c:pt idx="8">
                  <c:v>273</c:v>
                </c:pt>
                <c:pt idx="9">
                  <c:v>273</c:v>
                </c:pt>
                <c:pt idx="10">
                  <c:v>272</c:v>
                </c:pt>
                <c:pt idx="11">
                  <c:v>273</c:v>
                </c:pt>
                <c:pt idx="12">
                  <c:v>274</c:v>
                </c:pt>
                <c:pt idx="13">
                  <c:v>284</c:v>
                </c:pt>
                <c:pt idx="14">
                  <c:v>291</c:v>
                </c:pt>
                <c:pt idx="15">
                  <c:v>292</c:v>
                </c:pt>
                <c:pt idx="16">
                  <c:v>298</c:v>
                </c:pt>
                <c:pt idx="17">
                  <c:v>308</c:v>
                </c:pt>
                <c:pt idx="18">
                  <c:v>285</c:v>
                </c:pt>
                <c:pt idx="19">
                  <c:v>315</c:v>
                </c:pt>
                <c:pt idx="20">
                  <c:v>321</c:v>
                </c:pt>
                <c:pt idx="21">
                  <c:v>323</c:v>
                </c:pt>
                <c:pt idx="22">
                  <c:v>331</c:v>
                </c:pt>
                <c:pt idx="23">
                  <c:v>330</c:v>
                </c:pt>
                <c:pt idx="24">
                  <c:v>333</c:v>
                </c:pt>
              </c:numCache>
            </c:numRef>
          </c:val>
          <c:smooth val="0"/>
          <c:extLst>
            <c:ext xmlns:c16="http://schemas.microsoft.com/office/drawing/2014/chart" uri="{C3380CC4-5D6E-409C-BE32-E72D297353CC}">
              <c16:uniqueId val="{00000000-CA5D-4066-B9E4-3150C45748B7}"/>
            </c:ext>
          </c:extLst>
        </c:ser>
        <c:ser>
          <c:idx val="1"/>
          <c:order val="1"/>
          <c:tx>
            <c:strRef>
              <c:f>Sheet1!$D$1</c:f>
              <c:strCache>
                <c:ptCount val="1"/>
                <c:pt idx="0">
                  <c:v>Mål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multiLvlStrRef>
              <c:f>Sheet1!$A$2:$B$26</c:f>
              <c:multiLvlStrCache>
                <c:ptCount val="25"/>
                <c:lvl>
                  <c:pt idx="0">
                    <c:v>9</c:v>
                  </c:pt>
                  <c:pt idx="1">
                    <c:v>10</c:v>
                  </c:pt>
                  <c:pt idx="2">
                    <c:v>11</c:v>
                  </c:pt>
                  <c:pt idx="3">
                    <c:v>12</c:v>
                  </c:pt>
                  <c:pt idx="4">
                    <c:v>1</c:v>
                  </c:pt>
                  <c:pt idx="5">
                    <c:v>2</c:v>
                  </c:pt>
                  <c:pt idx="6">
                    <c:v>3</c:v>
                  </c:pt>
                  <c:pt idx="7">
                    <c:v>4</c:v>
                  </c:pt>
                  <c:pt idx="8">
                    <c:v>5</c:v>
                  </c:pt>
                  <c:pt idx="9">
                    <c:v>6</c:v>
                  </c:pt>
                  <c:pt idx="10">
                    <c:v>7</c:v>
                  </c:pt>
                  <c:pt idx="11">
                    <c:v>8</c:v>
                  </c:pt>
                  <c:pt idx="12">
                    <c:v>9</c:v>
                  </c:pt>
                  <c:pt idx="13">
                    <c:v>10</c:v>
                  </c:pt>
                  <c:pt idx="14">
                    <c:v>11</c:v>
                  </c:pt>
                  <c:pt idx="15">
                    <c:v>12</c:v>
                  </c:pt>
                  <c:pt idx="16">
                    <c:v>1</c:v>
                  </c:pt>
                  <c:pt idx="17">
                    <c:v>2</c:v>
                  </c:pt>
                  <c:pt idx="18">
                    <c:v>3</c:v>
                  </c:pt>
                  <c:pt idx="19">
                    <c:v>4</c:v>
                  </c:pt>
                  <c:pt idx="20">
                    <c:v>5</c:v>
                  </c:pt>
                  <c:pt idx="21">
                    <c:v>6</c:v>
                  </c:pt>
                  <c:pt idx="22">
                    <c:v>7</c:v>
                  </c:pt>
                  <c:pt idx="23">
                    <c:v>8</c:v>
                  </c:pt>
                  <c:pt idx="24">
                    <c:v>9</c:v>
                  </c:pt>
                </c:lvl>
                <c:lvl>
                  <c:pt idx="0">
                    <c:v>2022</c:v>
                  </c:pt>
                  <c:pt idx="4">
                    <c:v>2023</c:v>
                  </c:pt>
                  <c:pt idx="16">
                    <c:v>2024</c:v>
                  </c:pt>
                </c:lvl>
              </c:multiLvlStrCache>
            </c:multiLvlStrRef>
          </c:cat>
          <c:val>
            <c:numRef>
              <c:f>Sheet1!$D$2:$D$26</c:f>
              <c:numCache>
                <c:formatCode>#,##0</c:formatCode>
                <c:ptCount val="25"/>
                <c:pt idx="0">
                  <c:v>250</c:v>
                </c:pt>
                <c:pt idx="1">
                  <c:v>250</c:v>
                </c:pt>
                <c:pt idx="2">
                  <c:v>250</c:v>
                </c:pt>
                <c:pt idx="3">
                  <c:v>250</c:v>
                </c:pt>
                <c:pt idx="4">
                  <c:v>250</c:v>
                </c:pt>
                <c:pt idx="5">
                  <c:v>250</c:v>
                </c:pt>
                <c:pt idx="6">
                  <c:v>250</c:v>
                </c:pt>
                <c:pt idx="7">
                  <c:v>250</c:v>
                </c:pt>
                <c:pt idx="8">
                  <c:v>250</c:v>
                </c:pt>
                <c:pt idx="9">
                  <c:v>250</c:v>
                </c:pt>
                <c:pt idx="10">
                  <c:v>250</c:v>
                </c:pt>
                <c:pt idx="11">
                  <c:v>250</c:v>
                </c:pt>
                <c:pt idx="12">
                  <c:v>250</c:v>
                </c:pt>
                <c:pt idx="13">
                  <c:v>250</c:v>
                </c:pt>
                <c:pt idx="14">
                  <c:v>250</c:v>
                </c:pt>
                <c:pt idx="15">
                  <c:v>250</c:v>
                </c:pt>
                <c:pt idx="16">
                  <c:v>250</c:v>
                </c:pt>
                <c:pt idx="17">
                  <c:v>250</c:v>
                </c:pt>
                <c:pt idx="18">
                  <c:v>250</c:v>
                </c:pt>
                <c:pt idx="19">
                  <c:v>250</c:v>
                </c:pt>
                <c:pt idx="20">
                  <c:v>250</c:v>
                </c:pt>
                <c:pt idx="21">
                  <c:v>250</c:v>
                </c:pt>
                <c:pt idx="22">
                  <c:v>250</c:v>
                </c:pt>
                <c:pt idx="23">
                  <c:v>250</c:v>
                </c:pt>
                <c:pt idx="24">
                  <c:v>250</c:v>
                </c:pt>
              </c:numCache>
            </c:numRef>
          </c:val>
          <c:smooth val="0"/>
          <c:extLst>
            <c:ext xmlns:c16="http://schemas.microsoft.com/office/drawing/2014/chart" uri="{C3380CC4-5D6E-409C-BE32-E72D297353CC}">
              <c16:uniqueId val="{00000001-CA5D-4066-B9E4-3150C45748B7}"/>
            </c:ext>
          </c:extLst>
        </c:ser>
        <c:dLbls>
          <c:showLegendKey val="0"/>
          <c:showVal val="0"/>
          <c:showCatName val="0"/>
          <c:showSerName val="0"/>
          <c:showPercent val="0"/>
          <c:showBubbleSize val="0"/>
        </c:dLbls>
        <c:marker val="1"/>
        <c:smooth val="0"/>
        <c:axId val="326988896"/>
        <c:axId val="326989224"/>
      </c:lineChart>
      <c:catAx>
        <c:axId val="326988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326989224"/>
        <c:crosses val="autoZero"/>
        <c:auto val="1"/>
        <c:lblAlgn val="ctr"/>
        <c:lblOffset val="100"/>
        <c:noMultiLvlLbl val="0"/>
      </c:catAx>
      <c:valAx>
        <c:axId val="3269892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326988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930065651594003E-2"/>
          <c:y val="2.1691015329527299E-2"/>
          <c:w val="0.91194542224492392"/>
          <c:h val="0.8747023623351744"/>
        </c:manualLayout>
      </c:layout>
      <c:barChart>
        <c:barDir val="col"/>
        <c:grouping val="stacked"/>
        <c:varyColors val="0"/>
        <c:ser>
          <c:idx val="0"/>
          <c:order val="0"/>
          <c:tx>
            <c:strRef>
              <c:f>Blad2!$B$24</c:f>
              <c:strCache>
                <c:ptCount val="1"/>
                <c:pt idx="0">
                  <c:v>Allmänläkemedel (recept)</c:v>
                </c:pt>
              </c:strCache>
            </c:strRef>
          </c:tx>
          <c:invertIfNegative val="0"/>
          <c:dLbls>
            <c:spPr>
              <a:noFill/>
              <a:ln>
                <a:noFill/>
              </a:ln>
              <a:effectLst/>
            </c:spPr>
            <c:txPr>
              <a:bodyPr wrap="square" lIns="38100" tIns="19050" rIns="38100" bIns="19050" anchor="ctr">
                <a:spAutoFit/>
              </a:bodyPr>
              <a:lstStyle/>
              <a:p>
                <a:pPr>
                  <a:defRPr b="1">
                    <a:solidFill>
                      <a:schemeClr val="bg1"/>
                    </a:solidFil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Blad2!$C$22:$P$22</c:f>
              <c:strCache>
                <c:ptCount val="14"/>
                <c:pt idx="0">
                  <c:v>jan-dec 
2011</c:v>
                </c:pt>
                <c:pt idx="1">
                  <c:v>jan-dec 
2012</c:v>
                </c:pt>
                <c:pt idx="2">
                  <c:v>jan-dec 
2013</c:v>
                </c:pt>
                <c:pt idx="3">
                  <c:v>jan-dec 
2014</c:v>
                </c:pt>
                <c:pt idx="4">
                  <c:v>jan-dec 
2015</c:v>
                </c:pt>
                <c:pt idx="5">
                  <c:v>jan-dec 
2016</c:v>
                </c:pt>
                <c:pt idx="6">
                  <c:v>jan-dec 
2017</c:v>
                </c:pt>
                <c:pt idx="7">
                  <c:v>jan-dec 
2018</c:v>
                </c:pt>
                <c:pt idx="8">
                  <c:v>jan-dec 
2019</c:v>
                </c:pt>
                <c:pt idx="9">
                  <c:v>jan-dec 
2020</c:v>
                </c:pt>
                <c:pt idx="10">
                  <c:v>jan-dec 
2021</c:v>
                </c:pt>
                <c:pt idx="11">
                  <c:v>jan-dec 
2022</c:v>
                </c:pt>
                <c:pt idx="12">
                  <c:v>jan-dec 
2023</c:v>
                </c:pt>
                <c:pt idx="13">
                  <c:v>jan-dec 
2024</c:v>
                </c:pt>
              </c:strCache>
            </c:strRef>
          </c:cat>
          <c:val>
            <c:numRef>
              <c:f>Blad2!$C$24:$P$24</c:f>
              <c:numCache>
                <c:formatCode>#,##0</c:formatCode>
                <c:ptCount val="14"/>
                <c:pt idx="0">
                  <c:v>191.39516132000037</c:v>
                </c:pt>
                <c:pt idx="1">
                  <c:v>169.93450689000008</c:v>
                </c:pt>
                <c:pt idx="2">
                  <c:v>151.55799666000001</c:v>
                </c:pt>
                <c:pt idx="3">
                  <c:v>146.16842399999999</c:v>
                </c:pt>
                <c:pt idx="4">
                  <c:v>146.6860390499989</c:v>
                </c:pt>
                <c:pt idx="5">
                  <c:v>154.89241042250316</c:v>
                </c:pt>
                <c:pt idx="6">
                  <c:v>158.63745867251123</c:v>
                </c:pt>
                <c:pt idx="7">
                  <c:v>165.22187736751951</c:v>
                </c:pt>
                <c:pt idx="8">
                  <c:v>178.31812880000516</c:v>
                </c:pt>
                <c:pt idx="9">
                  <c:v>188.44210080000772</c:v>
                </c:pt>
                <c:pt idx="10">
                  <c:v>185.2352334100035</c:v>
                </c:pt>
                <c:pt idx="11">
                  <c:v>195.46382852001358</c:v>
                </c:pt>
                <c:pt idx="12">
                  <c:v>205.30950676001086</c:v>
                </c:pt>
                <c:pt idx="13">
                  <c:v>234.32036401001139</c:v>
                </c:pt>
              </c:numCache>
            </c:numRef>
          </c:val>
          <c:extLst>
            <c:ext xmlns:c16="http://schemas.microsoft.com/office/drawing/2014/chart" uri="{C3380CC4-5D6E-409C-BE32-E72D297353CC}">
              <c16:uniqueId val="{00000000-6EE4-4756-BA1B-A3FC8682A0CB}"/>
            </c:ext>
          </c:extLst>
        </c:ser>
        <c:ser>
          <c:idx val="1"/>
          <c:order val="1"/>
          <c:tx>
            <c:strRef>
              <c:f>Blad2!$B$25</c:f>
              <c:strCache>
                <c:ptCount val="1"/>
                <c:pt idx="0">
                  <c:v>Klinikläkemedel (recept)</c:v>
                </c:pt>
              </c:strCache>
            </c:strRef>
          </c:tx>
          <c:invertIfNegative val="0"/>
          <c:dLbls>
            <c:spPr>
              <a:noFill/>
              <a:ln>
                <a:noFill/>
              </a:ln>
              <a:effectLst/>
            </c:spPr>
            <c:txPr>
              <a:bodyPr wrap="square" lIns="38100" tIns="19050" rIns="38100" bIns="19050" anchor="ctr">
                <a:spAutoFit/>
              </a:bodyPr>
              <a:lstStyle/>
              <a:p>
                <a:pPr>
                  <a:defRPr b="1">
                    <a:solidFill>
                      <a:schemeClr val="bg1"/>
                    </a:solidFil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Blad2!$C$22:$P$22</c:f>
              <c:strCache>
                <c:ptCount val="14"/>
                <c:pt idx="0">
                  <c:v>jan-dec 
2011</c:v>
                </c:pt>
                <c:pt idx="1">
                  <c:v>jan-dec 
2012</c:v>
                </c:pt>
                <c:pt idx="2">
                  <c:v>jan-dec 
2013</c:v>
                </c:pt>
                <c:pt idx="3">
                  <c:v>jan-dec 
2014</c:v>
                </c:pt>
                <c:pt idx="4">
                  <c:v>jan-dec 
2015</c:v>
                </c:pt>
                <c:pt idx="5">
                  <c:v>jan-dec 
2016</c:v>
                </c:pt>
                <c:pt idx="6">
                  <c:v>jan-dec 
2017</c:v>
                </c:pt>
                <c:pt idx="7">
                  <c:v>jan-dec 
2018</c:v>
                </c:pt>
                <c:pt idx="8">
                  <c:v>jan-dec 
2019</c:v>
                </c:pt>
                <c:pt idx="9">
                  <c:v>jan-dec 
2020</c:v>
                </c:pt>
                <c:pt idx="10">
                  <c:v>jan-dec 
2021</c:v>
                </c:pt>
                <c:pt idx="11">
                  <c:v>jan-dec 
2022</c:v>
                </c:pt>
                <c:pt idx="12">
                  <c:v>jan-dec 
2023</c:v>
                </c:pt>
                <c:pt idx="13">
                  <c:v>jan-dec 
2024</c:v>
                </c:pt>
              </c:strCache>
            </c:strRef>
          </c:cat>
          <c:val>
            <c:numRef>
              <c:f>Blad2!$C$25:$P$25</c:f>
              <c:numCache>
                <c:formatCode>#,##0</c:formatCode>
                <c:ptCount val="14"/>
                <c:pt idx="0">
                  <c:v>160.00988932319981</c:v>
                </c:pt>
                <c:pt idx="1">
                  <c:v>150.23861581250006</c:v>
                </c:pt>
                <c:pt idx="2">
                  <c:v>158.52514327000003</c:v>
                </c:pt>
                <c:pt idx="3">
                  <c:v>165.071517</c:v>
                </c:pt>
                <c:pt idx="4">
                  <c:v>200.2515926100003</c:v>
                </c:pt>
                <c:pt idx="5">
                  <c:v>230.61975242750091</c:v>
                </c:pt>
                <c:pt idx="6">
                  <c:v>259.86935197499963</c:v>
                </c:pt>
                <c:pt idx="7">
                  <c:v>291.9130484150005</c:v>
                </c:pt>
                <c:pt idx="8">
                  <c:v>324.46367646000181</c:v>
                </c:pt>
                <c:pt idx="9">
                  <c:v>349.58815117680263</c:v>
                </c:pt>
                <c:pt idx="10">
                  <c:v>358.16453458839874</c:v>
                </c:pt>
                <c:pt idx="11">
                  <c:v>381.21809235999496</c:v>
                </c:pt>
                <c:pt idx="12">
                  <c:v>378.20552252000397</c:v>
                </c:pt>
                <c:pt idx="13">
                  <c:v>414.90258420000185</c:v>
                </c:pt>
              </c:numCache>
            </c:numRef>
          </c:val>
          <c:extLst>
            <c:ext xmlns:c16="http://schemas.microsoft.com/office/drawing/2014/chart" uri="{C3380CC4-5D6E-409C-BE32-E72D297353CC}">
              <c16:uniqueId val="{00000001-6EE4-4756-BA1B-A3FC8682A0CB}"/>
            </c:ext>
          </c:extLst>
        </c:ser>
        <c:ser>
          <c:idx val="2"/>
          <c:order val="2"/>
          <c:tx>
            <c:strRef>
              <c:f>Blad2!$B$26</c:f>
              <c:strCache>
                <c:ptCount val="1"/>
                <c:pt idx="0">
                  <c:v>Specialläkemedel (recept)</c:v>
                </c:pt>
              </c:strCache>
            </c:strRef>
          </c:tx>
          <c:invertIfNegative val="0"/>
          <c:dLbls>
            <c:spPr>
              <a:noFill/>
              <a:ln>
                <a:noFill/>
              </a:ln>
              <a:effectLst/>
            </c:spPr>
            <c:txPr>
              <a:bodyPr wrap="square" lIns="38100" tIns="19050" rIns="38100" bIns="19050" anchor="ctr">
                <a:spAutoFit/>
              </a:bodyPr>
              <a:lstStyle/>
              <a:p>
                <a:pPr>
                  <a:defRPr b="1">
                    <a:solidFill>
                      <a:schemeClr val="bg1"/>
                    </a:solidFil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Blad2!$C$22:$P$22</c:f>
              <c:strCache>
                <c:ptCount val="14"/>
                <c:pt idx="0">
                  <c:v>jan-dec 
2011</c:v>
                </c:pt>
                <c:pt idx="1">
                  <c:v>jan-dec 
2012</c:v>
                </c:pt>
                <c:pt idx="2">
                  <c:v>jan-dec 
2013</c:v>
                </c:pt>
                <c:pt idx="3">
                  <c:v>jan-dec 
2014</c:v>
                </c:pt>
                <c:pt idx="4">
                  <c:v>jan-dec 
2015</c:v>
                </c:pt>
                <c:pt idx="5">
                  <c:v>jan-dec 
2016</c:v>
                </c:pt>
                <c:pt idx="6">
                  <c:v>jan-dec 
2017</c:v>
                </c:pt>
                <c:pt idx="7">
                  <c:v>jan-dec 
2018</c:v>
                </c:pt>
                <c:pt idx="8">
                  <c:v>jan-dec 
2019</c:v>
                </c:pt>
                <c:pt idx="9">
                  <c:v>jan-dec 
2020</c:v>
                </c:pt>
                <c:pt idx="10">
                  <c:v>jan-dec 
2021</c:v>
                </c:pt>
                <c:pt idx="11">
                  <c:v>jan-dec 
2022</c:v>
                </c:pt>
                <c:pt idx="12">
                  <c:v>jan-dec 
2023</c:v>
                </c:pt>
                <c:pt idx="13">
                  <c:v>jan-dec 
2024</c:v>
                </c:pt>
              </c:strCache>
            </c:strRef>
          </c:cat>
          <c:val>
            <c:numRef>
              <c:f>Blad2!$C$26:$P$26</c:f>
              <c:numCache>
                <c:formatCode>#,##0</c:formatCode>
                <c:ptCount val="14"/>
                <c:pt idx="0">
                  <c:v>32.294135820000001</c:v>
                </c:pt>
                <c:pt idx="1">
                  <c:v>31.667576960000002</c:v>
                </c:pt>
                <c:pt idx="2">
                  <c:v>28.113972180000001</c:v>
                </c:pt>
                <c:pt idx="3">
                  <c:v>28.492736000000001</c:v>
                </c:pt>
                <c:pt idx="4">
                  <c:v>24.675002899999999</c:v>
                </c:pt>
                <c:pt idx="5">
                  <c:v>25.206108929999999</c:v>
                </c:pt>
                <c:pt idx="6">
                  <c:v>23.764289730000002</c:v>
                </c:pt>
                <c:pt idx="7">
                  <c:v>22.899217180000001</c:v>
                </c:pt>
                <c:pt idx="8">
                  <c:v>25.60378292</c:v>
                </c:pt>
                <c:pt idx="9">
                  <c:v>28.542001050000021</c:v>
                </c:pt>
                <c:pt idx="10">
                  <c:v>31.354209590000018</c:v>
                </c:pt>
                <c:pt idx="11">
                  <c:v>27.917896249999998</c:v>
                </c:pt>
                <c:pt idx="12">
                  <c:v>73.160441340000048</c:v>
                </c:pt>
                <c:pt idx="13">
                  <c:v>84.611089489999884</c:v>
                </c:pt>
              </c:numCache>
            </c:numRef>
          </c:val>
          <c:extLst>
            <c:ext xmlns:c16="http://schemas.microsoft.com/office/drawing/2014/chart" uri="{C3380CC4-5D6E-409C-BE32-E72D297353CC}">
              <c16:uniqueId val="{00000002-6EE4-4756-BA1B-A3FC8682A0CB}"/>
            </c:ext>
          </c:extLst>
        </c:ser>
        <c:ser>
          <c:idx val="3"/>
          <c:order val="3"/>
          <c:tx>
            <c:strRef>
              <c:f>Blad2!$B$31</c:f>
              <c:strCache>
                <c:ptCount val="1"/>
                <c:pt idx="0">
                  <c:v>Rekvirerade läkemedel</c:v>
                </c:pt>
              </c:strCache>
            </c:strRef>
          </c:tx>
          <c:invertIfNegative val="0"/>
          <c:dLbls>
            <c:spPr>
              <a:noFill/>
              <a:ln>
                <a:noFill/>
              </a:ln>
              <a:effectLst/>
            </c:spPr>
            <c:txPr>
              <a:bodyPr wrap="square" lIns="38100" tIns="19050" rIns="38100" bIns="19050" anchor="ctr">
                <a:spAutoFit/>
              </a:bodyPr>
              <a:lstStyle/>
              <a:p>
                <a:pPr>
                  <a:defRPr b="1">
                    <a:solidFill>
                      <a:schemeClr val="bg1"/>
                    </a:solidFil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Blad2!$C$22:$P$22</c:f>
              <c:strCache>
                <c:ptCount val="14"/>
                <c:pt idx="0">
                  <c:v>jan-dec 
2011</c:v>
                </c:pt>
                <c:pt idx="1">
                  <c:v>jan-dec 
2012</c:v>
                </c:pt>
                <c:pt idx="2">
                  <c:v>jan-dec 
2013</c:v>
                </c:pt>
                <c:pt idx="3">
                  <c:v>jan-dec 
2014</c:v>
                </c:pt>
                <c:pt idx="4">
                  <c:v>jan-dec 
2015</c:v>
                </c:pt>
                <c:pt idx="5">
                  <c:v>jan-dec 
2016</c:v>
                </c:pt>
                <c:pt idx="6">
                  <c:v>jan-dec 
2017</c:v>
                </c:pt>
                <c:pt idx="7">
                  <c:v>jan-dec 
2018</c:v>
                </c:pt>
                <c:pt idx="8">
                  <c:v>jan-dec 
2019</c:v>
                </c:pt>
                <c:pt idx="9">
                  <c:v>jan-dec 
2020</c:v>
                </c:pt>
                <c:pt idx="10">
                  <c:v>jan-dec 
2021</c:v>
                </c:pt>
                <c:pt idx="11">
                  <c:v>jan-dec 
2022</c:v>
                </c:pt>
                <c:pt idx="12">
                  <c:v>jan-dec 
2023</c:v>
                </c:pt>
                <c:pt idx="13">
                  <c:v>jan-dec 
2024</c:v>
                </c:pt>
              </c:strCache>
            </c:strRef>
          </c:cat>
          <c:val>
            <c:numRef>
              <c:f>Blad2!$C$31:$P$31</c:f>
              <c:numCache>
                <c:formatCode>#,##0</c:formatCode>
                <c:ptCount val="14"/>
                <c:pt idx="0">
                  <c:v>119.89104743238002</c:v>
                </c:pt>
                <c:pt idx="1">
                  <c:v>134.51161330393001</c:v>
                </c:pt>
                <c:pt idx="2">
                  <c:v>137.83329890000002</c:v>
                </c:pt>
                <c:pt idx="3">
                  <c:v>154.54422381000001</c:v>
                </c:pt>
                <c:pt idx="4">
                  <c:v>156.4742754800013</c:v>
                </c:pt>
                <c:pt idx="5">
                  <c:v>170.36845979999936</c:v>
                </c:pt>
                <c:pt idx="6">
                  <c:v>183.5191023600012</c:v>
                </c:pt>
                <c:pt idx="7">
                  <c:v>192.84699246</c:v>
                </c:pt>
                <c:pt idx="8">
                  <c:v>205.62512971000487</c:v>
                </c:pt>
                <c:pt idx="9">
                  <c:v>209.33760599999999</c:v>
                </c:pt>
                <c:pt idx="10">
                  <c:v>213.04675292999912</c:v>
                </c:pt>
                <c:pt idx="11">
                  <c:v>233.02140783000101</c:v>
                </c:pt>
                <c:pt idx="12">
                  <c:v>254.9914859299983</c:v>
                </c:pt>
                <c:pt idx="13">
                  <c:v>273.7421901099998</c:v>
                </c:pt>
              </c:numCache>
            </c:numRef>
          </c:val>
          <c:extLst>
            <c:ext xmlns:c16="http://schemas.microsoft.com/office/drawing/2014/chart" uri="{C3380CC4-5D6E-409C-BE32-E72D297353CC}">
              <c16:uniqueId val="{00000003-6EE4-4756-BA1B-A3FC8682A0CB}"/>
            </c:ext>
          </c:extLst>
        </c:ser>
        <c:ser>
          <c:idx val="4"/>
          <c:order val="4"/>
          <c:tx>
            <c:strRef>
              <c:f>Blad2!$B$36</c:f>
              <c:strCache>
                <c:ptCount val="1"/>
                <c:pt idx="0">
                  <c:v>Smittskyddsläkemedel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Blad2!$C$22:$P$22</c:f>
              <c:strCache>
                <c:ptCount val="14"/>
                <c:pt idx="0">
                  <c:v>jan-dec 
2011</c:v>
                </c:pt>
                <c:pt idx="1">
                  <c:v>jan-dec 
2012</c:v>
                </c:pt>
                <c:pt idx="2">
                  <c:v>jan-dec 
2013</c:v>
                </c:pt>
                <c:pt idx="3">
                  <c:v>jan-dec 
2014</c:v>
                </c:pt>
                <c:pt idx="4">
                  <c:v>jan-dec 
2015</c:v>
                </c:pt>
                <c:pt idx="5">
                  <c:v>jan-dec 
2016</c:v>
                </c:pt>
                <c:pt idx="6">
                  <c:v>jan-dec 
2017</c:v>
                </c:pt>
                <c:pt idx="7">
                  <c:v>jan-dec 
2018</c:v>
                </c:pt>
                <c:pt idx="8">
                  <c:v>jan-dec 
2019</c:v>
                </c:pt>
                <c:pt idx="9">
                  <c:v>jan-dec 
2020</c:v>
                </c:pt>
                <c:pt idx="10">
                  <c:v>jan-dec 
2021</c:v>
                </c:pt>
                <c:pt idx="11">
                  <c:v>jan-dec 
2022</c:v>
                </c:pt>
                <c:pt idx="12">
                  <c:v>jan-dec 
2023</c:v>
                </c:pt>
                <c:pt idx="13">
                  <c:v>jan-dec 
2024</c:v>
                </c:pt>
              </c:strCache>
            </c:strRef>
          </c:cat>
          <c:val>
            <c:numRef>
              <c:f>Blad2!$C$36:$P$36</c:f>
              <c:numCache>
                <c:formatCode>#,##0</c:formatCode>
                <c:ptCount val="14"/>
                <c:pt idx="0">
                  <c:v>6.1448531299999996</c:v>
                </c:pt>
                <c:pt idx="1">
                  <c:v>8.4565773599999989</c:v>
                </c:pt>
                <c:pt idx="2">
                  <c:v>10.5401293</c:v>
                </c:pt>
                <c:pt idx="3">
                  <c:v>20.888995300000001</c:v>
                </c:pt>
                <c:pt idx="4">
                  <c:v>33.976024039999999</c:v>
                </c:pt>
                <c:pt idx="5">
                  <c:v>30.016007550000001</c:v>
                </c:pt>
                <c:pt idx="6">
                  <c:v>23.37331648</c:v>
                </c:pt>
                <c:pt idx="7">
                  <c:v>44.194248999999999</c:v>
                </c:pt>
                <c:pt idx="8">
                  <c:v>24.682054000000001</c:v>
                </c:pt>
                <c:pt idx="9">
                  <c:v>17.703274</c:v>
                </c:pt>
                <c:pt idx="10">
                  <c:v>14.26491931</c:v>
                </c:pt>
                <c:pt idx="11">
                  <c:v>16.231630289999998</c:v>
                </c:pt>
                <c:pt idx="12">
                  <c:v>16.432579</c:v>
                </c:pt>
                <c:pt idx="13">
                  <c:v>17.400936999999999</c:v>
                </c:pt>
              </c:numCache>
            </c:numRef>
          </c:val>
          <c:extLst>
            <c:ext xmlns:c16="http://schemas.microsoft.com/office/drawing/2014/chart" uri="{C3380CC4-5D6E-409C-BE32-E72D297353CC}">
              <c16:uniqueId val="{00000004-6EE4-4756-BA1B-A3FC8682A0CB}"/>
            </c:ext>
          </c:extLst>
        </c:ser>
        <c:dLbls>
          <c:showLegendKey val="0"/>
          <c:showVal val="0"/>
          <c:showCatName val="0"/>
          <c:showSerName val="0"/>
          <c:showPercent val="0"/>
          <c:showBubbleSize val="0"/>
        </c:dLbls>
        <c:gapWidth val="150"/>
        <c:overlap val="100"/>
        <c:axId val="89043328"/>
        <c:axId val="89044864"/>
      </c:barChart>
      <c:lineChart>
        <c:grouping val="standard"/>
        <c:varyColors val="0"/>
        <c:ser>
          <c:idx val="5"/>
          <c:order val="5"/>
          <c:tx>
            <c:strRef>
              <c:f>Blad2!$B$46</c:f>
              <c:strCache>
                <c:ptCount val="1"/>
                <c:pt idx="0">
                  <c:v>Nettokostnad (inkl återbäring)</c:v>
                </c:pt>
              </c:strCache>
            </c:strRef>
          </c:tx>
          <c:dLbls>
            <c:spPr>
              <a:solidFill>
                <a:prstClr val="white"/>
              </a:solidFill>
              <a:ln>
                <a:solidFill>
                  <a:prstClr val="black">
                    <a:lumMod val="65000"/>
                    <a:lumOff val="35000"/>
                  </a:prstClr>
                </a:solid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cat>
            <c:strRef>
              <c:f>Blad2!$C$22:$P$22</c:f>
              <c:strCache>
                <c:ptCount val="14"/>
                <c:pt idx="0">
                  <c:v>jan-dec 
2011</c:v>
                </c:pt>
                <c:pt idx="1">
                  <c:v>jan-dec 
2012</c:v>
                </c:pt>
                <c:pt idx="2">
                  <c:v>jan-dec 
2013</c:v>
                </c:pt>
                <c:pt idx="3">
                  <c:v>jan-dec 
2014</c:v>
                </c:pt>
                <c:pt idx="4">
                  <c:v>jan-dec 
2015</c:v>
                </c:pt>
                <c:pt idx="5">
                  <c:v>jan-dec 
2016</c:v>
                </c:pt>
                <c:pt idx="6">
                  <c:v>jan-dec 
2017</c:v>
                </c:pt>
                <c:pt idx="7">
                  <c:v>jan-dec 
2018</c:v>
                </c:pt>
                <c:pt idx="8">
                  <c:v>jan-dec 
2019</c:v>
                </c:pt>
                <c:pt idx="9">
                  <c:v>jan-dec 
2020</c:v>
                </c:pt>
                <c:pt idx="10">
                  <c:v>jan-dec 
2021</c:v>
                </c:pt>
                <c:pt idx="11">
                  <c:v>jan-dec 
2022</c:v>
                </c:pt>
                <c:pt idx="12">
                  <c:v>jan-dec 
2023</c:v>
                </c:pt>
                <c:pt idx="13">
                  <c:v>jan-dec 
2024</c:v>
                </c:pt>
              </c:strCache>
            </c:strRef>
          </c:cat>
          <c:val>
            <c:numRef>
              <c:f>Blad2!$C$46:$P$46</c:f>
              <c:numCache>
                <c:formatCode>#,##0</c:formatCode>
                <c:ptCount val="14"/>
                <c:pt idx="0">
                  <c:v>510.43737401308016</c:v>
                </c:pt>
                <c:pt idx="1">
                  <c:v>495.17479670643007</c:v>
                </c:pt>
                <c:pt idx="2">
                  <c:v>486.67545977000003</c:v>
                </c:pt>
                <c:pt idx="3">
                  <c:v>515.06012010999996</c:v>
                </c:pt>
                <c:pt idx="4">
                  <c:v>557.60285366000051</c:v>
                </c:pt>
                <c:pt idx="5">
                  <c:v>595.88362581000354</c:v>
                </c:pt>
                <c:pt idx="6">
                  <c:v>626.57964811751197</c:v>
                </c:pt>
                <c:pt idx="7">
                  <c:v>654.55573704332005</c:v>
                </c:pt>
                <c:pt idx="8">
                  <c:v>678.50175833561173</c:v>
                </c:pt>
                <c:pt idx="9">
                  <c:v>694.9729023493104</c:v>
                </c:pt>
                <c:pt idx="10">
                  <c:v>716.34178556840129</c:v>
                </c:pt>
                <c:pt idx="11">
                  <c:v>769.71278968000945</c:v>
                </c:pt>
                <c:pt idx="12">
                  <c:v>814.36878777001323</c:v>
                </c:pt>
                <c:pt idx="13">
                  <c:v>905.60621143001276</c:v>
                </c:pt>
              </c:numCache>
            </c:numRef>
          </c:val>
          <c:smooth val="0"/>
          <c:extLst>
            <c:ext xmlns:c16="http://schemas.microsoft.com/office/drawing/2014/chart" uri="{C3380CC4-5D6E-409C-BE32-E72D297353CC}">
              <c16:uniqueId val="{00000005-6EE4-4756-BA1B-A3FC8682A0CB}"/>
            </c:ext>
          </c:extLst>
        </c:ser>
        <c:dLbls>
          <c:showLegendKey val="0"/>
          <c:showVal val="0"/>
          <c:showCatName val="0"/>
          <c:showSerName val="0"/>
          <c:showPercent val="0"/>
          <c:showBubbleSize val="0"/>
        </c:dLbls>
        <c:marker val="1"/>
        <c:smooth val="0"/>
        <c:axId val="92871296"/>
        <c:axId val="92725632"/>
      </c:lineChart>
      <c:catAx>
        <c:axId val="89043328"/>
        <c:scaling>
          <c:orientation val="minMax"/>
        </c:scaling>
        <c:delete val="0"/>
        <c:axPos val="b"/>
        <c:numFmt formatCode="General" sourceLinked="1"/>
        <c:majorTickMark val="out"/>
        <c:minorTickMark val="none"/>
        <c:tickLblPos val="nextTo"/>
        <c:crossAx val="89044864"/>
        <c:crosses val="autoZero"/>
        <c:auto val="1"/>
        <c:lblAlgn val="ctr"/>
        <c:lblOffset val="100"/>
        <c:noMultiLvlLbl val="0"/>
      </c:catAx>
      <c:valAx>
        <c:axId val="89044864"/>
        <c:scaling>
          <c:orientation val="minMax"/>
        </c:scaling>
        <c:delete val="0"/>
        <c:axPos val="l"/>
        <c:majorGridlines/>
        <c:title>
          <c:tx>
            <c:rich>
              <a:bodyPr/>
              <a:lstStyle/>
              <a:p>
                <a:pPr>
                  <a:defRPr sz="1100"/>
                </a:pPr>
                <a:r>
                  <a:rPr lang="sv-SE" sz="1100" b="1" i="0" baseline="0" dirty="0">
                    <a:effectLst/>
                  </a:rPr>
                  <a:t>Milj kr (regionens kostnad)</a:t>
                </a:r>
                <a:endParaRPr lang="sv-SE" sz="1100" dirty="0">
                  <a:effectLst/>
                </a:endParaRPr>
              </a:p>
            </c:rich>
          </c:tx>
          <c:overlay val="0"/>
        </c:title>
        <c:numFmt formatCode="#,##0" sourceLinked="1"/>
        <c:majorTickMark val="out"/>
        <c:minorTickMark val="none"/>
        <c:tickLblPos val="nextTo"/>
        <c:crossAx val="89043328"/>
        <c:crosses val="autoZero"/>
        <c:crossBetween val="between"/>
      </c:valAx>
      <c:valAx>
        <c:axId val="92725632"/>
        <c:scaling>
          <c:orientation val="minMax"/>
          <c:max val="1200"/>
        </c:scaling>
        <c:delete val="0"/>
        <c:axPos val="r"/>
        <c:numFmt formatCode="#,##0" sourceLinked="1"/>
        <c:majorTickMark val="out"/>
        <c:minorTickMark val="none"/>
        <c:tickLblPos val="nextTo"/>
        <c:crossAx val="92871296"/>
        <c:crosses val="max"/>
        <c:crossBetween val="between"/>
      </c:valAx>
      <c:catAx>
        <c:axId val="92871296"/>
        <c:scaling>
          <c:orientation val="minMax"/>
        </c:scaling>
        <c:delete val="1"/>
        <c:axPos val="b"/>
        <c:numFmt formatCode="General" sourceLinked="1"/>
        <c:majorTickMark val="out"/>
        <c:minorTickMark val="none"/>
        <c:tickLblPos val="nextTo"/>
        <c:crossAx val="92725632"/>
        <c:crosses val="autoZero"/>
        <c:auto val="1"/>
        <c:lblAlgn val="ctr"/>
        <c:lblOffset val="100"/>
        <c:noMultiLvlLbl val="0"/>
      </c:catAx>
    </c:plotArea>
    <c:legend>
      <c:legendPos val="r"/>
      <c:layout>
        <c:manualLayout>
          <c:xMode val="edge"/>
          <c:yMode val="edge"/>
          <c:x val="8.2971174901824304E-2"/>
          <c:y val="4.9397017528091051E-2"/>
          <c:w val="0.19343621921508861"/>
          <c:h val="0.2775890607256627"/>
        </c:manualLayout>
      </c:layout>
      <c:overlay val="0"/>
      <c:spPr>
        <a:solidFill>
          <a:schemeClr val="bg1"/>
        </a:solidFill>
      </c:sp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189414496073388E-2"/>
          <c:y val="0.11662138016061135"/>
          <c:w val="0.88375793722203655"/>
          <c:h val="0.82911317644297555"/>
        </c:manualLayout>
      </c:layout>
      <c:barChart>
        <c:barDir val="col"/>
        <c:grouping val="clustered"/>
        <c:varyColors val="0"/>
        <c:ser>
          <c:idx val="0"/>
          <c:order val="0"/>
          <c:tx>
            <c:strRef>
              <c:f>Blad2!$C$22</c:f>
              <c:strCache>
                <c:ptCount val="1"/>
                <c:pt idx="0">
                  <c:v>jan-dec 
2011</c:v>
                </c:pt>
              </c:strCache>
            </c:strRef>
          </c:tx>
          <c:invertIfNegative val="0"/>
          <c:cat>
            <c:strRef>
              <c:f>(Blad2!$B$24:$B$26,Blad2!$B$31,Blad2!$B$36)</c:f>
              <c:strCache>
                <c:ptCount val="5"/>
                <c:pt idx="0">
                  <c:v>Allmänläkemedel (recept)</c:v>
                </c:pt>
                <c:pt idx="1">
                  <c:v>Klinikläkemedel (recept)</c:v>
                </c:pt>
                <c:pt idx="2">
                  <c:v>Specialläkemedel (recept)</c:v>
                </c:pt>
                <c:pt idx="3">
                  <c:v>Rekvirerade läkemedel</c:v>
                </c:pt>
                <c:pt idx="4">
                  <c:v>Smittskyddsläkemedel</c:v>
                </c:pt>
              </c:strCache>
            </c:strRef>
          </c:cat>
          <c:val>
            <c:numRef>
              <c:f>(Blad2!$C$24:$C$26,Blad2!$C$31,Blad2!$C$36)</c:f>
              <c:numCache>
                <c:formatCode>#,##0</c:formatCode>
                <c:ptCount val="5"/>
                <c:pt idx="0">
                  <c:v>191.39516132000037</c:v>
                </c:pt>
                <c:pt idx="1">
                  <c:v>160.00988932319981</c:v>
                </c:pt>
                <c:pt idx="2">
                  <c:v>32.294135820000001</c:v>
                </c:pt>
                <c:pt idx="3">
                  <c:v>119.89104743238002</c:v>
                </c:pt>
                <c:pt idx="4">
                  <c:v>6.1448531299999996</c:v>
                </c:pt>
              </c:numCache>
            </c:numRef>
          </c:val>
          <c:extLst>
            <c:ext xmlns:c16="http://schemas.microsoft.com/office/drawing/2014/chart" uri="{C3380CC4-5D6E-409C-BE32-E72D297353CC}">
              <c16:uniqueId val="{00000000-1557-4180-8CA4-EA664B301993}"/>
            </c:ext>
          </c:extLst>
        </c:ser>
        <c:ser>
          <c:idx val="1"/>
          <c:order val="1"/>
          <c:tx>
            <c:strRef>
              <c:f>Blad2!$D$22</c:f>
              <c:strCache>
                <c:ptCount val="1"/>
                <c:pt idx="0">
                  <c:v>jan-dec 
2012</c:v>
                </c:pt>
              </c:strCache>
            </c:strRef>
          </c:tx>
          <c:invertIfNegative val="0"/>
          <c:cat>
            <c:strRef>
              <c:f>(Blad2!$B$24:$B$26,Blad2!$B$31,Blad2!$B$36)</c:f>
              <c:strCache>
                <c:ptCount val="5"/>
                <c:pt idx="0">
                  <c:v>Allmänläkemedel (recept)</c:v>
                </c:pt>
                <c:pt idx="1">
                  <c:v>Klinikläkemedel (recept)</c:v>
                </c:pt>
                <c:pt idx="2">
                  <c:v>Specialläkemedel (recept)</c:v>
                </c:pt>
                <c:pt idx="3">
                  <c:v>Rekvirerade läkemedel</c:v>
                </c:pt>
                <c:pt idx="4">
                  <c:v>Smittskyddsläkemedel</c:v>
                </c:pt>
              </c:strCache>
            </c:strRef>
          </c:cat>
          <c:val>
            <c:numRef>
              <c:f>(Blad2!$D$24:$D$26,Blad2!$D$31,Blad2!$D$36)</c:f>
              <c:numCache>
                <c:formatCode>#,##0</c:formatCode>
                <c:ptCount val="5"/>
                <c:pt idx="0">
                  <c:v>169.93450689000008</c:v>
                </c:pt>
                <c:pt idx="1">
                  <c:v>150.23861581250006</c:v>
                </c:pt>
                <c:pt idx="2">
                  <c:v>31.667576960000002</c:v>
                </c:pt>
                <c:pt idx="3">
                  <c:v>134.51161330393001</c:v>
                </c:pt>
                <c:pt idx="4">
                  <c:v>8.4565773599999989</c:v>
                </c:pt>
              </c:numCache>
            </c:numRef>
          </c:val>
          <c:extLst>
            <c:ext xmlns:c16="http://schemas.microsoft.com/office/drawing/2014/chart" uri="{C3380CC4-5D6E-409C-BE32-E72D297353CC}">
              <c16:uniqueId val="{00000001-1557-4180-8CA4-EA664B301993}"/>
            </c:ext>
          </c:extLst>
        </c:ser>
        <c:ser>
          <c:idx val="2"/>
          <c:order val="2"/>
          <c:tx>
            <c:strRef>
              <c:f>Blad2!$E$22</c:f>
              <c:strCache>
                <c:ptCount val="1"/>
                <c:pt idx="0">
                  <c:v>jan-dec 
2013</c:v>
                </c:pt>
              </c:strCache>
            </c:strRef>
          </c:tx>
          <c:invertIfNegative val="0"/>
          <c:cat>
            <c:strRef>
              <c:f>(Blad2!$B$24:$B$26,Blad2!$B$31,Blad2!$B$36)</c:f>
              <c:strCache>
                <c:ptCount val="5"/>
                <c:pt idx="0">
                  <c:v>Allmänläkemedel (recept)</c:v>
                </c:pt>
                <c:pt idx="1">
                  <c:v>Klinikläkemedel (recept)</c:v>
                </c:pt>
                <c:pt idx="2">
                  <c:v>Specialläkemedel (recept)</c:v>
                </c:pt>
                <c:pt idx="3">
                  <c:v>Rekvirerade läkemedel</c:v>
                </c:pt>
                <c:pt idx="4">
                  <c:v>Smittskyddsläkemedel</c:v>
                </c:pt>
              </c:strCache>
            </c:strRef>
          </c:cat>
          <c:val>
            <c:numRef>
              <c:f>(Blad2!$E$24:$E$26,Blad2!$E$31,Blad2!$E$36)</c:f>
              <c:numCache>
                <c:formatCode>#,##0</c:formatCode>
                <c:ptCount val="5"/>
                <c:pt idx="0">
                  <c:v>151.55799666000001</c:v>
                </c:pt>
                <c:pt idx="1">
                  <c:v>158.52514327000003</c:v>
                </c:pt>
                <c:pt idx="2">
                  <c:v>28.113972180000001</c:v>
                </c:pt>
                <c:pt idx="3">
                  <c:v>137.83329890000002</c:v>
                </c:pt>
                <c:pt idx="4">
                  <c:v>10.5401293</c:v>
                </c:pt>
              </c:numCache>
            </c:numRef>
          </c:val>
          <c:extLst>
            <c:ext xmlns:c16="http://schemas.microsoft.com/office/drawing/2014/chart" uri="{C3380CC4-5D6E-409C-BE32-E72D297353CC}">
              <c16:uniqueId val="{00000002-1557-4180-8CA4-EA664B301993}"/>
            </c:ext>
          </c:extLst>
        </c:ser>
        <c:ser>
          <c:idx val="3"/>
          <c:order val="3"/>
          <c:tx>
            <c:strRef>
              <c:f>Blad2!$F$22</c:f>
              <c:strCache>
                <c:ptCount val="1"/>
                <c:pt idx="0">
                  <c:v>jan-dec 
2014</c:v>
                </c:pt>
              </c:strCache>
            </c:strRef>
          </c:tx>
          <c:invertIfNegative val="0"/>
          <c:cat>
            <c:strRef>
              <c:f>(Blad2!$B$24:$B$26,Blad2!$B$31,Blad2!$B$36)</c:f>
              <c:strCache>
                <c:ptCount val="5"/>
                <c:pt idx="0">
                  <c:v>Allmänläkemedel (recept)</c:v>
                </c:pt>
                <c:pt idx="1">
                  <c:v>Klinikläkemedel (recept)</c:v>
                </c:pt>
                <c:pt idx="2">
                  <c:v>Specialläkemedel (recept)</c:v>
                </c:pt>
                <c:pt idx="3">
                  <c:v>Rekvirerade läkemedel</c:v>
                </c:pt>
                <c:pt idx="4">
                  <c:v>Smittskyddsläkemedel</c:v>
                </c:pt>
              </c:strCache>
            </c:strRef>
          </c:cat>
          <c:val>
            <c:numRef>
              <c:f>(Blad2!$F$24:$F$26,Blad2!$F$31,Blad2!$F$36)</c:f>
              <c:numCache>
                <c:formatCode>#,##0</c:formatCode>
                <c:ptCount val="5"/>
                <c:pt idx="0">
                  <c:v>146.16842399999999</c:v>
                </c:pt>
                <c:pt idx="1">
                  <c:v>165.071517</c:v>
                </c:pt>
                <c:pt idx="2">
                  <c:v>28.492736000000001</c:v>
                </c:pt>
                <c:pt idx="3">
                  <c:v>154.54422381000001</c:v>
                </c:pt>
                <c:pt idx="4">
                  <c:v>20.888995300000001</c:v>
                </c:pt>
              </c:numCache>
            </c:numRef>
          </c:val>
          <c:extLst>
            <c:ext xmlns:c16="http://schemas.microsoft.com/office/drawing/2014/chart" uri="{C3380CC4-5D6E-409C-BE32-E72D297353CC}">
              <c16:uniqueId val="{00000003-1557-4180-8CA4-EA664B301993}"/>
            </c:ext>
          </c:extLst>
        </c:ser>
        <c:ser>
          <c:idx val="4"/>
          <c:order val="4"/>
          <c:tx>
            <c:strRef>
              <c:f>Blad2!$G$22</c:f>
              <c:strCache>
                <c:ptCount val="1"/>
                <c:pt idx="0">
                  <c:v>jan-dec 
2015</c:v>
                </c:pt>
              </c:strCache>
            </c:strRef>
          </c:tx>
          <c:invertIfNegative val="0"/>
          <c:cat>
            <c:strRef>
              <c:f>(Blad2!$B$24:$B$26,Blad2!$B$31,Blad2!$B$36)</c:f>
              <c:strCache>
                <c:ptCount val="5"/>
                <c:pt idx="0">
                  <c:v>Allmänläkemedel (recept)</c:v>
                </c:pt>
                <c:pt idx="1">
                  <c:v>Klinikläkemedel (recept)</c:v>
                </c:pt>
                <c:pt idx="2">
                  <c:v>Specialläkemedel (recept)</c:v>
                </c:pt>
                <c:pt idx="3">
                  <c:v>Rekvirerade läkemedel</c:v>
                </c:pt>
                <c:pt idx="4">
                  <c:v>Smittskyddsläkemedel</c:v>
                </c:pt>
              </c:strCache>
            </c:strRef>
          </c:cat>
          <c:val>
            <c:numRef>
              <c:f>(Blad2!$G$24:$G$26,Blad2!$G$31,Blad2!$G$36)</c:f>
              <c:numCache>
                <c:formatCode>#,##0</c:formatCode>
                <c:ptCount val="5"/>
                <c:pt idx="0">
                  <c:v>146.6860390499989</c:v>
                </c:pt>
                <c:pt idx="1">
                  <c:v>200.2515926100003</c:v>
                </c:pt>
                <c:pt idx="2">
                  <c:v>24.675002899999999</c:v>
                </c:pt>
                <c:pt idx="3">
                  <c:v>156.4742754800013</c:v>
                </c:pt>
                <c:pt idx="4">
                  <c:v>33.976024039999999</c:v>
                </c:pt>
              </c:numCache>
            </c:numRef>
          </c:val>
          <c:extLst>
            <c:ext xmlns:c16="http://schemas.microsoft.com/office/drawing/2014/chart" uri="{C3380CC4-5D6E-409C-BE32-E72D297353CC}">
              <c16:uniqueId val="{00000004-1557-4180-8CA4-EA664B301993}"/>
            </c:ext>
          </c:extLst>
        </c:ser>
        <c:ser>
          <c:idx val="5"/>
          <c:order val="5"/>
          <c:tx>
            <c:strRef>
              <c:f>Blad2!$H$22</c:f>
              <c:strCache>
                <c:ptCount val="1"/>
                <c:pt idx="0">
                  <c:v>jan-dec 
2016</c:v>
                </c:pt>
              </c:strCache>
            </c:strRef>
          </c:tx>
          <c:invertIfNegative val="0"/>
          <c:cat>
            <c:strRef>
              <c:f>(Blad2!$B$24:$B$26,Blad2!$B$31,Blad2!$B$36)</c:f>
              <c:strCache>
                <c:ptCount val="5"/>
                <c:pt idx="0">
                  <c:v>Allmänläkemedel (recept)</c:v>
                </c:pt>
                <c:pt idx="1">
                  <c:v>Klinikläkemedel (recept)</c:v>
                </c:pt>
                <c:pt idx="2">
                  <c:v>Specialläkemedel (recept)</c:v>
                </c:pt>
                <c:pt idx="3">
                  <c:v>Rekvirerade läkemedel</c:v>
                </c:pt>
                <c:pt idx="4">
                  <c:v>Smittskyddsläkemedel</c:v>
                </c:pt>
              </c:strCache>
            </c:strRef>
          </c:cat>
          <c:val>
            <c:numRef>
              <c:f>(Blad2!$H$24:$H$26,Blad2!$H$31,Blad2!$H$36)</c:f>
              <c:numCache>
                <c:formatCode>#,##0</c:formatCode>
                <c:ptCount val="5"/>
                <c:pt idx="0">
                  <c:v>154.89241042250316</c:v>
                </c:pt>
                <c:pt idx="1">
                  <c:v>230.61975242750091</c:v>
                </c:pt>
                <c:pt idx="2">
                  <c:v>25.206108929999999</c:v>
                </c:pt>
                <c:pt idx="3">
                  <c:v>170.36845979999936</c:v>
                </c:pt>
                <c:pt idx="4">
                  <c:v>30.016007550000001</c:v>
                </c:pt>
              </c:numCache>
            </c:numRef>
          </c:val>
          <c:extLst>
            <c:ext xmlns:c16="http://schemas.microsoft.com/office/drawing/2014/chart" uri="{C3380CC4-5D6E-409C-BE32-E72D297353CC}">
              <c16:uniqueId val="{00000005-1557-4180-8CA4-EA664B301993}"/>
            </c:ext>
          </c:extLst>
        </c:ser>
        <c:ser>
          <c:idx val="6"/>
          <c:order val="6"/>
          <c:tx>
            <c:strRef>
              <c:f>Blad2!$I$22</c:f>
              <c:strCache>
                <c:ptCount val="1"/>
                <c:pt idx="0">
                  <c:v>jan-dec 
2017</c:v>
                </c:pt>
              </c:strCache>
            </c:strRef>
          </c:tx>
          <c:invertIfNegative val="0"/>
          <c:cat>
            <c:strRef>
              <c:f>(Blad2!$B$24:$B$26,Blad2!$B$31,Blad2!$B$36)</c:f>
              <c:strCache>
                <c:ptCount val="5"/>
                <c:pt idx="0">
                  <c:v>Allmänläkemedel (recept)</c:v>
                </c:pt>
                <c:pt idx="1">
                  <c:v>Klinikläkemedel (recept)</c:v>
                </c:pt>
                <c:pt idx="2">
                  <c:v>Specialläkemedel (recept)</c:v>
                </c:pt>
                <c:pt idx="3">
                  <c:v>Rekvirerade läkemedel</c:v>
                </c:pt>
                <c:pt idx="4">
                  <c:v>Smittskyddsläkemedel</c:v>
                </c:pt>
              </c:strCache>
            </c:strRef>
          </c:cat>
          <c:val>
            <c:numRef>
              <c:f>(Blad2!$I$24:$I$26,Blad2!$I$31,Blad2!$I$36)</c:f>
              <c:numCache>
                <c:formatCode>#,##0</c:formatCode>
                <c:ptCount val="5"/>
                <c:pt idx="0">
                  <c:v>158.63745867251123</c:v>
                </c:pt>
                <c:pt idx="1">
                  <c:v>259.86935197499963</c:v>
                </c:pt>
                <c:pt idx="2">
                  <c:v>23.764289730000002</c:v>
                </c:pt>
                <c:pt idx="3">
                  <c:v>183.5191023600012</c:v>
                </c:pt>
                <c:pt idx="4">
                  <c:v>23.37331648</c:v>
                </c:pt>
              </c:numCache>
            </c:numRef>
          </c:val>
          <c:extLst>
            <c:ext xmlns:c16="http://schemas.microsoft.com/office/drawing/2014/chart" uri="{C3380CC4-5D6E-409C-BE32-E72D297353CC}">
              <c16:uniqueId val="{00000006-1557-4180-8CA4-EA664B301993}"/>
            </c:ext>
          </c:extLst>
        </c:ser>
        <c:ser>
          <c:idx val="7"/>
          <c:order val="7"/>
          <c:tx>
            <c:strRef>
              <c:f>Blad2!$J$22</c:f>
              <c:strCache>
                <c:ptCount val="1"/>
                <c:pt idx="0">
                  <c:v>jan-dec 
2018</c:v>
                </c:pt>
              </c:strCache>
            </c:strRef>
          </c:tx>
          <c:invertIfNegative val="0"/>
          <c:cat>
            <c:strRef>
              <c:f>(Blad2!$B$24:$B$26,Blad2!$B$31,Blad2!$B$36)</c:f>
              <c:strCache>
                <c:ptCount val="5"/>
                <c:pt idx="0">
                  <c:v>Allmänläkemedel (recept)</c:v>
                </c:pt>
                <c:pt idx="1">
                  <c:v>Klinikläkemedel (recept)</c:v>
                </c:pt>
                <c:pt idx="2">
                  <c:v>Specialläkemedel (recept)</c:v>
                </c:pt>
                <c:pt idx="3">
                  <c:v>Rekvirerade läkemedel</c:v>
                </c:pt>
                <c:pt idx="4">
                  <c:v>Smittskyddsläkemedel</c:v>
                </c:pt>
              </c:strCache>
            </c:strRef>
          </c:cat>
          <c:val>
            <c:numRef>
              <c:f>(Blad2!$J$24:$J$26,Blad2!$J$31,Blad2!$J$36)</c:f>
              <c:numCache>
                <c:formatCode>#,##0</c:formatCode>
                <c:ptCount val="5"/>
                <c:pt idx="0">
                  <c:v>165.22187736751951</c:v>
                </c:pt>
                <c:pt idx="1">
                  <c:v>291.9130484150005</c:v>
                </c:pt>
                <c:pt idx="2">
                  <c:v>22.899217180000001</c:v>
                </c:pt>
                <c:pt idx="3">
                  <c:v>192.84699246</c:v>
                </c:pt>
                <c:pt idx="4">
                  <c:v>44.194248999999999</c:v>
                </c:pt>
              </c:numCache>
            </c:numRef>
          </c:val>
          <c:extLst>
            <c:ext xmlns:c16="http://schemas.microsoft.com/office/drawing/2014/chart" uri="{C3380CC4-5D6E-409C-BE32-E72D297353CC}">
              <c16:uniqueId val="{00000007-1557-4180-8CA4-EA664B301993}"/>
            </c:ext>
          </c:extLst>
        </c:ser>
        <c:ser>
          <c:idx val="8"/>
          <c:order val="8"/>
          <c:tx>
            <c:strRef>
              <c:f>Blad2!$K$22</c:f>
              <c:strCache>
                <c:ptCount val="1"/>
                <c:pt idx="0">
                  <c:v>jan-dec 
2019</c:v>
                </c:pt>
              </c:strCache>
            </c:strRef>
          </c:tx>
          <c:invertIfNegative val="0"/>
          <c:cat>
            <c:strRef>
              <c:f>(Blad2!$B$24:$B$26,Blad2!$B$31,Blad2!$B$36)</c:f>
              <c:strCache>
                <c:ptCount val="5"/>
                <c:pt idx="0">
                  <c:v>Allmänläkemedel (recept)</c:v>
                </c:pt>
                <c:pt idx="1">
                  <c:v>Klinikläkemedel (recept)</c:v>
                </c:pt>
                <c:pt idx="2">
                  <c:v>Specialläkemedel (recept)</c:v>
                </c:pt>
                <c:pt idx="3">
                  <c:v>Rekvirerade läkemedel</c:v>
                </c:pt>
                <c:pt idx="4">
                  <c:v>Smittskyddsläkemedel</c:v>
                </c:pt>
              </c:strCache>
            </c:strRef>
          </c:cat>
          <c:val>
            <c:numRef>
              <c:f>(Blad2!$K$24:$K$26,Blad2!$K$31,Blad2!$K$36)</c:f>
              <c:numCache>
                <c:formatCode>#,##0</c:formatCode>
                <c:ptCount val="5"/>
                <c:pt idx="0">
                  <c:v>178.31812880000516</c:v>
                </c:pt>
                <c:pt idx="1">
                  <c:v>324.46367646000181</c:v>
                </c:pt>
                <c:pt idx="2">
                  <c:v>25.60378292</c:v>
                </c:pt>
                <c:pt idx="3">
                  <c:v>205.62512971000487</c:v>
                </c:pt>
                <c:pt idx="4">
                  <c:v>24.682054000000001</c:v>
                </c:pt>
              </c:numCache>
            </c:numRef>
          </c:val>
          <c:extLst>
            <c:ext xmlns:c16="http://schemas.microsoft.com/office/drawing/2014/chart" uri="{C3380CC4-5D6E-409C-BE32-E72D297353CC}">
              <c16:uniqueId val="{00000008-1557-4180-8CA4-EA664B301993}"/>
            </c:ext>
          </c:extLst>
        </c:ser>
        <c:ser>
          <c:idx val="9"/>
          <c:order val="9"/>
          <c:tx>
            <c:strRef>
              <c:f>Blad2!$L$22</c:f>
              <c:strCache>
                <c:ptCount val="1"/>
                <c:pt idx="0">
                  <c:v>jan-dec 
2020</c:v>
                </c:pt>
              </c:strCache>
            </c:strRef>
          </c:tx>
          <c:invertIfNegative val="0"/>
          <c:cat>
            <c:strRef>
              <c:f>(Blad2!$B$24:$B$26,Blad2!$B$31,Blad2!$B$36)</c:f>
              <c:strCache>
                <c:ptCount val="5"/>
                <c:pt idx="0">
                  <c:v>Allmänläkemedel (recept)</c:v>
                </c:pt>
                <c:pt idx="1">
                  <c:v>Klinikläkemedel (recept)</c:v>
                </c:pt>
                <c:pt idx="2">
                  <c:v>Specialläkemedel (recept)</c:v>
                </c:pt>
                <c:pt idx="3">
                  <c:v>Rekvirerade läkemedel</c:v>
                </c:pt>
                <c:pt idx="4">
                  <c:v>Smittskyddsläkemedel</c:v>
                </c:pt>
              </c:strCache>
            </c:strRef>
          </c:cat>
          <c:val>
            <c:numRef>
              <c:f>(Blad2!$L$24:$L$26,Blad2!$L$31,Blad2!$L$36)</c:f>
              <c:numCache>
                <c:formatCode>#,##0</c:formatCode>
                <c:ptCount val="5"/>
                <c:pt idx="0">
                  <c:v>188.44210080000772</c:v>
                </c:pt>
                <c:pt idx="1">
                  <c:v>349.58815117680263</c:v>
                </c:pt>
                <c:pt idx="2">
                  <c:v>28.542001050000021</c:v>
                </c:pt>
                <c:pt idx="3">
                  <c:v>209.33760599999999</c:v>
                </c:pt>
                <c:pt idx="4">
                  <c:v>17.703274</c:v>
                </c:pt>
              </c:numCache>
            </c:numRef>
          </c:val>
          <c:extLst>
            <c:ext xmlns:c16="http://schemas.microsoft.com/office/drawing/2014/chart" uri="{C3380CC4-5D6E-409C-BE32-E72D297353CC}">
              <c16:uniqueId val="{00000009-1557-4180-8CA4-EA664B301993}"/>
            </c:ext>
          </c:extLst>
        </c:ser>
        <c:ser>
          <c:idx val="10"/>
          <c:order val="10"/>
          <c:tx>
            <c:strRef>
              <c:f>Blad2!$M$22</c:f>
              <c:strCache>
                <c:ptCount val="1"/>
                <c:pt idx="0">
                  <c:v>jan-dec 
2021</c:v>
                </c:pt>
              </c:strCache>
            </c:strRef>
          </c:tx>
          <c:invertIfNegative val="0"/>
          <c:cat>
            <c:strRef>
              <c:f>(Blad2!$B$24:$B$26,Blad2!$B$31,Blad2!$B$36)</c:f>
              <c:strCache>
                <c:ptCount val="5"/>
                <c:pt idx="0">
                  <c:v>Allmänläkemedel (recept)</c:v>
                </c:pt>
                <c:pt idx="1">
                  <c:v>Klinikläkemedel (recept)</c:v>
                </c:pt>
                <c:pt idx="2">
                  <c:v>Specialläkemedel (recept)</c:v>
                </c:pt>
                <c:pt idx="3">
                  <c:v>Rekvirerade läkemedel</c:v>
                </c:pt>
                <c:pt idx="4">
                  <c:v>Smittskyddsläkemedel</c:v>
                </c:pt>
              </c:strCache>
            </c:strRef>
          </c:cat>
          <c:val>
            <c:numRef>
              <c:f>(Blad2!$M$24:$M$26,Blad2!$M$31,Blad2!$M$36)</c:f>
              <c:numCache>
                <c:formatCode>#,##0</c:formatCode>
                <c:ptCount val="5"/>
                <c:pt idx="0">
                  <c:v>185.2352334100035</c:v>
                </c:pt>
                <c:pt idx="1">
                  <c:v>358.16453458839874</c:v>
                </c:pt>
                <c:pt idx="2">
                  <c:v>31.354209590000018</c:v>
                </c:pt>
                <c:pt idx="3">
                  <c:v>213.04675292999912</c:v>
                </c:pt>
                <c:pt idx="4">
                  <c:v>14.26491931</c:v>
                </c:pt>
              </c:numCache>
            </c:numRef>
          </c:val>
          <c:extLst>
            <c:ext xmlns:c16="http://schemas.microsoft.com/office/drawing/2014/chart" uri="{C3380CC4-5D6E-409C-BE32-E72D297353CC}">
              <c16:uniqueId val="{0000000A-1557-4180-8CA4-EA664B301993}"/>
            </c:ext>
          </c:extLst>
        </c:ser>
        <c:ser>
          <c:idx val="11"/>
          <c:order val="11"/>
          <c:tx>
            <c:strRef>
              <c:f>Blad2!$N$22</c:f>
              <c:strCache>
                <c:ptCount val="1"/>
                <c:pt idx="0">
                  <c:v>jan-dec 
2022</c:v>
                </c:pt>
              </c:strCache>
            </c:strRef>
          </c:tx>
          <c:invertIfNegative val="0"/>
          <c:cat>
            <c:strRef>
              <c:f>(Blad2!$B$24:$B$26,Blad2!$B$31,Blad2!$B$36)</c:f>
              <c:strCache>
                <c:ptCount val="5"/>
                <c:pt idx="0">
                  <c:v>Allmänläkemedel (recept)</c:v>
                </c:pt>
                <c:pt idx="1">
                  <c:v>Klinikläkemedel (recept)</c:v>
                </c:pt>
                <c:pt idx="2">
                  <c:v>Specialläkemedel (recept)</c:v>
                </c:pt>
                <c:pt idx="3">
                  <c:v>Rekvirerade läkemedel</c:v>
                </c:pt>
                <c:pt idx="4">
                  <c:v>Smittskyddsläkemedel</c:v>
                </c:pt>
              </c:strCache>
            </c:strRef>
          </c:cat>
          <c:val>
            <c:numRef>
              <c:f>(Blad2!$N$24:$N$26,Blad2!$N$31,Blad2!$N$36)</c:f>
              <c:numCache>
                <c:formatCode>#,##0</c:formatCode>
                <c:ptCount val="5"/>
                <c:pt idx="0">
                  <c:v>195.46382852001358</c:v>
                </c:pt>
                <c:pt idx="1">
                  <c:v>381.21809235999496</c:v>
                </c:pt>
                <c:pt idx="2">
                  <c:v>27.917896249999998</c:v>
                </c:pt>
                <c:pt idx="3">
                  <c:v>233.02140783000101</c:v>
                </c:pt>
                <c:pt idx="4">
                  <c:v>16.231630289999998</c:v>
                </c:pt>
              </c:numCache>
            </c:numRef>
          </c:val>
          <c:extLst>
            <c:ext xmlns:c16="http://schemas.microsoft.com/office/drawing/2014/chart" uri="{C3380CC4-5D6E-409C-BE32-E72D297353CC}">
              <c16:uniqueId val="{0000000B-1557-4180-8CA4-EA664B301993}"/>
            </c:ext>
          </c:extLst>
        </c:ser>
        <c:ser>
          <c:idx val="12"/>
          <c:order val="12"/>
          <c:tx>
            <c:strRef>
              <c:f>Blad2!$O$22</c:f>
              <c:strCache>
                <c:ptCount val="1"/>
                <c:pt idx="0">
                  <c:v>jan-dec 
2023</c:v>
                </c:pt>
              </c:strCache>
            </c:strRef>
          </c:tx>
          <c:invertIfNegative val="0"/>
          <c:cat>
            <c:strRef>
              <c:f>(Blad2!$B$24:$B$26,Blad2!$B$31,Blad2!$B$36)</c:f>
              <c:strCache>
                <c:ptCount val="5"/>
                <c:pt idx="0">
                  <c:v>Allmänläkemedel (recept)</c:v>
                </c:pt>
                <c:pt idx="1">
                  <c:v>Klinikläkemedel (recept)</c:v>
                </c:pt>
                <c:pt idx="2">
                  <c:v>Specialläkemedel (recept)</c:v>
                </c:pt>
                <c:pt idx="3">
                  <c:v>Rekvirerade läkemedel</c:v>
                </c:pt>
                <c:pt idx="4">
                  <c:v>Smittskyddsläkemedel</c:v>
                </c:pt>
              </c:strCache>
            </c:strRef>
          </c:cat>
          <c:val>
            <c:numRef>
              <c:f>(Blad2!$O$24:$O$26,Blad2!$O$31,Blad2!$O$36)</c:f>
              <c:numCache>
                <c:formatCode>#,##0</c:formatCode>
                <c:ptCount val="5"/>
                <c:pt idx="0">
                  <c:v>205.30950676001086</c:v>
                </c:pt>
                <c:pt idx="1">
                  <c:v>378.20552252000397</c:v>
                </c:pt>
                <c:pt idx="2">
                  <c:v>73.160441340000048</c:v>
                </c:pt>
                <c:pt idx="3">
                  <c:v>254.9914859299983</c:v>
                </c:pt>
                <c:pt idx="4">
                  <c:v>16.432579</c:v>
                </c:pt>
              </c:numCache>
            </c:numRef>
          </c:val>
          <c:extLst>
            <c:ext xmlns:c16="http://schemas.microsoft.com/office/drawing/2014/chart" uri="{C3380CC4-5D6E-409C-BE32-E72D297353CC}">
              <c16:uniqueId val="{0000000C-1557-4180-8CA4-EA664B301993}"/>
            </c:ext>
          </c:extLst>
        </c:ser>
        <c:ser>
          <c:idx val="13"/>
          <c:order val="13"/>
          <c:tx>
            <c:strRef>
              <c:f>Blad2!$P$22</c:f>
              <c:strCache>
                <c:ptCount val="1"/>
                <c:pt idx="0">
                  <c:v>jan-dec 
2024</c:v>
                </c:pt>
              </c:strCache>
            </c:strRef>
          </c:tx>
          <c:invertIfNegative val="0"/>
          <c:val>
            <c:numRef>
              <c:f>(Blad2!$P$24:$P$26,Blad2!$P$31,Blad2!$P$36)</c:f>
              <c:numCache>
                <c:formatCode>#,##0</c:formatCode>
                <c:ptCount val="5"/>
                <c:pt idx="0">
                  <c:v>234.32036401001139</c:v>
                </c:pt>
                <c:pt idx="1">
                  <c:v>414.90258420000185</c:v>
                </c:pt>
                <c:pt idx="2">
                  <c:v>84.611089489999884</c:v>
                </c:pt>
                <c:pt idx="3">
                  <c:v>273.7421901099998</c:v>
                </c:pt>
                <c:pt idx="4">
                  <c:v>17.400936999999999</c:v>
                </c:pt>
              </c:numCache>
            </c:numRef>
          </c:val>
          <c:extLst>
            <c:ext xmlns:c16="http://schemas.microsoft.com/office/drawing/2014/chart" uri="{C3380CC4-5D6E-409C-BE32-E72D297353CC}">
              <c16:uniqueId val="{0000000D-1557-4180-8CA4-EA664B301993}"/>
            </c:ext>
          </c:extLst>
        </c:ser>
        <c:dLbls>
          <c:showLegendKey val="0"/>
          <c:showVal val="0"/>
          <c:showCatName val="0"/>
          <c:showSerName val="0"/>
          <c:showPercent val="0"/>
          <c:showBubbleSize val="0"/>
        </c:dLbls>
        <c:gapWidth val="150"/>
        <c:axId val="136857856"/>
        <c:axId val="136871936"/>
      </c:barChart>
      <c:catAx>
        <c:axId val="136857856"/>
        <c:scaling>
          <c:orientation val="minMax"/>
        </c:scaling>
        <c:delete val="0"/>
        <c:axPos val="b"/>
        <c:numFmt formatCode="General" sourceLinked="1"/>
        <c:majorTickMark val="out"/>
        <c:minorTickMark val="none"/>
        <c:tickLblPos val="nextTo"/>
        <c:crossAx val="136871936"/>
        <c:crosses val="autoZero"/>
        <c:auto val="1"/>
        <c:lblAlgn val="ctr"/>
        <c:lblOffset val="100"/>
        <c:noMultiLvlLbl val="0"/>
      </c:catAx>
      <c:valAx>
        <c:axId val="136871936"/>
        <c:scaling>
          <c:orientation val="minMax"/>
        </c:scaling>
        <c:delete val="0"/>
        <c:axPos val="l"/>
        <c:majorGridlines/>
        <c:numFmt formatCode="#,##0" sourceLinked="1"/>
        <c:majorTickMark val="out"/>
        <c:minorTickMark val="none"/>
        <c:tickLblPos val="nextTo"/>
        <c:crossAx val="136857856"/>
        <c:crosses val="autoZero"/>
        <c:crossBetween val="between"/>
      </c:valAx>
    </c:plotArea>
    <c:legend>
      <c:legendPos val="r"/>
      <c:layout>
        <c:manualLayout>
          <c:xMode val="edge"/>
          <c:yMode val="edge"/>
          <c:x val="0.93157469698272533"/>
          <c:y val="4.8785350412303436E-3"/>
          <c:w val="5.7795797559360956E-2"/>
          <c:h val="0.98158724523558905"/>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95989110748841"/>
          <c:y val="2.4829556734648466E-2"/>
          <c:w val="0.69207901942474181"/>
          <c:h val="0.82325710108437788"/>
        </c:manualLayout>
      </c:layout>
      <c:barChart>
        <c:barDir val="bar"/>
        <c:grouping val="clustered"/>
        <c:varyColors val="0"/>
        <c:ser>
          <c:idx val="0"/>
          <c:order val="0"/>
          <c:tx>
            <c:strRef>
              <c:f>[1]Sheet1!$B$1</c:f>
              <c:strCache>
                <c:ptCount val="1"/>
                <c:pt idx="0">
                  <c:v>Förmåns- &amp; Rekvisitionsbelopp 2024</c:v>
                </c:pt>
              </c:strCache>
            </c:strRef>
          </c:tx>
          <c:spPr>
            <a:solidFill>
              <a:schemeClr val="accent1"/>
            </a:solidFill>
            <a:ln>
              <a:noFill/>
            </a:ln>
            <a:effectLst/>
          </c:spPr>
          <c:invertIfNegative val="0"/>
          <c:cat>
            <c:strRef>
              <c:f>[1]Sheet1!$A$2:$A$26</c:f>
              <c:strCache>
                <c:ptCount val="25"/>
                <c:pt idx="0">
                  <c:v>A10 Diabetesmedel</c:v>
                </c:pt>
                <c:pt idx="1">
                  <c:v>R03 Medel vid obstruktiva luftvägssjukdomar</c:v>
                </c:pt>
                <c:pt idx="2">
                  <c:v>N02 Analgetika</c:v>
                </c:pt>
                <c:pt idx="3">
                  <c:v>N06 Psykoanaleptika</c:v>
                </c:pt>
                <c:pt idx="4">
                  <c:v>N05 Neuroleptika, lugnande medel och sömnmedel</c:v>
                </c:pt>
                <c:pt idx="5">
                  <c:v>C07 Beta-receptorblockerande medel</c:v>
                </c:pt>
                <c:pt idx="6">
                  <c:v>Y92 Förbrukningsartiklar - Diabetes</c:v>
                </c:pt>
                <c:pt idx="7">
                  <c:v>C10 Medel som påverkar serumlipidnivåerna</c:v>
                </c:pt>
                <c:pt idx="8">
                  <c:v>C09 Medel som påverkar renin-angiotensinsystemet</c:v>
                </c:pt>
                <c:pt idx="9">
                  <c:v>A06 Medel vid förstoppning</c:v>
                </c:pt>
                <c:pt idx="10">
                  <c:v>A02 Medel vid syrarelaterade symtom</c:v>
                </c:pt>
                <c:pt idx="11">
                  <c:v>G04 Urologiska medel</c:v>
                </c:pt>
                <c:pt idx="12">
                  <c:v>D02 Hudskyddande och uppmjukande medel</c:v>
                </c:pt>
                <c:pt idx="13">
                  <c:v>J01 Antibakteriella medel för systemiskt bruk</c:v>
                </c:pt>
                <c:pt idx="14">
                  <c:v>A12 Mineralämnen</c:v>
                </c:pt>
                <c:pt idx="15">
                  <c:v>H02 Kortikosteroider för systemiskt bruk</c:v>
                </c:pt>
                <c:pt idx="16">
                  <c:v>M05 Medel för behandling av skelettsjukdomar</c:v>
                </c:pt>
                <c:pt idx="17">
                  <c:v>C03 Diuretika</c:v>
                </c:pt>
                <c:pt idx="18">
                  <c:v>R06 Antihistaminer för systemiskt bruk</c:v>
                </c:pt>
                <c:pt idx="19">
                  <c:v>B03 Medel vid anemier</c:v>
                </c:pt>
                <c:pt idx="20">
                  <c:v>A09 Digestionsmedel, inkl. enzymer</c:v>
                </c:pt>
                <c:pt idx="21">
                  <c:v>A01 Medel vid mun- och tandsjukdomar</c:v>
                </c:pt>
                <c:pt idx="22">
                  <c:v>C08 Kalciumantagonister</c:v>
                </c:pt>
                <c:pt idx="23">
                  <c:v>S01 Medel vid ögonsjukdomar</c:v>
                </c:pt>
                <c:pt idx="24">
                  <c:v>D07 Kortikosteroider för utvärtes bruk</c:v>
                </c:pt>
              </c:strCache>
            </c:strRef>
          </c:cat>
          <c:val>
            <c:numRef>
              <c:f>[1]Sheet1!$B$2:$B$26</c:f>
              <c:numCache>
                <c:formatCode>#,##0</c:formatCode>
                <c:ptCount val="25"/>
                <c:pt idx="0">
                  <c:v>68563974.489999056</c:v>
                </c:pt>
                <c:pt idx="1">
                  <c:v>24161297.15999984</c:v>
                </c:pt>
                <c:pt idx="2">
                  <c:v>22708506.330000062</c:v>
                </c:pt>
                <c:pt idx="3">
                  <c:v>12337790.99000001</c:v>
                </c:pt>
                <c:pt idx="4">
                  <c:v>7388993.4899999676</c:v>
                </c:pt>
                <c:pt idx="5">
                  <c:v>7105930.1300000194</c:v>
                </c:pt>
                <c:pt idx="6">
                  <c:v>6944969.0375000509</c:v>
                </c:pt>
                <c:pt idx="7">
                  <c:v>6642369.4599999748</c:v>
                </c:pt>
                <c:pt idx="8">
                  <c:v>6281676.97999998</c:v>
                </c:pt>
                <c:pt idx="9">
                  <c:v>6046237.6199999861</c:v>
                </c:pt>
                <c:pt idx="10">
                  <c:v>5599112.9200000577</c:v>
                </c:pt>
                <c:pt idx="11">
                  <c:v>5474049.0599999409</c:v>
                </c:pt>
                <c:pt idx="12">
                  <c:v>5333580.4799999613</c:v>
                </c:pt>
                <c:pt idx="13">
                  <c:v>5293711.3999999771</c:v>
                </c:pt>
                <c:pt idx="14">
                  <c:v>4379262.8899999652</c:v>
                </c:pt>
                <c:pt idx="15">
                  <c:v>3768017.6999999802</c:v>
                </c:pt>
                <c:pt idx="16">
                  <c:v>3489981.3900000048</c:v>
                </c:pt>
                <c:pt idx="17">
                  <c:v>3457577.8399999849</c:v>
                </c:pt>
                <c:pt idx="18">
                  <c:v>3195720.8499999861</c:v>
                </c:pt>
                <c:pt idx="19">
                  <c:v>3056921.2299999991</c:v>
                </c:pt>
                <c:pt idx="20">
                  <c:v>2815619.6800000011</c:v>
                </c:pt>
                <c:pt idx="21">
                  <c:v>2597900.380000005</c:v>
                </c:pt>
                <c:pt idx="22">
                  <c:v>2500019.129999999</c:v>
                </c:pt>
                <c:pt idx="23">
                  <c:v>2378689.8099999982</c:v>
                </c:pt>
                <c:pt idx="24">
                  <c:v>2192720.5700000031</c:v>
                </c:pt>
              </c:numCache>
            </c:numRef>
          </c:val>
          <c:extLst>
            <c:ext xmlns:c16="http://schemas.microsoft.com/office/drawing/2014/chart" uri="{C3380CC4-5D6E-409C-BE32-E72D297353CC}">
              <c16:uniqueId val="{00000000-D409-482C-A688-A9FB72A9A7B8}"/>
            </c:ext>
          </c:extLst>
        </c:ser>
        <c:ser>
          <c:idx val="1"/>
          <c:order val="1"/>
          <c:tx>
            <c:strRef>
              <c:f>[1]Sheet1!$C$1</c:f>
              <c:strCache>
                <c:ptCount val="1"/>
                <c:pt idx="0">
                  <c:v>Förmåns- &amp; Rekvisitionsbelopp 2023</c:v>
                </c:pt>
              </c:strCache>
            </c:strRef>
          </c:tx>
          <c:spPr>
            <a:solidFill>
              <a:schemeClr val="accent2"/>
            </a:solidFill>
            <a:ln>
              <a:noFill/>
            </a:ln>
            <a:effectLst/>
          </c:spPr>
          <c:invertIfNegative val="0"/>
          <c:cat>
            <c:strRef>
              <c:f>[1]Sheet1!$A$2:$A$26</c:f>
              <c:strCache>
                <c:ptCount val="25"/>
                <c:pt idx="0">
                  <c:v>A10 Diabetesmedel</c:v>
                </c:pt>
                <c:pt idx="1">
                  <c:v>R03 Medel vid obstruktiva luftvägssjukdomar</c:v>
                </c:pt>
                <c:pt idx="2">
                  <c:v>N02 Analgetika</c:v>
                </c:pt>
                <c:pt idx="3">
                  <c:v>N06 Psykoanaleptika</c:v>
                </c:pt>
                <c:pt idx="4">
                  <c:v>N05 Neuroleptika, lugnande medel och sömnmedel</c:v>
                </c:pt>
                <c:pt idx="5">
                  <c:v>C07 Beta-receptorblockerande medel</c:v>
                </c:pt>
                <c:pt idx="6">
                  <c:v>Y92 Förbrukningsartiklar - Diabetes</c:v>
                </c:pt>
                <c:pt idx="7">
                  <c:v>C10 Medel som påverkar serumlipidnivåerna</c:v>
                </c:pt>
                <c:pt idx="8">
                  <c:v>C09 Medel som påverkar renin-angiotensinsystemet</c:v>
                </c:pt>
                <c:pt idx="9">
                  <c:v>A06 Medel vid förstoppning</c:v>
                </c:pt>
                <c:pt idx="10">
                  <c:v>A02 Medel vid syrarelaterade symtom</c:v>
                </c:pt>
                <c:pt idx="11">
                  <c:v>G04 Urologiska medel</c:v>
                </c:pt>
                <c:pt idx="12">
                  <c:v>D02 Hudskyddande och uppmjukande medel</c:v>
                </c:pt>
                <c:pt idx="13">
                  <c:v>J01 Antibakteriella medel för systemiskt bruk</c:v>
                </c:pt>
                <c:pt idx="14">
                  <c:v>A12 Mineralämnen</c:v>
                </c:pt>
                <c:pt idx="15">
                  <c:v>H02 Kortikosteroider för systemiskt bruk</c:v>
                </c:pt>
                <c:pt idx="16">
                  <c:v>M05 Medel för behandling av skelettsjukdomar</c:v>
                </c:pt>
                <c:pt idx="17">
                  <c:v>C03 Diuretika</c:v>
                </c:pt>
                <c:pt idx="18">
                  <c:v>R06 Antihistaminer för systemiskt bruk</c:v>
                </c:pt>
                <c:pt idx="19">
                  <c:v>B03 Medel vid anemier</c:v>
                </c:pt>
                <c:pt idx="20">
                  <c:v>A09 Digestionsmedel, inkl. enzymer</c:v>
                </c:pt>
                <c:pt idx="21">
                  <c:v>A01 Medel vid mun- och tandsjukdomar</c:v>
                </c:pt>
                <c:pt idx="22">
                  <c:v>C08 Kalciumantagonister</c:v>
                </c:pt>
                <c:pt idx="23">
                  <c:v>S01 Medel vid ögonsjukdomar</c:v>
                </c:pt>
                <c:pt idx="24">
                  <c:v>D07 Kortikosteroider för utvärtes bruk</c:v>
                </c:pt>
              </c:strCache>
            </c:strRef>
          </c:cat>
          <c:val>
            <c:numRef>
              <c:f>[1]Sheet1!$C$2:$C$26</c:f>
              <c:numCache>
                <c:formatCode>#,##0</c:formatCode>
                <c:ptCount val="25"/>
                <c:pt idx="0">
                  <c:v>59912125.199999288</c:v>
                </c:pt>
                <c:pt idx="1">
                  <c:v>22535705.530000061</c:v>
                </c:pt>
                <c:pt idx="2">
                  <c:v>21741508.449999921</c:v>
                </c:pt>
                <c:pt idx="3">
                  <c:v>10060558.38000001</c:v>
                </c:pt>
                <c:pt idx="4">
                  <c:v>6707917.8400000194</c:v>
                </c:pt>
                <c:pt idx="5">
                  <c:v>5101853.37</c:v>
                </c:pt>
                <c:pt idx="6">
                  <c:v>7477532.899998582</c:v>
                </c:pt>
                <c:pt idx="7">
                  <c:v>5095344.1800000006</c:v>
                </c:pt>
                <c:pt idx="8">
                  <c:v>4897012.6000000229</c:v>
                </c:pt>
                <c:pt idx="9">
                  <c:v>5212228.8400000054</c:v>
                </c:pt>
                <c:pt idx="10">
                  <c:v>4522641.6300000176</c:v>
                </c:pt>
                <c:pt idx="11">
                  <c:v>4966919.2900000028</c:v>
                </c:pt>
                <c:pt idx="12">
                  <c:v>4791294.6999999797</c:v>
                </c:pt>
                <c:pt idx="13">
                  <c:v>4716876.2899999544</c:v>
                </c:pt>
                <c:pt idx="14">
                  <c:v>3875974.409999995</c:v>
                </c:pt>
                <c:pt idx="15">
                  <c:v>3126137.869999995</c:v>
                </c:pt>
                <c:pt idx="16">
                  <c:v>2803131.49</c:v>
                </c:pt>
                <c:pt idx="17">
                  <c:v>2940685.3999999808</c:v>
                </c:pt>
                <c:pt idx="18">
                  <c:v>2917807.7199999802</c:v>
                </c:pt>
                <c:pt idx="19">
                  <c:v>2644389.569999991</c:v>
                </c:pt>
                <c:pt idx="20">
                  <c:v>2745745.260000011</c:v>
                </c:pt>
                <c:pt idx="21">
                  <c:v>1954023.3899999929</c:v>
                </c:pt>
                <c:pt idx="22">
                  <c:v>2055235.0200000021</c:v>
                </c:pt>
                <c:pt idx="23">
                  <c:v>2141893.3099999982</c:v>
                </c:pt>
                <c:pt idx="24">
                  <c:v>1996274.8499999971</c:v>
                </c:pt>
              </c:numCache>
            </c:numRef>
          </c:val>
          <c:extLst>
            <c:ext xmlns:c16="http://schemas.microsoft.com/office/drawing/2014/chart" uri="{C3380CC4-5D6E-409C-BE32-E72D297353CC}">
              <c16:uniqueId val="{00000001-D409-482C-A688-A9FB72A9A7B8}"/>
            </c:ext>
          </c:extLst>
        </c:ser>
        <c:dLbls>
          <c:showLegendKey val="0"/>
          <c:showVal val="0"/>
          <c:showCatName val="0"/>
          <c:showSerName val="0"/>
          <c:showPercent val="0"/>
          <c:showBubbleSize val="0"/>
        </c:dLbls>
        <c:gapWidth val="182"/>
        <c:axId val="414314832"/>
        <c:axId val="414306960"/>
      </c:barChart>
      <c:catAx>
        <c:axId val="4143148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414306960"/>
        <c:crosses val="autoZero"/>
        <c:auto val="1"/>
        <c:lblAlgn val="ctr"/>
        <c:lblOffset val="100"/>
        <c:noMultiLvlLbl val="0"/>
      </c:catAx>
      <c:valAx>
        <c:axId val="4143069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14314832"/>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err="1"/>
              <a:t>Diabetesmedel</a:t>
            </a:r>
            <a:r>
              <a:rPr lang="en-US" sz="1800" dirty="0"/>
              <a:t> - </a:t>
            </a:r>
            <a:r>
              <a:rPr lang="en-US" sz="1800" dirty="0" err="1"/>
              <a:t>antal</a:t>
            </a:r>
            <a:r>
              <a:rPr lang="en-US" sz="1800" dirty="0"/>
              <a:t> </a:t>
            </a:r>
            <a:r>
              <a:rPr lang="en-US" sz="1800" dirty="0" err="1"/>
              <a:t>dygnsdoser</a:t>
            </a:r>
            <a:r>
              <a:rPr lang="en-US" sz="1800" dirty="0"/>
              <a:t> (DDD) per </a:t>
            </a:r>
            <a:r>
              <a:rPr lang="en-US" sz="1800" dirty="0" err="1"/>
              <a:t>kvartal</a:t>
            </a:r>
            <a:endParaRPr lang="sv-SE" sz="1800" dirty="0"/>
          </a:p>
          <a:p>
            <a:pPr>
              <a:defRPr/>
            </a:pPr>
            <a:r>
              <a:rPr lang="en-US" sz="1800" dirty="0"/>
              <a:t>Till </a:t>
            </a:r>
            <a:r>
              <a:rPr lang="en-US" sz="1800" dirty="0" err="1"/>
              <a:t>kronobergare</a:t>
            </a:r>
            <a:r>
              <a:rPr lang="en-US" sz="1800" dirty="0"/>
              <a:t> </a:t>
            </a:r>
            <a:r>
              <a:rPr lang="en-US" sz="1800" dirty="0" err="1"/>
              <a:t>på</a:t>
            </a:r>
            <a:r>
              <a:rPr lang="en-US" sz="1800" dirty="0"/>
              <a:t> </a:t>
            </a:r>
            <a:r>
              <a:rPr lang="en-US" sz="1800" dirty="0" err="1"/>
              <a:t>recept</a:t>
            </a:r>
            <a:endParaRPr lang="sv-SE" sz="1800" dirty="0"/>
          </a:p>
        </c:rich>
      </c:tx>
      <c:overlay val="0"/>
    </c:title>
    <c:autoTitleDeleted val="0"/>
    <c:plotArea>
      <c:layout>
        <c:manualLayout>
          <c:layoutTarget val="inner"/>
          <c:xMode val="edge"/>
          <c:yMode val="edge"/>
          <c:x val="8.3835961768104275E-2"/>
          <c:y val="0.11911440756267744"/>
          <c:w val="0.91011368908689871"/>
          <c:h val="0.77814690443989221"/>
        </c:manualLayout>
      </c:layout>
      <c:lineChart>
        <c:grouping val="standard"/>
        <c:varyColors val="0"/>
        <c:ser>
          <c:idx val="4"/>
          <c:order val="0"/>
          <c:tx>
            <c:strRef>
              <c:f>'Diabetesmedel över tid (1)'!$B$16</c:f>
              <c:strCache>
                <c:ptCount val="1"/>
                <c:pt idx="0">
                  <c:v>Metformin</c:v>
                </c:pt>
              </c:strCache>
            </c:strRef>
          </c:tx>
          <c:spPr>
            <a:ln>
              <a:solidFill>
                <a:schemeClr val="accent4"/>
              </a:solidFill>
            </a:ln>
          </c:spPr>
          <c:marker>
            <c:symbol val="dash"/>
            <c:size val="5"/>
            <c:spPr>
              <a:ln>
                <a:solidFill>
                  <a:schemeClr val="accent4"/>
                </a:solidFill>
              </a:ln>
            </c:spPr>
          </c:marker>
          <c:dPt>
            <c:idx val="23"/>
            <c:marker>
              <c:spPr>
                <a:solidFill>
                  <a:schemeClr val="accent4"/>
                </a:solidFill>
                <a:ln>
                  <a:solidFill>
                    <a:schemeClr val="accent4"/>
                  </a:solidFill>
                </a:ln>
              </c:spPr>
            </c:marker>
            <c:bubble3D val="0"/>
            <c:extLst>
              <c:ext xmlns:c16="http://schemas.microsoft.com/office/drawing/2014/chart" uri="{C3380CC4-5D6E-409C-BE32-E72D297353CC}">
                <c16:uniqueId val="{00000000-91D9-4A8A-9878-C53F2CFB228E}"/>
              </c:ext>
            </c:extLst>
          </c:dPt>
          <c:cat>
            <c:strRef>
              <c:f>'Diabetesmedel över tid (1)'!$C$12:$BB$12</c:f>
              <c:strCache>
                <c:ptCount val="32"/>
                <c:pt idx="0">
                  <c:v>2017-KV1</c:v>
                </c:pt>
                <c:pt idx="1">
                  <c:v>2017-KV2</c:v>
                </c:pt>
                <c:pt idx="2">
                  <c:v>2017-KV3</c:v>
                </c:pt>
                <c:pt idx="3">
                  <c:v>2017-KV4</c:v>
                </c:pt>
                <c:pt idx="4">
                  <c:v>2018-KV1</c:v>
                </c:pt>
                <c:pt idx="5">
                  <c:v>2018-KV2</c:v>
                </c:pt>
                <c:pt idx="6">
                  <c:v>2018-KV3</c:v>
                </c:pt>
                <c:pt idx="7">
                  <c:v>2018-KV4</c:v>
                </c:pt>
                <c:pt idx="8">
                  <c:v>2019-KV1</c:v>
                </c:pt>
                <c:pt idx="9">
                  <c:v>2019-KV2</c:v>
                </c:pt>
                <c:pt idx="10">
                  <c:v>2019-KV3</c:v>
                </c:pt>
                <c:pt idx="11">
                  <c:v>2019-KV4</c:v>
                </c:pt>
                <c:pt idx="12">
                  <c:v>2020-KV1</c:v>
                </c:pt>
                <c:pt idx="13">
                  <c:v>2020-KV2</c:v>
                </c:pt>
                <c:pt idx="14">
                  <c:v>2020-KV3</c:v>
                </c:pt>
                <c:pt idx="15">
                  <c:v>2020-KV4</c:v>
                </c:pt>
                <c:pt idx="16">
                  <c:v>2021-KV1</c:v>
                </c:pt>
                <c:pt idx="17">
                  <c:v>2021-KV2</c:v>
                </c:pt>
                <c:pt idx="18">
                  <c:v>2021-KV3</c:v>
                </c:pt>
                <c:pt idx="19">
                  <c:v>2021-KV4</c:v>
                </c:pt>
                <c:pt idx="20">
                  <c:v>2022-KV1</c:v>
                </c:pt>
                <c:pt idx="21">
                  <c:v>2022-KV2</c:v>
                </c:pt>
                <c:pt idx="22">
                  <c:v>2022-KV3</c:v>
                </c:pt>
                <c:pt idx="23">
                  <c:v>2022-KV4</c:v>
                </c:pt>
                <c:pt idx="24">
                  <c:v>2023-KV1</c:v>
                </c:pt>
                <c:pt idx="25">
                  <c:v>2023-KV2</c:v>
                </c:pt>
                <c:pt idx="26">
                  <c:v>2023-KV3</c:v>
                </c:pt>
                <c:pt idx="27">
                  <c:v>2023-KV4</c:v>
                </c:pt>
                <c:pt idx="28">
                  <c:v>2024-KV1</c:v>
                </c:pt>
                <c:pt idx="29">
                  <c:v>2024-KV2</c:v>
                </c:pt>
                <c:pt idx="30">
                  <c:v>2024-KV3</c:v>
                </c:pt>
                <c:pt idx="31">
                  <c:v>2024-KV4</c:v>
                </c:pt>
              </c:strCache>
            </c:strRef>
          </c:cat>
          <c:val>
            <c:numRef>
              <c:f>'Diabetesmedel över tid (1)'!$C$16:$BB$16</c:f>
              <c:numCache>
                <c:formatCode>#,##0.00</c:formatCode>
                <c:ptCount val="32"/>
                <c:pt idx="0">
                  <c:v>344488.42500000005</c:v>
                </c:pt>
                <c:pt idx="1">
                  <c:v>351800.47500000003</c:v>
                </c:pt>
                <c:pt idx="2">
                  <c:v>340837.85</c:v>
                </c:pt>
                <c:pt idx="3">
                  <c:v>352887.95</c:v>
                </c:pt>
                <c:pt idx="4">
                  <c:v>355648.27500000002</c:v>
                </c:pt>
                <c:pt idx="5">
                  <c:v>364452.92500000005</c:v>
                </c:pt>
                <c:pt idx="6">
                  <c:v>352586.25000000012</c:v>
                </c:pt>
                <c:pt idx="7">
                  <c:v>374517.05</c:v>
                </c:pt>
                <c:pt idx="8">
                  <c:v>369403.50000000006</c:v>
                </c:pt>
                <c:pt idx="9">
                  <c:v>388352.97499999992</c:v>
                </c:pt>
                <c:pt idx="10">
                  <c:v>384432.40000000014</c:v>
                </c:pt>
                <c:pt idx="11">
                  <c:v>392639.69999999995</c:v>
                </c:pt>
                <c:pt idx="12">
                  <c:v>425363.97500000009</c:v>
                </c:pt>
                <c:pt idx="13">
                  <c:v>385935.9</c:v>
                </c:pt>
                <c:pt idx="14">
                  <c:v>403057.67499999999</c:v>
                </c:pt>
                <c:pt idx="15">
                  <c:v>416684.12500000006</c:v>
                </c:pt>
                <c:pt idx="16">
                  <c:v>410146.9</c:v>
                </c:pt>
                <c:pt idx="17">
                  <c:v>407583.25</c:v>
                </c:pt>
                <c:pt idx="18">
                  <c:v>408798.39999999997</c:v>
                </c:pt>
                <c:pt idx="19">
                  <c:v>417033.61000000004</c:v>
                </c:pt>
                <c:pt idx="20">
                  <c:v>415647.47499999986</c:v>
                </c:pt>
                <c:pt idx="21">
                  <c:v>416818.48</c:v>
                </c:pt>
                <c:pt idx="22">
                  <c:v>415055.15</c:v>
                </c:pt>
                <c:pt idx="23">
                  <c:v>423347.83500000002</c:v>
                </c:pt>
                <c:pt idx="24">
                  <c:v>420035.23</c:v>
                </c:pt>
                <c:pt idx="25">
                  <c:v>424334.44</c:v>
                </c:pt>
                <c:pt idx="26">
                  <c:v>401934.85499999998</c:v>
                </c:pt>
                <c:pt idx="27">
                  <c:v>418144.88</c:v>
                </c:pt>
                <c:pt idx="28">
                  <c:v>411834.22499999998</c:v>
                </c:pt>
                <c:pt idx="29">
                  <c:v>413248.696979</c:v>
                </c:pt>
                <c:pt idx="30">
                  <c:v>397729.67766599997</c:v>
                </c:pt>
                <c:pt idx="31">
                  <c:v>415357.24</c:v>
                </c:pt>
              </c:numCache>
            </c:numRef>
          </c:val>
          <c:smooth val="0"/>
          <c:extLst>
            <c:ext xmlns:c16="http://schemas.microsoft.com/office/drawing/2014/chart" uri="{C3380CC4-5D6E-409C-BE32-E72D297353CC}">
              <c16:uniqueId val="{00000001-91D9-4A8A-9878-C53F2CFB228E}"/>
            </c:ext>
          </c:extLst>
        </c:ser>
        <c:ser>
          <c:idx val="0"/>
          <c:order val="1"/>
          <c:tx>
            <c:strRef>
              <c:f>'Diabetesmedel över tid (1)'!$B$18</c:f>
              <c:strCache>
                <c:ptCount val="1"/>
                <c:pt idx="0">
                  <c:v>GLP1-analoger</c:v>
                </c:pt>
              </c:strCache>
            </c:strRef>
          </c:tx>
          <c:spPr>
            <a:ln>
              <a:solidFill>
                <a:schemeClr val="accent6"/>
              </a:solidFill>
            </a:ln>
          </c:spPr>
          <c:marker>
            <c:symbol val="circle"/>
            <c:size val="5"/>
            <c:spPr>
              <a:solidFill>
                <a:schemeClr val="accent6"/>
              </a:solidFill>
              <a:ln>
                <a:solidFill>
                  <a:schemeClr val="accent6"/>
                </a:solidFill>
              </a:ln>
            </c:spPr>
          </c:marker>
          <c:cat>
            <c:strRef>
              <c:f>'Diabetesmedel över tid (1)'!$C$12:$BB$12</c:f>
              <c:strCache>
                <c:ptCount val="32"/>
                <c:pt idx="0">
                  <c:v>2017-KV1</c:v>
                </c:pt>
                <c:pt idx="1">
                  <c:v>2017-KV2</c:v>
                </c:pt>
                <c:pt idx="2">
                  <c:v>2017-KV3</c:v>
                </c:pt>
                <c:pt idx="3">
                  <c:v>2017-KV4</c:v>
                </c:pt>
                <c:pt idx="4">
                  <c:v>2018-KV1</c:v>
                </c:pt>
                <c:pt idx="5">
                  <c:v>2018-KV2</c:v>
                </c:pt>
                <c:pt idx="6">
                  <c:v>2018-KV3</c:v>
                </c:pt>
                <c:pt idx="7">
                  <c:v>2018-KV4</c:v>
                </c:pt>
                <c:pt idx="8">
                  <c:v>2019-KV1</c:v>
                </c:pt>
                <c:pt idx="9">
                  <c:v>2019-KV2</c:v>
                </c:pt>
                <c:pt idx="10">
                  <c:v>2019-KV3</c:v>
                </c:pt>
                <c:pt idx="11">
                  <c:v>2019-KV4</c:v>
                </c:pt>
                <c:pt idx="12">
                  <c:v>2020-KV1</c:v>
                </c:pt>
                <c:pt idx="13">
                  <c:v>2020-KV2</c:v>
                </c:pt>
                <c:pt idx="14">
                  <c:v>2020-KV3</c:v>
                </c:pt>
                <c:pt idx="15">
                  <c:v>2020-KV4</c:v>
                </c:pt>
                <c:pt idx="16">
                  <c:v>2021-KV1</c:v>
                </c:pt>
                <c:pt idx="17">
                  <c:v>2021-KV2</c:v>
                </c:pt>
                <c:pt idx="18">
                  <c:v>2021-KV3</c:v>
                </c:pt>
                <c:pt idx="19">
                  <c:v>2021-KV4</c:v>
                </c:pt>
                <c:pt idx="20">
                  <c:v>2022-KV1</c:v>
                </c:pt>
                <c:pt idx="21">
                  <c:v>2022-KV2</c:v>
                </c:pt>
                <c:pt idx="22">
                  <c:v>2022-KV3</c:v>
                </c:pt>
                <c:pt idx="23">
                  <c:v>2022-KV4</c:v>
                </c:pt>
                <c:pt idx="24">
                  <c:v>2023-KV1</c:v>
                </c:pt>
                <c:pt idx="25">
                  <c:v>2023-KV2</c:v>
                </c:pt>
                <c:pt idx="26">
                  <c:v>2023-KV3</c:v>
                </c:pt>
                <c:pt idx="27">
                  <c:v>2023-KV4</c:v>
                </c:pt>
                <c:pt idx="28">
                  <c:v>2024-KV1</c:v>
                </c:pt>
                <c:pt idx="29">
                  <c:v>2024-KV2</c:v>
                </c:pt>
                <c:pt idx="30">
                  <c:v>2024-KV3</c:v>
                </c:pt>
                <c:pt idx="31">
                  <c:v>2024-KV4</c:v>
                </c:pt>
              </c:strCache>
            </c:strRef>
          </c:cat>
          <c:val>
            <c:numRef>
              <c:f>'Diabetesmedel över tid (1)'!$C$18:$BB$18</c:f>
              <c:numCache>
                <c:formatCode>#,##0.00</c:formatCode>
                <c:ptCount val="32"/>
                <c:pt idx="0">
                  <c:v>49714.14</c:v>
                </c:pt>
                <c:pt idx="1">
                  <c:v>54523.41</c:v>
                </c:pt>
                <c:pt idx="2">
                  <c:v>53965.5</c:v>
                </c:pt>
                <c:pt idx="3">
                  <c:v>58970.11</c:v>
                </c:pt>
                <c:pt idx="4">
                  <c:v>65566.42</c:v>
                </c:pt>
                <c:pt idx="5">
                  <c:v>73180.23000000001</c:v>
                </c:pt>
                <c:pt idx="6">
                  <c:v>72445.23</c:v>
                </c:pt>
                <c:pt idx="7">
                  <c:v>78447.180000000008</c:v>
                </c:pt>
                <c:pt idx="8">
                  <c:v>84535.679999999993</c:v>
                </c:pt>
                <c:pt idx="9">
                  <c:v>88492.92</c:v>
                </c:pt>
                <c:pt idx="10">
                  <c:v>85897.83</c:v>
                </c:pt>
                <c:pt idx="11">
                  <c:v>90342.13</c:v>
                </c:pt>
                <c:pt idx="12">
                  <c:v>99674.08</c:v>
                </c:pt>
                <c:pt idx="13">
                  <c:v>101350.40000000001</c:v>
                </c:pt>
                <c:pt idx="14">
                  <c:v>103401.36000000002</c:v>
                </c:pt>
                <c:pt idx="15">
                  <c:v>114521.12000000002</c:v>
                </c:pt>
                <c:pt idx="16">
                  <c:v>123746.46</c:v>
                </c:pt>
                <c:pt idx="17">
                  <c:v>135404.62</c:v>
                </c:pt>
                <c:pt idx="18">
                  <c:v>142876.59000000003</c:v>
                </c:pt>
                <c:pt idx="19">
                  <c:v>160722.35</c:v>
                </c:pt>
                <c:pt idx="20">
                  <c:v>169968.19000000006</c:v>
                </c:pt>
                <c:pt idx="21">
                  <c:v>195517.91999999998</c:v>
                </c:pt>
                <c:pt idx="22">
                  <c:v>197413.82</c:v>
                </c:pt>
                <c:pt idx="23">
                  <c:v>217363.11</c:v>
                </c:pt>
                <c:pt idx="24">
                  <c:v>215758.18</c:v>
                </c:pt>
                <c:pt idx="25">
                  <c:v>274145.96000000002</c:v>
                </c:pt>
                <c:pt idx="26">
                  <c:v>305915.02</c:v>
                </c:pt>
                <c:pt idx="27">
                  <c:v>249242.57</c:v>
                </c:pt>
                <c:pt idx="28">
                  <c:v>322636.99</c:v>
                </c:pt>
                <c:pt idx="29">
                  <c:v>318307.34999999998</c:v>
                </c:pt>
                <c:pt idx="30">
                  <c:v>386155.41</c:v>
                </c:pt>
                <c:pt idx="31">
                  <c:v>396424.52</c:v>
                </c:pt>
              </c:numCache>
            </c:numRef>
          </c:val>
          <c:smooth val="0"/>
          <c:extLst>
            <c:ext xmlns:c16="http://schemas.microsoft.com/office/drawing/2014/chart" uri="{C3380CC4-5D6E-409C-BE32-E72D297353CC}">
              <c16:uniqueId val="{00000002-91D9-4A8A-9878-C53F2CFB228E}"/>
            </c:ext>
          </c:extLst>
        </c:ser>
        <c:ser>
          <c:idx val="1"/>
          <c:order val="2"/>
          <c:tx>
            <c:strRef>
              <c:f>'Diabetesmedel över tid (1)'!$B$19</c:f>
              <c:strCache>
                <c:ptCount val="1"/>
                <c:pt idx="0">
                  <c:v>SGLT2-hämmare</c:v>
                </c:pt>
              </c:strCache>
            </c:strRef>
          </c:tx>
          <c:spPr>
            <a:ln>
              <a:solidFill>
                <a:schemeClr val="accent1">
                  <a:lumMod val="60000"/>
                  <a:lumOff val="40000"/>
                </a:schemeClr>
              </a:solidFill>
            </a:ln>
          </c:spPr>
          <c:marker>
            <c:symbol val="circle"/>
            <c:size val="5"/>
            <c:spPr>
              <a:solidFill>
                <a:schemeClr val="accent1">
                  <a:lumMod val="60000"/>
                  <a:lumOff val="40000"/>
                </a:schemeClr>
              </a:solidFill>
              <a:ln>
                <a:solidFill>
                  <a:schemeClr val="accent1">
                    <a:lumMod val="60000"/>
                    <a:lumOff val="40000"/>
                  </a:schemeClr>
                </a:solidFill>
              </a:ln>
            </c:spPr>
          </c:marker>
          <c:cat>
            <c:strRef>
              <c:f>'Diabetesmedel över tid (1)'!$C$12:$BB$12</c:f>
              <c:strCache>
                <c:ptCount val="32"/>
                <c:pt idx="0">
                  <c:v>2017-KV1</c:v>
                </c:pt>
                <c:pt idx="1">
                  <c:v>2017-KV2</c:v>
                </c:pt>
                <c:pt idx="2">
                  <c:v>2017-KV3</c:v>
                </c:pt>
                <c:pt idx="3">
                  <c:v>2017-KV4</c:v>
                </c:pt>
                <c:pt idx="4">
                  <c:v>2018-KV1</c:v>
                </c:pt>
                <c:pt idx="5">
                  <c:v>2018-KV2</c:v>
                </c:pt>
                <c:pt idx="6">
                  <c:v>2018-KV3</c:v>
                </c:pt>
                <c:pt idx="7">
                  <c:v>2018-KV4</c:v>
                </c:pt>
                <c:pt idx="8">
                  <c:v>2019-KV1</c:v>
                </c:pt>
                <c:pt idx="9">
                  <c:v>2019-KV2</c:v>
                </c:pt>
                <c:pt idx="10">
                  <c:v>2019-KV3</c:v>
                </c:pt>
                <c:pt idx="11">
                  <c:v>2019-KV4</c:v>
                </c:pt>
                <c:pt idx="12">
                  <c:v>2020-KV1</c:v>
                </c:pt>
                <c:pt idx="13">
                  <c:v>2020-KV2</c:v>
                </c:pt>
                <c:pt idx="14">
                  <c:v>2020-KV3</c:v>
                </c:pt>
                <c:pt idx="15">
                  <c:v>2020-KV4</c:v>
                </c:pt>
                <c:pt idx="16">
                  <c:v>2021-KV1</c:v>
                </c:pt>
                <c:pt idx="17">
                  <c:v>2021-KV2</c:v>
                </c:pt>
                <c:pt idx="18">
                  <c:v>2021-KV3</c:v>
                </c:pt>
                <c:pt idx="19">
                  <c:v>2021-KV4</c:v>
                </c:pt>
                <c:pt idx="20">
                  <c:v>2022-KV1</c:v>
                </c:pt>
                <c:pt idx="21">
                  <c:v>2022-KV2</c:v>
                </c:pt>
                <c:pt idx="22">
                  <c:v>2022-KV3</c:v>
                </c:pt>
                <c:pt idx="23">
                  <c:v>2022-KV4</c:v>
                </c:pt>
                <c:pt idx="24">
                  <c:v>2023-KV1</c:v>
                </c:pt>
                <c:pt idx="25">
                  <c:v>2023-KV2</c:v>
                </c:pt>
                <c:pt idx="26">
                  <c:v>2023-KV3</c:v>
                </c:pt>
                <c:pt idx="27">
                  <c:v>2023-KV4</c:v>
                </c:pt>
                <c:pt idx="28">
                  <c:v>2024-KV1</c:v>
                </c:pt>
                <c:pt idx="29">
                  <c:v>2024-KV2</c:v>
                </c:pt>
                <c:pt idx="30">
                  <c:v>2024-KV3</c:v>
                </c:pt>
                <c:pt idx="31">
                  <c:v>2024-KV4</c:v>
                </c:pt>
              </c:strCache>
            </c:strRef>
          </c:cat>
          <c:val>
            <c:numRef>
              <c:f>'Diabetesmedel över tid (1)'!$C$19:$BB$19</c:f>
              <c:numCache>
                <c:formatCode>#,##0.00</c:formatCode>
                <c:ptCount val="32"/>
                <c:pt idx="0">
                  <c:v>16706.625327999998</c:v>
                </c:pt>
                <c:pt idx="1">
                  <c:v>19206.298113000001</c:v>
                </c:pt>
                <c:pt idx="2">
                  <c:v>17648.860007999996</c:v>
                </c:pt>
                <c:pt idx="3">
                  <c:v>20368.068098000003</c:v>
                </c:pt>
                <c:pt idx="4">
                  <c:v>24328.995422999997</c:v>
                </c:pt>
                <c:pt idx="5">
                  <c:v>29791.847199999997</c:v>
                </c:pt>
                <c:pt idx="6">
                  <c:v>28925.925865000005</c:v>
                </c:pt>
                <c:pt idx="7">
                  <c:v>36670.209083000009</c:v>
                </c:pt>
                <c:pt idx="8">
                  <c:v>40014.339528000011</c:v>
                </c:pt>
                <c:pt idx="9">
                  <c:v>47048.68808300003</c:v>
                </c:pt>
                <c:pt idx="10">
                  <c:v>53196.875408000014</c:v>
                </c:pt>
                <c:pt idx="11">
                  <c:v>62106.868959000014</c:v>
                </c:pt>
                <c:pt idx="12">
                  <c:v>72973.387289999999</c:v>
                </c:pt>
                <c:pt idx="13">
                  <c:v>76939.928773000007</c:v>
                </c:pt>
                <c:pt idx="14">
                  <c:v>80025.078770000022</c:v>
                </c:pt>
                <c:pt idx="15">
                  <c:v>92529.752690000023</c:v>
                </c:pt>
                <c:pt idx="16">
                  <c:v>100240.87756100003</c:v>
                </c:pt>
                <c:pt idx="17">
                  <c:v>112038.04781799999</c:v>
                </c:pt>
                <c:pt idx="18">
                  <c:v>121585.57297499999</c:v>
                </c:pt>
                <c:pt idx="19">
                  <c:v>143688.52839200001</c:v>
                </c:pt>
                <c:pt idx="20">
                  <c:v>156857.16715999995</c:v>
                </c:pt>
                <c:pt idx="21">
                  <c:v>182377.03701700002</c:v>
                </c:pt>
                <c:pt idx="22">
                  <c:v>192210.71598099999</c:v>
                </c:pt>
                <c:pt idx="23">
                  <c:v>208367.86459899999</c:v>
                </c:pt>
                <c:pt idx="24">
                  <c:v>231579.96964699999</c:v>
                </c:pt>
                <c:pt idx="25">
                  <c:v>253891.20094000001</c:v>
                </c:pt>
                <c:pt idx="26">
                  <c:v>267156.01721299998</c:v>
                </c:pt>
                <c:pt idx="27">
                  <c:v>286855.63783100003</c:v>
                </c:pt>
                <c:pt idx="28">
                  <c:v>300474.26439199998</c:v>
                </c:pt>
                <c:pt idx="29">
                  <c:v>329218.379265</c:v>
                </c:pt>
                <c:pt idx="30">
                  <c:v>343393.84622499999</c:v>
                </c:pt>
                <c:pt idx="31">
                  <c:v>367357.91451600002</c:v>
                </c:pt>
              </c:numCache>
            </c:numRef>
          </c:val>
          <c:smooth val="0"/>
          <c:extLst>
            <c:ext xmlns:c16="http://schemas.microsoft.com/office/drawing/2014/chart" uri="{C3380CC4-5D6E-409C-BE32-E72D297353CC}">
              <c16:uniqueId val="{00000003-91D9-4A8A-9878-C53F2CFB228E}"/>
            </c:ext>
          </c:extLst>
        </c:ser>
        <c:ser>
          <c:idx val="2"/>
          <c:order val="3"/>
          <c:tx>
            <c:strRef>
              <c:f>'Diabetesmedel över tid (1)'!$B$17</c:f>
              <c:strCache>
                <c:ptCount val="1"/>
                <c:pt idx="0">
                  <c:v>DPP4-hämmare</c:v>
                </c:pt>
              </c:strCache>
            </c:strRef>
          </c:tx>
          <c:spPr>
            <a:ln>
              <a:solidFill>
                <a:schemeClr val="tx1"/>
              </a:solidFill>
            </a:ln>
          </c:spPr>
          <c:marker>
            <c:symbol val="circle"/>
            <c:size val="4"/>
            <c:spPr>
              <a:solidFill>
                <a:schemeClr val="accent6">
                  <a:lumMod val="40000"/>
                  <a:lumOff val="60000"/>
                </a:schemeClr>
              </a:solidFill>
              <a:ln>
                <a:solidFill>
                  <a:schemeClr val="accent6">
                    <a:lumMod val="40000"/>
                    <a:lumOff val="60000"/>
                  </a:schemeClr>
                </a:solidFill>
              </a:ln>
            </c:spPr>
          </c:marker>
          <c:cat>
            <c:strRef>
              <c:f>'Diabetesmedel över tid (1)'!$C$12:$BB$12</c:f>
              <c:strCache>
                <c:ptCount val="32"/>
                <c:pt idx="0">
                  <c:v>2017-KV1</c:v>
                </c:pt>
                <c:pt idx="1">
                  <c:v>2017-KV2</c:v>
                </c:pt>
                <c:pt idx="2">
                  <c:v>2017-KV3</c:v>
                </c:pt>
                <c:pt idx="3">
                  <c:v>2017-KV4</c:v>
                </c:pt>
                <c:pt idx="4">
                  <c:v>2018-KV1</c:v>
                </c:pt>
                <c:pt idx="5">
                  <c:v>2018-KV2</c:v>
                </c:pt>
                <c:pt idx="6">
                  <c:v>2018-KV3</c:v>
                </c:pt>
                <c:pt idx="7">
                  <c:v>2018-KV4</c:v>
                </c:pt>
                <c:pt idx="8">
                  <c:v>2019-KV1</c:v>
                </c:pt>
                <c:pt idx="9">
                  <c:v>2019-KV2</c:v>
                </c:pt>
                <c:pt idx="10">
                  <c:v>2019-KV3</c:v>
                </c:pt>
                <c:pt idx="11">
                  <c:v>2019-KV4</c:v>
                </c:pt>
                <c:pt idx="12">
                  <c:v>2020-KV1</c:v>
                </c:pt>
                <c:pt idx="13">
                  <c:v>2020-KV2</c:v>
                </c:pt>
                <c:pt idx="14">
                  <c:v>2020-KV3</c:v>
                </c:pt>
                <c:pt idx="15">
                  <c:v>2020-KV4</c:v>
                </c:pt>
                <c:pt idx="16">
                  <c:v>2021-KV1</c:v>
                </c:pt>
                <c:pt idx="17">
                  <c:v>2021-KV2</c:v>
                </c:pt>
                <c:pt idx="18">
                  <c:v>2021-KV3</c:v>
                </c:pt>
                <c:pt idx="19">
                  <c:v>2021-KV4</c:v>
                </c:pt>
                <c:pt idx="20">
                  <c:v>2022-KV1</c:v>
                </c:pt>
                <c:pt idx="21">
                  <c:v>2022-KV2</c:v>
                </c:pt>
                <c:pt idx="22">
                  <c:v>2022-KV3</c:v>
                </c:pt>
                <c:pt idx="23">
                  <c:v>2022-KV4</c:v>
                </c:pt>
                <c:pt idx="24">
                  <c:v>2023-KV1</c:v>
                </c:pt>
                <c:pt idx="25">
                  <c:v>2023-KV2</c:v>
                </c:pt>
                <c:pt idx="26">
                  <c:v>2023-KV3</c:v>
                </c:pt>
                <c:pt idx="27">
                  <c:v>2023-KV4</c:v>
                </c:pt>
                <c:pt idx="28">
                  <c:v>2024-KV1</c:v>
                </c:pt>
                <c:pt idx="29">
                  <c:v>2024-KV2</c:v>
                </c:pt>
                <c:pt idx="30">
                  <c:v>2024-KV3</c:v>
                </c:pt>
                <c:pt idx="31">
                  <c:v>2024-KV4</c:v>
                </c:pt>
              </c:strCache>
            </c:strRef>
          </c:cat>
          <c:val>
            <c:numRef>
              <c:f>'Diabetesmedel över tid (1)'!$C$17:$BB$17</c:f>
              <c:numCache>
                <c:formatCode>#,##0.00</c:formatCode>
                <c:ptCount val="32"/>
                <c:pt idx="0">
                  <c:v>87276.5</c:v>
                </c:pt>
                <c:pt idx="1">
                  <c:v>97240.5</c:v>
                </c:pt>
                <c:pt idx="2">
                  <c:v>95718.5</c:v>
                </c:pt>
                <c:pt idx="3">
                  <c:v>105900.75</c:v>
                </c:pt>
                <c:pt idx="4">
                  <c:v>106671.5</c:v>
                </c:pt>
                <c:pt idx="5">
                  <c:v>118708.75</c:v>
                </c:pt>
                <c:pt idx="6">
                  <c:v>116231.75</c:v>
                </c:pt>
                <c:pt idx="7">
                  <c:v>126289</c:v>
                </c:pt>
                <c:pt idx="8">
                  <c:v>128499.5</c:v>
                </c:pt>
                <c:pt idx="9">
                  <c:v>137004</c:v>
                </c:pt>
                <c:pt idx="10">
                  <c:v>138259.75</c:v>
                </c:pt>
                <c:pt idx="11">
                  <c:v>147234.75</c:v>
                </c:pt>
                <c:pt idx="12">
                  <c:v>156164.5</c:v>
                </c:pt>
                <c:pt idx="13">
                  <c:v>144617.45634999996</c:v>
                </c:pt>
                <c:pt idx="14">
                  <c:v>149469.58240000001</c:v>
                </c:pt>
                <c:pt idx="15">
                  <c:v>150874.23064999995</c:v>
                </c:pt>
                <c:pt idx="16">
                  <c:v>142676.71814999994</c:v>
                </c:pt>
                <c:pt idx="17">
                  <c:v>143567.99619999999</c:v>
                </c:pt>
                <c:pt idx="18">
                  <c:v>138663.75</c:v>
                </c:pt>
                <c:pt idx="19">
                  <c:v>142184</c:v>
                </c:pt>
                <c:pt idx="20">
                  <c:v>140291.5</c:v>
                </c:pt>
                <c:pt idx="21">
                  <c:v>142552.25</c:v>
                </c:pt>
                <c:pt idx="22">
                  <c:v>120382.75</c:v>
                </c:pt>
                <c:pt idx="23">
                  <c:v>149490</c:v>
                </c:pt>
                <c:pt idx="24">
                  <c:v>147937.75</c:v>
                </c:pt>
                <c:pt idx="25">
                  <c:v>147964.25</c:v>
                </c:pt>
                <c:pt idx="26">
                  <c:v>146740.25</c:v>
                </c:pt>
                <c:pt idx="27">
                  <c:v>151444.25200000001</c:v>
                </c:pt>
                <c:pt idx="28">
                  <c:v>157492.5</c:v>
                </c:pt>
                <c:pt idx="29">
                  <c:v>164123</c:v>
                </c:pt>
                <c:pt idx="30">
                  <c:v>155467.5</c:v>
                </c:pt>
                <c:pt idx="31">
                  <c:v>161199</c:v>
                </c:pt>
              </c:numCache>
            </c:numRef>
          </c:val>
          <c:smooth val="0"/>
          <c:extLst>
            <c:ext xmlns:c16="http://schemas.microsoft.com/office/drawing/2014/chart" uri="{C3380CC4-5D6E-409C-BE32-E72D297353CC}">
              <c16:uniqueId val="{00000004-91D9-4A8A-9878-C53F2CFB228E}"/>
            </c:ext>
          </c:extLst>
        </c:ser>
        <c:ser>
          <c:idx val="6"/>
          <c:order val="4"/>
          <c:tx>
            <c:strRef>
              <c:f>'Diabetesmedel över tid (1)'!$B$15</c:f>
              <c:strCache>
                <c:ptCount val="1"/>
                <c:pt idx="0">
                  <c:v>Långverkande insulin</c:v>
                </c:pt>
              </c:strCache>
            </c:strRef>
          </c:tx>
          <c:spPr>
            <a:ln>
              <a:solidFill>
                <a:schemeClr val="accent3"/>
              </a:solidFill>
            </a:ln>
          </c:spPr>
          <c:marker>
            <c:spPr>
              <a:solidFill>
                <a:schemeClr val="accent3"/>
              </a:solidFill>
              <a:ln>
                <a:solidFill>
                  <a:schemeClr val="accent3"/>
                </a:solidFill>
              </a:ln>
            </c:spPr>
          </c:marker>
          <c:cat>
            <c:strRef>
              <c:f>'Diabetesmedel över tid (1)'!$C$12:$BB$12</c:f>
              <c:strCache>
                <c:ptCount val="32"/>
                <c:pt idx="0">
                  <c:v>2017-KV1</c:v>
                </c:pt>
                <c:pt idx="1">
                  <c:v>2017-KV2</c:v>
                </c:pt>
                <c:pt idx="2">
                  <c:v>2017-KV3</c:v>
                </c:pt>
                <c:pt idx="3">
                  <c:v>2017-KV4</c:v>
                </c:pt>
                <c:pt idx="4">
                  <c:v>2018-KV1</c:v>
                </c:pt>
                <c:pt idx="5">
                  <c:v>2018-KV2</c:v>
                </c:pt>
                <c:pt idx="6">
                  <c:v>2018-KV3</c:v>
                </c:pt>
                <c:pt idx="7">
                  <c:v>2018-KV4</c:v>
                </c:pt>
                <c:pt idx="8">
                  <c:v>2019-KV1</c:v>
                </c:pt>
                <c:pt idx="9">
                  <c:v>2019-KV2</c:v>
                </c:pt>
                <c:pt idx="10">
                  <c:v>2019-KV3</c:v>
                </c:pt>
                <c:pt idx="11">
                  <c:v>2019-KV4</c:v>
                </c:pt>
                <c:pt idx="12">
                  <c:v>2020-KV1</c:v>
                </c:pt>
                <c:pt idx="13">
                  <c:v>2020-KV2</c:v>
                </c:pt>
                <c:pt idx="14">
                  <c:v>2020-KV3</c:v>
                </c:pt>
                <c:pt idx="15">
                  <c:v>2020-KV4</c:v>
                </c:pt>
                <c:pt idx="16">
                  <c:v>2021-KV1</c:v>
                </c:pt>
                <c:pt idx="17">
                  <c:v>2021-KV2</c:v>
                </c:pt>
                <c:pt idx="18">
                  <c:v>2021-KV3</c:v>
                </c:pt>
                <c:pt idx="19">
                  <c:v>2021-KV4</c:v>
                </c:pt>
                <c:pt idx="20">
                  <c:v>2022-KV1</c:v>
                </c:pt>
                <c:pt idx="21">
                  <c:v>2022-KV2</c:v>
                </c:pt>
                <c:pt idx="22">
                  <c:v>2022-KV3</c:v>
                </c:pt>
                <c:pt idx="23">
                  <c:v>2022-KV4</c:v>
                </c:pt>
                <c:pt idx="24">
                  <c:v>2023-KV1</c:v>
                </c:pt>
                <c:pt idx="25">
                  <c:v>2023-KV2</c:v>
                </c:pt>
                <c:pt idx="26">
                  <c:v>2023-KV3</c:v>
                </c:pt>
                <c:pt idx="27">
                  <c:v>2023-KV4</c:v>
                </c:pt>
                <c:pt idx="28">
                  <c:v>2024-KV1</c:v>
                </c:pt>
                <c:pt idx="29">
                  <c:v>2024-KV2</c:v>
                </c:pt>
                <c:pt idx="30">
                  <c:v>2024-KV3</c:v>
                </c:pt>
                <c:pt idx="31">
                  <c:v>2024-KV4</c:v>
                </c:pt>
              </c:strCache>
            </c:strRef>
          </c:cat>
          <c:val>
            <c:numRef>
              <c:f>'Diabetesmedel över tid (1)'!$C$15:$BB$15</c:f>
              <c:numCache>
                <c:formatCode>#,##0.00</c:formatCode>
                <c:ptCount val="32"/>
                <c:pt idx="0">
                  <c:v>109636.25</c:v>
                </c:pt>
                <c:pt idx="1">
                  <c:v>117790</c:v>
                </c:pt>
                <c:pt idx="2">
                  <c:v>112905</c:v>
                </c:pt>
                <c:pt idx="3">
                  <c:v>119527.5</c:v>
                </c:pt>
                <c:pt idx="4">
                  <c:v>118461.25</c:v>
                </c:pt>
                <c:pt idx="5">
                  <c:v>124425</c:v>
                </c:pt>
                <c:pt idx="6">
                  <c:v>118833.75</c:v>
                </c:pt>
                <c:pt idx="7">
                  <c:v>123217.5</c:v>
                </c:pt>
                <c:pt idx="8">
                  <c:v>117072.5</c:v>
                </c:pt>
                <c:pt idx="9">
                  <c:v>127491.25</c:v>
                </c:pt>
                <c:pt idx="10">
                  <c:v>125775</c:v>
                </c:pt>
                <c:pt idx="11">
                  <c:v>125176.25</c:v>
                </c:pt>
                <c:pt idx="12">
                  <c:v>146490</c:v>
                </c:pt>
                <c:pt idx="13">
                  <c:v>117990</c:v>
                </c:pt>
                <c:pt idx="14">
                  <c:v>118925</c:v>
                </c:pt>
                <c:pt idx="15">
                  <c:v>126041.25</c:v>
                </c:pt>
                <c:pt idx="16">
                  <c:v>121996.25</c:v>
                </c:pt>
                <c:pt idx="17">
                  <c:v>124932.5</c:v>
                </c:pt>
                <c:pt idx="18">
                  <c:v>129413.75</c:v>
                </c:pt>
                <c:pt idx="19">
                  <c:v>133726.25</c:v>
                </c:pt>
                <c:pt idx="20">
                  <c:v>144587.5</c:v>
                </c:pt>
                <c:pt idx="21">
                  <c:v>129657.5</c:v>
                </c:pt>
                <c:pt idx="22">
                  <c:v>126912.5</c:v>
                </c:pt>
                <c:pt idx="23">
                  <c:v>135721.25</c:v>
                </c:pt>
                <c:pt idx="24">
                  <c:v>135657.5</c:v>
                </c:pt>
                <c:pt idx="25">
                  <c:v>132507.5</c:v>
                </c:pt>
                <c:pt idx="26">
                  <c:v>132248.75</c:v>
                </c:pt>
                <c:pt idx="27">
                  <c:v>130822.5</c:v>
                </c:pt>
                <c:pt idx="28">
                  <c:v>138652.5</c:v>
                </c:pt>
                <c:pt idx="29">
                  <c:v>138337.5</c:v>
                </c:pt>
                <c:pt idx="30">
                  <c:v>129727.5</c:v>
                </c:pt>
                <c:pt idx="31">
                  <c:v>138123.75</c:v>
                </c:pt>
              </c:numCache>
            </c:numRef>
          </c:val>
          <c:smooth val="0"/>
          <c:extLst>
            <c:ext xmlns:c16="http://schemas.microsoft.com/office/drawing/2014/chart" uri="{C3380CC4-5D6E-409C-BE32-E72D297353CC}">
              <c16:uniqueId val="{00000005-91D9-4A8A-9878-C53F2CFB228E}"/>
            </c:ext>
          </c:extLst>
        </c:ser>
        <c:ser>
          <c:idx val="3"/>
          <c:order val="5"/>
          <c:tx>
            <c:strRef>
              <c:f>'Diabetesmedel över tid (1)'!$B$13</c:f>
              <c:strCache>
                <c:ptCount val="1"/>
                <c:pt idx="0">
                  <c:v>Medellångverkande insulin</c:v>
                </c:pt>
              </c:strCache>
            </c:strRef>
          </c:tx>
          <c:spPr>
            <a:ln>
              <a:solidFill>
                <a:schemeClr val="accent5"/>
              </a:solidFill>
            </a:ln>
          </c:spPr>
          <c:marker>
            <c:spPr>
              <a:solidFill>
                <a:schemeClr val="accent5"/>
              </a:solidFill>
              <a:ln>
                <a:solidFill>
                  <a:schemeClr val="accent5"/>
                </a:solidFill>
              </a:ln>
            </c:spPr>
          </c:marker>
          <c:cat>
            <c:strRef>
              <c:f>'Diabetesmedel över tid (1)'!$C$12:$BB$12</c:f>
              <c:strCache>
                <c:ptCount val="32"/>
                <c:pt idx="0">
                  <c:v>2017-KV1</c:v>
                </c:pt>
                <c:pt idx="1">
                  <c:v>2017-KV2</c:v>
                </c:pt>
                <c:pt idx="2">
                  <c:v>2017-KV3</c:v>
                </c:pt>
                <c:pt idx="3">
                  <c:v>2017-KV4</c:v>
                </c:pt>
                <c:pt idx="4">
                  <c:v>2018-KV1</c:v>
                </c:pt>
                <c:pt idx="5">
                  <c:v>2018-KV2</c:v>
                </c:pt>
                <c:pt idx="6">
                  <c:v>2018-KV3</c:v>
                </c:pt>
                <c:pt idx="7">
                  <c:v>2018-KV4</c:v>
                </c:pt>
                <c:pt idx="8">
                  <c:v>2019-KV1</c:v>
                </c:pt>
                <c:pt idx="9">
                  <c:v>2019-KV2</c:v>
                </c:pt>
                <c:pt idx="10">
                  <c:v>2019-KV3</c:v>
                </c:pt>
                <c:pt idx="11">
                  <c:v>2019-KV4</c:v>
                </c:pt>
                <c:pt idx="12">
                  <c:v>2020-KV1</c:v>
                </c:pt>
                <c:pt idx="13">
                  <c:v>2020-KV2</c:v>
                </c:pt>
                <c:pt idx="14">
                  <c:v>2020-KV3</c:v>
                </c:pt>
                <c:pt idx="15">
                  <c:v>2020-KV4</c:v>
                </c:pt>
                <c:pt idx="16">
                  <c:v>2021-KV1</c:v>
                </c:pt>
                <c:pt idx="17">
                  <c:v>2021-KV2</c:v>
                </c:pt>
                <c:pt idx="18">
                  <c:v>2021-KV3</c:v>
                </c:pt>
                <c:pt idx="19">
                  <c:v>2021-KV4</c:v>
                </c:pt>
                <c:pt idx="20">
                  <c:v>2022-KV1</c:v>
                </c:pt>
                <c:pt idx="21">
                  <c:v>2022-KV2</c:v>
                </c:pt>
                <c:pt idx="22">
                  <c:v>2022-KV3</c:v>
                </c:pt>
                <c:pt idx="23">
                  <c:v>2022-KV4</c:v>
                </c:pt>
                <c:pt idx="24">
                  <c:v>2023-KV1</c:v>
                </c:pt>
                <c:pt idx="25">
                  <c:v>2023-KV2</c:v>
                </c:pt>
                <c:pt idx="26">
                  <c:v>2023-KV3</c:v>
                </c:pt>
                <c:pt idx="27">
                  <c:v>2023-KV4</c:v>
                </c:pt>
                <c:pt idx="28">
                  <c:v>2024-KV1</c:v>
                </c:pt>
                <c:pt idx="29">
                  <c:v>2024-KV2</c:v>
                </c:pt>
                <c:pt idx="30">
                  <c:v>2024-KV3</c:v>
                </c:pt>
                <c:pt idx="31">
                  <c:v>2024-KV4</c:v>
                </c:pt>
              </c:strCache>
            </c:strRef>
          </c:cat>
          <c:val>
            <c:numRef>
              <c:f>'Diabetesmedel över tid (1)'!$C$13:$BB$13</c:f>
              <c:numCache>
                <c:formatCode>#,##0.00</c:formatCode>
                <c:ptCount val="32"/>
                <c:pt idx="0">
                  <c:v>94275</c:v>
                </c:pt>
                <c:pt idx="1">
                  <c:v>92362.5</c:v>
                </c:pt>
                <c:pt idx="2">
                  <c:v>87975</c:v>
                </c:pt>
                <c:pt idx="3">
                  <c:v>89137.5</c:v>
                </c:pt>
                <c:pt idx="4">
                  <c:v>85875</c:v>
                </c:pt>
                <c:pt idx="5">
                  <c:v>89400</c:v>
                </c:pt>
                <c:pt idx="6">
                  <c:v>85387.5</c:v>
                </c:pt>
                <c:pt idx="7">
                  <c:v>85275</c:v>
                </c:pt>
                <c:pt idx="8">
                  <c:v>86737.5</c:v>
                </c:pt>
                <c:pt idx="9">
                  <c:v>86325</c:v>
                </c:pt>
                <c:pt idx="10">
                  <c:v>81100</c:v>
                </c:pt>
                <c:pt idx="11">
                  <c:v>86425</c:v>
                </c:pt>
                <c:pt idx="12">
                  <c:v>94462.5</c:v>
                </c:pt>
                <c:pt idx="13">
                  <c:v>80137.5</c:v>
                </c:pt>
                <c:pt idx="14">
                  <c:v>80700</c:v>
                </c:pt>
                <c:pt idx="15">
                  <c:v>83875</c:v>
                </c:pt>
                <c:pt idx="16">
                  <c:v>81000</c:v>
                </c:pt>
                <c:pt idx="17">
                  <c:v>77212.5</c:v>
                </c:pt>
                <c:pt idx="18">
                  <c:v>76687.5</c:v>
                </c:pt>
                <c:pt idx="19">
                  <c:v>77325</c:v>
                </c:pt>
                <c:pt idx="20">
                  <c:v>76250</c:v>
                </c:pt>
                <c:pt idx="21">
                  <c:v>71362.5</c:v>
                </c:pt>
                <c:pt idx="22">
                  <c:v>69725</c:v>
                </c:pt>
                <c:pt idx="23">
                  <c:v>68612.5</c:v>
                </c:pt>
                <c:pt idx="24">
                  <c:v>70300</c:v>
                </c:pt>
                <c:pt idx="25">
                  <c:v>66600</c:v>
                </c:pt>
                <c:pt idx="26">
                  <c:v>64762.5</c:v>
                </c:pt>
                <c:pt idx="27">
                  <c:v>66037.5</c:v>
                </c:pt>
                <c:pt idx="28">
                  <c:v>65825</c:v>
                </c:pt>
                <c:pt idx="29">
                  <c:v>69450</c:v>
                </c:pt>
                <c:pt idx="30">
                  <c:v>63637.5</c:v>
                </c:pt>
                <c:pt idx="31">
                  <c:v>65237.5</c:v>
                </c:pt>
              </c:numCache>
            </c:numRef>
          </c:val>
          <c:smooth val="0"/>
          <c:extLst xmlns:c15="http://schemas.microsoft.com/office/drawing/2012/chart">
            <c:ext xmlns:c16="http://schemas.microsoft.com/office/drawing/2014/chart" uri="{C3380CC4-5D6E-409C-BE32-E72D297353CC}">
              <c16:uniqueId val="{00000006-91D9-4A8A-9878-C53F2CFB228E}"/>
            </c:ext>
          </c:extLst>
        </c:ser>
        <c:ser>
          <c:idx val="5"/>
          <c:order val="6"/>
          <c:tx>
            <c:strRef>
              <c:f>'Diabetesmedel över tid (1)'!$B$14</c:f>
              <c:strCache>
                <c:ptCount val="1"/>
                <c:pt idx="0">
                  <c:v>Mix-insulin</c:v>
                </c:pt>
              </c:strCache>
            </c:strRef>
          </c:tx>
          <c:spPr>
            <a:ln>
              <a:solidFill>
                <a:schemeClr val="accent2"/>
              </a:solidFill>
            </a:ln>
          </c:spPr>
          <c:marker>
            <c:symbol val="x"/>
            <c:size val="5"/>
            <c:spPr>
              <a:solidFill>
                <a:schemeClr val="accent2"/>
              </a:solidFill>
              <a:ln>
                <a:solidFill>
                  <a:schemeClr val="accent2"/>
                </a:solidFill>
              </a:ln>
            </c:spPr>
          </c:marker>
          <c:cat>
            <c:strRef>
              <c:f>'Diabetesmedel över tid (1)'!$C$12:$BB$12</c:f>
              <c:strCache>
                <c:ptCount val="32"/>
                <c:pt idx="0">
                  <c:v>2017-KV1</c:v>
                </c:pt>
                <c:pt idx="1">
                  <c:v>2017-KV2</c:v>
                </c:pt>
                <c:pt idx="2">
                  <c:v>2017-KV3</c:v>
                </c:pt>
                <c:pt idx="3">
                  <c:v>2017-KV4</c:v>
                </c:pt>
                <c:pt idx="4">
                  <c:v>2018-KV1</c:v>
                </c:pt>
                <c:pt idx="5">
                  <c:v>2018-KV2</c:v>
                </c:pt>
                <c:pt idx="6">
                  <c:v>2018-KV3</c:v>
                </c:pt>
                <c:pt idx="7">
                  <c:v>2018-KV4</c:v>
                </c:pt>
                <c:pt idx="8">
                  <c:v>2019-KV1</c:v>
                </c:pt>
                <c:pt idx="9">
                  <c:v>2019-KV2</c:v>
                </c:pt>
                <c:pt idx="10">
                  <c:v>2019-KV3</c:v>
                </c:pt>
                <c:pt idx="11">
                  <c:v>2019-KV4</c:v>
                </c:pt>
                <c:pt idx="12">
                  <c:v>2020-KV1</c:v>
                </c:pt>
                <c:pt idx="13">
                  <c:v>2020-KV2</c:v>
                </c:pt>
                <c:pt idx="14">
                  <c:v>2020-KV3</c:v>
                </c:pt>
                <c:pt idx="15">
                  <c:v>2020-KV4</c:v>
                </c:pt>
                <c:pt idx="16">
                  <c:v>2021-KV1</c:v>
                </c:pt>
                <c:pt idx="17">
                  <c:v>2021-KV2</c:v>
                </c:pt>
                <c:pt idx="18">
                  <c:v>2021-KV3</c:v>
                </c:pt>
                <c:pt idx="19">
                  <c:v>2021-KV4</c:v>
                </c:pt>
                <c:pt idx="20">
                  <c:v>2022-KV1</c:v>
                </c:pt>
                <c:pt idx="21">
                  <c:v>2022-KV2</c:v>
                </c:pt>
                <c:pt idx="22">
                  <c:v>2022-KV3</c:v>
                </c:pt>
                <c:pt idx="23">
                  <c:v>2022-KV4</c:v>
                </c:pt>
                <c:pt idx="24">
                  <c:v>2023-KV1</c:v>
                </c:pt>
                <c:pt idx="25">
                  <c:v>2023-KV2</c:v>
                </c:pt>
                <c:pt idx="26">
                  <c:v>2023-KV3</c:v>
                </c:pt>
                <c:pt idx="27">
                  <c:v>2023-KV4</c:v>
                </c:pt>
                <c:pt idx="28">
                  <c:v>2024-KV1</c:v>
                </c:pt>
                <c:pt idx="29">
                  <c:v>2024-KV2</c:v>
                </c:pt>
                <c:pt idx="30">
                  <c:v>2024-KV3</c:v>
                </c:pt>
                <c:pt idx="31">
                  <c:v>2024-KV4</c:v>
                </c:pt>
              </c:strCache>
            </c:strRef>
          </c:cat>
          <c:val>
            <c:numRef>
              <c:f>'Diabetesmedel över tid (1)'!$C$14:$BB$14</c:f>
              <c:numCache>
                <c:formatCode>#,##0.00</c:formatCode>
                <c:ptCount val="32"/>
                <c:pt idx="0">
                  <c:v>90075</c:v>
                </c:pt>
                <c:pt idx="1">
                  <c:v>94237.5</c:v>
                </c:pt>
                <c:pt idx="2">
                  <c:v>84600</c:v>
                </c:pt>
                <c:pt idx="3">
                  <c:v>88650</c:v>
                </c:pt>
                <c:pt idx="4">
                  <c:v>79687.5</c:v>
                </c:pt>
                <c:pt idx="5">
                  <c:v>83500</c:v>
                </c:pt>
                <c:pt idx="6">
                  <c:v>79450</c:v>
                </c:pt>
                <c:pt idx="7">
                  <c:v>78925</c:v>
                </c:pt>
                <c:pt idx="8">
                  <c:v>77775</c:v>
                </c:pt>
                <c:pt idx="9">
                  <c:v>72337.5</c:v>
                </c:pt>
                <c:pt idx="10">
                  <c:v>72450</c:v>
                </c:pt>
                <c:pt idx="11">
                  <c:v>68250</c:v>
                </c:pt>
                <c:pt idx="12">
                  <c:v>71175</c:v>
                </c:pt>
                <c:pt idx="13">
                  <c:v>65712.5</c:v>
                </c:pt>
                <c:pt idx="14">
                  <c:v>60975</c:v>
                </c:pt>
                <c:pt idx="15">
                  <c:v>62475</c:v>
                </c:pt>
                <c:pt idx="16">
                  <c:v>59812.5</c:v>
                </c:pt>
                <c:pt idx="17">
                  <c:v>55987.5</c:v>
                </c:pt>
                <c:pt idx="18">
                  <c:v>54075</c:v>
                </c:pt>
                <c:pt idx="19">
                  <c:v>53500</c:v>
                </c:pt>
                <c:pt idx="20">
                  <c:v>51862.5</c:v>
                </c:pt>
                <c:pt idx="21">
                  <c:v>47475</c:v>
                </c:pt>
                <c:pt idx="22">
                  <c:v>44775</c:v>
                </c:pt>
                <c:pt idx="23">
                  <c:v>44687.5</c:v>
                </c:pt>
                <c:pt idx="24">
                  <c:v>44512.5</c:v>
                </c:pt>
                <c:pt idx="25">
                  <c:v>40912.5</c:v>
                </c:pt>
                <c:pt idx="26">
                  <c:v>40187.5</c:v>
                </c:pt>
                <c:pt idx="27">
                  <c:v>37762.5</c:v>
                </c:pt>
                <c:pt idx="28">
                  <c:v>35850</c:v>
                </c:pt>
                <c:pt idx="29">
                  <c:v>34912.5</c:v>
                </c:pt>
                <c:pt idx="30">
                  <c:v>34750</c:v>
                </c:pt>
                <c:pt idx="31">
                  <c:v>34537.5</c:v>
                </c:pt>
              </c:numCache>
            </c:numRef>
          </c:val>
          <c:smooth val="0"/>
          <c:extLst>
            <c:ext xmlns:c16="http://schemas.microsoft.com/office/drawing/2014/chart" uri="{C3380CC4-5D6E-409C-BE32-E72D297353CC}">
              <c16:uniqueId val="{00000007-91D9-4A8A-9878-C53F2CFB228E}"/>
            </c:ext>
          </c:extLst>
        </c:ser>
        <c:ser>
          <c:idx val="7"/>
          <c:order val="7"/>
          <c:tx>
            <c:strRef>
              <c:f>'Diabetesmedel över tid (1)'!$B$20</c:f>
              <c:strCache>
                <c:ptCount val="1"/>
                <c:pt idx="0">
                  <c:v>Sulfonureider+repaglinid</c:v>
                </c:pt>
              </c:strCache>
            </c:strRef>
          </c:tx>
          <c:cat>
            <c:strRef>
              <c:f>'Diabetesmedel över tid (1)'!$C$12:$BB$12</c:f>
              <c:strCache>
                <c:ptCount val="32"/>
                <c:pt idx="0">
                  <c:v>2017-KV1</c:v>
                </c:pt>
                <c:pt idx="1">
                  <c:v>2017-KV2</c:v>
                </c:pt>
                <c:pt idx="2">
                  <c:v>2017-KV3</c:v>
                </c:pt>
                <c:pt idx="3">
                  <c:v>2017-KV4</c:v>
                </c:pt>
                <c:pt idx="4">
                  <c:v>2018-KV1</c:v>
                </c:pt>
                <c:pt idx="5">
                  <c:v>2018-KV2</c:v>
                </c:pt>
                <c:pt idx="6">
                  <c:v>2018-KV3</c:v>
                </c:pt>
                <c:pt idx="7">
                  <c:v>2018-KV4</c:v>
                </c:pt>
                <c:pt idx="8">
                  <c:v>2019-KV1</c:v>
                </c:pt>
                <c:pt idx="9">
                  <c:v>2019-KV2</c:v>
                </c:pt>
                <c:pt idx="10">
                  <c:v>2019-KV3</c:v>
                </c:pt>
                <c:pt idx="11">
                  <c:v>2019-KV4</c:v>
                </c:pt>
                <c:pt idx="12">
                  <c:v>2020-KV1</c:v>
                </c:pt>
                <c:pt idx="13">
                  <c:v>2020-KV2</c:v>
                </c:pt>
                <c:pt idx="14">
                  <c:v>2020-KV3</c:v>
                </c:pt>
                <c:pt idx="15">
                  <c:v>2020-KV4</c:v>
                </c:pt>
                <c:pt idx="16">
                  <c:v>2021-KV1</c:v>
                </c:pt>
                <c:pt idx="17">
                  <c:v>2021-KV2</c:v>
                </c:pt>
                <c:pt idx="18">
                  <c:v>2021-KV3</c:v>
                </c:pt>
                <c:pt idx="19">
                  <c:v>2021-KV4</c:v>
                </c:pt>
                <c:pt idx="20">
                  <c:v>2022-KV1</c:v>
                </c:pt>
                <c:pt idx="21">
                  <c:v>2022-KV2</c:v>
                </c:pt>
                <c:pt idx="22">
                  <c:v>2022-KV3</c:v>
                </c:pt>
                <c:pt idx="23">
                  <c:v>2022-KV4</c:v>
                </c:pt>
                <c:pt idx="24">
                  <c:v>2023-KV1</c:v>
                </c:pt>
                <c:pt idx="25">
                  <c:v>2023-KV2</c:v>
                </c:pt>
                <c:pt idx="26">
                  <c:v>2023-KV3</c:v>
                </c:pt>
                <c:pt idx="27">
                  <c:v>2023-KV4</c:v>
                </c:pt>
                <c:pt idx="28">
                  <c:v>2024-KV1</c:v>
                </c:pt>
                <c:pt idx="29">
                  <c:v>2024-KV2</c:v>
                </c:pt>
                <c:pt idx="30">
                  <c:v>2024-KV3</c:v>
                </c:pt>
                <c:pt idx="31">
                  <c:v>2024-KV4</c:v>
                </c:pt>
              </c:strCache>
            </c:strRef>
          </c:cat>
          <c:val>
            <c:numRef>
              <c:f>'Diabetesmedel över tid (1)'!$C$20:$BB$20</c:f>
              <c:numCache>
                <c:formatCode>#,##0.00</c:formatCode>
                <c:ptCount val="32"/>
                <c:pt idx="0">
                  <c:v>88773.750013000012</c:v>
                </c:pt>
                <c:pt idx="1">
                  <c:v>93274.125005000009</c:v>
                </c:pt>
                <c:pt idx="2">
                  <c:v>85851.375</c:v>
                </c:pt>
                <c:pt idx="3">
                  <c:v>85750.625</c:v>
                </c:pt>
                <c:pt idx="4">
                  <c:v>85107.125</c:v>
                </c:pt>
                <c:pt idx="5">
                  <c:v>85012.25</c:v>
                </c:pt>
                <c:pt idx="6">
                  <c:v>77844.375</c:v>
                </c:pt>
                <c:pt idx="7">
                  <c:v>77817.625</c:v>
                </c:pt>
                <c:pt idx="8">
                  <c:v>74283.125</c:v>
                </c:pt>
                <c:pt idx="9">
                  <c:v>71292.75</c:v>
                </c:pt>
                <c:pt idx="10">
                  <c:v>69562.875</c:v>
                </c:pt>
                <c:pt idx="11">
                  <c:v>68699.625</c:v>
                </c:pt>
                <c:pt idx="12">
                  <c:v>69399</c:v>
                </c:pt>
                <c:pt idx="13">
                  <c:v>59065.666499999999</c:v>
                </c:pt>
                <c:pt idx="14">
                  <c:v>58762.719250000009</c:v>
                </c:pt>
                <c:pt idx="15">
                  <c:v>58278.075250000009</c:v>
                </c:pt>
                <c:pt idx="16">
                  <c:v>55096.431750000003</c:v>
                </c:pt>
                <c:pt idx="17">
                  <c:v>54614.75</c:v>
                </c:pt>
                <c:pt idx="18">
                  <c:v>45394.75</c:v>
                </c:pt>
                <c:pt idx="19">
                  <c:v>34758.75</c:v>
                </c:pt>
                <c:pt idx="20">
                  <c:v>37387.875</c:v>
                </c:pt>
                <c:pt idx="21">
                  <c:v>38432.25</c:v>
                </c:pt>
                <c:pt idx="22">
                  <c:v>39124.5</c:v>
                </c:pt>
                <c:pt idx="23">
                  <c:v>40776.375</c:v>
                </c:pt>
                <c:pt idx="24">
                  <c:v>39454</c:v>
                </c:pt>
                <c:pt idx="25">
                  <c:v>35556.125</c:v>
                </c:pt>
                <c:pt idx="26">
                  <c:v>23918.375</c:v>
                </c:pt>
                <c:pt idx="27">
                  <c:v>34350.75</c:v>
                </c:pt>
                <c:pt idx="28">
                  <c:v>32929.375</c:v>
                </c:pt>
                <c:pt idx="29">
                  <c:v>34186.875</c:v>
                </c:pt>
                <c:pt idx="30">
                  <c:v>31504.125</c:v>
                </c:pt>
                <c:pt idx="31">
                  <c:v>31904.5</c:v>
                </c:pt>
              </c:numCache>
            </c:numRef>
          </c:val>
          <c:smooth val="0"/>
          <c:extLst>
            <c:ext xmlns:c16="http://schemas.microsoft.com/office/drawing/2014/chart" uri="{C3380CC4-5D6E-409C-BE32-E72D297353CC}">
              <c16:uniqueId val="{00000008-91D9-4A8A-9878-C53F2CFB228E}"/>
            </c:ext>
          </c:extLst>
        </c:ser>
        <c:ser>
          <c:idx val="8"/>
          <c:order val="8"/>
          <c:tx>
            <c:strRef>
              <c:f>'Diabetesmedel över tid (1)'!$B$21</c:f>
              <c:strCache>
                <c:ptCount val="1"/>
                <c:pt idx="0">
                  <c:v>Övriga po diabetesmedel</c:v>
                </c:pt>
              </c:strCache>
            </c:strRef>
          </c:tx>
          <c:cat>
            <c:strRef>
              <c:f>'Diabetesmedel över tid (1)'!$C$12:$BB$12</c:f>
              <c:strCache>
                <c:ptCount val="32"/>
                <c:pt idx="0">
                  <c:v>2017-KV1</c:v>
                </c:pt>
                <c:pt idx="1">
                  <c:v>2017-KV2</c:v>
                </c:pt>
                <c:pt idx="2">
                  <c:v>2017-KV3</c:v>
                </c:pt>
                <c:pt idx="3">
                  <c:v>2017-KV4</c:v>
                </c:pt>
                <c:pt idx="4">
                  <c:v>2018-KV1</c:v>
                </c:pt>
                <c:pt idx="5">
                  <c:v>2018-KV2</c:v>
                </c:pt>
                <c:pt idx="6">
                  <c:v>2018-KV3</c:v>
                </c:pt>
                <c:pt idx="7">
                  <c:v>2018-KV4</c:v>
                </c:pt>
                <c:pt idx="8">
                  <c:v>2019-KV1</c:v>
                </c:pt>
                <c:pt idx="9">
                  <c:v>2019-KV2</c:v>
                </c:pt>
                <c:pt idx="10">
                  <c:v>2019-KV3</c:v>
                </c:pt>
                <c:pt idx="11">
                  <c:v>2019-KV4</c:v>
                </c:pt>
                <c:pt idx="12">
                  <c:v>2020-KV1</c:v>
                </c:pt>
                <c:pt idx="13">
                  <c:v>2020-KV2</c:v>
                </c:pt>
                <c:pt idx="14">
                  <c:v>2020-KV3</c:v>
                </c:pt>
                <c:pt idx="15">
                  <c:v>2020-KV4</c:v>
                </c:pt>
                <c:pt idx="16">
                  <c:v>2021-KV1</c:v>
                </c:pt>
                <c:pt idx="17">
                  <c:v>2021-KV2</c:v>
                </c:pt>
                <c:pt idx="18">
                  <c:v>2021-KV3</c:v>
                </c:pt>
                <c:pt idx="19">
                  <c:v>2021-KV4</c:v>
                </c:pt>
                <c:pt idx="20">
                  <c:v>2022-KV1</c:v>
                </c:pt>
                <c:pt idx="21">
                  <c:v>2022-KV2</c:v>
                </c:pt>
                <c:pt idx="22">
                  <c:v>2022-KV3</c:v>
                </c:pt>
                <c:pt idx="23">
                  <c:v>2022-KV4</c:v>
                </c:pt>
                <c:pt idx="24">
                  <c:v>2023-KV1</c:v>
                </c:pt>
                <c:pt idx="25">
                  <c:v>2023-KV2</c:v>
                </c:pt>
                <c:pt idx="26">
                  <c:v>2023-KV3</c:v>
                </c:pt>
                <c:pt idx="27">
                  <c:v>2023-KV4</c:v>
                </c:pt>
                <c:pt idx="28">
                  <c:v>2024-KV1</c:v>
                </c:pt>
                <c:pt idx="29">
                  <c:v>2024-KV2</c:v>
                </c:pt>
                <c:pt idx="30">
                  <c:v>2024-KV3</c:v>
                </c:pt>
                <c:pt idx="31">
                  <c:v>2024-KV4</c:v>
                </c:pt>
              </c:strCache>
            </c:strRef>
          </c:cat>
          <c:val>
            <c:numRef>
              <c:f>'Diabetesmedel över tid (1)'!$C$21:$BB$21</c:f>
              <c:numCache>
                <c:formatCode>#,##0.00</c:formatCode>
                <c:ptCount val="32"/>
                <c:pt idx="0">
                  <c:v>5627.3333380000004</c:v>
                </c:pt>
                <c:pt idx="1">
                  <c:v>6162.0000039999995</c:v>
                </c:pt>
                <c:pt idx="2">
                  <c:v>5531.8333400000001</c:v>
                </c:pt>
                <c:pt idx="3">
                  <c:v>5500.1666720000003</c:v>
                </c:pt>
                <c:pt idx="4">
                  <c:v>6366.1666729999997</c:v>
                </c:pt>
                <c:pt idx="5">
                  <c:v>6644.8333389999998</c:v>
                </c:pt>
                <c:pt idx="6">
                  <c:v>6176.3333400000001</c:v>
                </c:pt>
                <c:pt idx="7">
                  <c:v>7190.1666729999997</c:v>
                </c:pt>
                <c:pt idx="8">
                  <c:v>7433.5000039999995</c:v>
                </c:pt>
                <c:pt idx="9">
                  <c:v>8227.166670999999</c:v>
                </c:pt>
                <c:pt idx="10">
                  <c:v>8883.5</c:v>
                </c:pt>
                <c:pt idx="11">
                  <c:v>8139.5</c:v>
                </c:pt>
                <c:pt idx="12">
                  <c:v>10409.5</c:v>
                </c:pt>
                <c:pt idx="13">
                  <c:v>10312.5322</c:v>
                </c:pt>
                <c:pt idx="14">
                  <c:v>11200.1142</c:v>
                </c:pt>
                <c:pt idx="15">
                  <c:v>9997.19</c:v>
                </c:pt>
                <c:pt idx="16">
                  <c:v>10992.1769</c:v>
                </c:pt>
                <c:pt idx="17">
                  <c:v>11440.5</c:v>
                </c:pt>
                <c:pt idx="18">
                  <c:v>12502</c:v>
                </c:pt>
                <c:pt idx="19">
                  <c:v>16282.5</c:v>
                </c:pt>
                <c:pt idx="20">
                  <c:v>20958</c:v>
                </c:pt>
                <c:pt idx="21">
                  <c:v>22171</c:v>
                </c:pt>
                <c:pt idx="22">
                  <c:v>21572</c:v>
                </c:pt>
                <c:pt idx="23">
                  <c:v>22692</c:v>
                </c:pt>
                <c:pt idx="24">
                  <c:v>22237</c:v>
                </c:pt>
                <c:pt idx="25">
                  <c:v>21290</c:v>
                </c:pt>
                <c:pt idx="26">
                  <c:v>21736</c:v>
                </c:pt>
                <c:pt idx="27">
                  <c:v>21388.5</c:v>
                </c:pt>
                <c:pt idx="28">
                  <c:v>21750</c:v>
                </c:pt>
                <c:pt idx="29">
                  <c:v>22054</c:v>
                </c:pt>
                <c:pt idx="30">
                  <c:v>22630</c:v>
                </c:pt>
                <c:pt idx="31">
                  <c:v>21999</c:v>
                </c:pt>
              </c:numCache>
            </c:numRef>
          </c:val>
          <c:smooth val="0"/>
          <c:extLst>
            <c:ext xmlns:c16="http://schemas.microsoft.com/office/drawing/2014/chart" uri="{C3380CC4-5D6E-409C-BE32-E72D297353CC}">
              <c16:uniqueId val="{00000009-91D9-4A8A-9878-C53F2CFB228E}"/>
            </c:ext>
          </c:extLst>
        </c:ser>
        <c:dLbls>
          <c:showLegendKey val="0"/>
          <c:showVal val="0"/>
          <c:showCatName val="0"/>
          <c:showSerName val="0"/>
          <c:showPercent val="0"/>
          <c:showBubbleSize val="0"/>
        </c:dLbls>
        <c:marker val="1"/>
        <c:smooth val="0"/>
        <c:axId val="114427008"/>
        <c:axId val="114428544"/>
        <c:extLst/>
      </c:lineChart>
      <c:catAx>
        <c:axId val="114427008"/>
        <c:scaling>
          <c:orientation val="minMax"/>
        </c:scaling>
        <c:delete val="0"/>
        <c:axPos val="b"/>
        <c:numFmt formatCode="General" sourceLinked="0"/>
        <c:majorTickMark val="out"/>
        <c:minorTickMark val="none"/>
        <c:tickLblPos val="nextTo"/>
        <c:crossAx val="114428544"/>
        <c:crosses val="autoZero"/>
        <c:auto val="1"/>
        <c:lblAlgn val="ctr"/>
        <c:lblOffset val="100"/>
        <c:noMultiLvlLbl val="0"/>
      </c:catAx>
      <c:valAx>
        <c:axId val="114428544"/>
        <c:scaling>
          <c:orientation val="minMax"/>
        </c:scaling>
        <c:delete val="0"/>
        <c:axPos val="l"/>
        <c:majorGridlines/>
        <c:title>
          <c:tx>
            <c:rich>
              <a:bodyPr rot="-5400000" vert="horz"/>
              <a:lstStyle/>
              <a:p>
                <a:pPr>
                  <a:defRPr/>
                </a:pPr>
                <a:r>
                  <a:rPr lang="en-US"/>
                  <a:t>DDD</a:t>
                </a:r>
              </a:p>
            </c:rich>
          </c:tx>
          <c:layout>
            <c:manualLayout>
              <c:xMode val="edge"/>
              <c:yMode val="edge"/>
              <c:x val="5.1765322364406832E-3"/>
              <c:y val="0.43670090499206682"/>
            </c:manualLayout>
          </c:layout>
          <c:overlay val="0"/>
        </c:title>
        <c:numFmt formatCode="#,##0" sourceLinked="0"/>
        <c:majorTickMark val="out"/>
        <c:minorTickMark val="none"/>
        <c:tickLblPos val="nextTo"/>
        <c:crossAx val="114427008"/>
        <c:crosses val="autoZero"/>
        <c:crossBetween val="between"/>
      </c:valAx>
    </c:plotArea>
    <c:legend>
      <c:legendPos val="r"/>
      <c:layout>
        <c:manualLayout>
          <c:xMode val="edge"/>
          <c:yMode val="edge"/>
          <c:x val="9.8238539053924281E-2"/>
          <c:y val="0.32834559240157385"/>
          <c:w val="0.1948307680528075"/>
          <c:h val="0.34004519727908167"/>
        </c:manualLayout>
      </c:layout>
      <c:overlay val="0"/>
      <c:spPr>
        <a:solidFill>
          <a:schemeClr val="bg1"/>
        </a:solidFill>
        <a:ln>
          <a:solidFill>
            <a:schemeClr val="tx1"/>
          </a:solidFill>
        </a:ln>
      </c:spPr>
    </c:legend>
    <c:plotVisOnly val="1"/>
    <c:dispBlanksAs val="gap"/>
    <c:showDLblsOverMax val="0"/>
  </c:chart>
  <c:txPr>
    <a:bodyPr/>
    <a:lstStyle/>
    <a:p>
      <a:pPr>
        <a:defRPr lang="sv-SE" sz="1000" b="1" i="0" u="none" strike="noStrike" kern="1200" baseline="0">
          <a:solidFill>
            <a:schemeClr val="tx1"/>
          </a:solidFill>
          <a:latin typeface="+mn-lt"/>
          <a:ea typeface="+mn-ea"/>
          <a:cs typeface="+mn-cs"/>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err="1"/>
              <a:t>Diabetesmedel</a:t>
            </a:r>
            <a:r>
              <a:rPr lang="en-US" sz="1800" dirty="0"/>
              <a:t> - kronor per </a:t>
            </a:r>
            <a:r>
              <a:rPr lang="en-US" sz="1800" dirty="0" err="1"/>
              <a:t>kvartal</a:t>
            </a:r>
            <a:endParaRPr lang="sv-SE" sz="1800" dirty="0"/>
          </a:p>
          <a:p>
            <a:pPr>
              <a:defRPr/>
            </a:pPr>
            <a:r>
              <a:rPr lang="en-US" sz="1800" dirty="0"/>
              <a:t>Till </a:t>
            </a:r>
            <a:r>
              <a:rPr lang="en-US" sz="1800" dirty="0" err="1"/>
              <a:t>kronobergare</a:t>
            </a:r>
            <a:r>
              <a:rPr lang="en-US" sz="1800" dirty="0"/>
              <a:t> </a:t>
            </a:r>
            <a:r>
              <a:rPr lang="en-US" sz="1800" dirty="0" err="1"/>
              <a:t>på</a:t>
            </a:r>
            <a:r>
              <a:rPr lang="en-US" sz="1800" dirty="0"/>
              <a:t> </a:t>
            </a:r>
            <a:r>
              <a:rPr lang="en-US" sz="1800" dirty="0" err="1"/>
              <a:t>recept</a:t>
            </a:r>
            <a:endParaRPr lang="sv-SE" sz="1800" dirty="0"/>
          </a:p>
        </c:rich>
      </c:tx>
      <c:overlay val="0"/>
    </c:title>
    <c:autoTitleDeleted val="0"/>
    <c:plotArea>
      <c:layout>
        <c:manualLayout>
          <c:layoutTarget val="inner"/>
          <c:xMode val="edge"/>
          <c:yMode val="edge"/>
          <c:x val="9.603650945406296E-2"/>
          <c:y val="0.13361202447726042"/>
          <c:w val="0.89579907022687832"/>
          <c:h val="0.73360377075059235"/>
        </c:manualLayout>
      </c:layout>
      <c:lineChart>
        <c:grouping val="standard"/>
        <c:varyColors val="0"/>
        <c:ser>
          <c:idx val="0"/>
          <c:order val="0"/>
          <c:tx>
            <c:strRef>
              <c:f>'Diabetesmedel över tid (1)'!$B$27</c:f>
              <c:strCache>
                <c:ptCount val="1"/>
                <c:pt idx="0">
                  <c:v>GLP1-analoger</c:v>
                </c:pt>
              </c:strCache>
            </c:strRef>
          </c:tx>
          <c:spPr>
            <a:ln>
              <a:solidFill>
                <a:schemeClr val="accent6"/>
              </a:solidFill>
            </a:ln>
          </c:spPr>
          <c:marker>
            <c:symbol val="circle"/>
            <c:size val="5"/>
            <c:spPr>
              <a:solidFill>
                <a:schemeClr val="accent6"/>
              </a:solidFill>
              <a:ln>
                <a:solidFill>
                  <a:schemeClr val="accent6"/>
                </a:solidFill>
              </a:ln>
            </c:spPr>
          </c:marker>
          <c:cat>
            <c:strRef>
              <c:f>'Diabetesmedel över tid (1)'!$C$12:$BB$12</c:f>
              <c:strCache>
                <c:ptCount val="32"/>
                <c:pt idx="0">
                  <c:v>2017-KV1</c:v>
                </c:pt>
                <c:pt idx="1">
                  <c:v>2017-KV2</c:v>
                </c:pt>
                <c:pt idx="2">
                  <c:v>2017-KV3</c:v>
                </c:pt>
                <c:pt idx="3">
                  <c:v>2017-KV4</c:v>
                </c:pt>
                <c:pt idx="4">
                  <c:v>2018-KV1</c:v>
                </c:pt>
                <c:pt idx="5">
                  <c:v>2018-KV2</c:v>
                </c:pt>
                <c:pt idx="6">
                  <c:v>2018-KV3</c:v>
                </c:pt>
                <c:pt idx="7">
                  <c:v>2018-KV4</c:v>
                </c:pt>
                <c:pt idx="8">
                  <c:v>2019-KV1</c:v>
                </c:pt>
                <c:pt idx="9">
                  <c:v>2019-KV2</c:v>
                </c:pt>
                <c:pt idx="10">
                  <c:v>2019-KV3</c:v>
                </c:pt>
                <c:pt idx="11">
                  <c:v>2019-KV4</c:v>
                </c:pt>
                <c:pt idx="12">
                  <c:v>2020-KV1</c:v>
                </c:pt>
                <c:pt idx="13">
                  <c:v>2020-KV2</c:v>
                </c:pt>
                <c:pt idx="14">
                  <c:v>2020-KV3</c:v>
                </c:pt>
                <c:pt idx="15">
                  <c:v>2020-KV4</c:v>
                </c:pt>
                <c:pt idx="16">
                  <c:v>2021-KV1</c:v>
                </c:pt>
                <c:pt idx="17">
                  <c:v>2021-KV2</c:v>
                </c:pt>
                <c:pt idx="18">
                  <c:v>2021-KV3</c:v>
                </c:pt>
                <c:pt idx="19">
                  <c:v>2021-KV4</c:v>
                </c:pt>
                <c:pt idx="20">
                  <c:v>2022-KV1</c:v>
                </c:pt>
                <c:pt idx="21">
                  <c:v>2022-KV2</c:v>
                </c:pt>
                <c:pt idx="22">
                  <c:v>2022-KV3</c:v>
                </c:pt>
                <c:pt idx="23">
                  <c:v>2022-KV4</c:v>
                </c:pt>
                <c:pt idx="24">
                  <c:v>2023-KV1</c:v>
                </c:pt>
                <c:pt idx="25">
                  <c:v>2023-KV2</c:v>
                </c:pt>
                <c:pt idx="26">
                  <c:v>2023-KV3</c:v>
                </c:pt>
                <c:pt idx="27">
                  <c:v>2023-KV4</c:v>
                </c:pt>
                <c:pt idx="28">
                  <c:v>2024-KV1</c:v>
                </c:pt>
                <c:pt idx="29">
                  <c:v>2024-KV2</c:v>
                </c:pt>
                <c:pt idx="30">
                  <c:v>2024-KV3</c:v>
                </c:pt>
                <c:pt idx="31">
                  <c:v>2024-KV4</c:v>
                </c:pt>
              </c:strCache>
            </c:strRef>
          </c:cat>
          <c:val>
            <c:numRef>
              <c:f>'Diabetesmedel över tid (1)'!$C$27:$BB$27</c:f>
              <c:numCache>
                <c:formatCode>#,##0.00</c:formatCode>
                <c:ptCount val="32"/>
                <c:pt idx="0">
                  <c:v>1667490.919999999</c:v>
                </c:pt>
                <c:pt idx="1">
                  <c:v>1818743.1699999983</c:v>
                </c:pt>
                <c:pt idx="2">
                  <c:v>1802939.2999999986</c:v>
                </c:pt>
                <c:pt idx="3">
                  <c:v>1975970.9799999986</c:v>
                </c:pt>
                <c:pt idx="4">
                  <c:v>2189717.8199999984</c:v>
                </c:pt>
                <c:pt idx="5">
                  <c:v>2448125.2499999981</c:v>
                </c:pt>
                <c:pt idx="6">
                  <c:v>2419283.879999998</c:v>
                </c:pt>
                <c:pt idx="7">
                  <c:v>2627145.069999997</c:v>
                </c:pt>
                <c:pt idx="8">
                  <c:v>2875631.6599999974</c:v>
                </c:pt>
                <c:pt idx="9">
                  <c:v>3174145.1599999974</c:v>
                </c:pt>
                <c:pt idx="10">
                  <c:v>3199965.4799999995</c:v>
                </c:pt>
                <c:pt idx="11">
                  <c:v>3477013.379999999</c:v>
                </c:pt>
                <c:pt idx="12">
                  <c:v>4073378.7899999982</c:v>
                </c:pt>
                <c:pt idx="13">
                  <c:v>4097086.9799999972</c:v>
                </c:pt>
                <c:pt idx="14">
                  <c:v>4122332.4199999971</c:v>
                </c:pt>
                <c:pt idx="15">
                  <c:v>4568711.8199999984</c:v>
                </c:pt>
                <c:pt idx="16">
                  <c:v>4879989.7899999982</c:v>
                </c:pt>
                <c:pt idx="17">
                  <c:v>5223505.4899999974</c:v>
                </c:pt>
                <c:pt idx="18">
                  <c:v>5426265.9499999993</c:v>
                </c:pt>
                <c:pt idx="19">
                  <c:v>5849391.9899999974</c:v>
                </c:pt>
                <c:pt idx="20">
                  <c:v>6100253.4499999983</c:v>
                </c:pt>
                <c:pt idx="21">
                  <c:v>6910312.8899999969</c:v>
                </c:pt>
                <c:pt idx="22">
                  <c:v>6929674.7999999998</c:v>
                </c:pt>
                <c:pt idx="23">
                  <c:v>6958590.6900000004</c:v>
                </c:pt>
                <c:pt idx="24">
                  <c:v>6679254.1699999999</c:v>
                </c:pt>
                <c:pt idx="25">
                  <c:v>8065820.6600000001</c:v>
                </c:pt>
                <c:pt idx="26">
                  <c:v>9179772.8499999996</c:v>
                </c:pt>
                <c:pt idx="27">
                  <c:v>7703592.3499999996</c:v>
                </c:pt>
                <c:pt idx="28">
                  <c:v>9694018.5600000005</c:v>
                </c:pt>
                <c:pt idx="29">
                  <c:v>9915787.4000000004</c:v>
                </c:pt>
                <c:pt idx="30">
                  <c:v>12099528.710000001</c:v>
                </c:pt>
                <c:pt idx="31">
                  <c:v>12597992.02</c:v>
                </c:pt>
              </c:numCache>
            </c:numRef>
          </c:val>
          <c:smooth val="0"/>
          <c:extLst>
            <c:ext xmlns:c16="http://schemas.microsoft.com/office/drawing/2014/chart" uri="{C3380CC4-5D6E-409C-BE32-E72D297353CC}">
              <c16:uniqueId val="{00000000-B748-4360-9BB5-8954C3D869BD}"/>
            </c:ext>
          </c:extLst>
        </c:ser>
        <c:ser>
          <c:idx val="1"/>
          <c:order val="1"/>
          <c:tx>
            <c:strRef>
              <c:f>'Diabetesmedel över tid (1)'!$B$28</c:f>
              <c:strCache>
                <c:ptCount val="1"/>
                <c:pt idx="0">
                  <c:v>SGLT2-hämmare</c:v>
                </c:pt>
              </c:strCache>
            </c:strRef>
          </c:tx>
          <c:spPr>
            <a:ln>
              <a:solidFill>
                <a:schemeClr val="accent1">
                  <a:lumMod val="60000"/>
                  <a:lumOff val="40000"/>
                </a:schemeClr>
              </a:solidFill>
            </a:ln>
          </c:spPr>
          <c:marker>
            <c:symbol val="circle"/>
            <c:size val="5"/>
            <c:spPr>
              <a:solidFill>
                <a:schemeClr val="accent1">
                  <a:lumMod val="60000"/>
                  <a:lumOff val="40000"/>
                </a:schemeClr>
              </a:solidFill>
              <a:ln>
                <a:solidFill>
                  <a:schemeClr val="accent1">
                    <a:lumMod val="60000"/>
                    <a:lumOff val="40000"/>
                  </a:schemeClr>
                </a:solidFill>
              </a:ln>
            </c:spPr>
          </c:marker>
          <c:cat>
            <c:strRef>
              <c:f>'Diabetesmedel över tid (1)'!$C$12:$BB$12</c:f>
              <c:strCache>
                <c:ptCount val="32"/>
                <c:pt idx="0">
                  <c:v>2017-KV1</c:v>
                </c:pt>
                <c:pt idx="1">
                  <c:v>2017-KV2</c:v>
                </c:pt>
                <c:pt idx="2">
                  <c:v>2017-KV3</c:v>
                </c:pt>
                <c:pt idx="3">
                  <c:v>2017-KV4</c:v>
                </c:pt>
                <c:pt idx="4">
                  <c:v>2018-KV1</c:v>
                </c:pt>
                <c:pt idx="5">
                  <c:v>2018-KV2</c:v>
                </c:pt>
                <c:pt idx="6">
                  <c:v>2018-KV3</c:v>
                </c:pt>
                <c:pt idx="7">
                  <c:v>2018-KV4</c:v>
                </c:pt>
                <c:pt idx="8">
                  <c:v>2019-KV1</c:v>
                </c:pt>
                <c:pt idx="9">
                  <c:v>2019-KV2</c:v>
                </c:pt>
                <c:pt idx="10">
                  <c:v>2019-KV3</c:v>
                </c:pt>
                <c:pt idx="11">
                  <c:v>2019-KV4</c:v>
                </c:pt>
                <c:pt idx="12">
                  <c:v>2020-KV1</c:v>
                </c:pt>
                <c:pt idx="13">
                  <c:v>2020-KV2</c:v>
                </c:pt>
                <c:pt idx="14">
                  <c:v>2020-KV3</c:v>
                </c:pt>
                <c:pt idx="15">
                  <c:v>2020-KV4</c:v>
                </c:pt>
                <c:pt idx="16">
                  <c:v>2021-KV1</c:v>
                </c:pt>
                <c:pt idx="17">
                  <c:v>2021-KV2</c:v>
                </c:pt>
                <c:pt idx="18">
                  <c:v>2021-KV3</c:v>
                </c:pt>
                <c:pt idx="19">
                  <c:v>2021-KV4</c:v>
                </c:pt>
                <c:pt idx="20">
                  <c:v>2022-KV1</c:v>
                </c:pt>
                <c:pt idx="21">
                  <c:v>2022-KV2</c:v>
                </c:pt>
                <c:pt idx="22">
                  <c:v>2022-KV3</c:v>
                </c:pt>
                <c:pt idx="23">
                  <c:v>2022-KV4</c:v>
                </c:pt>
                <c:pt idx="24">
                  <c:v>2023-KV1</c:v>
                </c:pt>
                <c:pt idx="25">
                  <c:v>2023-KV2</c:v>
                </c:pt>
                <c:pt idx="26">
                  <c:v>2023-KV3</c:v>
                </c:pt>
                <c:pt idx="27">
                  <c:v>2023-KV4</c:v>
                </c:pt>
                <c:pt idx="28">
                  <c:v>2024-KV1</c:v>
                </c:pt>
                <c:pt idx="29">
                  <c:v>2024-KV2</c:v>
                </c:pt>
                <c:pt idx="30">
                  <c:v>2024-KV3</c:v>
                </c:pt>
                <c:pt idx="31">
                  <c:v>2024-KV4</c:v>
                </c:pt>
              </c:strCache>
            </c:strRef>
          </c:cat>
          <c:val>
            <c:numRef>
              <c:f>'Diabetesmedel över tid (1)'!$C$28:$BB$28</c:f>
              <c:numCache>
                <c:formatCode>#,##0.00</c:formatCode>
                <c:ptCount val="32"/>
                <c:pt idx="0">
                  <c:v>297671.74000000005</c:v>
                </c:pt>
                <c:pt idx="1">
                  <c:v>363055.54</c:v>
                </c:pt>
                <c:pt idx="2">
                  <c:v>333749.63</c:v>
                </c:pt>
                <c:pt idx="3">
                  <c:v>379297.27999999991</c:v>
                </c:pt>
                <c:pt idx="4">
                  <c:v>446090.7899999998</c:v>
                </c:pt>
                <c:pt idx="5">
                  <c:v>536987.22999999986</c:v>
                </c:pt>
                <c:pt idx="6">
                  <c:v>518856.26999999979</c:v>
                </c:pt>
                <c:pt idx="7">
                  <c:v>663298.74999999988</c:v>
                </c:pt>
                <c:pt idx="8">
                  <c:v>717994.66999999993</c:v>
                </c:pt>
                <c:pt idx="9">
                  <c:v>841891.57000000007</c:v>
                </c:pt>
                <c:pt idx="10">
                  <c:v>947991.10999999987</c:v>
                </c:pt>
                <c:pt idx="11">
                  <c:v>1097391.5300000003</c:v>
                </c:pt>
                <c:pt idx="12">
                  <c:v>1274391.1000000001</c:v>
                </c:pt>
                <c:pt idx="13">
                  <c:v>1302221.1200000008</c:v>
                </c:pt>
                <c:pt idx="14">
                  <c:v>1328360.67</c:v>
                </c:pt>
                <c:pt idx="15">
                  <c:v>1507848.3682000004</c:v>
                </c:pt>
                <c:pt idx="16">
                  <c:v>1619075.1099999999</c:v>
                </c:pt>
                <c:pt idx="17">
                  <c:v>1795164.88</c:v>
                </c:pt>
                <c:pt idx="18">
                  <c:v>1931384.42</c:v>
                </c:pt>
                <c:pt idx="19">
                  <c:v>2282912.13</c:v>
                </c:pt>
                <c:pt idx="20">
                  <c:v>2508911.09</c:v>
                </c:pt>
                <c:pt idx="21">
                  <c:v>2986979.330000001</c:v>
                </c:pt>
                <c:pt idx="22">
                  <c:v>3121266.72</c:v>
                </c:pt>
                <c:pt idx="23">
                  <c:v>3431709.1</c:v>
                </c:pt>
                <c:pt idx="24">
                  <c:v>3860061.21</c:v>
                </c:pt>
                <c:pt idx="25">
                  <c:v>4249385.95</c:v>
                </c:pt>
                <c:pt idx="26">
                  <c:v>4455554.16</c:v>
                </c:pt>
                <c:pt idx="27">
                  <c:v>4802645.53</c:v>
                </c:pt>
                <c:pt idx="28">
                  <c:v>5081741.34</c:v>
                </c:pt>
                <c:pt idx="29">
                  <c:v>5575963.5199999996</c:v>
                </c:pt>
                <c:pt idx="30">
                  <c:v>5803132.9900000002</c:v>
                </c:pt>
                <c:pt idx="31">
                  <c:v>6230611.4900000002</c:v>
                </c:pt>
              </c:numCache>
            </c:numRef>
          </c:val>
          <c:smooth val="0"/>
          <c:extLst>
            <c:ext xmlns:c16="http://schemas.microsoft.com/office/drawing/2014/chart" uri="{C3380CC4-5D6E-409C-BE32-E72D297353CC}">
              <c16:uniqueId val="{00000001-B748-4360-9BB5-8954C3D869BD}"/>
            </c:ext>
          </c:extLst>
        </c:ser>
        <c:ser>
          <c:idx val="2"/>
          <c:order val="2"/>
          <c:tx>
            <c:strRef>
              <c:f>'Diabetesmedel över tid (1)'!$B$24</c:f>
              <c:strCache>
                <c:ptCount val="1"/>
                <c:pt idx="0">
                  <c:v>Långverkande insulin</c:v>
                </c:pt>
              </c:strCache>
            </c:strRef>
          </c:tx>
          <c:marker>
            <c:symbol val="square"/>
            <c:size val="5"/>
          </c:marker>
          <c:cat>
            <c:strRef>
              <c:f>'Diabetesmedel över tid (1)'!$C$12:$BB$12</c:f>
              <c:strCache>
                <c:ptCount val="32"/>
                <c:pt idx="0">
                  <c:v>2017-KV1</c:v>
                </c:pt>
                <c:pt idx="1">
                  <c:v>2017-KV2</c:v>
                </c:pt>
                <c:pt idx="2">
                  <c:v>2017-KV3</c:v>
                </c:pt>
                <c:pt idx="3">
                  <c:v>2017-KV4</c:v>
                </c:pt>
                <c:pt idx="4">
                  <c:v>2018-KV1</c:v>
                </c:pt>
                <c:pt idx="5">
                  <c:v>2018-KV2</c:v>
                </c:pt>
                <c:pt idx="6">
                  <c:v>2018-KV3</c:v>
                </c:pt>
                <c:pt idx="7">
                  <c:v>2018-KV4</c:v>
                </c:pt>
                <c:pt idx="8">
                  <c:v>2019-KV1</c:v>
                </c:pt>
                <c:pt idx="9">
                  <c:v>2019-KV2</c:v>
                </c:pt>
                <c:pt idx="10">
                  <c:v>2019-KV3</c:v>
                </c:pt>
                <c:pt idx="11">
                  <c:v>2019-KV4</c:v>
                </c:pt>
                <c:pt idx="12">
                  <c:v>2020-KV1</c:v>
                </c:pt>
                <c:pt idx="13">
                  <c:v>2020-KV2</c:v>
                </c:pt>
                <c:pt idx="14">
                  <c:v>2020-KV3</c:v>
                </c:pt>
                <c:pt idx="15">
                  <c:v>2020-KV4</c:v>
                </c:pt>
                <c:pt idx="16">
                  <c:v>2021-KV1</c:v>
                </c:pt>
                <c:pt idx="17">
                  <c:v>2021-KV2</c:v>
                </c:pt>
                <c:pt idx="18">
                  <c:v>2021-KV3</c:v>
                </c:pt>
                <c:pt idx="19">
                  <c:v>2021-KV4</c:v>
                </c:pt>
                <c:pt idx="20">
                  <c:v>2022-KV1</c:v>
                </c:pt>
                <c:pt idx="21">
                  <c:v>2022-KV2</c:v>
                </c:pt>
                <c:pt idx="22">
                  <c:v>2022-KV3</c:v>
                </c:pt>
                <c:pt idx="23">
                  <c:v>2022-KV4</c:v>
                </c:pt>
                <c:pt idx="24">
                  <c:v>2023-KV1</c:v>
                </c:pt>
                <c:pt idx="25">
                  <c:v>2023-KV2</c:v>
                </c:pt>
                <c:pt idx="26">
                  <c:v>2023-KV3</c:v>
                </c:pt>
                <c:pt idx="27">
                  <c:v>2023-KV4</c:v>
                </c:pt>
                <c:pt idx="28">
                  <c:v>2024-KV1</c:v>
                </c:pt>
                <c:pt idx="29">
                  <c:v>2024-KV2</c:v>
                </c:pt>
                <c:pt idx="30">
                  <c:v>2024-KV3</c:v>
                </c:pt>
                <c:pt idx="31">
                  <c:v>2024-KV4</c:v>
                </c:pt>
              </c:strCache>
            </c:strRef>
          </c:cat>
          <c:val>
            <c:numRef>
              <c:f>'Diabetesmedel över tid (1)'!$C$24:$BB$24</c:f>
              <c:numCache>
                <c:formatCode>#,##0.00</c:formatCode>
                <c:ptCount val="32"/>
                <c:pt idx="0">
                  <c:v>1725762.79</c:v>
                </c:pt>
                <c:pt idx="1">
                  <c:v>1864084.63</c:v>
                </c:pt>
                <c:pt idx="2">
                  <c:v>1782028.82</c:v>
                </c:pt>
                <c:pt idx="3">
                  <c:v>1885939.33</c:v>
                </c:pt>
                <c:pt idx="4">
                  <c:v>1869878.51</c:v>
                </c:pt>
                <c:pt idx="5">
                  <c:v>1964270.87</c:v>
                </c:pt>
                <c:pt idx="6">
                  <c:v>1882423.25</c:v>
                </c:pt>
                <c:pt idx="7">
                  <c:v>1950732.76</c:v>
                </c:pt>
                <c:pt idx="8">
                  <c:v>1847883.5000000002</c:v>
                </c:pt>
                <c:pt idx="9">
                  <c:v>1992860.93</c:v>
                </c:pt>
                <c:pt idx="10">
                  <c:v>1968583.9700000002</c:v>
                </c:pt>
                <c:pt idx="11">
                  <c:v>1912900.1400000006</c:v>
                </c:pt>
                <c:pt idx="12">
                  <c:v>2243068.34</c:v>
                </c:pt>
                <c:pt idx="13">
                  <c:v>1804812.2600000002</c:v>
                </c:pt>
                <c:pt idx="14">
                  <c:v>1835031.65</c:v>
                </c:pt>
                <c:pt idx="15">
                  <c:v>1916040.69</c:v>
                </c:pt>
                <c:pt idx="16">
                  <c:v>1830581.2400000002</c:v>
                </c:pt>
                <c:pt idx="17">
                  <c:v>1871632.33</c:v>
                </c:pt>
                <c:pt idx="18">
                  <c:v>1930439.0000000005</c:v>
                </c:pt>
                <c:pt idx="19">
                  <c:v>1962194.9300000006</c:v>
                </c:pt>
                <c:pt idx="20">
                  <c:v>2114719.5200000005</c:v>
                </c:pt>
                <c:pt idx="21">
                  <c:v>1902161.1</c:v>
                </c:pt>
                <c:pt idx="22">
                  <c:v>1871278.51</c:v>
                </c:pt>
                <c:pt idx="23">
                  <c:v>1980168.81</c:v>
                </c:pt>
                <c:pt idx="24">
                  <c:v>1965640.38</c:v>
                </c:pt>
                <c:pt idx="25">
                  <c:v>1920093.6</c:v>
                </c:pt>
                <c:pt idx="26">
                  <c:v>1899952.65</c:v>
                </c:pt>
                <c:pt idx="27">
                  <c:v>1853796.7</c:v>
                </c:pt>
                <c:pt idx="28">
                  <c:v>1979411.35</c:v>
                </c:pt>
                <c:pt idx="29">
                  <c:v>1975781.74</c:v>
                </c:pt>
                <c:pt idx="30">
                  <c:v>1837266.41</c:v>
                </c:pt>
                <c:pt idx="31">
                  <c:v>1962645.36</c:v>
                </c:pt>
              </c:numCache>
            </c:numRef>
          </c:val>
          <c:smooth val="0"/>
          <c:extLst>
            <c:ext xmlns:c16="http://schemas.microsoft.com/office/drawing/2014/chart" uri="{C3380CC4-5D6E-409C-BE32-E72D297353CC}">
              <c16:uniqueId val="{00000002-B748-4360-9BB5-8954C3D869BD}"/>
            </c:ext>
          </c:extLst>
        </c:ser>
        <c:ser>
          <c:idx val="3"/>
          <c:order val="3"/>
          <c:tx>
            <c:strRef>
              <c:f>'Diabetesmedel över tid (1)'!$B$25</c:f>
              <c:strCache>
                <c:ptCount val="1"/>
                <c:pt idx="0">
                  <c:v>Metformin</c:v>
                </c:pt>
              </c:strCache>
            </c:strRef>
          </c:tx>
          <c:spPr>
            <a:ln>
              <a:solidFill>
                <a:schemeClr val="accent4"/>
              </a:solidFill>
            </a:ln>
          </c:spPr>
          <c:marker>
            <c:symbol val="dash"/>
            <c:size val="5"/>
            <c:spPr>
              <a:solidFill>
                <a:schemeClr val="accent4"/>
              </a:solidFill>
              <a:ln>
                <a:solidFill>
                  <a:schemeClr val="accent4"/>
                </a:solidFill>
              </a:ln>
            </c:spPr>
          </c:marker>
          <c:dPt>
            <c:idx val="47"/>
            <c:bubble3D val="0"/>
            <c:extLst>
              <c:ext xmlns:c16="http://schemas.microsoft.com/office/drawing/2014/chart" uri="{C3380CC4-5D6E-409C-BE32-E72D297353CC}">
                <c16:uniqueId val="{00000003-B748-4360-9BB5-8954C3D869BD}"/>
              </c:ext>
            </c:extLst>
          </c:dPt>
          <c:cat>
            <c:strRef>
              <c:f>'Diabetesmedel över tid (1)'!$C$12:$BB$12</c:f>
              <c:strCache>
                <c:ptCount val="32"/>
                <c:pt idx="0">
                  <c:v>2017-KV1</c:v>
                </c:pt>
                <c:pt idx="1">
                  <c:v>2017-KV2</c:v>
                </c:pt>
                <c:pt idx="2">
                  <c:v>2017-KV3</c:v>
                </c:pt>
                <c:pt idx="3">
                  <c:v>2017-KV4</c:v>
                </c:pt>
                <c:pt idx="4">
                  <c:v>2018-KV1</c:v>
                </c:pt>
                <c:pt idx="5">
                  <c:v>2018-KV2</c:v>
                </c:pt>
                <c:pt idx="6">
                  <c:v>2018-KV3</c:v>
                </c:pt>
                <c:pt idx="7">
                  <c:v>2018-KV4</c:v>
                </c:pt>
                <c:pt idx="8">
                  <c:v>2019-KV1</c:v>
                </c:pt>
                <c:pt idx="9">
                  <c:v>2019-KV2</c:v>
                </c:pt>
                <c:pt idx="10">
                  <c:v>2019-KV3</c:v>
                </c:pt>
                <c:pt idx="11">
                  <c:v>2019-KV4</c:v>
                </c:pt>
                <c:pt idx="12">
                  <c:v>2020-KV1</c:v>
                </c:pt>
                <c:pt idx="13">
                  <c:v>2020-KV2</c:v>
                </c:pt>
                <c:pt idx="14">
                  <c:v>2020-KV3</c:v>
                </c:pt>
                <c:pt idx="15">
                  <c:v>2020-KV4</c:v>
                </c:pt>
                <c:pt idx="16">
                  <c:v>2021-KV1</c:v>
                </c:pt>
                <c:pt idx="17">
                  <c:v>2021-KV2</c:v>
                </c:pt>
                <c:pt idx="18">
                  <c:v>2021-KV3</c:v>
                </c:pt>
                <c:pt idx="19">
                  <c:v>2021-KV4</c:v>
                </c:pt>
                <c:pt idx="20">
                  <c:v>2022-KV1</c:v>
                </c:pt>
                <c:pt idx="21">
                  <c:v>2022-KV2</c:v>
                </c:pt>
                <c:pt idx="22">
                  <c:v>2022-KV3</c:v>
                </c:pt>
                <c:pt idx="23">
                  <c:v>2022-KV4</c:v>
                </c:pt>
                <c:pt idx="24">
                  <c:v>2023-KV1</c:v>
                </c:pt>
                <c:pt idx="25">
                  <c:v>2023-KV2</c:v>
                </c:pt>
                <c:pt idx="26">
                  <c:v>2023-KV3</c:v>
                </c:pt>
                <c:pt idx="27">
                  <c:v>2023-KV4</c:v>
                </c:pt>
                <c:pt idx="28">
                  <c:v>2024-KV1</c:v>
                </c:pt>
                <c:pt idx="29">
                  <c:v>2024-KV2</c:v>
                </c:pt>
                <c:pt idx="30">
                  <c:v>2024-KV3</c:v>
                </c:pt>
                <c:pt idx="31">
                  <c:v>2024-KV4</c:v>
                </c:pt>
              </c:strCache>
            </c:strRef>
          </c:cat>
          <c:val>
            <c:numRef>
              <c:f>'Diabetesmedel över tid (1)'!$C$25:$BB$25</c:f>
              <c:numCache>
                <c:formatCode>#,##0.00</c:formatCode>
                <c:ptCount val="32"/>
                <c:pt idx="0">
                  <c:v>547911.79999999981</c:v>
                </c:pt>
                <c:pt idx="1">
                  <c:v>556983.89000000013</c:v>
                </c:pt>
                <c:pt idx="2">
                  <c:v>514733.84999999992</c:v>
                </c:pt>
                <c:pt idx="3">
                  <c:v>537117.14</c:v>
                </c:pt>
                <c:pt idx="4">
                  <c:v>524438.89000000013</c:v>
                </c:pt>
                <c:pt idx="5">
                  <c:v>546933.93999999994</c:v>
                </c:pt>
                <c:pt idx="6">
                  <c:v>545073.43999999994</c:v>
                </c:pt>
                <c:pt idx="7">
                  <c:v>566151.28000000014</c:v>
                </c:pt>
                <c:pt idx="8">
                  <c:v>564535.99</c:v>
                </c:pt>
                <c:pt idx="9">
                  <c:v>569916.60999999987</c:v>
                </c:pt>
                <c:pt idx="10">
                  <c:v>569682.55000000005</c:v>
                </c:pt>
                <c:pt idx="11">
                  <c:v>553143.32000000007</c:v>
                </c:pt>
                <c:pt idx="12">
                  <c:v>651047.05000000005</c:v>
                </c:pt>
                <c:pt idx="13">
                  <c:v>602915.7300000001</c:v>
                </c:pt>
                <c:pt idx="14">
                  <c:v>649255.5499999997</c:v>
                </c:pt>
                <c:pt idx="15">
                  <c:v>659764.65000000026</c:v>
                </c:pt>
                <c:pt idx="16">
                  <c:v>623461.55000000005</c:v>
                </c:pt>
                <c:pt idx="17">
                  <c:v>597313.48000000021</c:v>
                </c:pt>
                <c:pt idx="18">
                  <c:v>572610.29</c:v>
                </c:pt>
                <c:pt idx="19">
                  <c:v>530501.45000000007</c:v>
                </c:pt>
                <c:pt idx="20">
                  <c:v>561292.19000000006</c:v>
                </c:pt>
                <c:pt idx="21">
                  <c:v>570485.31000000006</c:v>
                </c:pt>
                <c:pt idx="22">
                  <c:v>569222.21</c:v>
                </c:pt>
                <c:pt idx="23">
                  <c:v>567661.59</c:v>
                </c:pt>
                <c:pt idx="24">
                  <c:v>592449.12</c:v>
                </c:pt>
                <c:pt idx="25">
                  <c:v>591007.98</c:v>
                </c:pt>
                <c:pt idx="26">
                  <c:v>563738.31000000006</c:v>
                </c:pt>
                <c:pt idx="27">
                  <c:v>582359.74</c:v>
                </c:pt>
                <c:pt idx="28">
                  <c:v>618332.22</c:v>
                </c:pt>
                <c:pt idx="29">
                  <c:v>722873.05</c:v>
                </c:pt>
                <c:pt idx="30">
                  <c:v>713790.93</c:v>
                </c:pt>
                <c:pt idx="31">
                  <c:v>762205.86</c:v>
                </c:pt>
              </c:numCache>
            </c:numRef>
          </c:val>
          <c:smooth val="0"/>
          <c:extLst>
            <c:ext xmlns:c16="http://schemas.microsoft.com/office/drawing/2014/chart" uri="{C3380CC4-5D6E-409C-BE32-E72D297353CC}">
              <c16:uniqueId val="{00000004-B748-4360-9BB5-8954C3D869BD}"/>
            </c:ext>
          </c:extLst>
        </c:ser>
        <c:ser>
          <c:idx val="5"/>
          <c:order val="4"/>
          <c:tx>
            <c:strRef>
              <c:f>'Diabetesmedel över tid (1)'!$B$22</c:f>
              <c:strCache>
                <c:ptCount val="1"/>
                <c:pt idx="0">
                  <c:v>Medellångverkande insulin</c:v>
                </c:pt>
              </c:strCache>
            </c:strRef>
          </c:tx>
          <c:spPr>
            <a:ln>
              <a:solidFill>
                <a:schemeClr val="accent5"/>
              </a:solidFill>
            </a:ln>
          </c:spPr>
          <c:marker>
            <c:symbol val="square"/>
            <c:size val="5"/>
            <c:spPr>
              <a:solidFill>
                <a:schemeClr val="accent5"/>
              </a:solidFill>
              <a:ln>
                <a:solidFill>
                  <a:schemeClr val="accent5"/>
                </a:solidFill>
              </a:ln>
            </c:spPr>
          </c:marker>
          <c:cat>
            <c:strRef>
              <c:f>'Diabetesmedel över tid (1)'!$C$12:$BB$12</c:f>
              <c:strCache>
                <c:ptCount val="32"/>
                <c:pt idx="0">
                  <c:v>2017-KV1</c:v>
                </c:pt>
                <c:pt idx="1">
                  <c:v>2017-KV2</c:v>
                </c:pt>
                <c:pt idx="2">
                  <c:v>2017-KV3</c:v>
                </c:pt>
                <c:pt idx="3">
                  <c:v>2017-KV4</c:v>
                </c:pt>
                <c:pt idx="4">
                  <c:v>2018-KV1</c:v>
                </c:pt>
                <c:pt idx="5">
                  <c:v>2018-KV2</c:v>
                </c:pt>
                <c:pt idx="6">
                  <c:v>2018-KV3</c:v>
                </c:pt>
                <c:pt idx="7">
                  <c:v>2018-KV4</c:v>
                </c:pt>
                <c:pt idx="8">
                  <c:v>2019-KV1</c:v>
                </c:pt>
                <c:pt idx="9">
                  <c:v>2019-KV2</c:v>
                </c:pt>
                <c:pt idx="10">
                  <c:v>2019-KV3</c:v>
                </c:pt>
                <c:pt idx="11">
                  <c:v>2019-KV4</c:v>
                </c:pt>
                <c:pt idx="12">
                  <c:v>2020-KV1</c:v>
                </c:pt>
                <c:pt idx="13">
                  <c:v>2020-KV2</c:v>
                </c:pt>
                <c:pt idx="14">
                  <c:v>2020-KV3</c:v>
                </c:pt>
                <c:pt idx="15">
                  <c:v>2020-KV4</c:v>
                </c:pt>
                <c:pt idx="16">
                  <c:v>2021-KV1</c:v>
                </c:pt>
                <c:pt idx="17">
                  <c:v>2021-KV2</c:v>
                </c:pt>
                <c:pt idx="18">
                  <c:v>2021-KV3</c:v>
                </c:pt>
                <c:pt idx="19">
                  <c:v>2021-KV4</c:v>
                </c:pt>
                <c:pt idx="20">
                  <c:v>2022-KV1</c:v>
                </c:pt>
                <c:pt idx="21">
                  <c:v>2022-KV2</c:v>
                </c:pt>
                <c:pt idx="22">
                  <c:v>2022-KV3</c:v>
                </c:pt>
                <c:pt idx="23">
                  <c:v>2022-KV4</c:v>
                </c:pt>
                <c:pt idx="24">
                  <c:v>2023-KV1</c:v>
                </c:pt>
                <c:pt idx="25">
                  <c:v>2023-KV2</c:v>
                </c:pt>
                <c:pt idx="26">
                  <c:v>2023-KV3</c:v>
                </c:pt>
                <c:pt idx="27">
                  <c:v>2023-KV4</c:v>
                </c:pt>
                <c:pt idx="28">
                  <c:v>2024-KV1</c:v>
                </c:pt>
                <c:pt idx="29">
                  <c:v>2024-KV2</c:v>
                </c:pt>
                <c:pt idx="30">
                  <c:v>2024-KV3</c:v>
                </c:pt>
                <c:pt idx="31">
                  <c:v>2024-KV4</c:v>
                </c:pt>
              </c:strCache>
            </c:strRef>
          </c:cat>
          <c:val>
            <c:numRef>
              <c:f>'Diabetesmedel över tid (1)'!$C$22:$BB$22</c:f>
              <c:numCache>
                <c:formatCode>#,##0.00</c:formatCode>
                <c:ptCount val="32"/>
                <c:pt idx="0">
                  <c:v>646195.24000000034</c:v>
                </c:pt>
                <c:pt idx="1">
                  <c:v>633111.69000000029</c:v>
                </c:pt>
                <c:pt idx="2">
                  <c:v>602641.21000000043</c:v>
                </c:pt>
                <c:pt idx="3">
                  <c:v>611037.2200000002</c:v>
                </c:pt>
                <c:pt idx="4">
                  <c:v>588710.11000000034</c:v>
                </c:pt>
                <c:pt idx="5">
                  <c:v>612810.49000000057</c:v>
                </c:pt>
                <c:pt idx="6">
                  <c:v>585828.34000000055</c:v>
                </c:pt>
                <c:pt idx="7">
                  <c:v>584724.62000000069</c:v>
                </c:pt>
                <c:pt idx="8">
                  <c:v>594940.37000000058</c:v>
                </c:pt>
                <c:pt idx="9">
                  <c:v>592118.53000000073</c:v>
                </c:pt>
                <c:pt idx="10">
                  <c:v>556237.04000000062</c:v>
                </c:pt>
                <c:pt idx="11">
                  <c:v>592912.35000000056</c:v>
                </c:pt>
                <c:pt idx="12">
                  <c:v>647712.02000000083</c:v>
                </c:pt>
                <c:pt idx="13">
                  <c:v>549695.62000000058</c:v>
                </c:pt>
                <c:pt idx="14">
                  <c:v>553511.96000000043</c:v>
                </c:pt>
                <c:pt idx="15">
                  <c:v>575344.18000000028</c:v>
                </c:pt>
                <c:pt idx="16">
                  <c:v>555565.35000000044</c:v>
                </c:pt>
                <c:pt idx="17">
                  <c:v>529686.70000000065</c:v>
                </c:pt>
                <c:pt idx="18">
                  <c:v>525838.77000000048</c:v>
                </c:pt>
                <c:pt idx="19">
                  <c:v>530781.93000000063</c:v>
                </c:pt>
                <c:pt idx="20">
                  <c:v>523098.77000000078</c:v>
                </c:pt>
                <c:pt idx="21">
                  <c:v>489862.89000000083</c:v>
                </c:pt>
                <c:pt idx="22">
                  <c:v>478608.91</c:v>
                </c:pt>
                <c:pt idx="23">
                  <c:v>471383.73</c:v>
                </c:pt>
                <c:pt idx="24">
                  <c:v>482794.82</c:v>
                </c:pt>
                <c:pt idx="25">
                  <c:v>457548.15</c:v>
                </c:pt>
                <c:pt idx="26">
                  <c:v>445859.89</c:v>
                </c:pt>
                <c:pt idx="27">
                  <c:v>453956.07</c:v>
                </c:pt>
                <c:pt idx="28">
                  <c:v>453990.62</c:v>
                </c:pt>
                <c:pt idx="29">
                  <c:v>483236.64</c:v>
                </c:pt>
                <c:pt idx="30">
                  <c:v>442866.06</c:v>
                </c:pt>
                <c:pt idx="31">
                  <c:v>453890.92</c:v>
                </c:pt>
              </c:numCache>
            </c:numRef>
          </c:val>
          <c:smooth val="0"/>
          <c:extLst>
            <c:ext xmlns:c16="http://schemas.microsoft.com/office/drawing/2014/chart" uri="{C3380CC4-5D6E-409C-BE32-E72D297353CC}">
              <c16:uniqueId val="{00000005-B748-4360-9BB5-8954C3D869BD}"/>
            </c:ext>
          </c:extLst>
        </c:ser>
        <c:ser>
          <c:idx val="4"/>
          <c:order val="5"/>
          <c:tx>
            <c:strRef>
              <c:f>'Diabetesmedel över tid (1)'!$B$26</c:f>
              <c:strCache>
                <c:ptCount val="1"/>
                <c:pt idx="0">
                  <c:v>DPP4-hämmare</c:v>
                </c:pt>
              </c:strCache>
            </c:strRef>
          </c:tx>
          <c:spPr>
            <a:ln>
              <a:solidFill>
                <a:schemeClr val="tx1"/>
              </a:solidFill>
            </a:ln>
          </c:spPr>
          <c:marker>
            <c:symbol val="circle"/>
            <c:size val="4"/>
            <c:spPr>
              <a:solidFill>
                <a:schemeClr val="accent6">
                  <a:lumMod val="40000"/>
                  <a:lumOff val="60000"/>
                </a:schemeClr>
              </a:solidFill>
              <a:ln>
                <a:solidFill>
                  <a:schemeClr val="accent6">
                    <a:lumMod val="40000"/>
                    <a:lumOff val="60000"/>
                  </a:schemeClr>
                </a:solidFill>
              </a:ln>
            </c:spPr>
          </c:marker>
          <c:cat>
            <c:strRef>
              <c:f>'Diabetesmedel över tid (1)'!$C$12:$BB$12</c:f>
              <c:strCache>
                <c:ptCount val="32"/>
                <c:pt idx="0">
                  <c:v>2017-KV1</c:v>
                </c:pt>
                <c:pt idx="1">
                  <c:v>2017-KV2</c:v>
                </c:pt>
                <c:pt idx="2">
                  <c:v>2017-KV3</c:v>
                </c:pt>
                <c:pt idx="3">
                  <c:v>2017-KV4</c:v>
                </c:pt>
                <c:pt idx="4">
                  <c:v>2018-KV1</c:v>
                </c:pt>
                <c:pt idx="5">
                  <c:v>2018-KV2</c:v>
                </c:pt>
                <c:pt idx="6">
                  <c:v>2018-KV3</c:v>
                </c:pt>
                <c:pt idx="7">
                  <c:v>2018-KV4</c:v>
                </c:pt>
                <c:pt idx="8">
                  <c:v>2019-KV1</c:v>
                </c:pt>
                <c:pt idx="9">
                  <c:v>2019-KV2</c:v>
                </c:pt>
                <c:pt idx="10">
                  <c:v>2019-KV3</c:v>
                </c:pt>
                <c:pt idx="11">
                  <c:v>2019-KV4</c:v>
                </c:pt>
                <c:pt idx="12">
                  <c:v>2020-KV1</c:v>
                </c:pt>
                <c:pt idx="13">
                  <c:v>2020-KV2</c:v>
                </c:pt>
                <c:pt idx="14">
                  <c:v>2020-KV3</c:v>
                </c:pt>
                <c:pt idx="15">
                  <c:v>2020-KV4</c:v>
                </c:pt>
                <c:pt idx="16">
                  <c:v>2021-KV1</c:v>
                </c:pt>
                <c:pt idx="17">
                  <c:v>2021-KV2</c:v>
                </c:pt>
                <c:pt idx="18">
                  <c:v>2021-KV3</c:v>
                </c:pt>
                <c:pt idx="19">
                  <c:v>2021-KV4</c:v>
                </c:pt>
                <c:pt idx="20">
                  <c:v>2022-KV1</c:v>
                </c:pt>
                <c:pt idx="21">
                  <c:v>2022-KV2</c:v>
                </c:pt>
                <c:pt idx="22">
                  <c:v>2022-KV3</c:v>
                </c:pt>
                <c:pt idx="23">
                  <c:v>2022-KV4</c:v>
                </c:pt>
                <c:pt idx="24">
                  <c:v>2023-KV1</c:v>
                </c:pt>
                <c:pt idx="25">
                  <c:v>2023-KV2</c:v>
                </c:pt>
                <c:pt idx="26">
                  <c:v>2023-KV3</c:v>
                </c:pt>
                <c:pt idx="27">
                  <c:v>2023-KV4</c:v>
                </c:pt>
                <c:pt idx="28">
                  <c:v>2024-KV1</c:v>
                </c:pt>
                <c:pt idx="29">
                  <c:v>2024-KV2</c:v>
                </c:pt>
                <c:pt idx="30">
                  <c:v>2024-KV3</c:v>
                </c:pt>
                <c:pt idx="31">
                  <c:v>2024-KV4</c:v>
                </c:pt>
              </c:strCache>
            </c:strRef>
          </c:cat>
          <c:val>
            <c:numRef>
              <c:f>'Diabetesmedel över tid (1)'!$C$26:$BB$26</c:f>
              <c:numCache>
                <c:formatCode>#,##0.00</c:formatCode>
                <c:ptCount val="32"/>
                <c:pt idx="0">
                  <c:v>1294872.3999999997</c:v>
                </c:pt>
                <c:pt idx="1">
                  <c:v>1453304.1499999997</c:v>
                </c:pt>
                <c:pt idx="2">
                  <c:v>1428473.3400000003</c:v>
                </c:pt>
                <c:pt idx="3">
                  <c:v>1550634.2299999997</c:v>
                </c:pt>
                <c:pt idx="4">
                  <c:v>1598377.4799999995</c:v>
                </c:pt>
                <c:pt idx="5">
                  <c:v>1777128.7299999995</c:v>
                </c:pt>
                <c:pt idx="6">
                  <c:v>1720393.4299999997</c:v>
                </c:pt>
                <c:pt idx="7">
                  <c:v>1866207.3900000001</c:v>
                </c:pt>
                <c:pt idx="8">
                  <c:v>1913183.3099999996</c:v>
                </c:pt>
                <c:pt idx="9">
                  <c:v>2013937.3599999999</c:v>
                </c:pt>
                <c:pt idx="10">
                  <c:v>2036630.8799999994</c:v>
                </c:pt>
                <c:pt idx="11">
                  <c:v>2149267.9300000002</c:v>
                </c:pt>
                <c:pt idx="12">
                  <c:v>2299803.88</c:v>
                </c:pt>
                <c:pt idx="13">
                  <c:v>2106375.58</c:v>
                </c:pt>
                <c:pt idx="14">
                  <c:v>2173791.2100000004</c:v>
                </c:pt>
                <c:pt idx="15">
                  <c:v>2200147.2999999998</c:v>
                </c:pt>
                <c:pt idx="16">
                  <c:v>2103445.7000000002</c:v>
                </c:pt>
                <c:pt idx="17">
                  <c:v>2102281.5199999996</c:v>
                </c:pt>
                <c:pt idx="18">
                  <c:v>2034239.6400000006</c:v>
                </c:pt>
                <c:pt idx="19">
                  <c:v>2100797.3099999996</c:v>
                </c:pt>
                <c:pt idx="20">
                  <c:v>2066414.0499999993</c:v>
                </c:pt>
                <c:pt idx="21">
                  <c:v>2037981.6800000006</c:v>
                </c:pt>
                <c:pt idx="22">
                  <c:v>1663559.37</c:v>
                </c:pt>
                <c:pt idx="23">
                  <c:v>770106.33</c:v>
                </c:pt>
                <c:pt idx="24">
                  <c:v>810073.18</c:v>
                </c:pt>
                <c:pt idx="25">
                  <c:v>576995.06999999995</c:v>
                </c:pt>
                <c:pt idx="26">
                  <c:v>450273.88</c:v>
                </c:pt>
                <c:pt idx="27">
                  <c:v>469566.14</c:v>
                </c:pt>
                <c:pt idx="28">
                  <c:v>486671.52999999898</c:v>
                </c:pt>
                <c:pt idx="29">
                  <c:v>496982.28</c:v>
                </c:pt>
                <c:pt idx="30">
                  <c:v>422609.23</c:v>
                </c:pt>
                <c:pt idx="31">
                  <c:v>413289.75</c:v>
                </c:pt>
              </c:numCache>
            </c:numRef>
          </c:val>
          <c:smooth val="0"/>
          <c:extLst>
            <c:ext xmlns:c16="http://schemas.microsoft.com/office/drawing/2014/chart" uri="{C3380CC4-5D6E-409C-BE32-E72D297353CC}">
              <c16:uniqueId val="{00000006-B748-4360-9BB5-8954C3D869BD}"/>
            </c:ext>
          </c:extLst>
        </c:ser>
        <c:ser>
          <c:idx val="6"/>
          <c:order val="6"/>
          <c:tx>
            <c:strRef>
              <c:f>'Diabetesmedel över tid (1)'!$B$23</c:f>
              <c:strCache>
                <c:ptCount val="1"/>
                <c:pt idx="0">
                  <c:v>Mix-insulin</c:v>
                </c:pt>
              </c:strCache>
            </c:strRef>
          </c:tx>
          <c:spPr>
            <a:ln>
              <a:solidFill>
                <a:schemeClr val="accent2"/>
              </a:solidFill>
            </a:ln>
          </c:spPr>
          <c:marker>
            <c:spPr>
              <a:solidFill>
                <a:schemeClr val="accent2"/>
              </a:solidFill>
              <a:ln>
                <a:solidFill>
                  <a:schemeClr val="accent2"/>
                </a:solidFill>
              </a:ln>
            </c:spPr>
          </c:marker>
          <c:cat>
            <c:strRef>
              <c:f>'Diabetesmedel över tid (1)'!$C$12:$BB$12</c:f>
              <c:strCache>
                <c:ptCount val="32"/>
                <c:pt idx="0">
                  <c:v>2017-KV1</c:v>
                </c:pt>
                <c:pt idx="1">
                  <c:v>2017-KV2</c:v>
                </c:pt>
                <c:pt idx="2">
                  <c:v>2017-KV3</c:v>
                </c:pt>
                <c:pt idx="3">
                  <c:v>2017-KV4</c:v>
                </c:pt>
                <c:pt idx="4">
                  <c:v>2018-KV1</c:v>
                </c:pt>
                <c:pt idx="5">
                  <c:v>2018-KV2</c:v>
                </c:pt>
                <c:pt idx="6">
                  <c:v>2018-KV3</c:v>
                </c:pt>
                <c:pt idx="7">
                  <c:v>2018-KV4</c:v>
                </c:pt>
                <c:pt idx="8">
                  <c:v>2019-KV1</c:v>
                </c:pt>
                <c:pt idx="9">
                  <c:v>2019-KV2</c:v>
                </c:pt>
                <c:pt idx="10">
                  <c:v>2019-KV3</c:v>
                </c:pt>
                <c:pt idx="11">
                  <c:v>2019-KV4</c:v>
                </c:pt>
                <c:pt idx="12">
                  <c:v>2020-KV1</c:v>
                </c:pt>
                <c:pt idx="13">
                  <c:v>2020-KV2</c:v>
                </c:pt>
                <c:pt idx="14">
                  <c:v>2020-KV3</c:v>
                </c:pt>
                <c:pt idx="15">
                  <c:v>2020-KV4</c:v>
                </c:pt>
                <c:pt idx="16">
                  <c:v>2021-KV1</c:v>
                </c:pt>
                <c:pt idx="17">
                  <c:v>2021-KV2</c:v>
                </c:pt>
                <c:pt idx="18">
                  <c:v>2021-KV3</c:v>
                </c:pt>
                <c:pt idx="19">
                  <c:v>2021-KV4</c:v>
                </c:pt>
                <c:pt idx="20">
                  <c:v>2022-KV1</c:v>
                </c:pt>
                <c:pt idx="21">
                  <c:v>2022-KV2</c:v>
                </c:pt>
                <c:pt idx="22">
                  <c:v>2022-KV3</c:v>
                </c:pt>
                <c:pt idx="23">
                  <c:v>2022-KV4</c:v>
                </c:pt>
                <c:pt idx="24">
                  <c:v>2023-KV1</c:v>
                </c:pt>
                <c:pt idx="25">
                  <c:v>2023-KV2</c:v>
                </c:pt>
                <c:pt idx="26">
                  <c:v>2023-KV3</c:v>
                </c:pt>
                <c:pt idx="27">
                  <c:v>2023-KV4</c:v>
                </c:pt>
                <c:pt idx="28">
                  <c:v>2024-KV1</c:v>
                </c:pt>
                <c:pt idx="29">
                  <c:v>2024-KV2</c:v>
                </c:pt>
                <c:pt idx="30">
                  <c:v>2024-KV3</c:v>
                </c:pt>
                <c:pt idx="31">
                  <c:v>2024-KV4</c:v>
                </c:pt>
              </c:strCache>
            </c:strRef>
          </c:cat>
          <c:val>
            <c:numRef>
              <c:f>'Diabetesmedel över tid (1)'!$C$23:$BB$23</c:f>
              <c:numCache>
                <c:formatCode>#,##0.00</c:formatCode>
                <c:ptCount val="32"/>
                <c:pt idx="0">
                  <c:v>844974.29999999935</c:v>
                </c:pt>
                <c:pt idx="1">
                  <c:v>883736.39999999921</c:v>
                </c:pt>
                <c:pt idx="2">
                  <c:v>793203.92999999947</c:v>
                </c:pt>
                <c:pt idx="3">
                  <c:v>832112.90999999945</c:v>
                </c:pt>
                <c:pt idx="4">
                  <c:v>748069.55999999947</c:v>
                </c:pt>
                <c:pt idx="5">
                  <c:v>783726.48999999953</c:v>
                </c:pt>
                <c:pt idx="6">
                  <c:v>745885.51999999955</c:v>
                </c:pt>
                <c:pt idx="7">
                  <c:v>741433.17999999959</c:v>
                </c:pt>
                <c:pt idx="8">
                  <c:v>730466.16999999958</c:v>
                </c:pt>
                <c:pt idx="9">
                  <c:v>679535.36999999953</c:v>
                </c:pt>
                <c:pt idx="10">
                  <c:v>680773.0499999997</c:v>
                </c:pt>
                <c:pt idx="11">
                  <c:v>640925.97999999963</c:v>
                </c:pt>
                <c:pt idx="12">
                  <c:v>667809.30999999959</c:v>
                </c:pt>
                <c:pt idx="13">
                  <c:v>616528.25999999966</c:v>
                </c:pt>
                <c:pt idx="14">
                  <c:v>572576.66999999981</c:v>
                </c:pt>
                <c:pt idx="15">
                  <c:v>586804.68999999959</c:v>
                </c:pt>
                <c:pt idx="16">
                  <c:v>561892.13999999978</c:v>
                </c:pt>
                <c:pt idx="17">
                  <c:v>525857.26999999979</c:v>
                </c:pt>
                <c:pt idx="18">
                  <c:v>507761.89999999979</c:v>
                </c:pt>
                <c:pt idx="19">
                  <c:v>502512.01999999979</c:v>
                </c:pt>
                <c:pt idx="20">
                  <c:v>487263.57999999984</c:v>
                </c:pt>
                <c:pt idx="21">
                  <c:v>445844.77999999997</c:v>
                </c:pt>
                <c:pt idx="22">
                  <c:v>420798.99</c:v>
                </c:pt>
                <c:pt idx="23">
                  <c:v>419169.17</c:v>
                </c:pt>
                <c:pt idx="24">
                  <c:v>417837</c:v>
                </c:pt>
                <c:pt idx="25">
                  <c:v>383625.82</c:v>
                </c:pt>
                <c:pt idx="26">
                  <c:v>377446.46</c:v>
                </c:pt>
                <c:pt idx="27">
                  <c:v>354405.39</c:v>
                </c:pt>
                <c:pt idx="28">
                  <c:v>337825.96</c:v>
                </c:pt>
                <c:pt idx="29">
                  <c:v>330519.27</c:v>
                </c:pt>
                <c:pt idx="30">
                  <c:v>329309.17</c:v>
                </c:pt>
                <c:pt idx="31">
                  <c:v>327473.46999999997</c:v>
                </c:pt>
              </c:numCache>
            </c:numRef>
          </c:val>
          <c:smooth val="0"/>
          <c:extLst>
            <c:ext xmlns:c16="http://schemas.microsoft.com/office/drawing/2014/chart" uri="{C3380CC4-5D6E-409C-BE32-E72D297353CC}">
              <c16:uniqueId val="{00000007-B748-4360-9BB5-8954C3D869BD}"/>
            </c:ext>
          </c:extLst>
        </c:ser>
        <c:ser>
          <c:idx val="8"/>
          <c:order val="7"/>
          <c:tx>
            <c:strRef>
              <c:f>'Diabetesmedel över tid (1)'!$B$29</c:f>
              <c:strCache>
                <c:ptCount val="1"/>
                <c:pt idx="0">
                  <c:v>Sulfonureider+repaglinid</c:v>
                </c:pt>
              </c:strCache>
            </c:strRef>
          </c:tx>
          <c:cat>
            <c:strRef>
              <c:f>'Diabetesmedel över tid (1)'!$C$12:$BB$12</c:f>
              <c:strCache>
                <c:ptCount val="32"/>
                <c:pt idx="0">
                  <c:v>2017-KV1</c:v>
                </c:pt>
                <c:pt idx="1">
                  <c:v>2017-KV2</c:v>
                </c:pt>
                <c:pt idx="2">
                  <c:v>2017-KV3</c:v>
                </c:pt>
                <c:pt idx="3">
                  <c:v>2017-KV4</c:v>
                </c:pt>
                <c:pt idx="4">
                  <c:v>2018-KV1</c:v>
                </c:pt>
                <c:pt idx="5">
                  <c:v>2018-KV2</c:v>
                </c:pt>
                <c:pt idx="6">
                  <c:v>2018-KV3</c:v>
                </c:pt>
                <c:pt idx="7">
                  <c:v>2018-KV4</c:v>
                </c:pt>
                <c:pt idx="8">
                  <c:v>2019-KV1</c:v>
                </c:pt>
                <c:pt idx="9">
                  <c:v>2019-KV2</c:v>
                </c:pt>
                <c:pt idx="10">
                  <c:v>2019-KV3</c:v>
                </c:pt>
                <c:pt idx="11">
                  <c:v>2019-KV4</c:v>
                </c:pt>
                <c:pt idx="12">
                  <c:v>2020-KV1</c:v>
                </c:pt>
                <c:pt idx="13">
                  <c:v>2020-KV2</c:v>
                </c:pt>
                <c:pt idx="14">
                  <c:v>2020-KV3</c:v>
                </c:pt>
                <c:pt idx="15">
                  <c:v>2020-KV4</c:v>
                </c:pt>
                <c:pt idx="16">
                  <c:v>2021-KV1</c:v>
                </c:pt>
                <c:pt idx="17">
                  <c:v>2021-KV2</c:v>
                </c:pt>
                <c:pt idx="18">
                  <c:v>2021-KV3</c:v>
                </c:pt>
                <c:pt idx="19">
                  <c:v>2021-KV4</c:v>
                </c:pt>
                <c:pt idx="20">
                  <c:v>2022-KV1</c:v>
                </c:pt>
                <c:pt idx="21">
                  <c:v>2022-KV2</c:v>
                </c:pt>
                <c:pt idx="22">
                  <c:v>2022-KV3</c:v>
                </c:pt>
                <c:pt idx="23">
                  <c:v>2022-KV4</c:v>
                </c:pt>
                <c:pt idx="24">
                  <c:v>2023-KV1</c:v>
                </c:pt>
                <c:pt idx="25">
                  <c:v>2023-KV2</c:v>
                </c:pt>
                <c:pt idx="26">
                  <c:v>2023-KV3</c:v>
                </c:pt>
                <c:pt idx="27">
                  <c:v>2023-KV4</c:v>
                </c:pt>
                <c:pt idx="28">
                  <c:v>2024-KV1</c:v>
                </c:pt>
                <c:pt idx="29">
                  <c:v>2024-KV2</c:v>
                </c:pt>
                <c:pt idx="30">
                  <c:v>2024-KV3</c:v>
                </c:pt>
                <c:pt idx="31">
                  <c:v>2024-KV4</c:v>
                </c:pt>
              </c:strCache>
            </c:strRef>
          </c:cat>
          <c:val>
            <c:numRef>
              <c:f>'Diabetesmedel över tid (1)'!$C$29:$BB$29</c:f>
              <c:numCache>
                <c:formatCode>#,##0.00</c:formatCode>
                <c:ptCount val="32"/>
                <c:pt idx="0">
                  <c:v>147909.83000000002</c:v>
                </c:pt>
                <c:pt idx="1">
                  <c:v>160030.37999999998</c:v>
                </c:pt>
                <c:pt idx="2">
                  <c:v>153458.51999999999</c:v>
                </c:pt>
                <c:pt idx="3">
                  <c:v>160182.10999999999</c:v>
                </c:pt>
                <c:pt idx="4">
                  <c:v>162330.88</c:v>
                </c:pt>
                <c:pt idx="5">
                  <c:v>169115.89</c:v>
                </c:pt>
                <c:pt idx="6">
                  <c:v>164101.82000000004</c:v>
                </c:pt>
                <c:pt idx="7">
                  <c:v>162366.84</c:v>
                </c:pt>
                <c:pt idx="8">
                  <c:v>159562.31</c:v>
                </c:pt>
                <c:pt idx="9">
                  <c:v>156332.97000000003</c:v>
                </c:pt>
                <c:pt idx="10">
                  <c:v>156120.45000000001</c:v>
                </c:pt>
                <c:pt idx="11">
                  <c:v>157787.36000000004</c:v>
                </c:pt>
                <c:pt idx="12">
                  <c:v>163469.67000000004</c:v>
                </c:pt>
                <c:pt idx="13">
                  <c:v>133351.88</c:v>
                </c:pt>
                <c:pt idx="14">
                  <c:v>130021.31000000004</c:v>
                </c:pt>
                <c:pt idx="15">
                  <c:v>122123.6</c:v>
                </c:pt>
                <c:pt idx="16">
                  <c:v>108317.13000000005</c:v>
                </c:pt>
                <c:pt idx="17">
                  <c:v>101349.27999999998</c:v>
                </c:pt>
                <c:pt idx="18">
                  <c:v>97171.109999999986</c:v>
                </c:pt>
                <c:pt idx="19">
                  <c:v>73711.28</c:v>
                </c:pt>
                <c:pt idx="20">
                  <c:v>89018.79</c:v>
                </c:pt>
                <c:pt idx="21">
                  <c:v>90408.330000000016</c:v>
                </c:pt>
                <c:pt idx="22">
                  <c:v>91098.66</c:v>
                </c:pt>
                <c:pt idx="23">
                  <c:v>92109.16</c:v>
                </c:pt>
                <c:pt idx="24">
                  <c:v>92387.13</c:v>
                </c:pt>
                <c:pt idx="25">
                  <c:v>85713.57</c:v>
                </c:pt>
                <c:pt idx="26">
                  <c:v>81732.34</c:v>
                </c:pt>
                <c:pt idx="27">
                  <c:v>103307.899999999</c:v>
                </c:pt>
                <c:pt idx="28">
                  <c:v>90594.46</c:v>
                </c:pt>
                <c:pt idx="29">
                  <c:v>96282.36</c:v>
                </c:pt>
                <c:pt idx="30">
                  <c:v>87930.53</c:v>
                </c:pt>
                <c:pt idx="31">
                  <c:v>92458.52</c:v>
                </c:pt>
              </c:numCache>
            </c:numRef>
          </c:val>
          <c:smooth val="0"/>
          <c:extLst>
            <c:ext xmlns:c16="http://schemas.microsoft.com/office/drawing/2014/chart" uri="{C3380CC4-5D6E-409C-BE32-E72D297353CC}">
              <c16:uniqueId val="{00000008-B748-4360-9BB5-8954C3D869BD}"/>
            </c:ext>
          </c:extLst>
        </c:ser>
        <c:ser>
          <c:idx val="7"/>
          <c:order val="8"/>
          <c:tx>
            <c:strRef>
              <c:f>'Diabetesmedel över tid (1)'!$B$30</c:f>
              <c:strCache>
                <c:ptCount val="1"/>
                <c:pt idx="0">
                  <c:v>Övriga po diabetesmedel</c:v>
                </c:pt>
              </c:strCache>
            </c:strRef>
          </c:tx>
          <c:cat>
            <c:strRef>
              <c:f>'Diabetesmedel över tid (1)'!$C$12:$BB$12</c:f>
              <c:strCache>
                <c:ptCount val="32"/>
                <c:pt idx="0">
                  <c:v>2017-KV1</c:v>
                </c:pt>
                <c:pt idx="1">
                  <c:v>2017-KV2</c:v>
                </c:pt>
                <c:pt idx="2">
                  <c:v>2017-KV3</c:v>
                </c:pt>
                <c:pt idx="3">
                  <c:v>2017-KV4</c:v>
                </c:pt>
                <c:pt idx="4">
                  <c:v>2018-KV1</c:v>
                </c:pt>
                <c:pt idx="5">
                  <c:v>2018-KV2</c:v>
                </c:pt>
                <c:pt idx="6">
                  <c:v>2018-KV3</c:v>
                </c:pt>
                <c:pt idx="7">
                  <c:v>2018-KV4</c:v>
                </c:pt>
                <c:pt idx="8">
                  <c:v>2019-KV1</c:v>
                </c:pt>
                <c:pt idx="9">
                  <c:v>2019-KV2</c:v>
                </c:pt>
                <c:pt idx="10">
                  <c:v>2019-KV3</c:v>
                </c:pt>
                <c:pt idx="11">
                  <c:v>2019-KV4</c:v>
                </c:pt>
                <c:pt idx="12">
                  <c:v>2020-KV1</c:v>
                </c:pt>
                <c:pt idx="13">
                  <c:v>2020-KV2</c:v>
                </c:pt>
                <c:pt idx="14">
                  <c:v>2020-KV3</c:v>
                </c:pt>
                <c:pt idx="15">
                  <c:v>2020-KV4</c:v>
                </c:pt>
                <c:pt idx="16">
                  <c:v>2021-KV1</c:v>
                </c:pt>
                <c:pt idx="17">
                  <c:v>2021-KV2</c:v>
                </c:pt>
                <c:pt idx="18">
                  <c:v>2021-KV3</c:v>
                </c:pt>
                <c:pt idx="19">
                  <c:v>2021-KV4</c:v>
                </c:pt>
                <c:pt idx="20">
                  <c:v>2022-KV1</c:v>
                </c:pt>
                <c:pt idx="21">
                  <c:v>2022-KV2</c:v>
                </c:pt>
                <c:pt idx="22">
                  <c:v>2022-KV3</c:v>
                </c:pt>
                <c:pt idx="23">
                  <c:v>2022-KV4</c:v>
                </c:pt>
                <c:pt idx="24">
                  <c:v>2023-KV1</c:v>
                </c:pt>
                <c:pt idx="25">
                  <c:v>2023-KV2</c:v>
                </c:pt>
                <c:pt idx="26">
                  <c:v>2023-KV3</c:v>
                </c:pt>
                <c:pt idx="27">
                  <c:v>2023-KV4</c:v>
                </c:pt>
                <c:pt idx="28">
                  <c:v>2024-KV1</c:v>
                </c:pt>
                <c:pt idx="29">
                  <c:v>2024-KV2</c:v>
                </c:pt>
                <c:pt idx="30">
                  <c:v>2024-KV3</c:v>
                </c:pt>
                <c:pt idx="31">
                  <c:v>2024-KV4</c:v>
                </c:pt>
              </c:strCache>
            </c:strRef>
          </c:cat>
          <c:val>
            <c:numRef>
              <c:f>'Diabetesmedel över tid (1)'!$C$30:$BB$30</c:f>
              <c:numCache>
                <c:formatCode>#,##0.00</c:formatCode>
                <c:ptCount val="32"/>
                <c:pt idx="0">
                  <c:v>62081.43</c:v>
                </c:pt>
                <c:pt idx="1">
                  <c:v>68070.81</c:v>
                </c:pt>
                <c:pt idx="2">
                  <c:v>58865.679999999993</c:v>
                </c:pt>
                <c:pt idx="3">
                  <c:v>56002.239999999998</c:v>
                </c:pt>
                <c:pt idx="4">
                  <c:v>69278.8</c:v>
                </c:pt>
                <c:pt idx="5">
                  <c:v>70313.91</c:v>
                </c:pt>
                <c:pt idx="6">
                  <c:v>66432.709999999992</c:v>
                </c:pt>
                <c:pt idx="7">
                  <c:v>79471.100000000006</c:v>
                </c:pt>
                <c:pt idx="8">
                  <c:v>77231.540000000008</c:v>
                </c:pt>
                <c:pt idx="9">
                  <c:v>75474.27</c:v>
                </c:pt>
                <c:pt idx="10">
                  <c:v>88321.89</c:v>
                </c:pt>
                <c:pt idx="11">
                  <c:v>74822.41</c:v>
                </c:pt>
                <c:pt idx="12">
                  <c:v>101878.71</c:v>
                </c:pt>
                <c:pt idx="13">
                  <c:v>103622.15</c:v>
                </c:pt>
                <c:pt idx="14">
                  <c:v>103988.82999999999</c:v>
                </c:pt>
                <c:pt idx="15">
                  <c:v>91200.290000000008</c:v>
                </c:pt>
                <c:pt idx="16">
                  <c:v>108135.1</c:v>
                </c:pt>
                <c:pt idx="17">
                  <c:v>111167.84999999999</c:v>
                </c:pt>
                <c:pt idx="18">
                  <c:v>133403.04</c:v>
                </c:pt>
                <c:pt idx="19">
                  <c:v>182857.78</c:v>
                </c:pt>
                <c:pt idx="20">
                  <c:v>261178.39000000007</c:v>
                </c:pt>
                <c:pt idx="21">
                  <c:v>280975.89000000007</c:v>
                </c:pt>
                <c:pt idx="22">
                  <c:v>262555.94</c:v>
                </c:pt>
                <c:pt idx="23">
                  <c:v>271195.34000000003</c:v>
                </c:pt>
                <c:pt idx="24">
                  <c:v>276525.68</c:v>
                </c:pt>
                <c:pt idx="25">
                  <c:v>238355.05</c:v>
                </c:pt>
                <c:pt idx="26">
                  <c:v>220651.68</c:v>
                </c:pt>
                <c:pt idx="27">
                  <c:v>224550.25</c:v>
                </c:pt>
                <c:pt idx="28">
                  <c:v>231158.74</c:v>
                </c:pt>
                <c:pt idx="29">
                  <c:v>224643.46</c:v>
                </c:pt>
                <c:pt idx="30">
                  <c:v>212263.43</c:v>
                </c:pt>
                <c:pt idx="31">
                  <c:v>218736.929999999</c:v>
                </c:pt>
              </c:numCache>
            </c:numRef>
          </c:val>
          <c:smooth val="0"/>
          <c:extLst>
            <c:ext xmlns:c16="http://schemas.microsoft.com/office/drawing/2014/chart" uri="{C3380CC4-5D6E-409C-BE32-E72D297353CC}">
              <c16:uniqueId val="{00000009-B748-4360-9BB5-8954C3D869BD}"/>
            </c:ext>
          </c:extLst>
        </c:ser>
        <c:dLbls>
          <c:showLegendKey val="0"/>
          <c:showVal val="0"/>
          <c:showCatName val="0"/>
          <c:showSerName val="0"/>
          <c:showPercent val="0"/>
          <c:showBubbleSize val="0"/>
        </c:dLbls>
        <c:marker val="1"/>
        <c:smooth val="0"/>
        <c:axId val="114943104"/>
        <c:axId val="114944640"/>
      </c:lineChart>
      <c:catAx>
        <c:axId val="114943104"/>
        <c:scaling>
          <c:orientation val="minMax"/>
        </c:scaling>
        <c:delete val="0"/>
        <c:axPos val="b"/>
        <c:numFmt formatCode="General" sourceLinked="0"/>
        <c:majorTickMark val="out"/>
        <c:minorTickMark val="none"/>
        <c:tickLblPos val="nextTo"/>
        <c:crossAx val="114944640"/>
        <c:crosses val="autoZero"/>
        <c:auto val="1"/>
        <c:lblAlgn val="ctr"/>
        <c:lblOffset val="100"/>
        <c:noMultiLvlLbl val="0"/>
      </c:catAx>
      <c:valAx>
        <c:axId val="114944640"/>
        <c:scaling>
          <c:orientation val="minMax"/>
          <c:max val="13000000"/>
          <c:min val="0"/>
        </c:scaling>
        <c:delete val="0"/>
        <c:axPos val="l"/>
        <c:majorGridlines/>
        <c:title>
          <c:tx>
            <c:rich>
              <a:bodyPr rot="-5400000" vert="horz"/>
              <a:lstStyle/>
              <a:p>
                <a:pPr>
                  <a:defRPr/>
                </a:pPr>
                <a:r>
                  <a:rPr lang="sv-SE"/>
                  <a:t>AUP (kr)</a:t>
                </a:r>
              </a:p>
            </c:rich>
          </c:tx>
          <c:layout>
            <c:manualLayout>
              <c:xMode val="edge"/>
              <c:yMode val="edge"/>
              <c:x val="1.3630911291387779E-3"/>
              <c:y val="0.42365635490703052"/>
            </c:manualLayout>
          </c:layout>
          <c:overlay val="0"/>
        </c:title>
        <c:numFmt formatCode="#,##0" sourceLinked="0"/>
        <c:majorTickMark val="out"/>
        <c:minorTickMark val="none"/>
        <c:tickLblPos val="nextTo"/>
        <c:txPr>
          <a:bodyPr/>
          <a:lstStyle/>
          <a:p>
            <a:pPr algn="ctr">
              <a:defRPr/>
            </a:pPr>
            <a:endParaRPr lang="sv-SE"/>
          </a:p>
        </c:txPr>
        <c:crossAx val="114943104"/>
        <c:crosses val="autoZero"/>
        <c:crossBetween val="between"/>
      </c:valAx>
      <c:spPr>
        <a:ln>
          <a:solidFill>
            <a:schemeClr val="bg1">
              <a:lumMod val="85000"/>
            </a:schemeClr>
          </a:solidFill>
        </a:ln>
      </c:spPr>
    </c:plotArea>
    <c:legend>
      <c:legendPos val="r"/>
      <c:layout>
        <c:manualLayout>
          <c:xMode val="edge"/>
          <c:yMode val="edge"/>
          <c:x val="0.1528092541882837"/>
          <c:y val="0.16645469628887563"/>
          <c:w val="0.1948307680528075"/>
          <c:h val="0.34004519727908167"/>
        </c:manualLayout>
      </c:layout>
      <c:overlay val="0"/>
      <c:spPr>
        <a:solidFill>
          <a:schemeClr val="bg1"/>
        </a:solidFill>
        <a:ln>
          <a:solidFill>
            <a:schemeClr val="tx1"/>
          </a:solidFill>
        </a:ln>
      </c:spPr>
    </c:legend>
    <c:plotVisOnly val="1"/>
    <c:dispBlanksAs val="gap"/>
    <c:showDLblsOverMax val="0"/>
  </c:chart>
  <c:txPr>
    <a:bodyPr/>
    <a:lstStyle/>
    <a:p>
      <a:pPr>
        <a:defRPr lang="sv-SE" sz="1000" b="1" i="0" u="none" strike="noStrike" kern="1200" baseline="0">
          <a:solidFill>
            <a:schemeClr val="tx1"/>
          </a:solidFill>
          <a:latin typeface="+mn-lt"/>
          <a:ea typeface="+mn-ea"/>
          <a:cs typeface="+mn-cs"/>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sv-SE" sz="1800" b="1" i="0" baseline="0">
                <a:solidFill>
                  <a:sysClr val="windowText" lastClr="000000"/>
                </a:solidFill>
                <a:effectLst/>
              </a:rPr>
              <a:t>Warfarin, apixaban, dabigatran, rivaroxaban</a:t>
            </a:r>
            <a:endParaRPr lang="sv-SE">
              <a:solidFill>
                <a:sysClr val="windowText" lastClr="000000"/>
              </a:solidFill>
              <a:effectLst/>
            </a:endParaRPr>
          </a:p>
          <a:p>
            <a:pPr>
              <a:defRPr>
                <a:solidFill>
                  <a:sysClr val="windowText" lastClr="000000"/>
                </a:solidFill>
              </a:defRPr>
            </a:pPr>
            <a:r>
              <a:rPr lang="sv-SE" sz="1800" b="1" i="0" baseline="0">
                <a:solidFill>
                  <a:sysClr val="windowText" lastClr="000000"/>
                </a:solidFill>
                <a:effectLst/>
              </a:rPr>
              <a:t> Recept Kronoberg, antal DDD</a:t>
            </a:r>
            <a:endParaRPr lang="sv-SE">
              <a:solidFill>
                <a:sysClr val="windowText" lastClr="000000"/>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sv-SE"/>
        </a:p>
      </c:txPr>
    </c:title>
    <c:autoTitleDeleted val="0"/>
    <c:plotArea>
      <c:layout>
        <c:manualLayout>
          <c:layoutTarget val="inner"/>
          <c:xMode val="edge"/>
          <c:yMode val="edge"/>
          <c:x val="9.343660282826094E-2"/>
          <c:y val="0.11534188882966846"/>
          <c:w val="0.88992482954912455"/>
          <c:h val="0.7609532795250179"/>
        </c:manualLayout>
      </c:layout>
      <c:lineChart>
        <c:grouping val="standard"/>
        <c:varyColors val="0"/>
        <c:ser>
          <c:idx val="3"/>
          <c:order val="0"/>
          <c:tx>
            <c:strRef>
              <c:f>'Antikoagulantia per kvartal'!$B$21</c:f>
              <c:strCache>
                <c:ptCount val="1"/>
                <c:pt idx="0">
                  <c:v>Apixaban</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'Antikoagulantia per kvartal'!$C$12:$AL$12</c:f>
              <c:strCache>
                <c:ptCount val="36"/>
                <c:pt idx="0">
                  <c:v>2016-KV1</c:v>
                </c:pt>
                <c:pt idx="1">
                  <c:v>2016-KV2</c:v>
                </c:pt>
                <c:pt idx="2">
                  <c:v>2016-KV3</c:v>
                </c:pt>
                <c:pt idx="3">
                  <c:v>2016-KV4</c:v>
                </c:pt>
                <c:pt idx="4">
                  <c:v>2017-KV1</c:v>
                </c:pt>
                <c:pt idx="5">
                  <c:v>2017-KV2</c:v>
                </c:pt>
                <c:pt idx="6">
                  <c:v>2017-KV3</c:v>
                </c:pt>
                <c:pt idx="7">
                  <c:v>2017-KV4</c:v>
                </c:pt>
                <c:pt idx="8">
                  <c:v>2018-KV1</c:v>
                </c:pt>
                <c:pt idx="9">
                  <c:v>2018-KV2</c:v>
                </c:pt>
                <c:pt idx="10">
                  <c:v>2018-KV3</c:v>
                </c:pt>
                <c:pt idx="11">
                  <c:v>2018-KV4</c:v>
                </c:pt>
                <c:pt idx="12">
                  <c:v>2019-KV1</c:v>
                </c:pt>
                <c:pt idx="13">
                  <c:v>2019-KV2</c:v>
                </c:pt>
                <c:pt idx="14">
                  <c:v>2019-KV3</c:v>
                </c:pt>
                <c:pt idx="15">
                  <c:v>2019-KV4</c:v>
                </c:pt>
                <c:pt idx="16">
                  <c:v>2020-KV1</c:v>
                </c:pt>
                <c:pt idx="17">
                  <c:v>2020-KV2</c:v>
                </c:pt>
                <c:pt idx="18">
                  <c:v>2020-KV3</c:v>
                </c:pt>
                <c:pt idx="19">
                  <c:v>2020-KV4</c:v>
                </c:pt>
                <c:pt idx="20">
                  <c:v>2021-KV1</c:v>
                </c:pt>
                <c:pt idx="21">
                  <c:v>2021-KV2</c:v>
                </c:pt>
                <c:pt idx="22">
                  <c:v>2021-KV3</c:v>
                </c:pt>
                <c:pt idx="23">
                  <c:v>2021-KV4</c:v>
                </c:pt>
                <c:pt idx="24">
                  <c:v>2022-KV1</c:v>
                </c:pt>
                <c:pt idx="25">
                  <c:v>2022-KV2</c:v>
                </c:pt>
                <c:pt idx="26">
                  <c:v>2022-KV3</c:v>
                </c:pt>
                <c:pt idx="27">
                  <c:v>2022-KV4</c:v>
                </c:pt>
                <c:pt idx="28">
                  <c:v>2023-KV1</c:v>
                </c:pt>
                <c:pt idx="29">
                  <c:v>2023-KV2</c:v>
                </c:pt>
                <c:pt idx="30">
                  <c:v>2023-KV3</c:v>
                </c:pt>
                <c:pt idx="31">
                  <c:v>2023-KV4</c:v>
                </c:pt>
                <c:pt idx="32">
                  <c:v>2024-KV1</c:v>
                </c:pt>
                <c:pt idx="33">
                  <c:v>2024-KV2</c:v>
                </c:pt>
                <c:pt idx="34">
                  <c:v>2024-KV3</c:v>
                </c:pt>
                <c:pt idx="35">
                  <c:v>2024-KV4</c:v>
                </c:pt>
              </c:strCache>
            </c:strRef>
          </c:cat>
          <c:val>
            <c:numRef>
              <c:f>'Antikoagulantia per kvartal'!$C$21:$AL$21</c:f>
              <c:numCache>
                <c:formatCode>#,##0.00</c:formatCode>
                <c:ptCount val="36"/>
                <c:pt idx="0">
                  <c:v>149171.25</c:v>
                </c:pt>
                <c:pt idx="1">
                  <c:v>170948.75</c:v>
                </c:pt>
                <c:pt idx="2">
                  <c:v>185333.5</c:v>
                </c:pt>
                <c:pt idx="3">
                  <c:v>198871.25</c:v>
                </c:pt>
                <c:pt idx="4">
                  <c:v>208351.5</c:v>
                </c:pt>
                <c:pt idx="5">
                  <c:v>227615.25</c:v>
                </c:pt>
                <c:pt idx="6">
                  <c:v>232592.5</c:v>
                </c:pt>
                <c:pt idx="7">
                  <c:v>252098</c:v>
                </c:pt>
                <c:pt idx="8">
                  <c:v>269764</c:v>
                </c:pt>
                <c:pt idx="9">
                  <c:v>285626</c:v>
                </c:pt>
                <c:pt idx="10">
                  <c:v>295635.25</c:v>
                </c:pt>
                <c:pt idx="11">
                  <c:v>307989</c:v>
                </c:pt>
                <c:pt idx="12">
                  <c:v>320001.5</c:v>
                </c:pt>
                <c:pt idx="13">
                  <c:v>332579.25</c:v>
                </c:pt>
                <c:pt idx="14">
                  <c:v>344555.25</c:v>
                </c:pt>
                <c:pt idx="15">
                  <c:v>361008</c:v>
                </c:pt>
                <c:pt idx="16">
                  <c:v>387067.25</c:v>
                </c:pt>
                <c:pt idx="17">
                  <c:v>356802.40759999992</c:v>
                </c:pt>
                <c:pt idx="18">
                  <c:v>372181.60330000002</c:v>
                </c:pt>
                <c:pt idx="19">
                  <c:v>399026.67959999997</c:v>
                </c:pt>
                <c:pt idx="20">
                  <c:v>396613.61319999991</c:v>
                </c:pt>
                <c:pt idx="21">
                  <c:v>399239.99809999997</c:v>
                </c:pt>
                <c:pt idx="22">
                  <c:v>420991.5</c:v>
                </c:pt>
                <c:pt idx="23">
                  <c:v>428697.75</c:v>
                </c:pt>
                <c:pt idx="24">
                  <c:v>441187.75</c:v>
                </c:pt>
                <c:pt idx="25">
                  <c:v>451863</c:v>
                </c:pt>
                <c:pt idx="26">
                  <c:v>459059.75</c:v>
                </c:pt>
                <c:pt idx="27">
                  <c:v>463959.75</c:v>
                </c:pt>
                <c:pt idx="28">
                  <c:v>485303</c:v>
                </c:pt>
                <c:pt idx="29">
                  <c:v>488271.75</c:v>
                </c:pt>
                <c:pt idx="30">
                  <c:v>498258.5</c:v>
                </c:pt>
                <c:pt idx="31">
                  <c:v>516198.99999999901</c:v>
                </c:pt>
                <c:pt idx="32">
                  <c:v>506079.74999999901</c:v>
                </c:pt>
                <c:pt idx="33">
                  <c:v>518869.00319999998</c:v>
                </c:pt>
                <c:pt idx="34">
                  <c:v>529705.25</c:v>
                </c:pt>
                <c:pt idx="35">
                  <c:v>549390</c:v>
                </c:pt>
              </c:numCache>
            </c:numRef>
          </c:val>
          <c:smooth val="0"/>
          <c:extLst>
            <c:ext xmlns:c16="http://schemas.microsoft.com/office/drawing/2014/chart" uri="{C3380CC4-5D6E-409C-BE32-E72D297353CC}">
              <c16:uniqueId val="{00000000-0DB8-48A0-B6D5-11B2B96E4547}"/>
            </c:ext>
          </c:extLst>
        </c:ser>
        <c:ser>
          <c:idx val="0"/>
          <c:order val="1"/>
          <c:tx>
            <c:strRef>
              <c:f>'Antikoagulantia per kvartal'!$B$18</c:f>
              <c:strCache>
                <c:ptCount val="1"/>
                <c:pt idx="0">
                  <c:v>Warfarin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'Antikoagulantia per kvartal'!$C$12:$AL$12</c:f>
              <c:strCache>
                <c:ptCount val="36"/>
                <c:pt idx="0">
                  <c:v>2016-KV1</c:v>
                </c:pt>
                <c:pt idx="1">
                  <c:v>2016-KV2</c:v>
                </c:pt>
                <c:pt idx="2">
                  <c:v>2016-KV3</c:v>
                </c:pt>
                <c:pt idx="3">
                  <c:v>2016-KV4</c:v>
                </c:pt>
                <c:pt idx="4">
                  <c:v>2017-KV1</c:v>
                </c:pt>
                <c:pt idx="5">
                  <c:v>2017-KV2</c:v>
                </c:pt>
                <c:pt idx="6">
                  <c:v>2017-KV3</c:v>
                </c:pt>
                <c:pt idx="7">
                  <c:v>2017-KV4</c:v>
                </c:pt>
                <c:pt idx="8">
                  <c:v>2018-KV1</c:v>
                </c:pt>
                <c:pt idx="9">
                  <c:v>2018-KV2</c:v>
                </c:pt>
                <c:pt idx="10">
                  <c:v>2018-KV3</c:v>
                </c:pt>
                <c:pt idx="11">
                  <c:v>2018-KV4</c:v>
                </c:pt>
                <c:pt idx="12">
                  <c:v>2019-KV1</c:v>
                </c:pt>
                <c:pt idx="13">
                  <c:v>2019-KV2</c:v>
                </c:pt>
                <c:pt idx="14">
                  <c:v>2019-KV3</c:v>
                </c:pt>
                <c:pt idx="15">
                  <c:v>2019-KV4</c:v>
                </c:pt>
                <c:pt idx="16">
                  <c:v>2020-KV1</c:v>
                </c:pt>
                <c:pt idx="17">
                  <c:v>2020-KV2</c:v>
                </c:pt>
                <c:pt idx="18">
                  <c:v>2020-KV3</c:v>
                </c:pt>
                <c:pt idx="19">
                  <c:v>2020-KV4</c:v>
                </c:pt>
                <c:pt idx="20">
                  <c:v>2021-KV1</c:v>
                </c:pt>
                <c:pt idx="21">
                  <c:v>2021-KV2</c:v>
                </c:pt>
                <c:pt idx="22">
                  <c:v>2021-KV3</c:v>
                </c:pt>
                <c:pt idx="23">
                  <c:v>2021-KV4</c:v>
                </c:pt>
                <c:pt idx="24">
                  <c:v>2022-KV1</c:v>
                </c:pt>
                <c:pt idx="25">
                  <c:v>2022-KV2</c:v>
                </c:pt>
                <c:pt idx="26">
                  <c:v>2022-KV3</c:v>
                </c:pt>
                <c:pt idx="27">
                  <c:v>2022-KV4</c:v>
                </c:pt>
                <c:pt idx="28">
                  <c:v>2023-KV1</c:v>
                </c:pt>
                <c:pt idx="29">
                  <c:v>2023-KV2</c:v>
                </c:pt>
                <c:pt idx="30">
                  <c:v>2023-KV3</c:v>
                </c:pt>
                <c:pt idx="31">
                  <c:v>2023-KV4</c:v>
                </c:pt>
                <c:pt idx="32">
                  <c:v>2024-KV1</c:v>
                </c:pt>
                <c:pt idx="33">
                  <c:v>2024-KV2</c:v>
                </c:pt>
                <c:pt idx="34">
                  <c:v>2024-KV3</c:v>
                </c:pt>
                <c:pt idx="35">
                  <c:v>2024-KV4</c:v>
                </c:pt>
              </c:strCache>
            </c:strRef>
          </c:cat>
          <c:val>
            <c:numRef>
              <c:f>'Antikoagulantia per kvartal'!$C$18:$AL$18</c:f>
              <c:numCache>
                <c:formatCode>#,##0.00</c:formatCode>
                <c:ptCount val="36"/>
                <c:pt idx="0">
                  <c:v>176015.72999999998</c:v>
                </c:pt>
                <c:pt idx="1">
                  <c:v>162717.06000000006</c:v>
                </c:pt>
                <c:pt idx="2">
                  <c:v>157317.60000000003</c:v>
                </c:pt>
                <c:pt idx="3">
                  <c:v>151584.84000000003</c:v>
                </c:pt>
                <c:pt idx="4">
                  <c:v>143485.65000000008</c:v>
                </c:pt>
                <c:pt idx="5">
                  <c:v>142419.09000000005</c:v>
                </c:pt>
                <c:pt idx="6">
                  <c:v>138252.84000000003</c:v>
                </c:pt>
                <c:pt idx="7">
                  <c:v>132686.7300000001</c:v>
                </c:pt>
                <c:pt idx="8">
                  <c:v>134986.50000000003</c:v>
                </c:pt>
                <c:pt idx="9">
                  <c:v>125954.07000000004</c:v>
                </c:pt>
                <c:pt idx="10">
                  <c:v>123454.32000000004</c:v>
                </c:pt>
                <c:pt idx="11">
                  <c:v>120187.98000000004</c:v>
                </c:pt>
                <c:pt idx="12">
                  <c:v>117388.26000000007</c:v>
                </c:pt>
                <c:pt idx="13">
                  <c:v>105289.47000000009</c:v>
                </c:pt>
                <c:pt idx="14">
                  <c:v>101989.80000000002</c:v>
                </c:pt>
                <c:pt idx="15">
                  <c:v>99756.690000000046</c:v>
                </c:pt>
                <c:pt idx="16">
                  <c:v>107055.96000000008</c:v>
                </c:pt>
                <c:pt idx="17">
                  <c:v>86991.300000000047</c:v>
                </c:pt>
                <c:pt idx="18">
                  <c:v>89257.740000000034</c:v>
                </c:pt>
                <c:pt idx="19">
                  <c:v>89224.410000000062</c:v>
                </c:pt>
                <c:pt idx="20">
                  <c:v>82758.390000000014</c:v>
                </c:pt>
                <c:pt idx="21">
                  <c:v>75425.790000000023</c:v>
                </c:pt>
                <c:pt idx="22">
                  <c:v>75059.160000000018</c:v>
                </c:pt>
                <c:pt idx="23">
                  <c:v>78292.170000000042</c:v>
                </c:pt>
                <c:pt idx="24">
                  <c:v>72526.080000000045</c:v>
                </c:pt>
                <c:pt idx="25">
                  <c:v>63993.600000000013</c:v>
                </c:pt>
                <c:pt idx="26">
                  <c:v>65493.45</c:v>
                </c:pt>
                <c:pt idx="27">
                  <c:v>64326.9</c:v>
                </c:pt>
                <c:pt idx="28">
                  <c:v>61660.5</c:v>
                </c:pt>
                <c:pt idx="29">
                  <c:v>58094.19</c:v>
                </c:pt>
                <c:pt idx="30">
                  <c:v>56494.35</c:v>
                </c:pt>
                <c:pt idx="31">
                  <c:v>52728.06</c:v>
                </c:pt>
                <c:pt idx="32">
                  <c:v>52194.779999999897</c:v>
                </c:pt>
                <c:pt idx="33">
                  <c:v>51028.23</c:v>
                </c:pt>
                <c:pt idx="34">
                  <c:v>47395.26</c:v>
                </c:pt>
                <c:pt idx="35">
                  <c:v>50961.57</c:v>
                </c:pt>
              </c:numCache>
            </c:numRef>
          </c:val>
          <c:smooth val="0"/>
          <c:extLst>
            <c:ext xmlns:c16="http://schemas.microsoft.com/office/drawing/2014/chart" uri="{C3380CC4-5D6E-409C-BE32-E72D297353CC}">
              <c16:uniqueId val="{00000001-0DB8-48A0-B6D5-11B2B96E4547}"/>
            </c:ext>
          </c:extLst>
        </c:ser>
        <c:ser>
          <c:idx val="2"/>
          <c:order val="2"/>
          <c:tx>
            <c:strRef>
              <c:f>'Antikoagulantia per kvartal'!$B$20</c:f>
              <c:strCache>
                <c:ptCount val="1"/>
                <c:pt idx="0">
                  <c:v>Rivaroxaban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'Antikoagulantia per kvartal'!$C$12:$AL$12</c:f>
              <c:strCache>
                <c:ptCount val="36"/>
                <c:pt idx="0">
                  <c:v>2016-KV1</c:v>
                </c:pt>
                <c:pt idx="1">
                  <c:v>2016-KV2</c:v>
                </c:pt>
                <c:pt idx="2">
                  <c:v>2016-KV3</c:v>
                </c:pt>
                <c:pt idx="3">
                  <c:v>2016-KV4</c:v>
                </c:pt>
                <c:pt idx="4">
                  <c:v>2017-KV1</c:v>
                </c:pt>
                <c:pt idx="5">
                  <c:v>2017-KV2</c:v>
                </c:pt>
                <c:pt idx="6">
                  <c:v>2017-KV3</c:v>
                </c:pt>
                <c:pt idx="7">
                  <c:v>2017-KV4</c:v>
                </c:pt>
                <c:pt idx="8">
                  <c:v>2018-KV1</c:v>
                </c:pt>
                <c:pt idx="9">
                  <c:v>2018-KV2</c:v>
                </c:pt>
                <c:pt idx="10">
                  <c:v>2018-KV3</c:v>
                </c:pt>
                <c:pt idx="11">
                  <c:v>2018-KV4</c:v>
                </c:pt>
                <c:pt idx="12">
                  <c:v>2019-KV1</c:v>
                </c:pt>
                <c:pt idx="13">
                  <c:v>2019-KV2</c:v>
                </c:pt>
                <c:pt idx="14">
                  <c:v>2019-KV3</c:v>
                </c:pt>
                <c:pt idx="15">
                  <c:v>2019-KV4</c:v>
                </c:pt>
                <c:pt idx="16">
                  <c:v>2020-KV1</c:v>
                </c:pt>
                <c:pt idx="17">
                  <c:v>2020-KV2</c:v>
                </c:pt>
                <c:pt idx="18">
                  <c:v>2020-KV3</c:v>
                </c:pt>
                <c:pt idx="19">
                  <c:v>2020-KV4</c:v>
                </c:pt>
                <c:pt idx="20">
                  <c:v>2021-KV1</c:v>
                </c:pt>
                <c:pt idx="21">
                  <c:v>2021-KV2</c:v>
                </c:pt>
                <c:pt idx="22">
                  <c:v>2021-KV3</c:v>
                </c:pt>
                <c:pt idx="23">
                  <c:v>2021-KV4</c:v>
                </c:pt>
                <c:pt idx="24">
                  <c:v>2022-KV1</c:v>
                </c:pt>
                <c:pt idx="25">
                  <c:v>2022-KV2</c:v>
                </c:pt>
                <c:pt idx="26">
                  <c:v>2022-KV3</c:v>
                </c:pt>
                <c:pt idx="27">
                  <c:v>2022-KV4</c:v>
                </c:pt>
                <c:pt idx="28">
                  <c:v>2023-KV1</c:v>
                </c:pt>
                <c:pt idx="29">
                  <c:v>2023-KV2</c:v>
                </c:pt>
                <c:pt idx="30">
                  <c:v>2023-KV3</c:v>
                </c:pt>
                <c:pt idx="31">
                  <c:v>2023-KV4</c:v>
                </c:pt>
                <c:pt idx="32">
                  <c:v>2024-KV1</c:v>
                </c:pt>
                <c:pt idx="33">
                  <c:v>2024-KV2</c:v>
                </c:pt>
                <c:pt idx="34">
                  <c:v>2024-KV3</c:v>
                </c:pt>
                <c:pt idx="35">
                  <c:v>2024-KV4</c:v>
                </c:pt>
              </c:strCache>
            </c:strRef>
          </c:cat>
          <c:val>
            <c:numRef>
              <c:f>'Antikoagulantia per kvartal'!$C$20:$AL$20</c:f>
              <c:numCache>
                <c:formatCode>#,##0.00</c:formatCode>
                <c:ptCount val="36"/>
                <c:pt idx="0">
                  <c:v>15944</c:v>
                </c:pt>
                <c:pt idx="1">
                  <c:v>17205.5</c:v>
                </c:pt>
                <c:pt idx="2">
                  <c:v>17463.75</c:v>
                </c:pt>
                <c:pt idx="3">
                  <c:v>18453.75</c:v>
                </c:pt>
                <c:pt idx="4">
                  <c:v>18231.5</c:v>
                </c:pt>
                <c:pt idx="5">
                  <c:v>19020.5</c:v>
                </c:pt>
                <c:pt idx="6">
                  <c:v>17851.25</c:v>
                </c:pt>
                <c:pt idx="7">
                  <c:v>19676.75</c:v>
                </c:pt>
                <c:pt idx="8">
                  <c:v>18226.75</c:v>
                </c:pt>
                <c:pt idx="9">
                  <c:v>18623</c:v>
                </c:pt>
                <c:pt idx="10">
                  <c:v>18259.5</c:v>
                </c:pt>
                <c:pt idx="11">
                  <c:v>19710.75</c:v>
                </c:pt>
                <c:pt idx="12">
                  <c:v>19321</c:v>
                </c:pt>
                <c:pt idx="13">
                  <c:v>18448.75</c:v>
                </c:pt>
                <c:pt idx="14">
                  <c:v>19451.25</c:v>
                </c:pt>
                <c:pt idx="15">
                  <c:v>21360.75</c:v>
                </c:pt>
                <c:pt idx="16">
                  <c:v>22074.25</c:v>
                </c:pt>
                <c:pt idx="17">
                  <c:v>19795.833249999996</c:v>
                </c:pt>
                <c:pt idx="18">
                  <c:v>20901.168899999997</c:v>
                </c:pt>
                <c:pt idx="19">
                  <c:v>20195.126049999999</c:v>
                </c:pt>
                <c:pt idx="20">
                  <c:v>19020.328500000003</c:v>
                </c:pt>
                <c:pt idx="21">
                  <c:v>20967.75</c:v>
                </c:pt>
                <c:pt idx="22">
                  <c:v>20120.5</c:v>
                </c:pt>
                <c:pt idx="23">
                  <c:v>22392</c:v>
                </c:pt>
                <c:pt idx="24">
                  <c:v>21969.25</c:v>
                </c:pt>
                <c:pt idx="25">
                  <c:v>20831.5</c:v>
                </c:pt>
                <c:pt idx="26">
                  <c:v>23612.5</c:v>
                </c:pt>
                <c:pt idx="27">
                  <c:v>21457.25</c:v>
                </c:pt>
                <c:pt idx="28">
                  <c:v>22316.25</c:v>
                </c:pt>
                <c:pt idx="29">
                  <c:v>21506.5</c:v>
                </c:pt>
                <c:pt idx="30">
                  <c:v>22748</c:v>
                </c:pt>
                <c:pt idx="31">
                  <c:v>19698</c:v>
                </c:pt>
                <c:pt idx="32">
                  <c:v>20180</c:v>
                </c:pt>
                <c:pt idx="33">
                  <c:v>21410.25</c:v>
                </c:pt>
                <c:pt idx="34">
                  <c:v>20427.25</c:v>
                </c:pt>
                <c:pt idx="35">
                  <c:v>21434</c:v>
                </c:pt>
              </c:numCache>
            </c:numRef>
          </c:val>
          <c:smooth val="0"/>
          <c:extLst>
            <c:ext xmlns:c16="http://schemas.microsoft.com/office/drawing/2014/chart" uri="{C3380CC4-5D6E-409C-BE32-E72D297353CC}">
              <c16:uniqueId val="{00000002-0DB8-48A0-B6D5-11B2B96E4547}"/>
            </c:ext>
          </c:extLst>
        </c:ser>
        <c:ser>
          <c:idx val="1"/>
          <c:order val="3"/>
          <c:tx>
            <c:strRef>
              <c:f>'Antikoagulantia per kvartal'!$B$19</c:f>
              <c:strCache>
                <c:ptCount val="1"/>
                <c:pt idx="0">
                  <c:v>Dabigatran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'Antikoagulantia per kvartal'!$C$12:$AL$12</c:f>
              <c:strCache>
                <c:ptCount val="36"/>
                <c:pt idx="0">
                  <c:v>2016-KV1</c:v>
                </c:pt>
                <c:pt idx="1">
                  <c:v>2016-KV2</c:v>
                </c:pt>
                <c:pt idx="2">
                  <c:v>2016-KV3</c:v>
                </c:pt>
                <c:pt idx="3">
                  <c:v>2016-KV4</c:v>
                </c:pt>
                <c:pt idx="4">
                  <c:v>2017-KV1</c:v>
                </c:pt>
                <c:pt idx="5">
                  <c:v>2017-KV2</c:v>
                </c:pt>
                <c:pt idx="6">
                  <c:v>2017-KV3</c:v>
                </c:pt>
                <c:pt idx="7">
                  <c:v>2017-KV4</c:v>
                </c:pt>
                <c:pt idx="8">
                  <c:v>2018-KV1</c:v>
                </c:pt>
                <c:pt idx="9">
                  <c:v>2018-KV2</c:v>
                </c:pt>
                <c:pt idx="10">
                  <c:v>2018-KV3</c:v>
                </c:pt>
                <c:pt idx="11">
                  <c:v>2018-KV4</c:v>
                </c:pt>
                <c:pt idx="12">
                  <c:v>2019-KV1</c:v>
                </c:pt>
                <c:pt idx="13">
                  <c:v>2019-KV2</c:v>
                </c:pt>
                <c:pt idx="14">
                  <c:v>2019-KV3</c:v>
                </c:pt>
                <c:pt idx="15">
                  <c:v>2019-KV4</c:v>
                </c:pt>
                <c:pt idx="16">
                  <c:v>2020-KV1</c:v>
                </c:pt>
                <c:pt idx="17">
                  <c:v>2020-KV2</c:v>
                </c:pt>
                <c:pt idx="18">
                  <c:v>2020-KV3</c:v>
                </c:pt>
                <c:pt idx="19">
                  <c:v>2020-KV4</c:v>
                </c:pt>
                <c:pt idx="20">
                  <c:v>2021-KV1</c:v>
                </c:pt>
                <c:pt idx="21">
                  <c:v>2021-KV2</c:v>
                </c:pt>
                <c:pt idx="22">
                  <c:v>2021-KV3</c:v>
                </c:pt>
                <c:pt idx="23">
                  <c:v>2021-KV4</c:v>
                </c:pt>
                <c:pt idx="24">
                  <c:v>2022-KV1</c:v>
                </c:pt>
                <c:pt idx="25">
                  <c:v>2022-KV2</c:v>
                </c:pt>
                <c:pt idx="26">
                  <c:v>2022-KV3</c:v>
                </c:pt>
                <c:pt idx="27">
                  <c:v>2022-KV4</c:v>
                </c:pt>
                <c:pt idx="28">
                  <c:v>2023-KV1</c:v>
                </c:pt>
                <c:pt idx="29">
                  <c:v>2023-KV2</c:v>
                </c:pt>
                <c:pt idx="30">
                  <c:v>2023-KV3</c:v>
                </c:pt>
                <c:pt idx="31">
                  <c:v>2023-KV4</c:v>
                </c:pt>
                <c:pt idx="32">
                  <c:v>2024-KV1</c:v>
                </c:pt>
                <c:pt idx="33">
                  <c:v>2024-KV2</c:v>
                </c:pt>
                <c:pt idx="34">
                  <c:v>2024-KV3</c:v>
                </c:pt>
                <c:pt idx="35">
                  <c:v>2024-KV4</c:v>
                </c:pt>
              </c:strCache>
            </c:strRef>
          </c:cat>
          <c:val>
            <c:numRef>
              <c:f>'Antikoagulantia per kvartal'!$C$19:$AL$19</c:f>
              <c:numCache>
                <c:formatCode>#,##0.00</c:formatCode>
                <c:ptCount val="36"/>
                <c:pt idx="0">
                  <c:v>3091</c:v>
                </c:pt>
                <c:pt idx="1">
                  <c:v>3391</c:v>
                </c:pt>
                <c:pt idx="2">
                  <c:v>3012</c:v>
                </c:pt>
                <c:pt idx="3">
                  <c:v>3172</c:v>
                </c:pt>
                <c:pt idx="4">
                  <c:v>3322</c:v>
                </c:pt>
                <c:pt idx="5">
                  <c:v>3786</c:v>
                </c:pt>
                <c:pt idx="6">
                  <c:v>3339.34</c:v>
                </c:pt>
                <c:pt idx="7">
                  <c:v>4392</c:v>
                </c:pt>
                <c:pt idx="8">
                  <c:v>4881.01</c:v>
                </c:pt>
                <c:pt idx="9">
                  <c:v>5522</c:v>
                </c:pt>
                <c:pt idx="10">
                  <c:v>5877.67</c:v>
                </c:pt>
                <c:pt idx="11">
                  <c:v>5592</c:v>
                </c:pt>
                <c:pt idx="12">
                  <c:v>6551</c:v>
                </c:pt>
                <c:pt idx="13">
                  <c:v>5766</c:v>
                </c:pt>
                <c:pt idx="14">
                  <c:v>6123</c:v>
                </c:pt>
                <c:pt idx="15">
                  <c:v>7507</c:v>
                </c:pt>
                <c:pt idx="16">
                  <c:v>8438</c:v>
                </c:pt>
                <c:pt idx="17">
                  <c:v>7718.34</c:v>
                </c:pt>
                <c:pt idx="18">
                  <c:v>7368.67</c:v>
                </c:pt>
                <c:pt idx="19">
                  <c:v>8048.01</c:v>
                </c:pt>
                <c:pt idx="20">
                  <c:v>8617.67</c:v>
                </c:pt>
                <c:pt idx="21">
                  <c:v>8954.34</c:v>
                </c:pt>
                <c:pt idx="22">
                  <c:v>9174.69</c:v>
                </c:pt>
                <c:pt idx="23">
                  <c:v>9066.36</c:v>
                </c:pt>
                <c:pt idx="24">
                  <c:v>10460.700000000001</c:v>
                </c:pt>
                <c:pt idx="25">
                  <c:v>10277.049999999999</c:v>
                </c:pt>
                <c:pt idx="26">
                  <c:v>9334.7000000000007</c:v>
                </c:pt>
                <c:pt idx="27">
                  <c:v>8926</c:v>
                </c:pt>
                <c:pt idx="28">
                  <c:v>9747</c:v>
                </c:pt>
                <c:pt idx="29">
                  <c:v>9257</c:v>
                </c:pt>
                <c:pt idx="30">
                  <c:v>10218</c:v>
                </c:pt>
                <c:pt idx="31">
                  <c:v>10110</c:v>
                </c:pt>
                <c:pt idx="32">
                  <c:v>9980</c:v>
                </c:pt>
                <c:pt idx="33">
                  <c:v>10132</c:v>
                </c:pt>
                <c:pt idx="34">
                  <c:v>11059</c:v>
                </c:pt>
                <c:pt idx="35">
                  <c:v>10995</c:v>
                </c:pt>
              </c:numCache>
            </c:numRef>
          </c:val>
          <c:smooth val="0"/>
          <c:extLst>
            <c:ext xmlns:c16="http://schemas.microsoft.com/office/drawing/2014/chart" uri="{C3380CC4-5D6E-409C-BE32-E72D297353CC}">
              <c16:uniqueId val="{00000003-0DB8-48A0-B6D5-11B2B96E4547}"/>
            </c:ext>
          </c:extLst>
        </c:ser>
        <c:ser>
          <c:idx val="4"/>
          <c:order val="4"/>
          <c:tx>
            <c:strRef>
              <c:f>'Antikoagulantia per kvartal'!$B$22</c:f>
              <c:strCache>
                <c:ptCount val="1"/>
                <c:pt idx="0">
                  <c:v>Edoxaban</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'Antikoagulantia per kvartal'!$C$12:$AL$12</c:f>
              <c:strCache>
                <c:ptCount val="36"/>
                <c:pt idx="0">
                  <c:v>2016-KV1</c:v>
                </c:pt>
                <c:pt idx="1">
                  <c:v>2016-KV2</c:v>
                </c:pt>
                <c:pt idx="2">
                  <c:v>2016-KV3</c:v>
                </c:pt>
                <c:pt idx="3">
                  <c:v>2016-KV4</c:v>
                </c:pt>
                <c:pt idx="4">
                  <c:v>2017-KV1</c:v>
                </c:pt>
                <c:pt idx="5">
                  <c:v>2017-KV2</c:v>
                </c:pt>
                <c:pt idx="6">
                  <c:v>2017-KV3</c:v>
                </c:pt>
                <c:pt idx="7">
                  <c:v>2017-KV4</c:v>
                </c:pt>
                <c:pt idx="8">
                  <c:v>2018-KV1</c:v>
                </c:pt>
                <c:pt idx="9">
                  <c:v>2018-KV2</c:v>
                </c:pt>
                <c:pt idx="10">
                  <c:v>2018-KV3</c:v>
                </c:pt>
                <c:pt idx="11">
                  <c:v>2018-KV4</c:v>
                </c:pt>
                <c:pt idx="12">
                  <c:v>2019-KV1</c:v>
                </c:pt>
                <c:pt idx="13">
                  <c:v>2019-KV2</c:v>
                </c:pt>
                <c:pt idx="14">
                  <c:v>2019-KV3</c:v>
                </c:pt>
                <c:pt idx="15">
                  <c:v>2019-KV4</c:v>
                </c:pt>
                <c:pt idx="16">
                  <c:v>2020-KV1</c:v>
                </c:pt>
                <c:pt idx="17">
                  <c:v>2020-KV2</c:v>
                </c:pt>
                <c:pt idx="18">
                  <c:v>2020-KV3</c:v>
                </c:pt>
                <c:pt idx="19">
                  <c:v>2020-KV4</c:v>
                </c:pt>
                <c:pt idx="20">
                  <c:v>2021-KV1</c:v>
                </c:pt>
                <c:pt idx="21">
                  <c:v>2021-KV2</c:v>
                </c:pt>
                <c:pt idx="22">
                  <c:v>2021-KV3</c:v>
                </c:pt>
                <c:pt idx="23">
                  <c:v>2021-KV4</c:v>
                </c:pt>
                <c:pt idx="24">
                  <c:v>2022-KV1</c:v>
                </c:pt>
                <c:pt idx="25">
                  <c:v>2022-KV2</c:v>
                </c:pt>
                <c:pt idx="26">
                  <c:v>2022-KV3</c:v>
                </c:pt>
                <c:pt idx="27">
                  <c:v>2022-KV4</c:v>
                </c:pt>
                <c:pt idx="28">
                  <c:v>2023-KV1</c:v>
                </c:pt>
                <c:pt idx="29">
                  <c:v>2023-KV2</c:v>
                </c:pt>
                <c:pt idx="30">
                  <c:v>2023-KV3</c:v>
                </c:pt>
                <c:pt idx="31">
                  <c:v>2023-KV4</c:v>
                </c:pt>
                <c:pt idx="32">
                  <c:v>2024-KV1</c:v>
                </c:pt>
                <c:pt idx="33">
                  <c:v>2024-KV2</c:v>
                </c:pt>
                <c:pt idx="34">
                  <c:v>2024-KV3</c:v>
                </c:pt>
                <c:pt idx="35">
                  <c:v>2024-KV4</c:v>
                </c:pt>
              </c:strCache>
            </c:strRef>
          </c:cat>
          <c:val>
            <c:numRef>
              <c:f>'Antikoagulantia per kvartal'!$C$22:$AL$22</c:f>
              <c:numCache>
                <c:formatCode>General</c:formatCode>
                <c:ptCount val="36"/>
                <c:pt idx="4" formatCode="#,##0.00">
                  <c:v>50</c:v>
                </c:pt>
                <c:pt idx="5" formatCode="#,##0.00">
                  <c:v>0</c:v>
                </c:pt>
                <c:pt idx="6" formatCode="#,##0.00">
                  <c:v>0</c:v>
                </c:pt>
                <c:pt idx="7" formatCode="#,##0.00">
                  <c:v>0</c:v>
                </c:pt>
                <c:pt idx="8" formatCode="#,##0.00">
                  <c:v>0</c:v>
                </c:pt>
                <c:pt idx="9" formatCode="#,##0.00">
                  <c:v>0</c:v>
                </c:pt>
                <c:pt idx="10" formatCode="#,##0.00">
                  <c:v>50</c:v>
                </c:pt>
                <c:pt idx="11" formatCode="#,##0.00">
                  <c:v>210</c:v>
                </c:pt>
                <c:pt idx="12" formatCode="#,##0.00">
                  <c:v>675</c:v>
                </c:pt>
                <c:pt idx="13" formatCode="#,##0.00">
                  <c:v>1065</c:v>
                </c:pt>
                <c:pt idx="14" formatCode="#,##0.00">
                  <c:v>1005</c:v>
                </c:pt>
                <c:pt idx="15" formatCode="#,##0.00">
                  <c:v>1210</c:v>
                </c:pt>
                <c:pt idx="16" formatCode="#,##0.00">
                  <c:v>1085</c:v>
                </c:pt>
                <c:pt idx="17" formatCode="#,##0.00">
                  <c:v>1020</c:v>
                </c:pt>
                <c:pt idx="18" formatCode="#,##0.00">
                  <c:v>1205</c:v>
                </c:pt>
                <c:pt idx="19" formatCode="#,##0.00">
                  <c:v>1360</c:v>
                </c:pt>
                <c:pt idx="20" formatCode="#,##0.00">
                  <c:v>1189.5</c:v>
                </c:pt>
                <c:pt idx="21" formatCode="#,##0.00">
                  <c:v>1937</c:v>
                </c:pt>
                <c:pt idx="22" formatCode="#,##0.00">
                  <c:v>1812.5</c:v>
                </c:pt>
                <c:pt idx="23" formatCode="#,##0.00">
                  <c:v>1709</c:v>
                </c:pt>
                <c:pt idx="24" formatCode="#,##0.00">
                  <c:v>2390</c:v>
                </c:pt>
                <c:pt idx="25" formatCode="#,##0.00">
                  <c:v>1911</c:v>
                </c:pt>
                <c:pt idx="26" formatCode="#,##0.00">
                  <c:v>2293</c:v>
                </c:pt>
                <c:pt idx="27" formatCode="#,##0.00">
                  <c:v>3316.5</c:v>
                </c:pt>
                <c:pt idx="28" formatCode="#,##0.00">
                  <c:v>3084</c:v>
                </c:pt>
                <c:pt idx="29" formatCode="#,##0.00">
                  <c:v>3324.5</c:v>
                </c:pt>
                <c:pt idx="30" formatCode="#,##0.00">
                  <c:v>3285.49999999999</c:v>
                </c:pt>
                <c:pt idx="31" formatCode="#,##0.00">
                  <c:v>3950</c:v>
                </c:pt>
                <c:pt idx="32" formatCode="#,##0.00">
                  <c:v>4890.5</c:v>
                </c:pt>
                <c:pt idx="33" formatCode="#,##0.00">
                  <c:v>4917.5</c:v>
                </c:pt>
                <c:pt idx="34" formatCode="#,##0.00">
                  <c:v>5863.5</c:v>
                </c:pt>
                <c:pt idx="35" formatCode="#,##0.00">
                  <c:v>7302.49999999999</c:v>
                </c:pt>
              </c:numCache>
            </c:numRef>
          </c:val>
          <c:smooth val="0"/>
          <c:extLst>
            <c:ext xmlns:c16="http://schemas.microsoft.com/office/drawing/2014/chart" uri="{C3380CC4-5D6E-409C-BE32-E72D297353CC}">
              <c16:uniqueId val="{00000004-0DB8-48A0-B6D5-11B2B96E4547}"/>
            </c:ext>
          </c:extLst>
        </c:ser>
        <c:dLbls>
          <c:showLegendKey val="0"/>
          <c:showVal val="0"/>
          <c:showCatName val="0"/>
          <c:showSerName val="0"/>
          <c:showPercent val="0"/>
          <c:showBubbleSize val="0"/>
        </c:dLbls>
        <c:marker val="1"/>
        <c:smooth val="0"/>
        <c:axId val="481915616"/>
        <c:axId val="481918568"/>
      </c:lineChart>
      <c:catAx>
        <c:axId val="48191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sv-SE"/>
          </a:p>
        </c:txPr>
        <c:crossAx val="481918568"/>
        <c:crosses val="autoZero"/>
        <c:auto val="1"/>
        <c:lblAlgn val="ctr"/>
        <c:lblOffset val="100"/>
        <c:noMultiLvlLbl val="0"/>
      </c:catAx>
      <c:valAx>
        <c:axId val="481918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Antal DDD</a:t>
                </a:r>
              </a:p>
            </c:rich>
          </c:tx>
          <c:layout>
            <c:manualLayout>
              <c:xMode val="edge"/>
              <c:yMode val="edge"/>
              <c:x val="1.842639549718864E-3"/>
              <c:y val="0.45120400216747869"/>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sv-S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sv-SE"/>
          </a:p>
        </c:txPr>
        <c:crossAx val="481915616"/>
        <c:crosses val="autoZero"/>
        <c:crossBetween val="between"/>
      </c:valAx>
      <c:spPr>
        <a:noFill/>
        <a:ln>
          <a:solidFill>
            <a:schemeClr val="bg1">
              <a:lumMod val="75000"/>
            </a:schemeClr>
          </a:solidFill>
        </a:ln>
        <a:effectLst/>
      </c:spPr>
    </c:plotArea>
    <c:legend>
      <c:legendPos val="r"/>
      <c:layout>
        <c:manualLayout>
          <c:xMode val="edge"/>
          <c:yMode val="edge"/>
          <c:x val="0.77998862281582193"/>
          <c:y val="0.4274726444671782"/>
          <c:w val="0.12593455249545196"/>
          <c:h val="0.2142425664053636"/>
        </c:manualLayout>
      </c:layout>
      <c:overlay val="0"/>
      <c:spPr>
        <a:solidFill>
          <a:schemeClr val="bg1"/>
        </a:solidFill>
        <a:ln>
          <a:solidFill>
            <a:schemeClr val="tx1"/>
          </a:solid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sv-SE" sz="1800" b="1" i="0" baseline="0">
                <a:solidFill>
                  <a:sysClr val="windowText" lastClr="000000"/>
                </a:solidFill>
                <a:effectLst/>
              </a:rPr>
              <a:t>Warfarin, apixaban, dabigatran, rivaroxaban</a:t>
            </a:r>
            <a:endParaRPr lang="sv-SE">
              <a:solidFill>
                <a:sysClr val="windowText" lastClr="000000"/>
              </a:solidFill>
              <a:effectLst/>
            </a:endParaRPr>
          </a:p>
          <a:p>
            <a:pPr>
              <a:defRPr>
                <a:solidFill>
                  <a:sysClr val="windowText" lastClr="000000"/>
                </a:solidFill>
              </a:defRPr>
            </a:pPr>
            <a:r>
              <a:rPr lang="sv-SE" sz="1800" b="1" i="0" baseline="0">
                <a:solidFill>
                  <a:sysClr val="windowText" lastClr="000000"/>
                </a:solidFill>
                <a:effectLst/>
              </a:rPr>
              <a:t> Recept Kronoberg, förmånskostnad</a:t>
            </a:r>
            <a:endParaRPr lang="sv-SE">
              <a:solidFill>
                <a:sysClr val="windowText" lastClr="000000"/>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sv-SE"/>
        </a:p>
      </c:txPr>
    </c:title>
    <c:autoTitleDeleted val="0"/>
    <c:plotArea>
      <c:layout>
        <c:manualLayout>
          <c:layoutTarget val="inner"/>
          <c:xMode val="edge"/>
          <c:yMode val="edge"/>
          <c:x val="0.10766803877969994"/>
          <c:y val="0.13172255730322194"/>
          <c:w val="0.87352506887194459"/>
          <c:h val="0.76245391104681881"/>
        </c:manualLayout>
      </c:layout>
      <c:lineChart>
        <c:grouping val="standard"/>
        <c:varyColors val="0"/>
        <c:ser>
          <c:idx val="3"/>
          <c:order val="0"/>
          <c:tx>
            <c:strRef>
              <c:f>'Antikoagulantia per kvartal'!$B$16</c:f>
              <c:strCache>
                <c:ptCount val="1"/>
                <c:pt idx="0">
                  <c:v>Apixaban</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'Antikoagulantia per kvartal'!$C$12:$AL$12</c:f>
              <c:strCache>
                <c:ptCount val="36"/>
                <c:pt idx="0">
                  <c:v>2016-KV1</c:v>
                </c:pt>
                <c:pt idx="1">
                  <c:v>2016-KV2</c:v>
                </c:pt>
                <c:pt idx="2">
                  <c:v>2016-KV3</c:v>
                </c:pt>
                <c:pt idx="3">
                  <c:v>2016-KV4</c:v>
                </c:pt>
                <c:pt idx="4">
                  <c:v>2017-KV1</c:v>
                </c:pt>
                <c:pt idx="5">
                  <c:v>2017-KV2</c:v>
                </c:pt>
                <c:pt idx="6">
                  <c:v>2017-KV3</c:v>
                </c:pt>
                <c:pt idx="7">
                  <c:v>2017-KV4</c:v>
                </c:pt>
                <c:pt idx="8">
                  <c:v>2018-KV1</c:v>
                </c:pt>
                <c:pt idx="9">
                  <c:v>2018-KV2</c:v>
                </c:pt>
                <c:pt idx="10">
                  <c:v>2018-KV3</c:v>
                </c:pt>
                <c:pt idx="11">
                  <c:v>2018-KV4</c:v>
                </c:pt>
                <c:pt idx="12">
                  <c:v>2019-KV1</c:v>
                </c:pt>
                <c:pt idx="13">
                  <c:v>2019-KV2</c:v>
                </c:pt>
                <c:pt idx="14">
                  <c:v>2019-KV3</c:v>
                </c:pt>
                <c:pt idx="15">
                  <c:v>2019-KV4</c:v>
                </c:pt>
                <c:pt idx="16">
                  <c:v>2020-KV1</c:v>
                </c:pt>
                <c:pt idx="17">
                  <c:v>2020-KV2</c:v>
                </c:pt>
                <c:pt idx="18">
                  <c:v>2020-KV3</c:v>
                </c:pt>
                <c:pt idx="19">
                  <c:v>2020-KV4</c:v>
                </c:pt>
                <c:pt idx="20">
                  <c:v>2021-KV1</c:v>
                </c:pt>
                <c:pt idx="21">
                  <c:v>2021-KV2</c:v>
                </c:pt>
                <c:pt idx="22">
                  <c:v>2021-KV3</c:v>
                </c:pt>
                <c:pt idx="23">
                  <c:v>2021-KV4</c:v>
                </c:pt>
                <c:pt idx="24">
                  <c:v>2022-KV1</c:v>
                </c:pt>
                <c:pt idx="25">
                  <c:v>2022-KV2</c:v>
                </c:pt>
                <c:pt idx="26">
                  <c:v>2022-KV3</c:v>
                </c:pt>
                <c:pt idx="27">
                  <c:v>2022-KV4</c:v>
                </c:pt>
                <c:pt idx="28">
                  <c:v>2023-KV1</c:v>
                </c:pt>
                <c:pt idx="29">
                  <c:v>2023-KV2</c:v>
                </c:pt>
                <c:pt idx="30">
                  <c:v>2023-KV3</c:v>
                </c:pt>
                <c:pt idx="31">
                  <c:v>2023-KV4</c:v>
                </c:pt>
                <c:pt idx="32">
                  <c:v>2024-KV1</c:v>
                </c:pt>
                <c:pt idx="33">
                  <c:v>2024-KV2</c:v>
                </c:pt>
                <c:pt idx="34">
                  <c:v>2024-KV3</c:v>
                </c:pt>
                <c:pt idx="35">
                  <c:v>2024-KV4</c:v>
                </c:pt>
              </c:strCache>
            </c:strRef>
          </c:cat>
          <c:val>
            <c:numRef>
              <c:f>'Antikoagulantia per kvartal'!$C$16:$AL$16</c:f>
              <c:numCache>
                <c:formatCode>#,##0.00</c:formatCode>
                <c:ptCount val="36"/>
                <c:pt idx="0">
                  <c:v>2887113.4700000007</c:v>
                </c:pt>
                <c:pt idx="1">
                  <c:v>3314438.1900000004</c:v>
                </c:pt>
                <c:pt idx="2">
                  <c:v>3624346.9600000004</c:v>
                </c:pt>
                <c:pt idx="3">
                  <c:v>3913308.1099999985</c:v>
                </c:pt>
                <c:pt idx="4">
                  <c:v>4113527.6899999995</c:v>
                </c:pt>
                <c:pt idx="5">
                  <c:v>4510621.129999999</c:v>
                </c:pt>
                <c:pt idx="6">
                  <c:v>4631222.1399999997</c:v>
                </c:pt>
                <c:pt idx="7">
                  <c:v>5046752.1000000006</c:v>
                </c:pt>
                <c:pt idx="8">
                  <c:v>5279290.2700000005</c:v>
                </c:pt>
                <c:pt idx="9">
                  <c:v>5621928.7300000014</c:v>
                </c:pt>
                <c:pt idx="10">
                  <c:v>5899087.6400000015</c:v>
                </c:pt>
                <c:pt idx="11">
                  <c:v>6150225.9600000009</c:v>
                </c:pt>
                <c:pt idx="12">
                  <c:v>6306408.5599999996</c:v>
                </c:pt>
                <c:pt idx="13">
                  <c:v>6568727.0700000003</c:v>
                </c:pt>
                <c:pt idx="14">
                  <c:v>6835994.5199999996</c:v>
                </c:pt>
                <c:pt idx="15">
                  <c:v>7230762.21</c:v>
                </c:pt>
                <c:pt idx="16">
                  <c:v>7577973.9800000042</c:v>
                </c:pt>
                <c:pt idx="17">
                  <c:v>7099684.9499999974</c:v>
                </c:pt>
                <c:pt idx="18">
                  <c:v>7357662.1500000004</c:v>
                </c:pt>
                <c:pt idx="19">
                  <c:v>7979964.3299999973</c:v>
                </c:pt>
                <c:pt idx="20">
                  <c:v>7818773.929999996</c:v>
                </c:pt>
                <c:pt idx="21">
                  <c:v>7900356.7400000039</c:v>
                </c:pt>
                <c:pt idx="22">
                  <c:v>8355202.1800000034</c:v>
                </c:pt>
                <c:pt idx="23">
                  <c:v>8527143.0100000016</c:v>
                </c:pt>
                <c:pt idx="24">
                  <c:v>8630925.4900000021</c:v>
                </c:pt>
                <c:pt idx="25">
                  <c:v>8971296.950000003</c:v>
                </c:pt>
                <c:pt idx="26">
                  <c:v>9113902.6099999994</c:v>
                </c:pt>
                <c:pt idx="27">
                  <c:v>9203759.3699999992</c:v>
                </c:pt>
                <c:pt idx="28">
                  <c:v>9274952.3489999995</c:v>
                </c:pt>
                <c:pt idx="29">
                  <c:v>9293678.784</c:v>
                </c:pt>
                <c:pt idx="30">
                  <c:v>9595411.9670000002</c:v>
                </c:pt>
                <c:pt idx="31">
                  <c:v>10040722.208000001</c:v>
                </c:pt>
                <c:pt idx="32">
                  <c:v>9497839.8579999991</c:v>
                </c:pt>
                <c:pt idx="33">
                  <c:v>9623487.1789999995</c:v>
                </c:pt>
                <c:pt idx="34">
                  <c:v>9890630.5620000008</c:v>
                </c:pt>
                <c:pt idx="35">
                  <c:v>10275018.455</c:v>
                </c:pt>
              </c:numCache>
            </c:numRef>
          </c:val>
          <c:smooth val="0"/>
          <c:extLst>
            <c:ext xmlns:c16="http://schemas.microsoft.com/office/drawing/2014/chart" uri="{C3380CC4-5D6E-409C-BE32-E72D297353CC}">
              <c16:uniqueId val="{00000000-1B19-4689-BDD7-06D184A91D5C}"/>
            </c:ext>
          </c:extLst>
        </c:ser>
        <c:ser>
          <c:idx val="2"/>
          <c:order val="1"/>
          <c:tx>
            <c:strRef>
              <c:f>'Antikoagulantia per kvartal'!$B$15</c:f>
              <c:strCache>
                <c:ptCount val="1"/>
                <c:pt idx="0">
                  <c:v>Rivaroxaban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'Antikoagulantia per kvartal'!$C$12:$AL$12</c:f>
              <c:strCache>
                <c:ptCount val="36"/>
                <c:pt idx="0">
                  <c:v>2016-KV1</c:v>
                </c:pt>
                <c:pt idx="1">
                  <c:v>2016-KV2</c:v>
                </c:pt>
                <c:pt idx="2">
                  <c:v>2016-KV3</c:v>
                </c:pt>
                <c:pt idx="3">
                  <c:v>2016-KV4</c:v>
                </c:pt>
                <c:pt idx="4">
                  <c:v>2017-KV1</c:v>
                </c:pt>
                <c:pt idx="5">
                  <c:v>2017-KV2</c:v>
                </c:pt>
                <c:pt idx="6">
                  <c:v>2017-KV3</c:v>
                </c:pt>
                <c:pt idx="7">
                  <c:v>2017-KV4</c:v>
                </c:pt>
                <c:pt idx="8">
                  <c:v>2018-KV1</c:v>
                </c:pt>
                <c:pt idx="9">
                  <c:v>2018-KV2</c:v>
                </c:pt>
                <c:pt idx="10">
                  <c:v>2018-KV3</c:v>
                </c:pt>
                <c:pt idx="11">
                  <c:v>2018-KV4</c:v>
                </c:pt>
                <c:pt idx="12">
                  <c:v>2019-KV1</c:v>
                </c:pt>
                <c:pt idx="13">
                  <c:v>2019-KV2</c:v>
                </c:pt>
                <c:pt idx="14">
                  <c:v>2019-KV3</c:v>
                </c:pt>
                <c:pt idx="15">
                  <c:v>2019-KV4</c:v>
                </c:pt>
                <c:pt idx="16">
                  <c:v>2020-KV1</c:v>
                </c:pt>
                <c:pt idx="17">
                  <c:v>2020-KV2</c:v>
                </c:pt>
                <c:pt idx="18">
                  <c:v>2020-KV3</c:v>
                </c:pt>
                <c:pt idx="19">
                  <c:v>2020-KV4</c:v>
                </c:pt>
                <c:pt idx="20">
                  <c:v>2021-KV1</c:v>
                </c:pt>
                <c:pt idx="21">
                  <c:v>2021-KV2</c:v>
                </c:pt>
                <c:pt idx="22">
                  <c:v>2021-KV3</c:v>
                </c:pt>
                <c:pt idx="23">
                  <c:v>2021-KV4</c:v>
                </c:pt>
                <c:pt idx="24">
                  <c:v>2022-KV1</c:v>
                </c:pt>
                <c:pt idx="25">
                  <c:v>2022-KV2</c:v>
                </c:pt>
                <c:pt idx="26">
                  <c:v>2022-KV3</c:v>
                </c:pt>
                <c:pt idx="27">
                  <c:v>2022-KV4</c:v>
                </c:pt>
                <c:pt idx="28">
                  <c:v>2023-KV1</c:v>
                </c:pt>
                <c:pt idx="29">
                  <c:v>2023-KV2</c:v>
                </c:pt>
                <c:pt idx="30">
                  <c:v>2023-KV3</c:v>
                </c:pt>
                <c:pt idx="31">
                  <c:v>2023-KV4</c:v>
                </c:pt>
                <c:pt idx="32">
                  <c:v>2024-KV1</c:v>
                </c:pt>
                <c:pt idx="33">
                  <c:v>2024-KV2</c:v>
                </c:pt>
                <c:pt idx="34">
                  <c:v>2024-KV3</c:v>
                </c:pt>
                <c:pt idx="35">
                  <c:v>2024-KV4</c:v>
                </c:pt>
              </c:strCache>
            </c:strRef>
          </c:cat>
          <c:val>
            <c:numRef>
              <c:f>'Antikoagulantia per kvartal'!$C$15:$AL$15</c:f>
              <c:numCache>
                <c:formatCode>#,##0.00</c:formatCode>
                <c:ptCount val="36"/>
                <c:pt idx="0">
                  <c:v>280291.81999999995</c:v>
                </c:pt>
                <c:pt idx="1">
                  <c:v>309731.75999999989</c:v>
                </c:pt>
                <c:pt idx="2">
                  <c:v>322889.49</c:v>
                </c:pt>
                <c:pt idx="3">
                  <c:v>323403.65999999992</c:v>
                </c:pt>
                <c:pt idx="4">
                  <c:v>318554.65999999992</c:v>
                </c:pt>
                <c:pt idx="5">
                  <c:v>348752.71</c:v>
                </c:pt>
                <c:pt idx="6">
                  <c:v>324115.04999999993</c:v>
                </c:pt>
                <c:pt idx="7">
                  <c:v>359769.78999999992</c:v>
                </c:pt>
                <c:pt idx="8">
                  <c:v>326916.65999999997</c:v>
                </c:pt>
                <c:pt idx="9">
                  <c:v>334936.27999999991</c:v>
                </c:pt>
                <c:pt idx="10">
                  <c:v>336281.86999999994</c:v>
                </c:pt>
                <c:pt idx="11">
                  <c:v>350714.82</c:v>
                </c:pt>
                <c:pt idx="12">
                  <c:v>357499.47</c:v>
                </c:pt>
                <c:pt idx="13">
                  <c:v>337011.71</c:v>
                </c:pt>
                <c:pt idx="14">
                  <c:v>353172.79</c:v>
                </c:pt>
                <c:pt idx="15">
                  <c:v>396977.67000000004</c:v>
                </c:pt>
                <c:pt idx="16">
                  <c:v>393827.14</c:v>
                </c:pt>
                <c:pt idx="17">
                  <c:v>376577.3899999999</c:v>
                </c:pt>
                <c:pt idx="18">
                  <c:v>394298.5</c:v>
                </c:pt>
                <c:pt idx="19">
                  <c:v>382488.47</c:v>
                </c:pt>
                <c:pt idx="20">
                  <c:v>344364.03999999992</c:v>
                </c:pt>
                <c:pt idx="21">
                  <c:v>394545.90999999992</c:v>
                </c:pt>
                <c:pt idx="22">
                  <c:v>386547.34999999986</c:v>
                </c:pt>
                <c:pt idx="23">
                  <c:v>421672.35</c:v>
                </c:pt>
                <c:pt idx="24">
                  <c:v>420027.26</c:v>
                </c:pt>
                <c:pt idx="25">
                  <c:v>390882.33</c:v>
                </c:pt>
                <c:pt idx="26">
                  <c:v>428781.6</c:v>
                </c:pt>
                <c:pt idx="27">
                  <c:v>430103.92</c:v>
                </c:pt>
                <c:pt idx="28">
                  <c:v>426336.27100000001</c:v>
                </c:pt>
                <c:pt idx="29">
                  <c:v>402687.85399999999</c:v>
                </c:pt>
                <c:pt idx="30">
                  <c:v>435399.59999999899</c:v>
                </c:pt>
                <c:pt idx="31">
                  <c:v>371879.83399999997</c:v>
                </c:pt>
                <c:pt idx="32">
                  <c:v>356394.93800000002</c:v>
                </c:pt>
                <c:pt idx="33">
                  <c:v>325465.88</c:v>
                </c:pt>
                <c:pt idx="34">
                  <c:v>241921.027</c:v>
                </c:pt>
                <c:pt idx="35">
                  <c:v>326724.71399999998</c:v>
                </c:pt>
              </c:numCache>
            </c:numRef>
          </c:val>
          <c:smooth val="0"/>
          <c:extLst>
            <c:ext xmlns:c16="http://schemas.microsoft.com/office/drawing/2014/chart" uri="{C3380CC4-5D6E-409C-BE32-E72D297353CC}">
              <c16:uniqueId val="{00000001-1B19-4689-BDD7-06D184A91D5C}"/>
            </c:ext>
          </c:extLst>
        </c:ser>
        <c:ser>
          <c:idx val="4"/>
          <c:order val="2"/>
          <c:tx>
            <c:strRef>
              <c:f>'Antikoagulantia per kvartal'!$B$17</c:f>
              <c:strCache>
                <c:ptCount val="1"/>
                <c:pt idx="0">
                  <c:v>Edoxaban</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'Antikoagulantia per kvartal'!$C$12:$AL$12</c:f>
              <c:strCache>
                <c:ptCount val="36"/>
                <c:pt idx="0">
                  <c:v>2016-KV1</c:v>
                </c:pt>
                <c:pt idx="1">
                  <c:v>2016-KV2</c:v>
                </c:pt>
                <c:pt idx="2">
                  <c:v>2016-KV3</c:v>
                </c:pt>
                <c:pt idx="3">
                  <c:v>2016-KV4</c:v>
                </c:pt>
                <c:pt idx="4">
                  <c:v>2017-KV1</c:v>
                </c:pt>
                <c:pt idx="5">
                  <c:v>2017-KV2</c:v>
                </c:pt>
                <c:pt idx="6">
                  <c:v>2017-KV3</c:v>
                </c:pt>
                <c:pt idx="7">
                  <c:v>2017-KV4</c:v>
                </c:pt>
                <c:pt idx="8">
                  <c:v>2018-KV1</c:v>
                </c:pt>
                <c:pt idx="9">
                  <c:v>2018-KV2</c:v>
                </c:pt>
                <c:pt idx="10">
                  <c:v>2018-KV3</c:v>
                </c:pt>
                <c:pt idx="11">
                  <c:v>2018-KV4</c:v>
                </c:pt>
                <c:pt idx="12">
                  <c:v>2019-KV1</c:v>
                </c:pt>
                <c:pt idx="13">
                  <c:v>2019-KV2</c:v>
                </c:pt>
                <c:pt idx="14">
                  <c:v>2019-KV3</c:v>
                </c:pt>
                <c:pt idx="15">
                  <c:v>2019-KV4</c:v>
                </c:pt>
                <c:pt idx="16">
                  <c:v>2020-KV1</c:v>
                </c:pt>
                <c:pt idx="17">
                  <c:v>2020-KV2</c:v>
                </c:pt>
                <c:pt idx="18">
                  <c:v>2020-KV3</c:v>
                </c:pt>
                <c:pt idx="19">
                  <c:v>2020-KV4</c:v>
                </c:pt>
                <c:pt idx="20">
                  <c:v>2021-KV1</c:v>
                </c:pt>
                <c:pt idx="21">
                  <c:v>2021-KV2</c:v>
                </c:pt>
                <c:pt idx="22">
                  <c:v>2021-KV3</c:v>
                </c:pt>
                <c:pt idx="23">
                  <c:v>2021-KV4</c:v>
                </c:pt>
                <c:pt idx="24">
                  <c:v>2022-KV1</c:v>
                </c:pt>
                <c:pt idx="25">
                  <c:v>2022-KV2</c:v>
                </c:pt>
                <c:pt idx="26">
                  <c:v>2022-KV3</c:v>
                </c:pt>
                <c:pt idx="27">
                  <c:v>2022-KV4</c:v>
                </c:pt>
                <c:pt idx="28">
                  <c:v>2023-KV1</c:v>
                </c:pt>
                <c:pt idx="29">
                  <c:v>2023-KV2</c:v>
                </c:pt>
                <c:pt idx="30">
                  <c:v>2023-KV3</c:v>
                </c:pt>
                <c:pt idx="31">
                  <c:v>2023-KV4</c:v>
                </c:pt>
                <c:pt idx="32">
                  <c:v>2024-KV1</c:v>
                </c:pt>
                <c:pt idx="33">
                  <c:v>2024-KV2</c:v>
                </c:pt>
                <c:pt idx="34">
                  <c:v>2024-KV3</c:v>
                </c:pt>
                <c:pt idx="35">
                  <c:v>2024-KV4</c:v>
                </c:pt>
              </c:strCache>
            </c:strRef>
          </c:cat>
          <c:val>
            <c:numRef>
              <c:f>'Antikoagulantia per kvartal'!$C$17:$AL$17</c:f>
              <c:numCache>
                <c:formatCode>General</c:formatCode>
                <c:ptCount val="36"/>
                <c:pt idx="4" formatCode="#,##0.00">
                  <c:v>1404.83</c:v>
                </c:pt>
                <c:pt idx="5" formatCode="#,##0.00">
                  <c:v>0</c:v>
                </c:pt>
                <c:pt idx="6" formatCode="#,##0.00">
                  <c:v>0</c:v>
                </c:pt>
                <c:pt idx="7" formatCode="#,##0.00">
                  <c:v>0</c:v>
                </c:pt>
                <c:pt idx="8" formatCode="#,##0.00">
                  <c:v>0</c:v>
                </c:pt>
                <c:pt idx="9" formatCode="#,##0.00">
                  <c:v>0</c:v>
                </c:pt>
                <c:pt idx="10" formatCode="#,##0.00">
                  <c:v>2071.9699999999998</c:v>
                </c:pt>
                <c:pt idx="11" formatCode="#,##0.00">
                  <c:v>4712.4299999999994</c:v>
                </c:pt>
                <c:pt idx="12" formatCode="#,##0.00">
                  <c:v>14722.21</c:v>
                </c:pt>
                <c:pt idx="13" formatCode="#,##0.00">
                  <c:v>20967</c:v>
                </c:pt>
                <c:pt idx="14" formatCode="#,##0.00">
                  <c:v>19071.29</c:v>
                </c:pt>
                <c:pt idx="15" formatCode="#,##0.00">
                  <c:v>29425.4</c:v>
                </c:pt>
                <c:pt idx="16" formatCode="#,##0.00">
                  <c:v>25902.249999999996</c:v>
                </c:pt>
                <c:pt idx="17" formatCode="#,##0.00">
                  <c:v>23728.649999999994</c:v>
                </c:pt>
                <c:pt idx="18" formatCode="#,##0.00">
                  <c:v>21256.29</c:v>
                </c:pt>
                <c:pt idx="19" formatCode="#,##0.00">
                  <c:v>30109.309999999998</c:v>
                </c:pt>
                <c:pt idx="20" formatCode="#,##0.00">
                  <c:v>24673.53</c:v>
                </c:pt>
                <c:pt idx="21" formatCode="#,##0.00">
                  <c:v>45069.709999999992</c:v>
                </c:pt>
                <c:pt idx="22" formatCode="#,##0.00">
                  <c:v>42233.979999999996</c:v>
                </c:pt>
                <c:pt idx="23" formatCode="#,##0.00">
                  <c:v>24163.199999999997</c:v>
                </c:pt>
                <c:pt idx="24" formatCode="#,##0.00">
                  <c:v>49022.799999999996</c:v>
                </c:pt>
                <c:pt idx="25" formatCode="#,##0.00">
                  <c:v>42538.229999999996</c:v>
                </c:pt>
                <c:pt idx="26" formatCode="#,##0.00">
                  <c:v>49685.14</c:v>
                </c:pt>
                <c:pt idx="27" formatCode="#,##0.00">
                  <c:v>69153.63</c:v>
                </c:pt>
                <c:pt idx="28" formatCode="#,##0.00">
                  <c:v>64642.945</c:v>
                </c:pt>
                <c:pt idx="29" formatCode="#,##0.00">
                  <c:v>78945.437999999995</c:v>
                </c:pt>
                <c:pt idx="30" formatCode="#,##0.00">
                  <c:v>82299.987999999998</c:v>
                </c:pt>
                <c:pt idx="31" formatCode="#,##0.00">
                  <c:v>97460.968999999997</c:v>
                </c:pt>
                <c:pt idx="32" formatCode="#,##0.00">
                  <c:v>123427.399999999</c:v>
                </c:pt>
                <c:pt idx="33" formatCode="#,##0.00">
                  <c:v>125300.442</c:v>
                </c:pt>
                <c:pt idx="34" formatCode="#,##0.00">
                  <c:v>141389.451</c:v>
                </c:pt>
                <c:pt idx="35" formatCode="#,##0.00">
                  <c:v>181608.117</c:v>
                </c:pt>
              </c:numCache>
            </c:numRef>
          </c:val>
          <c:smooth val="0"/>
          <c:extLst>
            <c:ext xmlns:c16="http://schemas.microsoft.com/office/drawing/2014/chart" uri="{C3380CC4-5D6E-409C-BE32-E72D297353CC}">
              <c16:uniqueId val="{00000002-1B19-4689-BDD7-06D184A91D5C}"/>
            </c:ext>
          </c:extLst>
        </c:ser>
        <c:ser>
          <c:idx val="1"/>
          <c:order val="3"/>
          <c:tx>
            <c:strRef>
              <c:f>'Antikoagulantia per kvartal'!$B$14</c:f>
              <c:strCache>
                <c:ptCount val="1"/>
                <c:pt idx="0">
                  <c:v>Dabigatran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'Antikoagulantia per kvartal'!$C$12:$AL$12</c:f>
              <c:strCache>
                <c:ptCount val="36"/>
                <c:pt idx="0">
                  <c:v>2016-KV1</c:v>
                </c:pt>
                <c:pt idx="1">
                  <c:v>2016-KV2</c:v>
                </c:pt>
                <c:pt idx="2">
                  <c:v>2016-KV3</c:v>
                </c:pt>
                <c:pt idx="3">
                  <c:v>2016-KV4</c:v>
                </c:pt>
                <c:pt idx="4">
                  <c:v>2017-KV1</c:v>
                </c:pt>
                <c:pt idx="5">
                  <c:v>2017-KV2</c:v>
                </c:pt>
                <c:pt idx="6">
                  <c:v>2017-KV3</c:v>
                </c:pt>
                <c:pt idx="7">
                  <c:v>2017-KV4</c:v>
                </c:pt>
                <c:pt idx="8">
                  <c:v>2018-KV1</c:v>
                </c:pt>
                <c:pt idx="9">
                  <c:v>2018-KV2</c:v>
                </c:pt>
                <c:pt idx="10">
                  <c:v>2018-KV3</c:v>
                </c:pt>
                <c:pt idx="11">
                  <c:v>2018-KV4</c:v>
                </c:pt>
                <c:pt idx="12">
                  <c:v>2019-KV1</c:v>
                </c:pt>
                <c:pt idx="13">
                  <c:v>2019-KV2</c:v>
                </c:pt>
                <c:pt idx="14">
                  <c:v>2019-KV3</c:v>
                </c:pt>
                <c:pt idx="15">
                  <c:v>2019-KV4</c:v>
                </c:pt>
                <c:pt idx="16">
                  <c:v>2020-KV1</c:v>
                </c:pt>
                <c:pt idx="17">
                  <c:v>2020-KV2</c:v>
                </c:pt>
                <c:pt idx="18">
                  <c:v>2020-KV3</c:v>
                </c:pt>
                <c:pt idx="19">
                  <c:v>2020-KV4</c:v>
                </c:pt>
                <c:pt idx="20">
                  <c:v>2021-KV1</c:v>
                </c:pt>
                <c:pt idx="21">
                  <c:v>2021-KV2</c:v>
                </c:pt>
                <c:pt idx="22">
                  <c:v>2021-KV3</c:v>
                </c:pt>
                <c:pt idx="23">
                  <c:v>2021-KV4</c:v>
                </c:pt>
                <c:pt idx="24">
                  <c:v>2022-KV1</c:v>
                </c:pt>
                <c:pt idx="25">
                  <c:v>2022-KV2</c:v>
                </c:pt>
                <c:pt idx="26">
                  <c:v>2022-KV3</c:v>
                </c:pt>
                <c:pt idx="27">
                  <c:v>2022-KV4</c:v>
                </c:pt>
                <c:pt idx="28">
                  <c:v>2023-KV1</c:v>
                </c:pt>
                <c:pt idx="29">
                  <c:v>2023-KV2</c:v>
                </c:pt>
                <c:pt idx="30">
                  <c:v>2023-KV3</c:v>
                </c:pt>
                <c:pt idx="31">
                  <c:v>2023-KV4</c:v>
                </c:pt>
                <c:pt idx="32">
                  <c:v>2024-KV1</c:v>
                </c:pt>
                <c:pt idx="33">
                  <c:v>2024-KV2</c:v>
                </c:pt>
                <c:pt idx="34">
                  <c:v>2024-KV3</c:v>
                </c:pt>
                <c:pt idx="35">
                  <c:v>2024-KV4</c:v>
                </c:pt>
              </c:strCache>
            </c:strRef>
          </c:cat>
          <c:val>
            <c:numRef>
              <c:f>'Antikoagulantia per kvartal'!$C$14:$AL$14</c:f>
              <c:numCache>
                <c:formatCode>#,##0.00</c:formatCode>
                <c:ptCount val="36"/>
                <c:pt idx="0">
                  <c:v>53202.68</c:v>
                </c:pt>
                <c:pt idx="1">
                  <c:v>63672.86</c:v>
                </c:pt>
                <c:pt idx="2">
                  <c:v>55357.49</c:v>
                </c:pt>
                <c:pt idx="3">
                  <c:v>58734.75</c:v>
                </c:pt>
                <c:pt idx="4">
                  <c:v>55208.07</c:v>
                </c:pt>
                <c:pt idx="5">
                  <c:v>72254.59</c:v>
                </c:pt>
                <c:pt idx="6">
                  <c:v>70944.989999999991</c:v>
                </c:pt>
                <c:pt idx="7">
                  <c:v>84617.77</c:v>
                </c:pt>
                <c:pt idx="8">
                  <c:v>91189.119999999995</c:v>
                </c:pt>
                <c:pt idx="9">
                  <c:v>113548.15999999997</c:v>
                </c:pt>
                <c:pt idx="10">
                  <c:v>120392.09999999999</c:v>
                </c:pt>
                <c:pt idx="11">
                  <c:v>107567.42</c:v>
                </c:pt>
                <c:pt idx="12">
                  <c:v>120993.74999999997</c:v>
                </c:pt>
                <c:pt idx="13">
                  <c:v>114198.71999999999</c:v>
                </c:pt>
                <c:pt idx="14">
                  <c:v>123895.71999999999</c:v>
                </c:pt>
                <c:pt idx="15">
                  <c:v>139481.51</c:v>
                </c:pt>
                <c:pt idx="16">
                  <c:v>170488.69</c:v>
                </c:pt>
                <c:pt idx="17">
                  <c:v>161175.82999999999</c:v>
                </c:pt>
                <c:pt idx="18">
                  <c:v>151332.06</c:v>
                </c:pt>
                <c:pt idx="19">
                  <c:v>153598.71</c:v>
                </c:pt>
                <c:pt idx="20">
                  <c:v>173382.95</c:v>
                </c:pt>
                <c:pt idx="21">
                  <c:v>174942.19999999998</c:v>
                </c:pt>
                <c:pt idx="22">
                  <c:v>194734.44000000003</c:v>
                </c:pt>
                <c:pt idx="23">
                  <c:v>173540.3</c:v>
                </c:pt>
                <c:pt idx="24">
                  <c:v>211658.76000000004</c:v>
                </c:pt>
                <c:pt idx="25">
                  <c:v>212380.41000000003</c:v>
                </c:pt>
                <c:pt idx="26">
                  <c:v>186166.09</c:v>
                </c:pt>
                <c:pt idx="27">
                  <c:v>179421.37</c:v>
                </c:pt>
                <c:pt idx="28">
                  <c:v>195876.723</c:v>
                </c:pt>
                <c:pt idx="29">
                  <c:v>171577.93599999999</c:v>
                </c:pt>
                <c:pt idx="30">
                  <c:v>185139.21100000001</c:v>
                </c:pt>
                <c:pt idx="31">
                  <c:v>181878.628</c:v>
                </c:pt>
                <c:pt idx="32">
                  <c:v>175271.03</c:v>
                </c:pt>
                <c:pt idx="33">
                  <c:v>162827.75099999999</c:v>
                </c:pt>
                <c:pt idx="34">
                  <c:v>141645.32800000001</c:v>
                </c:pt>
                <c:pt idx="35">
                  <c:v>91592.243000000002</c:v>
                </c:pt>
              </c:numCache>
            </c:numRef>
          </c:val>
          <c:smooth val="0"/>
          <c:extLst>
            <c:ext xmlns:c16="http://schemas.microsoft.com/office/drawing/2014/chart" uri="{C3380CC4-5D6E-409C-BE32-E72D297353CC}">
              <c16:uniqueId val="{00000003-1B19-4689-BDD7-06D184A91D5C}"/>
            </c:ext>
          </c:extLst>
        </c:ser>
        <c:ser>
          <c:idx val="0"/>
          <c:order val="4"/>
          <c:tx>
            <c:strRef>
              <c:f>'Antikoagulantia per kvartal'!$B$13</c:f>
              <c:strCache>
                <c:ptCount val="1"/>
                <c:pt idx="0">
                  <c:v>Warfarin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'Antikoagulantia per kvartal'!$C$12:$AL$12</c:f>
              <c:strCache>
                <c:ptCount val="36"/>
                <c:pt idx="0">
                  <c:v>2016-KV1</c:v>
                </c:pt>
                <c:pt idx="1">
                  <c:v>2016-KV2</c:v>
                </c:pt>
                <c:pt idx="2">
                  <c:v>2016-KV3</c:v>
                </c:pt>
                <c:pt idx="3">
                  <c:v>2016-KV4</c:v>
                </c:pt>
                <c:pt idx="4">
                  <c:v>2017-KV1</c:v>
                </c:pt>
                <c:pt idx="5">
                  <c:v>2017-KV2</c:v>
                </c:pt>
                <c:pt idx="6">
                  <c:v>2017-KV3</c:v>
                </c:pt>
                <c:pt idx="7">
                  <c:v>2017-KV4</c:v>
                </c:pt>
                <c:pt idx="8">
                  <c:v>2018-KV1</c:v>
                </c:pt>
                <c:pt idx="9">
                  <c:v>2018-KV2</c:v>
                </c:pt>
                <c:pt idx="10">
                  <c:v>2018-KV3</c:v>
                </c:pt>
                <c:pt idx="11">
                  <c:v>2018-KV4</c:v>
                </c:pt>
                <c:pt idx="12">
                  <c:v>2019-KV1</c:v>
                </c:pt>
                <c:pt idx="13">
                  <c:v>2019-KV2</c:v>
                </c:pt>
                <c:pt idx="14">
                  <c:v>2019-KV3</c:v>
                </c:pt>
                <c:pt idx="15">
                  <c:v>2019-KV4</c:v>
                </c:pt>
                <c:pt idx="16">
                  <c:v>2020-KV1</c:v>
                </c:pt>
                <c:pt idx="17">
                  <c:v>2020-KV2</c:v>
                </c:pt>
                <c:pt idx="18">
                  <c:v>2020-KV3</c:v>
                </c:pt>
                <c:pt idx="19">
                  <c:v>2020-KV4</c:v>
                </c:pt>
                <c:pt idx="20">
                  <c:v>2021-KV1</c:v>
                </c:pt>
                <c:pt idx="21">
                  <c:v>2021-KV2</c:v>
                </c:pt>
                <c:pt idx="22">
                  <c:v>2021-KV3</c:v>
                </c:pt>
                <c:pt idx="23">
                  <c:v>2021-KV4</c:v>
                </c:pt>
                <c:pt idx="24">
                  <c:v>2022-KV1</c:v>
                </c:pt>
                <c:pt idx="25">
                  <c:v>2022-KV2</c:v>
                </c:pt>
                <c:pt idx="26">
                  <c:v>2022-KV3</c:v>
                </c:pt>
                <c:pt idx="27">
                  <c:v>2022-KV4</c:v>
                </c:pt>
                <c:pt idx="28">
                  <c:v>2023-KV1</c:v>
                </c:pt>
                <c:pt idx="29">
                  <c:v>2023-KV2</c:v>
                </c:pt>
                <c:pt idx="30">
                  <c:v>2023-KV3</c:v>
                </c:pt>
                <c:pt idx="31">
                  <c:v>2023-KV4</c:v>
                </c:pt>
                <c:pt idx="32">
                  <c:v>2024-KV1</c:v>
                </c:pt>
                <c:pt idx="33">
                  <c:v>2024-KV2</c:v>
                </c:pt>
                <c:pt idx="34">
                  <c:v>2024-KV3</c:v>
                </c:pt>
                <c:pt idx="35">
                  <c:v>2024-KV4</c:v>
                </c:pt>
              </c:strCache>
            </c:strRef>
          </c:cat>
          <c:val>
            <c:numRef>
              <c:f>'Antikoagulantia per kvartal'!$C$13:$AL$13</c:f>
              <c:numCache>
                <c:formatCode>#,##0.00</c:formatCode>
                <c:ptCount val="36"/>
                <c:pt idx="0">
                  <c:v>224330.90999999997</c:v>
                </c:pt>
                <c:pt idx="1">
                  <c:v>209092.92000000004</c:v>
                </c:pt>
                <c:pt idx="2">
                  <c:v>220093.42999999993</c:v>
                </c:pt>
                <c:pt idx="3">
                  <c:v>208665.29000000004</c:v>
                </c:pt>
                <c:pt idx="4">
                  <c:v>193823.85000000003</c:v>
                </c:pt>
                <c:pt idx="5">
                  <c:v>188399.65999999997</c:v>
                </c:pt>
                <c:pt idx="6">
                  <c:v>185194.91999999998</c:v>
                </c:pt>
                <c:pt idx="7">
                  <c:v>178345.43999999994</c:v>
                </c:pt>
                <c:pt idx="8">
                  <c:v>182294.06999999998</c:v>
                </c:pt>
                <c:pt idx="9">
                  <c:v>172969.43</c:v>
                </c:pt>
                <c:pt idx="10">
                  <c:v>169473.04000000004</c:v>
                </c:pt>
                <c:pt idx="11">
                  <c:v>164581.51999999999</c:v>
                </c:pt>
                <c:pt idx="12">
                  <c:v>153726.6</c:v>
                </c:pt>
                <c:pt idx="13">
                  <c:v>146906.72999999998</c:v>
                </c:pt>
                <c:pt idx="14">
                  <c:v>142092.75999999995</c:v>
                </c:pt>
                <c:pt idx="15">
                  <c:v>139192.88000000003</c:v>
                </c:pt>
                <c:pt idx="16">
                  <c:v>142259.65000000002</c:v>
                </c:pt>
                <c:pt idx="17">
                  <c:v>124858.40999999999</c:v>
                </c:pt>
                <c:pt idx="18">
                  <c:v>126370.02000000003</c:v>
                </c:pt>
                <c:pt idx="19">
                  <c:v>121366.16999999995</c:v>
                </c:pt>
                <c:pt idx="20">
                  <c:v>113884.76999999999</c:v>
                </c:pt>
                <c:pt idx="21">
                  <c:v>106224.98000000001</c:v>
                </c:pt>
                <c:pt idx="22">
                  <c:v>112536.1</c:v>
                </c:pt>
                <c:pt idx="23">
                  <c:v>114336.82999999999</c:v>
                </c:pt>
                <c:pt idx="24">
                  <c:v>101538.68000000002</c:v>
                </c:pt>
                <c:pt idx="25">
                  <c:v>94114.440000000031</c:v>
                </c:pt>
                <c:pt idx="26">
                  <c:v>99644.59</c:v>
                </c:pt>
                <c:pt idx="27">
                  <c:v>98580.72</c:v>
                </c:pt>
                <c:pt idx="28">
                  <c:v>83218.558000000005</c:v>
                </c:pt>
                <c:pt idx="29">
                  <c:v>86972.04</c:v>
                </c:pt>
                <c:pt idx="30">
                  <c:v>86313.297999999995</c:v>
                </c:pt>
                <c:pt idx="31">
                  <c:v>81953.641000000003</c:v>
                </c:pt>
                <c:pt idx="32">
                  <c:v>85871.876999999993</c:v>
                </c:pt>
                <c:pt idx="33">
                  <c:v>88916.248999999996</c:v>
                </c:pt>
                <c:pt idx="34">
                  <c:v>80640.928</c:v>
                </c:pt>
                <c:pt idx="35">
                  <c:v>90440.967000000004</c:v>
                </c:pt>
              </c:numCache>
            </c:numRef>
          </c:val>
          <c:smooth val="0"/>
          <c:extLst>
            <c:ext xmlns:c16="http://schemas.microsoft.com/office/drawing/2014/chart" uri="{C3380CC4-5D6E-409C-BE32-E72D297353CC}">
              <c16:uniqueId val="{00000004-1B19-4689-BDD7-06D184A91D5C}"/>
            </c:ext>
          </c:extLst>
        </c:ser>
        <c:dLbls>
          <c:showLegendKey val="0"/>
          <c:showVal val="0"/>
          <c:showCatName val="0"/>
          <c:showSerName val="0"/>
          <c:showPercent val="0"/>
          <c:showBubbleSize val="0"/>
        </c:dLbls>
        <c:marker val="1"/>
        <c:smooth val="0"/>
        <c:axId val="481895280"/>
        <c:axId val="481902496"/>
      </c:lineChart>
      <c:catAx>
        <c:axId val="48189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sv-SE"/>
          </a:p>
        </c:txPr>
        <c:crossAx val="481902496"/>
        <c:crosses val="autoZero"/>
        <c:auto val="1"/>
        <c:lblAlgn val="ctr"/>
        <c:lblOffset val="100"/>
        <c:noMultiLvlLbl val="0"/>
      </c:catAx>
      <c:valAx>
        <c:axId val="481902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Förmånskostnad (kr)</a:t>
                </a:r>
              </a:p>
            </c:rich>
          </c:tx>
          <c:layout>
            <c:manualLayout>
              <c:xMode val="edge"/>
              <c:yMode val="edge"/>
              <c:x val="5.9373941046496738E-3"/>
              <c:y val="0.39732902514304913"/>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sv-S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sv-SE"/>
          </a:p>
        </c:txPr>
        <c:crossAx val="481895280"/>
        <c:crosses val="autoZero"/>
        <c:crossBetween val="between"/>
      </c:valAx>
      <c:spPr>
        <a:noFill/>
        <a:ln>
          <a:solidFill>
            <a:schemeClr val="bg1">
              <a:lumMod val="85000"/>
            </a:schemeClr>
          </a:solidFill>
        </a:ln>
        <a:effectLst/>
      </c:spPr>
    </c:plotArea>
    <c:legend>
      <c:legendPos val="r"/>
      <c:layout>
        <c:manualLayout>
          <c:xMode val="edge"/>
          <c:yMode val="edge"/>
          <c:x val="0.6305025682494021"/>
          <c:y val="0.44210131564245947"/>
          <c:w val="0.17999906927626128"/>
          <c:h val="0.25791301683514872"/>
        </c:manualLayout>
      </c:layout>
      <c:overlay val="0"/>
      <c:spPr>
        <a:solidFill>
          <a:schemeClr val="bg1"/>
        </a:solidFill>
        <a:ln>
          <a:solidFill>
            <a:schemeClr val="tx1"/>
          </a:solid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sv-SE" sz="2000" dirty="0"/>
              <a:t>Antibiotika (J01 </a:t>
            </a:r>
            <a:r>
              <a:rPr lang="sv-SE" sz="2000" dirty="0" err="1"/>
              <a:t>exkl</a:t>
            </a:r>
            <a:r>
              <a:rPr lang="sv-SE" sz="2000" dirty="0"/>
              <a:t> </a:t>
            </a:r>
            <a:r>
              <a:rPr lang="sv-SE" sz="2000" dirty="0" err="1"/>
              <a:t>Hiprex</a:t>
            </a:r>
            <a:r>
              <a:rPr lang="sv-SE" sz="2000" dirty="0"/>
              <a:t>), </a:t>
            </a:r>
          </a:p>
          <a:p>
            <a:pPr>
              <a:defRPr/>
            </a:pPr>
            <a:r>
              <a:rPr lang="sv-SE" dirty="0"/>
              <a:t>antal uthämtade recept/1000 invånare och år</a:t>
            </a:r>
          </a:p>
        </c:rich>
      </c:tx>
      <c:overlay val="0"/>
    </c:title>
    <c:autoTitleDeleted val="0"/>
    <c:plotArea>
      <c:layout>
        <c:manualLayout>
          <c:layoutTarget val="inner"/>
          <c:xMode val="edge"/>
          <c:yMode val="edge"/>
          <c:x val="8.4807808055653369E-2"/>
          <c:y val="0.1261412721210361"/>
          <c:w val="0.89666413624612851"/>
          <c:h val="0.70024371237266725"/>
        </c:manualLayout>
      </c:layout>
      <c:barChart>
        <c:barDir val="col"/>
        <c:grouping val="clustered"/>
        <c:varyColors val="0"/>
        <c:ser>
          <c:idx val="2"/>
          <c:order val="1"/>
          <c:tx>
            <c:strRef>
              <c:f>Blad1!$O$1</c:f>
              <c:strCache>
                <c:ptCount val="1"/>
                <c:pt idx="0">
                  <c:v>2021</c:v>
                </c:pt>
              </c:strCache>
            </c:strRef>
          </c:tx>
          <c:spPr>
            <a:solidFill>
              <a:srgbClr val="83B81A"/>
            </a:solidFill>
          </c:spPr>
          <c:invertIfNegative val="0"/>
          <c:cat>
            <c:strRef>
              <c:f>Blad1!$A$2:$A$23</c:f>
              <c:strCache>
                <c:ptCount val="22"/>
                <c:pt idx="0">
                  <c:v>Skåne </c:v>
                </c:pt>
                <c:pt idx="1">
                  <c:v>Blekinge </c:v>
                </c:pt>
                <c:pt idx="2">
                  <c:v>Gotland </c:v>
                </c:pt>
                <c:pt idx="3">
                  <c:v>Kronoberg </c:v>
                </c:pt>
                <c:pt idx="4">
                  <c:v>Norrbotten </c:v>
                </c:pt>
                <c:pt idx="5">
                  <c:v>Värmland </c:v>
                </c:pt>
                <c:pt idx="6">
                  <c:v>Kalmar </c:v>
                </c:pt>
                <c:pt idx="7">
                  <c:v>Halland </c:v>
                </c:pt>
                <c:pt idx="8">
                  <c:v>Östergötland </c:v>
                </c:pt>
                <c:pt idx="9">
                  <c:v>Västmanland </c:v>
                </c:pt>
                <c:pt idx="10">
                  <c:v>Riket </c:v>
                </c:pt>
                <c:pt idx="11">
                  <c:v>Stockholm </c:v>
                </c:pt>
                <c:pt idx="12">
                  <c:v>Dalarna </c:v>
                </c:pt>
                <c:pt idx="13">
                  <c:v>Södermanland </c:v>
                </c:pt>
                <c:pt idx="14">
                  <c:v>Gävleborg </c:v>
                </c:pt>
                <c:pt idx="15">
                  <c:v>Örebro </c:v>
                </c:pt>
                <c:pt idx="16">
                  <c:v>Västernorrland </c:v>
                </c:pt>
                <c:pt idx="17">
                  <c:v>Västra Götaland </c:v>
                </c:pt>
                <c:pt idx="18">
                  <c:v>Uppsala </c:v>
                </c:pt>
                <c:pt idx="19">
                  <c:v>Jönköping </c:v>
                </c:pt>
                <c:pt idx="20">
                  <c:v>Jämtland </c:v>
                </c:pt>
                <c:pt idx="21">
                  <c:v>Västerbotten </c:v>
                </c:pt>
              </c:strCache>
            </c:strRef>
          </c:cat>
          <c:val>
            <c:numRef>
              <c:f>Blad1!$O$2:$O$23</c:f>
              <c:numCache>
                <c:formatCode>0</c:formatCode>
                <c:ptCount val="22"/>
                <c:pt idx="0">
                  <c:v>253</c:v>
                </c:pt>
                <c:pt idx="1">
                  <c:v>235</c:v>
                </c:pt>
                <c:pt idx="2">
                  <c:v>254</c:v>
                </c:pt>
                <c:pt idx="3">
                  <c:v>237</c:v>
                </c:pt>
                <c:pt idx="4">
                  <c:v>222.75192897834299</c:v>
                </c:pt>
                <c:pt idx="5">
                  <c:v>247</c:v>
                </c:pt>
                <c:pt idx="6">
                  <c:v>239</c:v>
                </c:pt>
                <c:pt idx="7">
                  <c:v>231</c:v>
                </c:pt>
                <c:pt idx="8">
                  <c:v>232</c:v>
                </c:pt>
                <c:pt idx="9">
                  <c:v>240</c:v>
                </c:pt>
                <c:pt idx="10">
                  <c:v>230</c:v>
                </c:pt>
                <c:pt idx="11">
                  <c:v>228</c:v>
                </c:pt>
                <c:pt idx="12">
                  <c:v>219</c:v>
                </c:pt>
                <c:pt idx="13">
                  <c:v>226</c:v>
                </c:pt>
                <c:pt idx="14">
                  <c:v>222</c:v>
                </c:pt>
                <c:pt idx="15">
                  <c:v>234</c:v>
                </c:pt>
                <c:pt idx="16">
                  <c:v>210</c:v>
                </c:pt>
                <c:pt idx="17">
                  <c:v>223.145989807679</c:v>
                </c:pt>
                <c:pt idx="18">
                  <c:v>216</c:v>
                </c:pt>
                <c:pt idx="19">
                  <c:v>217</c:v>
                </c:pt>
                <c:pt idx="20">
                  <c:v>206</c:v>
                </c:pt>
                <c:pt idx="21">
                  <c:v>189</c:v>
                </c:pt>
              </c:numCache>
            </c:numRef>
          </c:val>
          <c:extLst>
            <c:ext xmlns:c16="http://schemas.microsoft.com/office/drawing/2014/chart" uri="{C3380CC4-5D6E-409C-BE32-E72D297353CC}">
              <c16:uniqueId val="{00000001-3B47-4B60-AC6B-08641F6991F4}"/>
            </c:ext>
          </c:extLst>
        </c:ser>
        <c:ser>
          <c:idx val="3"/>
          <c:order val="2"/>
          <c:tx>
            <c:strRef>
              <c:f>Blad1!$P$1</c:f>
              <c:strCache>
                <c:ptCount val="1"/>
                <c:pt idx="0">
                  <c:v>2022</c:v>
                </c:pt>
              </c:strCache>
            </c:strRef>
          </c:tx>
          <c:invertIfNegative val="0"/>
          <c:cat>
            <c:strRef>
              <c:f>Blad1!$A$2:$A$23</c:f>
              <c:strCache>
                <c:ptCount val="22"/>
                <c:pt idx="0">
                  <c:v>Skåne </c:v>
                </c:pt>
                <c:pt idx="1">
                  <c:v>Blekinge </c:v>
                </c:pt>
                <c:pt idx="2">
                  <c:v>Gotland </c:v>
                </c:pt>
                <c:pt idx="3">
                  <c:v>Kronoberg </c:v>
                </c:pt>
                <c:pt idx="4">
                  <c:v>Norrbotten </c:v>
                </c:pt>
                <c:pt idx="5">
                  <c:v>Värmland </c:v>
                </c:pt>
                <c:pt idx="6">
                  <c:v>Kalmar </c:v>
                </c:pt>
                <c:pt idx="7">
                  <c:v>Halland </c:v>
                </c:pt>
                <c:pt idx="8">
                  <c:v>Östergötland </c:v>
                </c:pt>
                <c:pt idx="9">
                  <c:v>Västmanland </c:v>
                </c:pt>
                <c:pt idx="10">
                  <c:v>Riket </c:v>
                </c:pt>
                <c:pt idx="11">
                  <c:v>Stockholm </c:v>
                </c:pt>
                <c:pt idx="12">
                  <c:v>Dalarna </c:v>
                </c:pt>
                <c:pt idx="13">
                  <c:v>Södermanland </c:v>
                </c:pt>
                <c:pt idx="14">
                  <c:v>Gävleborg </c:v>
                </c:pt>
                <c:pt idx="15">
                  <c:v>Örebro </c:v>
                </c:pt>
                <c:pt idx="16">
                  <c:v>Västernorrland </c:v>
                </c:pt>
                <c:pt idx="17">
                  <c:v>Västra Götaland </c:v>
                </c:pt>
                <c:pt idx="18">
                  <c:v>Uppsala </c:v>
                </c:pt>
                <c:pt idx="19">
                  <c:v>Jönköping </c:v>
                </c:pt>
                <c:pt idx="20">
                  <c:v>Jämtland </c:v>
                </c:pt>
                <c:pt idx="21">
                  <c:v>Västerbotten </c:v>
                </c:pt>
              </c:strCache>
            </c:strRef>
          </c:cat>
          <c:val>
            <c:numRef>
              <c:f>Blad1!$P$2:$P$23</c:f>
              <c:numCache>
                <c:formatCode>0</c:formatCode>
                <c:ptCount val="22"/>
                <c:pt idx="0">
                  <c:v>280.23459365028401</c:v>
                </c:pt>
                <c:pt idx="1">
                  <c:v>267.04291637567098</c:v>
                </c:pt>
                <c:pt idx="2">
                  <c:v>263.94649268044799</c:v>
                </c:pt>
                <c:pt idx="3">
                  <c:v>259.97344349365602</c:v>
                </c:pt>
                <c:pt idx="4">
                  <c:v>250.84804139483299</c:v>
                </c:pt>
                <c:pt idx="5">
                  <c:v>275.759544626337</c:v>
                </c:pt>
                <c:pt idx="6">
                  <c:v>256.96368969353699</c:v>
                </c:pt>
                <c:pt idx="7">
                  <c:v>257.45717031650901</c:v>
                </c:pt>
                <c:pt idx="8">
                  <c:v>251.44346226559699</c:v>
                </c:pt>
                <c:pt idx="9">
                  <c:v>257.499991038367</c:v>
                </c:pt>
                <c:pt idx="10">
                  <c:v>251.238145461594</c:v>
                </c:pt>
                <c:pt idx="11">
                  <c:v>247.92113414590199</c:v>
                </c:pt>
                <c:pt idx="12">
                  <c:v>233.06875830047801</c:v>
                </c:pt>
                <c:pt idx="13">
                  <c:v>244.05485733977</c:v>
                </c:pt>
                <c:pt idx="14">
                  <c:v>241.15690819308699</c:v>
                </c:pt>
                <c:pt idx="15">
                  <c:v>254.266734465045</c:v>
                </c:pt>
                <c:pt idx="16">
                  <c:v>233.643061021405</c:v>
                </c:pt>
                <c:pt idx="17">
                  <c:v>243.884462870639</c:v>
                </c:pt>
                <c:pt idx="18">
                  <c:v>231.612602714758</c:v>
                </c:pt>
                <c:pt idx="19">
                  <c:v>231.90778719787301</c:v>
                </c:pt>
                <c:pt idx="20">
                  <c:v>224.87770154633699</c:v>
                </c:pt>
                <c:pt idx="21">
                  <c:v>214.96341458973001</c:v>
                </c:pt>
              </c:numCache>
            </c:numRef>
          </c:val>
          <c:extLst>
            <c:ext xmlns:c16="http://schemas.microsoft.com/office/drawing/2014/chart" uri="{C3380CC4-5D6E-409C-BE32-E72D297353CC}">
              <c16:uniqueId val="{00000002-3B47-4B60-AC6B-08641F6991F4}"/>
            </c:ext>
          </c:extLst>
        </c:ser>
        <c:ser>
          <c:idx val="4"/>
          <c:order val="3"/>
          <c:tx>
            <c:strRef>
              <c:f>Blad1!$Q$1</c:f>
              <c:strCache>
                <c:ptCount val="1"/>
                <c:pt idx="0">
                  <c:v>2023</c:v>
                </c:pt>
              </c:strCache>
            </c:strRef>
          </c:tx>
          <c:spPr>
            <a:solidFill>
              <a:srgbClr val="FFD300"/>
            </a:solidFill>
            <a:ln>
              <a:solidFill>
                <a:srgbClr val="FFD300"/>
              </a:solidFill>
            </a:ln>
          </c:spPr>
          <c:invertIfNegative val="0"/>
          <c:cat>
            <c:strRef>
              <c:f>Blad1!$A$2:$A$23</c:f>
              <c:strCache>
                <c:ptCount val="22"/>
                <c:pt idx="0">
                  <c:v>Skåne </c:v>
                </c:pt>
                <c:pt idx="1">
                  <c:v>Blekinge </c:v>
                </c:pt>
                <c:pt idx="2">
                  <c:v>Gotland </c:v>
                </c:pt>
                <c:pt idx="3">
                  <c:v>Kronoberg </c:v>
                </c:pt>
                <c:pt idx="4">
                  <c:v>Norrbotten </c:v>
                </c:pt>
                <c:pt idx="5">
                  <c:v>Värmland </c:v>
                </c:pt>
                <c:pt idx="6">
                  <c:v>Kalmar </c:v>
                </c:pt>
                <c:pt idx="7">
                  <c:v>Halland </c:v>
                </c:pt>
                <c:pt idx="8">
                  <c:v>Östergötland </c:v>
                </c:pt>
                <c:pt idx="9">
                  <c:v>Västmanland </c:v>
                </c:pt>
                <c:pt idx="10">
                  <c:v>Riket </c:v>
                </c:pt>
                <c:pt idx="11">
                  <c:v>Stockholm </c:v>
                </c:pt>
                <c:pt idx="12">
                  <c:v>Dalarna </c:v>
                </c:pt>
                <c:pt idx="13">
                  <c:v>Södermanland </c:v>
                </c:pt>
                <c:pt idx="14">
                  <c:v>Gävleborg </c:v>
                </c:pt>
                <c:pt idx="15">
                  <c:v>Örebro </c:v>
                </c:pt>
                <c:pt idx="16">
                  <c:v>Västernorrland </c:v>
                </c:pt>
                <c:pt idx="17">
                  <c:v>Västra Götaland </c:v>
                </c:pt>
                <c:pt idx="18">
                  <c:v>Uppsala </c:v>
                </c:pt>
                <c:pt idx="19">
                  <c:v>Jönköping </c:v>
                </c:pt>
                <c:pt idx="20">
                  <c:v>Jämtland </c:v>
                </c:pt>
                <c:pt idx="21">
                  <c:v>Västerbotten </c:v>
                </c:pt>
              </c:strCache>
            </c:strRef>
          </c:cat>
          <c:val>
            <c:numRef>
              <c:f>Blad1!$Q$2:$Q$23</c:f>
              <c:numCache>
                <c:formatCode>0</c:formatCode>
                <c:ptCount val="22"/>
                <c:pt idx="0">
                  <c:v>303.40572598640802</c:v>
                </c:pt>
                <c:pt idx="1">
                  <c:v>288.32682373692802</c:v>
                </c:pt>
                <c:pt idx="2">
                  <c:v>289.08178444738701</c:v>
                </c:pt>
                <c:pt idx="3">
                  <c:v>279.301147625223</c:v>
                </c:pt>
                <c:pt idx="4">
                  <c:v>263.74825926951502</c:v>
                </c:pt>
                <c:pt idx="5">
                  <c:v>284.18950897258901</c:v>
                </c:pt>
                <c:pt idx="6">
                  <c:v>273.98056606287201</c:v>
                </c:pt>
                <c:pt idx="7">
                  <c:v>279.63711147737001</c:v>
                </c:pt>
                <c:pt idx="8">
                  <c:v>277.32712878672299</c:v>
                </c:pt>
                <c:pt idx="9">
                  <c:v>268.02819962025302</c:v>
                </c:pt>
                <c:pt idx="10">
                  <c:v>270.15652437719302</c:v>
                </c:pt>
                <c:pt idx="11">
                  <c:v>268.99948238277699</c:v>
                </c:pt>
                <c:pt idx="12">
                  <c:v>253.546529776976</c:v>
                </c:pt>
                <c:pt idx="13">
                  <c:v>263.87631128415001</c:v>
                </c:pt>
                <c:pt idx="14">
                  <c:v>255.48316593233</c:v>
                </c:pt>
                <c:pt idx="15">
                  <c:v>278.137712332506</c:v>
                </c:pt>
                <c:pt idx="16">
                  <c:v>244.622119910386</c:v>
                </c:pt>
                <c:pt idx="17">
                  <c:v>262.40435878307102</c:v>
                </c:pt>
                <c:pt idx="18">
                  <c:v>255.51434803659799</c:v>
                </c:pt>
                <c:pt idx="19">
                  <c:v>246.257921016057</c:v>
                </c:pt>
                <c:pt idx="20">
                  <c:v>232.34340845707399</c:v>
                </c:pt>
                <c:pt idx="21">
                  <c:v>222.338442606634</c:v>
                </c:pt>
              </c:numCache>
            </c:numRef>
          </c:val>
          <c:extLst>
            <c:ext xmlns:c16="http://schemas.microsoft.com/office/drawing/2014/chart" uri="{C3380CC4-5D6E-409C-BE32-E72D297353CC}">
              <c16:uniqueId val="{00000003-3B47-4B60-AC6B-08641F6991F4}"/>
            </c:ext>
          </c:extLst>
        </c:ser>
        <c:ser>
          <c:idx val="5"/>
          <c:order val="4"/>
          <c:tx>
            <c:strRef>
              <c:f>Blad1!$R$1</c:f>
              <c:strCache>
                <c:ptCount val="1"/>
                <c:pt idx="0">
                  <c:v>2024</c:v>
                </c:pt>
              </c:strCache>
            </c:strRef>
          </c:tx>
          <c:invertIfNegative val="0"/>
          <c:cat>
            <c:strRef>
              <c:f>Blad1!$A$2:$A$23</c:f>
              <c:strCache>
                <c:ptCount val="22"/>
                <c:pt idx="0">
                  <c:v>Skåne </c:v>
                </c:pt>
                <c:pt idx="1">
                  <c:v>Blekinge </c:v>
                </c:pt>
                <c:pt idx="2">
                  <c:v>Gotland </c:v>
                </c:pt>
                <c:pt idx="3">
                  <c:v>Kronoberg </c:v>
                </c:pt>
                <c:pt idx="4">
                  <c:v>Norrbotten </c:v>
                </c:pt>
                <c:pt idx="5">
                  <c:v>Värmland </c:v>
                </c:pt>
                <c:pt idx="6">
                  <c:v>Kalmar </c:v>
                </c:pt>
                <c:pt idx="7">
                  <c:v>Halland </c:v>
                </c:pt>
                <c:pt idx="8">
                  <c:v>Östergötland </c:v>
                </c:pt>
                <c:pt idx="9">
                  <c:v>Västmanland </c:v>
                </c:pt>
                <c:pt idx="10">
                  <c:v>Riket </c:v>
                </c:pt>
                <c:pt idx="11">
                  <c:v>Stockholm </c:v>
                </c:pt>
                <c:pt idx="12">
                  <c:v>Dalarna </c:v>
                </c:pt>
                <c:pt idx="13">
                  <c:v>Södermanland </c:v>
                </c:pt>
                <c:pt idx="14">
                  <c:v>Gävleborg </c:v>
                </c:pt>
                <c:pt idx="15">
                  <c:v>Örebro </c:v>
                </c:pt>
                <c:pt idx="16">
                  <c:v>Västernorrland </c:v>
                </c:pt>
                <c:pt idx="17">
                  <c:v>Västra Götaland </c:v>
                </c:pt>
                <c:pt idx="18">
                  <c:v>Uppsala </c:v>
                </c:pt>
                <c:pt idx="19">
                  <c:v>Jönköping </c:v>
                </c:pt>
                <c:pt idx="20">
                  <c:v>Jämtland </c:v>
                </c:pt>
                <c:pt idx="21">
                  <c:v>Västerbotten </c:v>
                </c:pt>
              </c:strCache>
            </c:strRef>
          </c:cat>
          <c:val>
            <c:numRef>
              <c:f>Blad1!$R$2:$R$23</c:f>
              <c:numCache>
                <c:formatCode>0</c:formatCode>
                <c:ptCount val="22"/>
                <c:pt idx="0">
                  <c:v>300.47876571708298</c:v>
                </c:pt>
                <c:pt idx="1">
                  <c:v>295.73408114044798</c:v>
                </c:pt>
                <c:pt idx="2">
                  <c:v>285.74939782726199</c:v>
                </c:pt>
                <c:pt idx="3">
                  <c:v>285.73883330223998</c:v>
                </c:pt>
                <c:pt idx="4">
                  <c:v>284.52189311011</c:v>
                </c:pt>
                <c:pt idx="5">
                  <c:v>284.48093444496197</c:v>
                </c:pt>
                <c:pt idx="6">
                  <c:v>278.21313754981401</c:v>
                </c:pt>
                <c:pt idx="7">
                  <c:v>276.27957852600503</c:v>
                </c:pt>
                <c:pt idx="8">
                  <c:v>276.13921718914798</c:v>
                </c:pt>
                <c:pt idx="9">
                  <c:v>274.36763967480101</c:v>
                </c:pt>
                <c:pt idx="10">
                  <c:v>271.03984217908999</c:v>
                </c:pt>
                <c:pt idx="11">
                  <c:v>270.71098055622002</c:v>
                </c:pt>
                <c:pt idx="12">
                  <c:v>265.72394370119702</c:v>
                </c:pt>
                <c:pt idx="13">
                  <c:v>265.63534960125099</c:v>
                </c:pt>
                <c:pt idx="14">
                  <c:v>264.24685445417703</c:v>
                </c:pt>
                <c:pt idx="15">
                  <c:v>260.98287657895099</c:v>
                </c:pt>
                <c:pt idx="16">
                  <c:v>258.91603482167898</c:v>
                </c:pt>
                <c:pt idx="17">
                  <c:v>256.571530761465</c:v>
                </c:pt>
                <c:pt idx="18">
                  <c:v>254.42856825074301</c:v>
                </c:pt>
                <c:pt idx="19">
                  <c:v>245.45351031296801</c:v>
                </c:pt>
                <c:pt idx="20">
                  <c:v>244.20692152189</c:v>
                </c:pt>
                <c:pt idx="21">
                  <c:v>242.43261375744899</c:v>
                </c:pt>
              </c:numCache>
            </c:numRef>
          </c:val>
          <c:extLst>
            <c:ext xmlns:c16="http://schemas.microsoft.com/office/drawing/2014/chart" uri="{C3380CC4-5D6E-409C-BE32-E72D297353CC}">
              <c16:uniqueId val="{00000000-FFCB-46DF-A61A-33278FEE0B5C}"/>
            </c:ext>
          </c:extLst>
        </c:ser>
        <c:ser>
          <c:idx val="6"/>
          <c:order val="5"/>
          <c:tx>
            <c:strRef>
              <c:f>Blad1!$S$1</c:f>
              <c:strCache>
                <c:ptCount val="1"/>
              </c:strCache>
              <c:extLst xmlns:c15="http://schemas.microsoft.com/office/drawing/2012/chart"/>
            </c:strRef>
          </c:tx>
          <c:invertIfNegative val="0"/>
          <c:cat>
            <c:strRef>
              <c:f>Blad1!$A$2:$A$23</c:f>
              <c:strCache>
                <c:ptCount val="22"/>
                <c:pt idx="0">
                  <c:v>Skåne </c:v>
                </c:pt>
                <c:pt idx="1">
                  <c:v>Blekinge </c:v>
                </c:pt>
                <c:pt idx="2">
                  <c:v>Gotland </c:v>
                </c:pt>
                <c:pt idx="3">
                  <c:v>Kronoberg </c:v>
                </c:pt>
                <c:pt idx="4">
                  <c:v>Norrbotten </c:v>
                </c:pt>
                <c:pt idx="5">
                  <c:v>Värmland </c:v>
                </c:pt>
                <c:pt idx="6">
                  <c:v>Kalmar </c:v>
                </c:pt>
                <c:pt idx="7">
                  <c:v>Halland </c:v>
                </c:pt>
                <c:pt idx="8">
                  <c:v>Östergötland </c:v>
                </c:pt>
                <c:pt idx="9">
                  <c:v>Västmanland </c:v>
                </c:pt>
                <c:pt idx="10">
                  <c:v>Riket </c:v>
                </c:pt>
                <c:pt idx="11">
                  <c:v>Stockholm </c:v>
                </c:pt>
                <c:pt idx="12">
                  <c:v>Dalarna </c:v>
                </c:pt>
                <c:pt idx="13">
                  <c:v>Södermanland </c:v>
                </c:pt>
                <c:pt idx="14">
                  <c:v>Gävleborg </c:v>
                </c:pt>
                <c:pt idx="15">
                  <c:v>Örebro </c:v>
                </c:pt>
                <c:pt idx="16">
                  <c:v>Västernorrland </c:v>
                </c:pt>
                <c:pt idx="17">
                  <c:v>Västra Götaland </c:v>
                </c:pt>
                <c:pt idx="18">
                  <c:v>Uppsala </c:v>
                </c:pt>
                <c:pt idx="19">
                  <c:v>Jönköping </c:v>
                </c:pt>
                <c:pt idx="20">
                  <c:v>Jämtland </c:v>
                </c:pt>
                <c:pt idx="21">
                  <c:v>Västerbotten </c:v>
                </c:pt>
              </c:strCache>
              <c:extLst xmlns:c15="http://schemas.microsoft.com/office/drawing/2012/chart"/>
            </c:strRef>
          </c:cat>
          <c:val>
            <c:numRef>
              <c:f>Blad1!$S$2:$S$23</c:f>
              <c:numCache>
                <c:formatCode>General</c:formatCode>
                <c:ptCount val="22"/>
              </c:numCache>
              <c:extLst xmlns:c15="http://schemas.microsoft.com/office/drawing/2012/chart"/>
            </c:numRef>
          </c:val>
          <c:extLst xmlns:c15="http://schemas.microsoft.com/office/drawing/2012/chart">
            <c:ext xmlns:c16="http://schemas.microsoft.com/office/drawing/2014/chart" uri="{C3380CC4-5D6E-409C-BE32-E72D297353CC}">
              <c16:uniqueId val="{00000001-FFCB-46DF-A61A-33278FEE0B5C}"/>
            </c:ext>
          </c:extLst>
        </c:ser>
        <c:dLbls>
          <c:showLegendKey val="0"/>
          <c:showVal val="0"/>
          <c:showCatName val="0"/>
          <c:showSerName val="0"/>
          <c:showPercent val="0"/>
          <c:showBubbleSize val="0"/>
        </c:dLbls>
        <c:gapWidth val="150"/>
        <c:axId val="199244416"/>
        <c:axId val="199246208"/>
        <c:extLst>
          <c:ext xmlns:c15="http://schemas.microsoft.com/office/drawing/2012/chart" uri="{02D57815-91ED-43cb-92C2-25804820EDAC}">
            <c15:filteredBarSeries>
              <c15:ser>
                <c:idx val="0"/>
                <c:order val="0"/>
                <c:tx>
                  <c:strRef>
                    <c:extLst>
                      <c:ext uri="{02D57815-91ED-43cb-92C2-25804820EDAC}">
                        <c15:formulaRef>
                          <c15:sqref>Blad1!$M$1</c15:sqref>
                        </c15:formulaRef>
                      </c:ext>
                    </c:extLst>
                    <c:strCache>
                      <c:ptCount val="1"/>
                      <c:pt idx="0">
                        <c:v>2019</c:v>
                      </c:pt>
                    </c:strCache>
                  </c:strRef>
                </c:tx>
                <c:spPr>
                  <a:solidFill>
                    <a:srgbClr val="E13288">
                      <a:alpha val="99000"/>
                    </a:srgbClr>
                  </a:solidFill>
                </c:spPr>
                <c:invertIfNegative val="0"/>
                <c:cat>
                  <c:strRef>
                    <c:extLst>
                      <c:ext uri="{02D57815-91ED-43cb-92C2-25804820EDAC}">
                        <c15:formulaRef>
                          <c15:sqref>Blad1!$A$2:$A$23</c15:sqref>
                        </c15:formulaRef>
                      </c:ext>
                    </c:extLst>
                    <c:strCache>
                      <c:ptCount val="22"/>
                      <c:pt idx="0">
                        <c:v>Skåne </c:v>
                      </c:pt>
                      <c:pt idx="1">
                        <c:v>Blekinge </c:v>
                      </c:pt>
                      <c:pt idx="2">
                        <c:v>Gotland </c:v>
                      </c:pt>
                      <c:pt idx="3">
                        <c:v>Kronoberg </c:v>
                      </c:pt>
                      <c:pt idx="4">
                        <c:v>Norrbotten </c:v>
                      </c:pt>
                      <c:pt idx="5">
                        <c:v>Värmland </c:v>
                      </c:pt>
                      <c:pt idx="6">
                        <c:v>Kalmar </c:v>
                      </c:pt>
                      <c:pt idx="7">
                        <c:v>Halland </c:v>
                      </c:pt>
                      <c:pt idx="8">
                        <c:v>Östergötland </c:v>
                      </c:pt>
                      <c:pt idx="9">
                        <c:v>Västmanland </c:v>
                      </c:pt>
                      <c:pt idx="10">
                        <c:v>Riket </c:v>
                      </c:pt>
                      <c:pt idx="11">
                        <c:v>Stockholm </c:v>
                      </c:pt>
                      <c:pt idx="12">
                        <c:v>Dalarna </c:v>
                      </c:pt>
                      <c:pt idx="13">
                        <c:v>Södermanland </c:v>
                      </c:pt>
                      <c:pt idx="14">
                        <c:v>Gävleborg </c:v>
                      </c:pt>
                      <c:pt idx="15">
                        <c:v>Örebro </c:v>
                      </c:pt>
                      <c:pt idx="16">
                        <c:v>Västernorrland </c:v>
                      </c:pt>
                      <c:pt idx="17">
                        <c:v>Västra Götaland </c:v>
                      </c:pt>
                      <c:pt idx="18">
                        <c:v>Uppsala </c:v>
                      </c:pt>
                      <c:pt idx="19">
                        <c:v>Jönköping </c:v>
                      </c:pt>
                      <c:pt idx="20">
                        <c:v>Jämtland </c:v>
                      </c:pt>
                      <c:pt idx="21">
                        <c:v>Västerbotten </c:v>
                      </c:pt>
                    </c:strCache>
                  </c:strRef>
                </c:cat>
                <c:val>
                  <c:numRef>
                    <c:extLst>
                      <c:ext uri="{02D57815-91ED-43cb-92C2-25804820EDAC}">
                        <c15:formulaRef>
                          <c15:sqref>Blad1!$M$2:$M$23</c15:sqref>
                        </c15:formulaRef>
                      </c:ext>
                    </c:extLst>
                    <c:numCache>
                      <c:formatCode>0</c:formatCode>
                      <c:ptCount val="22"/>
                      <c:pt idx="0">
                        <c:v>313</c:v>
                      </c:pt>
                      <c:pt idx="1">
                        <c:v>283</c:v>
                      </c:pt>
                      <c:pt idx="2">
                        <c:v>312</c:v>
                      </c:pt>
                      <c:pt idx="3">
                        <c:v>293</c:v>
                      </c:pt>
                      <c:pt idx="4">
                        <c:v>277</c:v>
                      </c:pt>
                      <c:pt idx="5">
                        <c:v>298</c:v>
                      </c:pt>
                      <c:pt idx="6">
                        <c:v>282</c:v>
                      </c:pt>
                      <c:pt idx="7">
                        <c:v>280</c:v>
                      </c:pt>
                      <c:pt idx="8">
                        <c:v>276</c:v>
                      </c:pt>
                      <c:pt idx="9">
                        <c:v>296</c:v>
                      </c:pt>
                      <c:pt idx="10">
                        <c:v>285</c:v>
                      </c:pt>
                      <c:pt idx="11">
                        <c:v>295</c:v>
                      </c:pt>
                      <c:pt idx="12">
                        <c:v>263</c:v>
                      </c:pt>
                      <c:pt idx="13">
                        <c:v>276</c:v>
                      </c:pt>
                      <c:pt idx="14">
                        <c:v>268</c:v>
                      </c:pt>
                      <c:pt idx="15">
                        <c:v>278</c:v>
                      </c:pt>
                      <c:pt idx="16">
                        <c:v>267</c:v>
                      </c:pt>
                      <c:pt idx="17">
                        <c:v>274</c:v>
                      </c:pt>
                      <c:pt idx="18">
                        <c:v>275</c:v>
                      </c:pt>
                      <c:pt idx="19">
                        <c:v>272</c:v>
                      </c:pt>
                      <c:pt idx="20">
                        <c:v>253</c:v>
                      </c:pt>
                      <c:pt idx="21">
                        <c:v>236</c:v>
                      </c:pt>
                    </c:numCache>
                  </c:numRef>
                </c:val>
                <c:extLst>
                  <c:ext xmlns:c16="http://schemas.microsoft.com/office/drawing/2014/chart" uri="{C3380CC4-5D6E-409C-BE32-E72D297353CC}">
                    <c16:uniqueId val="{00000000-D5A5-4002-93D7-DDB3E3DA1A88}"/>
                  </c:ext>
                </c:extLst>
              </c15:ser>
            </c15:filteredBarSeries>
          </c:ext>
        </c:extLst>
      </c:barChart>
      <c:catAx>
        <c:axId val="199244416"/>
        <c:scaling>
          <c:orientation val="minMax"/>
        </c:scaling>
        <c:delete val="0"/>
        <c:axPos val="b"/>
        <c:numFmt formatCode="General" sourceLinked="0"/>
        <c:majorTickMark val="out"/>
        <c:minorTickMark val="none"/>
        <c:tickLblPos val="nextTo"/>
        <c:txPr>
          <a:bodyPr/>
          <a:lstStyle/>
          <a:p>
            <a:pPr>
              <a:defRPr sz="1100"/>
            </a:pPr>
            <a:endParaRPr lang="sv-SE"/>
          </a:p>
        </c:txPr>
        <c:crossAx val="199246208"/>
        <c:crosses val="autoZero"/>
        <c:auto val="1"/>
        <c:lblAlgn val="ctr"/>
        <c:lblOffset val="100"/>
        <c:noMultiLvlLbl val="0"/>
      </c:catAx>
      <c:valAx>
        <c:axId val="199246208"/>
        <c:scaling>
          <c:orientation val="minMax"/>
          <c:max val="400"/>
          <c:min val="0"/>
        </c:scaling>
        <c:delete val="0"/>
        <c:axPos val="l"/>
        <c:majorGridlines/>
        <c:minorGridlines/>
        <c:title>
          <c:tx>
            <c:rich>
              <a:bodyPr rot="-5400000" vert="horz"/>
              <a:lstStyle/>
              <a:p>
                <a:pPr>
                  <a:defRPr/>
                </a:pPr>
                <a:r>
                  <a:rPr lang="sv-SE" dirty="0"/>
                  <a:t>Antal recept/1000 </a:t>
                </a:r>
                <a:r>
                  <a:rPr lang="sv-SE" dirty="0" err="1"/>
                  <a:t>inv</a:t>
                </a:r>
                <a:endParaRPr lang="sv-SE" dirty="0"/>
              </a:p>
            </c:rich>
          </c:tx>
          <c:layout>
            <c:manualLayout>
              <c:xMode val="edge"/>
              <c:yMode val="edge"/>
              <c:x val="5.7825174690649545E-3"/>
              <c:y val="0.26931202739885596"/>
            </c:manualLayout>
          </c:layout>
          <c:overlay val="0"/>
        </c:title>
        <c:numFmt formatCode="0" sourceLinked="1"/>
        <c:majorTickMark val="out"/>
        <c:minorTickMark val="none"/>
        <c:tickLblPos val="nextTo"/>
        <c:crossAx val="199244416"/>
        <c:crosses val="autoZero"/>
        <c:crossBetween val="between"/>
        <c:majorUnit val="50"/>
      </c:valAx>
    </c:plotArea>
    <c:legend>
      <c:legendPos val="t"/>
      <c:legendEntry>
        <c:idx val="4"/>
        <c:delete val="1"/>
      </c:legendEntry>
      <c:layout>
        <c:manualLayout>
          <c:xMode val="edge"/>
          <c:yMode val="edge"/>
          <c:x val="0.30048772274129115"/>
          <c:y val="0.15842433170076151"/>
          <c:w val="0.48521129718079947"/>
          <c:h val="0.12595722295916248"/>
        </c:manualLayout>
      </c:layout>
      <c:overlay val="0"/>
      <c:spPr>
        <a:solidFill>
          <a:schemeClr val="bg1"/>
        </a:solidFill>
        <a:ln>
          <a:solidFill>
            <a:schemeClr val="tx1"/>
          </a:solidFill>
        </a:ln>
      </c:spPr>
    </c:legend>
    <c:plotVisOnly val="1"/>
    <c:dispBlanksAs val="gap"/>
    <c:showDLblsOverMax val="0"/>
  </c:chart>
  <c:txPr>
    <a:bodyPr/>
    <a:lstStyle/>
    <a:p>
      <a:pPr>
        <a:defRPr sz="1200" baseline="0"/>
      </a:pPr>
      <a:endParaRPr lang="sv-SE"/>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0.18731</cdr:x>
      <cdr:y>0.17504</cdr:y>
    </cdr:from>
    <cdr:to>
      <cdr:x>0.23783</cdr:x>
      <cdr:y>0.31965</cdr:y>
    </cdr:to>
    <cdr:sp macro="" textlink="">
      <cdr:nvSpPr>
        <cdr:cNvPr id="6" name="Pil: nedåt 5">
          <a:extLst xmlns:a="http://schemas.openxmlformats.org/drawingml/2006/main">
            <a:ext uri="{FF2B5EF4-FFF2-40B4-BE49-F238E27FC236}">
              <a16:creationId xmlns:a16="http://schemas.microsoft.com/office/drawing/2014/main" id="{C3621FCC-43A6-44D2-9013-FE305248F63B}"/>
            </a:ext>
          </a:extLst>
        </cdr:cNvPr>
        <cdr:cNvSpPr/>
      </cdr:nvSpPr>
      <cdr:spPr>
        <a:xfrm xmlns:a="http://schemas.openxmlformats.org/drawingml/2006/main" rot="19619012">
          <a:off x="1904459" y="1046145"/>
          <a:ext cx="513708" cy="864322"/>
        </a:xfrm>
        <a:prstGeom xmlns:a="http://schemas.openxmlformats.org/drawingml/2006/main" prst="downArrow">
          <a:avLst/>
        </a:prstGeom>
        <a:solidFill xmlns:a="http://schemas.openxmlformats.org/drawingml/2006/main">
          <a:srgbClr val="FF0000"/>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sv-SE"/>
        </a:p>
      </cdr:txBody>
    </cdr:sp>
  </cdr:relSizeAnchor>
</c:userShapes>
</file>

<file path=ppt/drawings/drawing2.xml><?xml version="1.0" encoding="utf-8"?>
<c:userShapes xmlns:c="http://schemas.openxmlformats.org/drawingml/2006/chart">
  <cdr:relSizeAnchor xmlns:cdr="http://schemas.openxmlformats.org/drawingml/2006/chartDrawing">
    <cdr:from>
      <cdr:x>0.1739</cdr:x>
      <cdr:y>0.5945</cdr:y>
    </cdr:from>
    <cdr:to>
      <cdr:x>0.22362</cdr:x>
      <cdr:y>0.64328</cdr:y>
    </cdr:to>
    <cdr:sp macro="" textlink="">
      <cdr:nvSpPr>
        <cdr:cNvPr id="2" name="textruta 1">
          <a:extLst xmlns:a="http://schemas.openxmlformats.org/drawingml/2006/main">
            <a:ext uri="{FF2B5EF4-FFF2-40B4-BE49-F238E27FC236}">
              <a16:creationId xmlns:a16="http://schemas.microsoft.com/office/drawing/2014/main" id="{61E446FD-D916-46A5-9A87-E62F32E635CA}"/>
            </a:ext>
          </a:extLst>
        </cdr:cNvPr>
        <cdr:cNvSpPr txBox="1"/>
      </cdr:nvSpPr>
      <cdr:spPr>
        <a:xfrm xmlns:a="http://schemas.openxmlformats.org/drawingml/2006/main">
          <a:off x="1839201" y="3039789"/>
          <a:ext cx="525857" cy="2494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100" b="1" dirty="0">
              <a:solidFill>
                <a:schemeClr val="bg1"/>
              </a:solidFill>
            </a:rPr>
            <a:t>91%</a:t>
          </a:r>
        </a:p>
      </cdr:txBody>
    </cdr:sp>
  </cdr:relSizeAnchor>
  <cdr:relSizeAnchor xmlns:cdr="http://schemas.openxmlformats.org/drawingml/2006/chartDrawing">
    <cdr:from>
      <cdr:x>0.39976</cdr:x>
      <cdr:y>0.58746</cdr:y>
    </cdr:from>
    <cdr:to>
      <cdr:x>0.44948</cdr:x>
      <cdr:y>0.63624</cdr:y>
    </cdr:to>
    <cdr:sp macro="" textlink="">
      <cdr:nvSpPr>
        <cdr:cNvPr id="3" name="textruta 1">
          <a:extLst xmlns:a="http://schemas.openxmlformats.org/drawingml/2006/main">
            <a:ext uri="{FF2B5EF4-FFF2-40B4-BE49-F238E27FC236}">
              <a16:creationId xmlns:a16="http://schemas.microsoft.com/office/drawing/2014/main" id="{90E40D15-CBD9-41ED-A2A7-13A936185CFA}"/>
            </a:ext>
          </a:extLst>
        </cdr:cNvPr>
        <cdr:cNvSpPr txBox="1"/>
      </cdr:nvSpPr>
      <cdr:spPr>
        <a:xfrm xmlns:a="http://schemas.openxmlformats.org/drawingml/2006/main">
          <a:off x="4228025" y="3003766"/>
          <a:ext cx="525857" cy="2494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1100" b="1" dirty="0">
              <a:solidFill>
                <a:schemeClr val="bg1"/>
              </a:solidFill>
            </a:rPr>
            <a:t>92%</a:t>
          </a:r>
        </a:p>
      </cdr:txBody>
    </cdr:sp>
  </cdr:relSizeAnchor>
  <cdr:relSizeAnchor xmlns:cdr="http://schemas.openxmlformats.org/drawingml/2006/chartDrawing">
    <cdr:from>
      <cdr:x>0.62641</cdr:x>
      <cdr:y>0.58848</cdr:y>
    </cdr:from>
    <cdr:to>
      <cdr:x>0.67613</cdr:x>
      <cdr:y>0.63726</cdr:y>
    </cdr:to>
    <cdr:sp macro="" textlink="">
      <cdr:nvSpPr>
        <cdr:cNvPr id="4" name="textruta 1">
          <a:extLst xmlns:a="http://schemas.openxmlformats.org/drawingml/2006/main">
            <a:ext uri="{FF2B5EF4-FFF2-40B4-BE49-F238E27FC236}">
              <a16:creationId xmlns:a16="http://schemas.microsoft.com/office/drawing/2014/main" id="{6A4B4B27-A072-4059-806B-0B5FE4AD74F8}"/>
            </a:ext>
          </a:extLst>
        </cdr:cNvPr>
        <cdr:cNvSpPr txBox="1"/>
      </cdr:nvSpPr>
      <cdr:spPr>
        <a:xfrm xmlns:a="http://schemas.openxmlformats.org/drawingml/2006/main">
          <a:off x="6625158" y="3009023"/>
          <a:ext cx="525856" cy="2494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1100" b="1" dirty="0">
              <a:solidFill>
                <a:schemeClr val="bg1"/>
              </a:solidFill>
            </a:rPr>
            <a:t>92%</a:t>
          </a:r>
        </a:p>
      </cdr:txBody>
    </cdr:sp>
  </cdr:relSizeAnchor>
  <cdr:relSizeAnchor xmlns:cdr="http://schemas.openxmlformats.org/drawingml/2006/chartDrawing">
    <cdr:from>
      <cdr:x>0.86099</cdr:x>
      <cdr:y>0.57622</cdr:y>
    </cdr:from>
    <cdr:to>
      <cdr:x>0.91071</cdr:x>
      <cdr:y>0.625</cdr:y>
    </cdr:to>
    <cdr:sp macro="" textlink="">
      <cdr:nvSpPr>
        <cdr:cNvPr id="5" name="textruta 1">
          <a:extLst xmlns:a="http://schemas.openxmlformats.org/drawingml/2006/main">
            <a:ext uri="{FF2B5EF4-FFF2-40B4-BE49-F238E27FC236}">
              <a16:creationId xmlns:a16="http://schemas.microsoft.com/office/drawing/2014/main" id="{6A4B4B27-A072-4059-806B-0B5FE4AD74F8}"/>
            </a:ext>
          </a:extLst>
        </cdr:cNvPr>
        <cdr:cNvSpPr txBox="1"/>
      </cdr:nvSpPr>
      <cdr:spPr>
        <a:xfrm xmlns:a="http://schemas.openxmlformats.org/drawingml/2006/main">
          <a:off x="9106137" y="2946337"/>
          <a:ext cx="525856" cy="2494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1100" b="1" dirty="0">
              <a:solidFill>
                <a:schemeClr val="bg1"/>
              </a:solidFill>
            </a:rPr>
            <a:t>92%</a:t>
          </a:r>
        </a:p>
      </cdr:txBody>
    </cdr:sp>
  </cdr:relSizeAnchor>
  <cdr:relSizeAnchor xmlns:cdr="http://schemas.openxmlformats.org/drawingml/2006/chartDrawing">
    <cdr:from>
      <cdr:x>0.86021</cdr:x>
      <cdr:y>0.23558</cdr:y>
    </cdr:from>
    <cdr:to>
      <cdr:x>0.90339</cdr:x>
      <cdr:y>0.28291</cdr:y>
    </cdr:to>
    <cdr:sp macro="" textlink="">
      <cdr:nvSpPr>
        <cdr:cNvPr id="6" name="textruta 1">
          <a:extLst xmlns:a="http://schemas.openxmlformats.org/drawingml/2006/main">
            <a:ext uri="{FF2B5EF4-FFF2-40B4-BE49-F238E27FC236}">
              <a16:creationId xmlns:a16="http://schemas.microsoft.com/office/drawing/2014/main" id="{BCE236D6-1B54-48E0-AFBD-4B709B31DAEE}"/>
            </a:ext>
          </a:extLst>
        </cdr:cNvPr>
        <cdr:cNvSpPr txBox="1"/>
      </cdr:nvSpPr>
      <cdr:spPr>
        <a:xfrm xmlns:a="http://schemas.openxmlformats.org/drawingml/2006/main">
          <a:off x="9097923" y="1204573"/>
          <a:ext cx="456623" cy="2419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1100" b="1" dirty="0">
              <a:solidFill>
                <a:schemeClr val="bg1"/>
              </a:solidFill>
            </a:rPr>
            <a:t>5%</a:t>
          </a:r>
        </a:p>
      </cdr:txBody>
    </cdr:sp>
  </cdr:relSizeAnchor>
  <cdr:relSizeAnchor xmlns:cdr="http://schemas.openxmlformats.org/drawingml/2006/chartDrawing">
    <cdr:from>
      <cdr:x>0.62724</cdr:x>
      <cdr:y>0.25924</cdr:y>
    </cdr:from>
    <cdr:to>
      <cdr:x>0.67696</cdr:x>
      <cdr:y>0.30474</cdr:y>
    </cdr:to>
    <cdr:sp macro="" textlink="">
      <cdr:nvSpPr>
        <cdr:cNvPr id="7" name="textruta 1">
          <a:extLst xmlns:a="http://schemas.openxmlformats.org/drawingml/2006/main">
            <a:ext uri="{FF2B5EF4-FFF2-40B4-BE49-F238E27FC236}">
              <a16:creationId xmlns:a16="http://schemas.microsoft.com/office/drawing/2014/main" id="{BCE236D6-1B54-48E0-AFBD-4B709B31DAEE}"/>
            </a:ext>
          </a:extLst>
        </cdr:cNvPr>
        <cdr:cNvSpPr txBox="1"/>
      </cdr:nvSpPr>
      <cdr:spPr>
        <a:xfrm xmlns:a="http://schemas.openxmlformats.org/drawingml/2006/main">
          <a:off x="6633878" y="1325564"/>
          <a:ext cx="525857" cy="2326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1100" b="1" dirty="0">
              <a:solidFill>
                <a:schemeClr val="bg1"/>
              </a:solidFill>
            </a:rPr>
            <a:t>5%</a:t>
          </a:r>
        </a:p>
      </cdr:txBody>
    </cdr:sp>
  </cdr:relSizeAnchor>
  <cdr:relSizeAnchor xmlns:cdr="http://schemas.openxmlformats.org/drawingml/2006/chartDrawing">
    <cdr:from>
      <cdr:x>0.4016</cdr:x>
      <cdr:y>0.29503</cdr:y>
    </cdr:from>
    <cdr:to>
      <cdr:x>0.45132</cdr:x>
      <cdr:y>0.34381</cdr:y>
    </cdr:to>
    <cdr:sp macro="" textlink="">
      <cdr:nvSpPr>
        <cdr:cNvPr id="8" name="textruta 1">
          <a:extLst xmlns:a="http://schemas.openxmlformats.org/drawingml/2006/main">
            <a:ext uri="{FF2B5EF4-FFF2-40B4-BE49-F238E27FC236}">
              <a16:creationId xmlns:a16="http://schemas.microsoft.com/office/drawing/2014/main" id="{BCE236D6-1B54-48E0-AFBD-4B709B31DAEE}"/>
            </a:ext>
          </a:extLst>
        </cdr:cNvPr>
        <cdr:cNvSpPr txBox="1"/>
      </cdr:nvSpPr>
      <cdr:spPr>
        <a:xfrm xmlns:a="http://schemas.openxmlformats.org/drawingml/2006/main">
          <a:off x="4247429" y="1508548"/>
          <a:ext cx="525856" cy="2494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1100" b="1" dirty="0">
              <a:solidFill>
                <a:schemeClr val="bg1"/>
              </a:solidFill>
            </a:rPr>
            <a:t>6%</a:t>
          </a:r>
        </a:p>
      </cdr:txBody>
    </cdr:sp>
  </cdr:relSizeAnchor>
  <cdr:relSizeAnchor xmlns:cdr="http://schemas.openxmlformats.org/drawingml/2006/chartDrawing">
    <cdr:from>
      <cdr:x>0.17268</cdr:x>
      <cdr:y>0.34514</cdr:y>
    </cdr:from>
    <cdr:to>
      <cdr:x>0.2224</cdr:x>
      <cdr:y>0.39392</cdr:y>
    </cdr:to>
    <cdr:sp macro="" textlink="">
      <cdr:nvSpPr>
        <cdr:cNvPr id="9" name="textruta 1">
          <a:extLst xmlns:a="http://schemas.openxmlformats.org/drawingml/2006/main">
            <a:ext uri="{FF2B5EF4-FFF2-40B4-BE49-F238E27FC236}">
              <a16:creationId xmlns:a16="http://schemas.microsoft.com/office/drawing/2014/main" id="{BCE236D6-1B54-48E0-AFBD-4B709B31DAEE}"/>
            </a:ext>
          </a:extLst>
        </cdr:cNvPr>
        <cdr:cNvSpPr txBox="1"/>
      </cdr:nvSpPr>
      <cdr:spPr>
        <a:xfrm xmlns:a="http://schemas.openxmlformats.org/drawingml/2006/main">
          <a:off x="1826370" y="1764738"/>
          <a:ext cx="525856" cy="2494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1100" b="1" dirty="0">
              <a:solidFill>
                <a:schemeClr val="bg1"/>
              </a:solidFill>
            </a:rPr>
            <a:t>7%</a:t>
          </a:r>
        </a:p>
      </cdr:txBody>
    </cdr:sp>
  </cdr:relSizeAnchor>
  <cdr:relSizeAnchor xmlns:cdr="http://schemas.openxmlformats.org/drawingml/2006/chartDrawing">
    <cdr:from>
      <cdr:x>0.86005</cdr:x>
      <cdr:y>0.21046</cdr:y>
    </cdr:from>
    <cdr:to>
      <cdr:x>0.90977</cdr:x>
      <cdr:y>0.25924</cdr:y>
    </cdr:to>
    <cdr:sp macro="" textlink="">
      <cdr:nvSpPr>
        <cdr:cNvPr id="10" name="textruta 1">
          <a:extLst xmlns:a="http://schemas.openxmlformats.org/drawingml/2006/main">
            <a:ext uri="{FF2B5EF4-FFF2-40B4-BE49-F238E27FC236}">
              <a16:creationId xmlns:a16="http://schemas.microsoft.com/office/drawing/2014/main" id="{A043F904-BEC2-415A-A59A-A814DEDE13B3}"/>
            </a:ext>
          </a:extLst>
        </cdr:cNvPr>
        <cdr:cNvSpPr txBox="1"/>
      </cdr:nvSpPr>
      <cdr:spPr>
        <a:xfrm xmlns:a="http://schemas.openxmlformats.org/drawingml/2006/main">
          <a:off x="9096195" y="1076143"/>
          <a:ext cx="525856" cy="2494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1100" b="1" dirty="0"/>
            <a:t>3%</a:t>
          </a:r>
        </a:p>
      </cdr:txBody>
    </cdr:sp>
  </cdr:relSizeAnchor>
  <cdr:relSizeAnchor xmlns:cdr="http://schemas.openxmlformats.org/drawingml/2006/chartDrawing">
    <cdr:from>
      <cdr:x>0.62637</cdr:x>
      <cdr:y>0.21898</cdr:y>
    </cdr:from>
    <cdr:to>
      <cdr:x>0.68213</cdr:x>
      <cdr:y>0.25924</cdr:y>
    </cdr:to>
    <cdr:sp macro="" textlink="">
      <cdr:nvSpPr>
        <cdr:cNvPr id="11" name="textruta 1">
          <a:extLst xmlns:a="http://schemas.openxmlformats.org/drawingml/2006/main">
            <a:ext uri="{FF2B5EF4-FFF2-40B4-BE49-F238E27FC236}">
              <a16:creationId xmlns:a16="http://schemas.microsoft.com/office/drawing/2014/main" id="{A043F904-BEC2-415A-A59A-A814DEDE13B3}"/>
            </a:ext>
          </a:extLst>
        </cdr:cNvPr>
        <cdr:cNvSpPr txBox="1"/>
      </cdr:nvSpPr>
      <cdr:spPr>
        <a:xfrm xmlns:a="http://schemas.openxmlformats.org/drawingml/2006/main">
          <a:off x="6624734" y="1119673"/>
          <a:ext cx="589762" cy="2058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1100" b="1" dirty="0"/>
            <a:t>3%</a:t>
          </a:r>
        </a:p>
      </cdr:txBody>
    </cdr:sp>
  </cdr:relSizeAnchor>
  <cdr:relSizeAnchor xmlns:cdr="http://schemas.openxmlformats.org/drawingml/2006/chartDrawing">
    <cdr:from>
      <cdr:x>0.40253</cdr:x>
      <cdr:y>0.25924</cdr:y>
    </cdr:from>
    <cdr:to>
      <cdr:x>0.45225</cdr:x>
      <cdr:y>0.30802</cdr:y>
    </cdr:to>
    <cdr:sp macro="" textlink="">
      <cdr:nvSpPr>
        <cdr:cNvPr id="12" name="textruta 1">
          <a:extLst xmlns:a="http://schemas.openxmlformats.org/drawingml/2006/main">
            <a:ext uri="{FF2B5EF4-FFF2-40B4-BE49-F238E27FC236}">
              <a16:creationId xmlns:a16="http://schemas.microsoft.com/office/drawing/2014/main" id="{A043F904-BEC2-415A-A59A-A814DEDE13B3}"/>
            </a:ext>
          </a:extLst>
        </cdr:cNvPr>
        <cdr:cNvSpPr txBox="1"/>
      </cdr:nvSpPr>
      <cdr:spPr>
        <a:xfrm xmlns:a="http://schemas.openxmlformats.org/drawingml/2006/main">
          <a:off x="4257264" y="1325563"/>
          <a:ext cx="525856" cy="2494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1100" b="1" dirty="0">
              <a:solidFill>
                <a:schemeClr val="tx1"/>
              </a:solidFill>
            </a:rPr>
            <a:t>3%</a:t>
          </a:r>
        </a:p>
      </cdr:txBody>
    </cdr:sp>
  </cdr:relSizeAnchor>
  <cdr:relSizeAnchor xmlns:cdr="http://schemas.openxmlformats.org/drawingml/2006/chartDrawing">
    <cdr:from>
      <cdr:x>0.17264</cdr:x>
      <cdr:y>0.30615</cdr:y>
    </cdr:from>
    <cdr:to>
      <cdr:x>0.22235</cdr:x>
      <cdr:y>0.35493</cdr:y>
    </cdr:to>
    <cdr:sp macro="" textlink="">
      <cdr:nvSpPr>
        <cdr:cNvPr id="13" name="textruta 1">
          <a:extLst xmlns:a="http://schemas.openxmlformats.org/drawingml/2006/main">
            <a:ext uri="{FF2B5EF4-FFF2-40B4-BE49-F238E27FC236}">
              <a16:creationId xmlns:a16="http://schemas.microsoft.com/office/drawing/2014/main" id="{A043F904-BEC2-415A-A59A-A814DEDE13B3}"/>
            </a:ext>
          </a:extLst>
        </cdr:cNvPr>
        <cdr:cNvSpPr txBox="1"/>
      </cdr:nvSpPr>
      <cdr:spPr>
        <a:xfrm xmlns:a="http://schemas.openxmlformats.org/drawingml/2006/main">
          <a:off x="1825864" y="1565383"/>
          <a:ext cx="525751" cy="2494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1100" b="1" dirty="0"/>
            <a:t>2%</a:t>
          </a:r>
        </a:p>
      </cdr:txBody>
    </cdr:sp>
  </cdr:relSizeAnchor>
  <cdr:relSizeAnchor xmlns:cdr="http://schemas.openxmlformats.org/drawingml/2006/chartDrawing">
    <cdr:from>
      <cdr:x>0.85784</cdr:x>
      <cdr:y>0.16147</cdr:y>
    </cdr:from>
    <cdr:to>
      <cdr:x>0.90755</cdr:x>
      <cdr:y>0.21025</cdr:y>
    </cdr:to>
    <cdr:sp macro="" textlink="">
      <cdr:nvSpPr>
        <cdr:cNvPr id="14" name="textruta 1">
          <a:extLst xmlns:a="http://schemas.openxmlformats.org/drawingml/2006/main">
            <a:ext uri="{FF2B5EF4-FFF2-40B4-BE49-F238E27FC236}">
              <a16:creationId xmlns:a16="http://schemas.microsoft.com/office/drawing/2014/main" id="{B9B54EE7-76FB-4F86-B0A2-B1ACE17C1671}"/>
            </a:ext>
          </a:extLst>
        </cdr:cNvPr>
        <cdr:cNvSpPr txBox="1"/>
      </cdr:nvSpPr>
      <cdr:spPr>
        <a:xfrm xmlns:a="http://schemas.openxmlformats.org/drawingml/2006/main">
          <a:off x="9072855" y="825600"/>
          <a:ext cx="525751" cy="2494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1100" b="1" dirty="0"/>
            <a:t>286</a:t>
          </a:r>
        </a:p>
      </cdr:txBody>
    </cdr:sp>
  </cdr:relSizeAnchor>
  <cdr:relSizeAnchor xmlns:cdr="http://schemas.openxmlformats.org/drawingml/2006/chartDrawing">
    <cdr:from>
      <cdr:x>0.6248</cdr:x>
      <cdr:y>0.1736</cdr:y>
    </cdr:from>
    <cdr:to>
      <cdr:x>0.67452</cdr:x>
      <cdr:y>0.22238</cdr:y>
    </cdr:to>
    <cdr:sp macro="" textlink="">
      <cdr:nvSpPr>
        <cdr:cNvPr id="15" name="textruta 1">
          <a:extLst xmlns:a="http://schemas.openxmlformats.org/drawingml/2006/main">
            <a:ext uri="{FF2B5EF4-FFF2-40B4-BE49-F238E27FC236}">
              <a16:creationId xmlns:a16="http://schemas.microsoft.com/office/drawing/2014/main" id="{B9B54EE7-76FB-4F86-B0A2-B1ACE17C1671}"/>
            </a:ext>
          </a:extLst>
        </cdr:cNvPr>
        <cdr:cNvSpPr txBox="1"/>
      </cdr:nvSpPr>
      <cdr:spPr>
        <a:xfrm xmlns:a="http://schemas.openxmlformats.org/drawingml/2006/main">
          <a:off x="6608094" y="887625"/>
          <a:ext cx="525857" cy="2494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1100" b="1" dirty="0"/>
            <a:t>279</a:t>
          </a:r>
        </a:p>
      </cdr:txBody>
    </cdr:sp>
  </cdr:relSizeAnchor>
  <cdr:relSizeAnchor xmlns:cdr="http://schemas.openxmlformats.org/drawingml/2006/chartDrawing">
    <cdr:from>
      <cdr:x>0.39955</cdr:x>
      <cdr:y>0.21046</cdr:y>
    </cdr:from>
    <cdr:to>
      <cdr:x>0.44927</cdr:x>
      <cdr:y>0.25924</cdr:y>
    </cdr:to>
    <cdr:sp macro="" textlink="">
      <cdr:nvSpPr>
        <cdr:cNvPr id="16" name="textruta 1">
          <a:extLst xmlns:a="http://schemas.openxmlformats.org/drawingml/2006/main">
            <a:ext uri="{FF2B5EF4-FFF2-40B4-BE49-F238E27FC236}">
              <a16:creationId xmlns:a16="http://schemas.microsoft.com/office/drawing/2014/main" id="{B9B54EE7-76FB-4F86-B0A2-B1ACE17C1671}"/>
            </a:ext>
          </a:extLst>
        </cdr:cNvPr>
        <cdr:cNvSpPr txBox="1"/>
      </cdr:nvSpPr>
      <cdr:spPr>
        <a:xfrm xmlns:a="http://schemas.openxmlformats.org/drawingml/2006/main">
          <a:off x="4225817" y="1076143"/>
          <a:ext cx="525856" cy="2494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1100" b="1" dirty="0"/>
            <a:t>260</a:t>
          </a:r>
        </a:p>
      </cdr:txBody>
    </cdr:sp>
  </cdr:relSizeAnchor>
  <cdr:relSizeAnchor xmlns:cdr="http://schemas.openxmlformats.org/drawingml/2006/chartDrawing">
    <cdr:from>
      <cdr:x>0.17246</cdr:x>
      <cdr:y>0.25924</cdr:y>
    </cdr:from>
    <cdr:to>
      <cdr:x>0.22218</cdr:x>
      <cdr:y>0.30802</cdr:y>
    </cdr:to>
    <cdr:sp macro="" textlink="">
      <cdr:nvSpPr>
        <cdr:cNvPr id="17" name="textruta 1">
          <a:extLst xmlns:a="http://schemas.openxmlformats.org/drawingml/2006/main">
            <a:ext uri="{FF2B5EF4-FFF2-40B4-BE49-F238E27FC236}">
              <a16:creationId xmlns:a16="http://schemas.microsoft.com/office/drawing/2014/main" id="{B9B54EE7-76FB-4F86-B0A2-B1ACE17C1671}"/>
            </a:ext>
          </a:extLst>
        </cdr:cNvPr>
        <cdr:cNvSpPr txBox="1"/>
      </cdr:nvSpPr>
      <cdr:spPr>
        <a:xfrm xmlns:a="http://schemas.openxmlformats.org/drawingml/2006/main">
          <a:off x="1824030" y="1325563"/>
          <a:ext cx="525856" cy="2494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1100" b="1" dirty="0"/>
            <a:t>237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FD482-0830-4CE2-8CAC-E4BBA5E96A4D}" type="datetimeFigureOut">
              <a:rPr lang="sv-SE" smtClean="0"/>
              <a:t>2025-05-05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9FAB8-8AA6-49BD-99AB-B816102A1334}" type="slidenum">
              <a:rPr lang="sv-SE" smtClean="0"/>
              <a:t>‹#›</a:t>
            </a:fld>
            <a:endParaRPr lang="sv-SE"/>
          </a:p>
        </p:txBody>
      </p:sp>
    </p:spTree>
    <p:extLst>
      <p:ext uri="{BB962C8B-B14F-4D97-AF65-F5344CB8AC3E}">
        <p14:creationId xmlns:p14="http://schemas.microsoft.com/office/powerpoint/2010/main" val="822642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olkhalsomyndigheten.se/contentassets/246aa17721b44c5380a0117f6d0aba40/behandlingsrekommendationer-oppenvard.pdf"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strama-nationell.infosynk.se/"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janusmed.se/njurfunktion" TargetMode="External"/><Relationship Id="rId3" Type="http://schemas.openxmlformats.org/officeDocument/2006/relationships/hyperlink" Target="https://strama-nationell.infosynk.se/" TargetMode="External"/><Relationship Id="rId7" Type="http://schemas.openxmlformats.org/officeDocument/2006/relationships/hyperlink" Target="http://www.fass.se/"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s://www.sls.se/raf/lakemedel/antibiotikakompendium/" TargetMode="External"/><Relationship Id="rId5" Type="http://schemas.openxmlformats.org/officeDocument/2006/relationships/hyperlink" Target="https://strama-nationell.infosynk.se/articles/yq45qiLR4oQI8G4D4vg4" TargetMode="External"/><Relationship Id="rId4" Type="http://schemas.openxmlformats.org/officeDocument/2006/relationships/hyperlink" Target="https://eped.s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regionkronoberg.se/vardgivare/vardriktlinjer/strama-kronoberg/#tab-10777"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egeringen.se/pressmeddelanden/2025/03/regeringen-presenterar-uppdaterat-hogkostnadsskydd/"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u="none" dirty="0"/>
              <a:t>Utifrån inkomna synpunkter från verksamheterna fortsatte vi sedan att vidareutveckla projektmodellen med att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u="none" dirty="0"/>
              <a:t>Säkra det medicinska perspektivet </a:t>
            </a:r>
            <a:endParaRPr lang="sv-S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u="none" dirty="0">
                <a:effectLst/>
              </a:rPr>
              <a:t>Hitta en struktur för inlämnande av förslag och rutin för återkoppling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Säkerställa användandet av adekvata </a:t>
            </a:r>
            <a:r>
              <a:rPr lang="sv-SE" sz="1200" kern="1200" dirty="0">
                <a:solidFill>
                  <a:schemeClr val="tx1"/>
                </a:solidFill>
                <a:effectLst/>
                <a:latin typeface="+mn-lt"/>
                <a:ea typeface="+mn-ea"/>
                <a:cs typeface="+mn-cs"/>
              </a:rPr>
              <a:t>och synkroniserade </a:t>
            </a:r>
            <a:r>
              <a:rPr lang="sv-SE" dirty="0"/>
              <a:t>kommunikationskanaler och forum för reell delaktighet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För befintliga gruppers relevans,  bör deras roll/uppdrag och mandat definieras, liksom gruppdeltagarnas kompetens och mandat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0" u="non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u="none" dirty="0">
              <a:effectLst/>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19FAB8-8AA6-49BD-99AB-B816102A133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3496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19FAB8-8AA6-49BD-99AB-B816102A133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0760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19FAB8-8AA6-49BD-99AB-B816102A133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anteckningar 4">
            <a:extLst>
              <a:ext uri="{FF2B5EF4-FFF2-40B4-BE49-F238E27FC236}">
                <a16:creationId xmlns:a16="http://schemas.microsoft.com/office/drawing/2014/main" id="{DE946E0F-765D-4E89-832D-B8D18BCDE92B}"/>
              </a:ext>
            </a:extLst>
          </p:cNvPr>
          <p:cNvSpPr txBox="1">
            <a:spLocks noGrp="1"/>
          </p:cNvSpPr>
          <p:nvPr>
            <p:ph type="body" idx="1"/>
          </p:nvPr>
        </p:nvSpPr>
        <p:spPr>
          <a:xfrm>
            <a:off x="685800" y="4400550"/>
            <a:ext cx="5486400" cy="3600450"/>
          </a:xfrm>
          <a:prstGeom prst="rect">
            <a:avLst/>
          </a:prstGeom>
          <a:noFill/>
        </p:spPr>
        <p:txBody>
          <a:bodyPr wrap="square" rtlCol="0">
            <a:spAutoFit/>
          </a:bodyPr>
          <a:lstStyle/>
          <a:p>
            <a:r>
              <a:rPr lang="sv-SE" sz="1100" dirty="0"/>
              <a:t>Kostnader för </a:t>
            </a:r>
            <a:r>
              <a:rPr lang="sv-SE" sz="1100" dirty="0" err="1"/>
              <a:t>insuliner</a:t>
            </a:r>
            <a:r>
              <a:rPr lang="sv-SE" sz="1100" dirty="0"/>
              <a:t> förväntas vara stabila medan kostnaderna för ”icke-</a:t>
            </a:r>
            <a:r>
              <a:rPr lang="sv-SE" sz="1100" dirty="0" err="1"/>
              <a:t>insuliner</a:t>
            </a:r>
            <a:r>
              <a:rPr lang="sv-SE" sz="1100" dirty="0"/>
              <a:t>” förväntas öka kraftigt. Antalet diabetespatienter förväntas fortsätta öka, och kostnaden per patient förväntas också stiga, främst på grund av användningen av GLP1-analoger och SGLT2-hämmare. Dessa läkemedel möjliggör intensivare behandling av diabetes med kardiovaskulär prevention och används även vid kronisk njursjukdom, obesitas och hjärtsvikt. Detta leder till ökade volymer och behandlingskostnader.</a:t>
            </a:r>
          </a:p>
          <a:p>
            <a:endParaRPr lang="sv-SE" sz="1100" dirty="0"/>
          </a:p>
          <a:p>
            <a:r>
              <a:rPr lang="sv-SE" sz="1100" dirty="0"/>
              <a:t>Under 2023 bromsades kostnadsutvecklingen av patentutgången för DPP4-hämmaren </a:t>
            </a:r>
            <a:r>
              <a:rPr lang="sv-SE" sz="1100" dirty="0" err="1"/>
              <a:t>sitagliptin</a:t>
            </a:r>
            <a:r>
              <a:rPr lang="sv-SE" sz="1100" dirty="0"/>
              <a:t> och restsituationer för GLP1-analoger, vilket förväntas fortsätta under 2024. Vissa GLP1-analoger används för behandling av obesitas eller övervikt, men dessa indikationer omfattas inte av förmånerna. Studier pågår för att utvärdera deras effektivitet vid hjärt- och kärlsjukdomar hos personer med obesitas utan diabetes, och ett läkemedel har nyligen fått utökat godkännande i USA för denna indikation. Även ett nytt läkemedel inom området, GLP1/GIP-</a:t>
            </a:r>
            <a:r>
              <a:rPr lang="sv-SE" sz="1100" dirty="0" err="1"/>
              <a:t>agonisten</a:t>
            </a:r>
            <a:r>
              <a:rPr lang="sv-SE" sz="1100" dirty="0"/>
              <a:t> </a:t>
            </a:r>
            <a:r>
              <a:rPr lang="sv-SE" sz="1100" dirty="0" err="1"/>
              <a:t>Mounjaro</a:t>
            </a:r>
            <a:r>
              <a:rPr lang="sv-SE" sz="1100" dirty="0"/>
              <a:t> (</a:t>
            </a:r>
            <a:r>
              <a:rPr lang="sv-SE" sz="1100" dirty="0" err="1"/>
              <a:t>tirzepatid</a:t>
            </a:r>
            <a:r>
              <a:rPr lang="sv-SE" sz="1100" dirty="0"/>
              <a:t>), är nu godkänt för behandling av typ 2-diabetes och viktminskning vid obesitas. Inkludering av GLP1-analoger och/eller GLP1/GIP i läkemedelsförmånen för obesitas kan påverka kostnadsutvecklingen betydligt.</a:t>
            </a:r>
          </a:p>
        </p:txBody>
      </p:sp>
    </p:spTree>
    <p:extLst>
      <p:ext uri="{BB962C8B-B14F-4D97-AF65-F5344CB8AC3E}">
        <p14:creationId xmlns:p14="http://schemas.microsoft.com/office/powerpoint/2010/main" val="3248953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19FAB8-8AA6-49BD-99AB-B816102A133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087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så kallade </a:t>
            </a:r>
            <a:r>
              <a:rPr lang="sv-SE" u="sng" dirty="0">
                <a:hlinkClick r:id="rId3"/>
              </a:rPr>
              <a:t>”Regnbågsbroschyren”</a:t>
            </a:r>
            <a:r>
              <a:rPr lang="sv-SE" dirty="0"/>
              <a:t> som samlar aktuella behandlings­rekommendationer för vanliga infektioner i öppenvård har nyligen kommit i ny upplaga. Den finns just nu tillgänglig i elektronisk form och senare under våren kommer det att vara möjligt att beställa tryckta exemplar via Trycksaksportalen.</a:t>
            </a:r>
          </a:p>
          <a:p>
            <a:r>
              <a:rPr lang="sv-SE" dirty="0"/>
              <a:t> </a:t>
            </a:r>
          </a:p>
          <a:p>
            <a:r>
              <a:rPr lang="sv-SE" dirty="0"/>
              <a:t> </a:t>
            </a:r>
          </a:p>
          <a:p>
            <a:r>
              <a:rPr lang="sv-SE" dirty="0"/>
              <a:t>Dessa behandlingsrekommendationer och mycket mer information om infektionsbehandling och antibiotika finns också tillgängligt via hemsidan/</a:t>
            </a:r>
            <a:r>
              <a:rPr lang="sv-SE" dirty="0" err="1"/>
              <a:t>mobilappen</a:t>
            </a:r>
            <a:r>
              <a:rPr lang="sv-SE" dirty="0"/>
              <a:t> </a:t>
            </a:r>
            <a:r>
              <a:rPr lang="sv-SE" u="sng" dirty="0">
                <a:hlinkClick r:id="rId4"/>
              </a:rPr>
              <a:t>Strama Nationell</a:t>
            </a:r>
            <a:r>
              <a:rPr lang="sv-SE" dirty="0"/>
              <a:t>.  Se nästa bild</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19FAB8-8AA6-49BD-99AB-B816102A133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9500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01688" y="182563"/>
            <a:ext cx="3962400" cy="2228850"/>
          </a:xfrm>
        </p:spPr>
      </p:sp>
      <p:sp>
        <p:nvSpPr>
          <p:cNvPr id="3" name="Platshållare för anteckningar 2"/>
          <p:cNvSpPr>
            <a:spLocks noGrp="1"/>
          </p:cNvSpPr>
          <p:nvPr>
            <p:ph type="body" idx="1"/>
          </p:nvPr>
        </p:nvSpPr>
        <p:spPr>
          <a:xfrm>
            <a:off x="220980" y="2411412"/>
            <a:ext cx="6115049" cy="6671627"/>
          </a:xfrm>
        </p:spPr>
        <p:txBody>
          <a:bodyPr/>
          <a:lstStyle/>
          <a:p>
            <a:r>
              <a:rPr lang="sv-SE" dirty="0"/>
              <a:t>Hemsidan/</a:t>
            </a:r>
            <a:r>
              <a:rPr lang="sv-SE" dirty="0" err="1"/>
              <a:t>mobilappen</a:t>
            </a:r>
            <a:r>
              <a:rPr lang="sv-SE" dirty="0"/>
              <a:t> </a:t>
            </a:r>
            <a:r>
              <a:rPr lang="sv-SE" u="sng" dirty="0">
                <a:hlinkClick r:id="rId3"/>
              </a:rPr>
              <a:t>Strama Nationell</a:t>
            </a:r>
            <a:r>
              <a:rPr lang="sv-SE" dirty="0"/>
              <a:t> uppdateras löpande. 1 april lanserades den nya ”</a:t>
            </a:r>
            <a:r>
              <a:rPr lang="sv-SE" dirty="0" err="1"/>
              <a:t>Barnfliken</a:t>
            </a:r>
            <a:r>
              <a:rPr lang="sv-SE" dirty="0"/>
              <a:t>” och under mars lades kapitlet om antibiotikadosering vid nedsatt njurfunktion till</a:t>
            </a:r>
          </a:p>
          <a:p>
            <a:endParaRPr lang="sv-SE" dirty="0"/>
          </a:p>
          <a:p>
            <a:r>
              <a:rPr lang="sv-SE" b="1" dirty="0"/>
              <a:t>Om rekommendationerna kategori barn</a:t>
            </a:r>
          </a:p>
          <a:p>
            <a:r>
              <a:rPr lang="sv-SE" dirty="0"/>
              <a:t>Dessa rekommendationer är en sammanställning av befintlig kunskap för behandling av i första hand samhällsförvärvade infektioner hos barn, både i primärvård och på sjukhus. Så långt möjligt länkas kapitlen i kategori barn till kapitel i primärvårdsdelen som i sin tur bygger på läkemedelsverkets behandlingsrekommendationer, sammanställda i den så kallade "Regnbågsbroschyren”. Övriga rekommendationer i kategorin har sammanställts av en nationell arbetsgrupp bestående av barnläkare utsedda av Svensk barninfektionsförening. Dessa baseras så långt som möjligt på nationella och internationella rekommendationer. Där evidens saknas speglar aktuella rekommendationer empirisk erfarenhet och praxis i Sverige och kan i vissa fall medvetet skilja sig från internationella rekommendationer.  </a:t>
            </a:r>
          </a:p>
          <a:p>
            <a:r>
              <a:rPr lang="sv-SE" dirty="0"/>
              <a:t>Läkemedelsdoseringar harmoniserar med rekommendationer tillgängliga via </a:t>
            </a:r>
            <a:r>
              <a:rPr lang="sv-SE" dirty="0" err="1">
                <a:hlinkClick r:id="rId4"/>
              </a:rPr>
              <a:t>ePed</a:t>
            </a:r>
            <a:r>
              <a:rPr lang="sv-SE" dirty="0"/>
              <a:t>. Arbetet har belyst ett behov av harmonisering av rekommendationer avseende olika kunskapskällor, vilket fortlöper. Se </a:t>
            </a:r>
            <a:r>
              <a:rPr lang="sv-SE" dirty="0">
                <a:hlinkClick r:id="rId5"/>
              </a:rPr>
              <a:t>kapitel om dosering för ytterligare information</a:t>
            </a:r>
            <a:r>
              <a:rPr lang="sv-SE" dirty="0"/>
              <a:t>. </a:t>
            </a:r>
          </a:p>
          <a:p>
            <a:r>
              <a:rPr lang="sv-SE" dirty="0"/>
              <a:t>Uppdatering av innehållet sker fortlöpande och minst vartannat år. </a:t>
            </a:r>
          </a:p>
          <a:p>
            <a:endParaRPr lang="sv-SE" dirty="0"/>
          </a:p>
          <a:p>
            <a:r>
              <a:rPr lang="sv-SE" b="1" dirty="0"/>
              <a:t>Allmänt om antibiotikadosering vid nedsatt njurfunktion</a:t>
            </a:r>
          </a:p>
          <a:p>
            <a:r>
              <a:rPr lang="sv-SE" dirty="0"/>
              <a:t>Det vetenskapliga underlaget för dosering av antibiotika vid nedsatt njurfunktion är svagt. De doser som anges i </a:t>
            </a:r>
            <a:r>
              <a:rPr lang="sv-SE" dirty="0" err="1"/>
              <a:t>appen</a:t>
            </a:r>
            <a:r>
              <a:rPr lang="sv-SE" dirty="0"/>
              <a:t> ses som riktmärken och måste alltid individualiseras till patienten. Mer information om respektive preparat finns i </a:t>
            </a:r>
            <a:r>
              <a:rPr lang="sv-SE" dirty="0">
                <a:hlinkClick r:id="rId6"/>
              </a:rPr>
              <a:t>RAFs antibiotikakompendium</a:t>
            </a:r>
            <a:r>
              <a:rPr lang="sv-SE" dirty="0"/>
              <a:t>, </a:t>
            </a:r>
            <a:r>
              <a:rPr lang="sv-SE" dirty="0">
                <a:hlinkClick r:id="rId7"/>
              </a:rPr>
              <a:t>FASS </a:t>
            </a:r>
            <a:r>
              <a:rPr lang="sv-SE" dirty="0"/>
              <a:t>och </a:t>
            </a:r>
            <a:r>
              <a:rPr lang="sv-SE" dirty="0">
                <a:hlinkClick r:id="rId8"/>
              </a:rPr>
              <a:t>Janus Med.se/njurfunktion</a:t>
            </a:r>
            <a:r>
              <a:rPr lang="sv-SE" dirty="0"/>
              <a:t>.  </a:t>
            </a:r>
          </a:p>
          <a:p>
            <a:r>
              <a:rPr lang="sv-SE" cap="all" dirty="0"/>
              <a:t>Kommentarer</a:t>
            </a:r>
          </a:p>
          <a:p>
            <a:pPr marL="171450" indent="-171450">
              <a:buFont typeface="Arial" panose="020B0604020202020204" pitchFamily="34" charset="0"/>
              <a:buChar char="•"/>
            </a:pPr>
            <a:r>
              <a:rPr lang="sv-SE" dirty="0"/>
              <a:t>Vid kritiskt sjuk patient är </a:t>
            </a:r>
            <a:r>
              <a:rPr lang="sv-SE" dirty="0" err="1"/>
              <a:t>distributionvolymen</a:t>
            </a:r>
            <a:r>
              <a:rPr lang="sv-SE" dirty="0"/>
              <a:t> för antibiotika ökad. För många antibiotika rekommenderas att behandlingen inleds med en extra stor laddningsdos eller kortare dosintervall. Dessa rekommendationer gäller oavsett njurfunktion och eventuell njurersättningsterapi.  När sådan rekommendation saknas ska den första dosen ändå motsvara normaldosen för patienter med normal njurfunktion oavsett patientens verkliga njurfunktion.</a:t>
            </a:r>
          </a:p>
          <a:p>
            <a:pPr marL="171450" indent="-171450">
              <a:buFont typeface="Arial" panose="020B0604020202020204" pitchFamily="34" charset="0"/>
              <a:buChar char="•"/>
            </a:pPr>
            <a:r>
              <a:rPr lang="sv-SE" dirty="0"/>
              <a:t>Högre dosering krävs också vid svåråtkomligt fokus eller svårbehandlade bakterier </a:t>
            </a:r>
          </a:p>
          <a:p>
            <a:pPr marL="171450" indent="-171450">
              <a:buFont typeface="Arial" panose="020B0604020202020204" pitchFamily="34" charset="0"/>
              <a:buChar char="•"/>
            </a:pPr>
            <a:r>
              <a:rPr lang="sv-SE" dirty="0"/>
              <a:t>Utför koncentrationsbestämning vid behov, så kallad </a:t>
            </a:r>
            <a:r>
              <a:rPr lang="sv-SE" dirty="0" err="1"/>
              <a:t>therapeutic</a:t>
            </a:r>
            <a:r>
              <a:rPr lang="sv-SE" dirty="0"/>
              <a:t> </a:t>
            </a:r>
            <a:r>
              <a:rPr lang="sv-SE" dirty="0" err="1"/>
              <a:t>drug</a:t>
            </a:r>
            <a:r>
              <a:rPr lang="sv-SE" dirty="0"/>
              <a:t> </a:t>
            </a:r>
            <a:r>
              <a:rPr lang="sv-SE" dirty="0" err="1"/>
              <a:t>monitoring</a:t>
            </a:r>
            <a:r>
              <a:rPr lang="sv-SE" dirty="0"/>
              <a:t>, TDM </a:t>
            </a:r>
          </a:p>
          <a:p>
            <a:pPr marL="171450" indent="-171450">
              <a:buFont typeface="Arial" panose="020B0604020202020204" pitchFamily="34" charset="0"/>
              <a:buChar char="•"/>
            </a:pPr>
            <a:r>
              <a:rPr lang="sv-SE" dirty="0"/>
              <a:t>Samråd frikostigt med infektionskonsult och </a:t>
            </a:r>
            <a:r>
              <a:rPr lang="sv-SE" dirty="0" err="1"/>
              <a:t>nefrolog</a:t>
            </a:r>
            <a:endParaRPr lang="sv-SE" dirty="0"/>
          </a:p>
          <a:p>
            <a:pPr marL="171450" indent="-171450">
              <a:buFont typeface="Arial" panose="020B0604020202020204" pitchFamily="34" charset="0"/>
              <a:buChar char="•"/>
            </a:pPr>
            <a:endParaRPr lang="sv-SE" dirty="0"/>
          </a:p>
          <a:p>
            <a:r>
              <a:rPr lang="sv-SE" dirty="0"/>
              <a:t>Visa gärna live och gör reklam för att det finns mycket matnyttig information under rubriken ”Läkemedel”</a:t>
            </a:r>
          </a:p>
          <a:p>
            <a:endParaRPr lang="sv-SE" sz="1000" dirty="0"/>
          </a:p>
          <a:p>
            <a:endParaRPr lang="sv-SE" sz="1000"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19FAB8-8AA6-49BD-99AB-B816102A133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9261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”gamla vanliga” bilden som följer uthämtade antibiotikarecept på apotek. Målet är ju 250 recept/1000 invånare och år. Nu är det en ökande trend – dock från en låg nivå under pandemin 2021.</a:t>
            </a:r>
          </a:p>
          <a:p>
            <a:r>
              <a:rPr lang="sv-SE" dirty="0"/>
              <a:t>Men Kronoberg är ett av de län som förskriver mest antibiotika – det kan vi inte förklara bort.</a:t>
            </a:r>
          </a:p>
          <a:p>
            <a:endParaRPr lang="sv-SE" dirty="0"/>
          </a:p>
          <a:p>
            <a:r>
              <a:rPr lang="sv-SE" dirty="0"/>
              <a:t>Senast vi var ute och pratade om antibiotika fick vi frågor om inte en stor del av ökningen kan förklaras av förskrivning från ”nätläkare” därför har vi grävt vidare i denna fråga.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19FAB8-8AA6-49BD-99AB-B816102A133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6057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19FAB8-8AA6-49BD-99AB-B816102A133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58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Denna bild visar de fyra staplarna för Kronoberg som visades på förra bilden, men uppdelat på vem som förskrivit recepten.</a:t>
            </a:r>
          </a:p>
          <a:p>
            <a:endParaRPr lang="sv-SE" dirty="0"/>
          </a:p>
          <a:p>
            <a:r>
              <a:rPr lang="sv-SE" dirty="0"/>
              <a:t>Som synes är den procentuella fördelningen väldigt stabil. Det är naturligtvis fler recept som förskrivits av nätläkare, men även av övriga förskrivare.</a:t>
            </a:r>
          </a:p>
          <a:p>
            <a:endParaRPr lang="sv-SE" dirty="0"/>
          </a:p>
          <a:p>
            <a:r>
              <a:rPr lang="sv-SE" dirty="0"/>
              <a:t>Den absoluta majoriteten av antibiotikaförskrivningen står läkare verksamma i Kronoberg för. Det kan naturligtvis finnas variationer mellan olika vårdcentraler, men det är fortfarande bara en marginell andel av antibiotikaförskrivningen som härrör från nätläkare.</a:t>
            </a:r>
          </a:p>
          <a:p>
            <a:endParaRPr lang="sv-SE" dirty="0"/>
          </a:p>
          <a:p>
            <a:r>
              <a:rPr lang="sv-SE" dirty="0"/>
              <a:t>Mer antibiotikastatistik finns på: </a:t>
            </a:r>
            <a:r>
              <a:rPr lang="sv-SE" dirty="0">
                <a:hlinkClick r:id="rId3"/>
              </a:rPr>
              <a:t>Vårdgivarwebben - Strama Kronoberg</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19FAB8-8AA6-49BD-99AB-B816102A133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9891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19FAB8-8AA6-49BD-99AB-B816102A133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3966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43ABAC-B901-40BE-BE24-CE64B4A340F9}" type="slidenum">
              <a:rPr kumimoji="0" lang="sv-SE" alt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sv-SE" altLang="sv-S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13873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19FAB8-8AA6-49BD-99AB-B816102A133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957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43ABAC-B901-40BE-BE24-CE64B4A340F9}" type="slidenum">
              <a:rPr kumimoji="0" lang="sv-SE" alt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sv-SE" altLang="sv-S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21833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43ABAC-B901-40BE-BE24-CE64B4A340F9}" type="slidenum">
              <a:rPr kumimoji="0" lang="sv-SE" alt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sv-SE" altLang="sv-S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46572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43ABAC-B901-40BE-BE24-CE64B4A340F9}" type="slidenum">
              <a:rPr kumimoji="0" lang="sv-SE" alt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sv-SE" altLang="sv-S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9317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43ABAC-B901-40BE-BE24-CE64B4A340F9}" type="slidenum">
              <a:rPr kumimoji="0" lang="sv-SE" alt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sv-SE" altLang="sv-S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64953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Presentation av arbetsgruppen</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kern="1200" dirty="0">
                <a:solidFill>
                  <a:schemeClr val="tx1"/>
                </a:solidFill>
                <a:effectLst/>
                <a:latin typeface="+mn-lt"/>
                <a:ea typeface="+mn-ea"/>
                <a:cs typeface="+mn-cs"/>
              </a:rPr>
              <a:t>Beslut har fattats av Sandor Eriksson tf. chef PPR och Florence Eddyson Hägg chef SHV att tillsätta en arbetsgrupp med uppdrag att ta fram ett förslag till anpassad modell för Kronoberg, med Regions Jönköpings modell som utgångspunkt. Uppdraget inkluderar presentation av förslag för berörda verksamhetschefer med möjlighet till justeringar.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kern="1200" dirty="0">
                <a:solidFill>
                  <a:schemeClr val="tx1"/>
                </a:solidFill>
                <a:effectLst/>
                <a:latin typeface="+mn-lt"/>
                <a:ea typeface="+mn-ea"/>
                <a:cs typeface="+mn-cs"/>
              </a:rPr>
              <a:t>Arbetsgruppen består av verksamhetsutvecklare, läkare från PPR och SHV samt representanter från IT-avdelningen och kommunikationsavdelningen. Arbetsgruppen leds av verksamhetsutvecklare från omställningsprogrammet, där arbetssättet ingår som ett delprojekt inom nära vård i hemmet.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i="1"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19FAB8-8AA6-49BD-99AB-B816102A133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7730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19FAB8-8AA6-49BD-99AB-B816102A133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5177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Förändringen innebär att patienten betalar hela beloppet för läkemedel upp till 2 000 kronor, jämfört med dagens gräns på 1 450 kronor. I det första trappsteget kommer patienten att betala 75 procent av kostnaderna, i stället för tidigare 50 procent. Gränsen för frikortet förblir oförändrad vid 7 117 kronor, men patientens totala kostnad ökar till 3 800 kronor. Patienter som når gränsen för frikort kommer att betala 900 kronor mer per år. </a:t>
            </a:r>
          </a:p>
          <a:p>
            <a:endParaRPr lang="sv-SE" dirty="0"/>
          </a:p>
          <a:p>
            <a:r>
              <a:rPr lang="sv-SE" dirty="0"/>
              <a:t>Lagändringen föreslås träda i kraft den 1 juli 2025. Äldre föreskrifter gäller fortfarande för inköp av förmånsberättigade varor om det första inköpstillfället inträffat före den 1 juli 2025.</a:t>
            </a:r>
          </a:p>
          <a:p>
            <a:endParaRPr lang="sv-SE" dirty="0"/>
          </a:p>
          <a:p>
            <a:r>
              <a:rPr lang="sv-SE" dirty="0"/>
              <a:t>Regeringen motiverar förändringen med att den är nödvändig för att säkerställa en stabil och hållbar finansiering av läkemedelssystemet över tid. En nära dialog med kommuner, regioner och civilsamhället kommer att vara avgörande för att följa upp förslaget.</a:t>
            </a:r>
          </a:p>
          <a:p>
            <a:endParaRPr lang="sv-SE" dirty="0"/>
          </a:p>
          <a:p>
            <a:r>
              <a:rPr lang="sv-SE" dirty="0">
                <a:hlinkClick r:id="rId3"/>
              </a:rPr>
              <a:t>Regeringen presenterar uppdaterat högkostnadsskydd - Regeringen.se</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19FAB8-8AA6-49BD-99AB-B816102A133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2379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Förändringen innebär att patienten betalar hela beloppet för läkemedel upp till 2 000 kronor, jämfört med dagens gräns på 1 450 kronor. I det första trappsteget kommer patienten att betala 75 procent av kostnaderna, i stället för tidigare 50 procent. Gränsen för frikortet förblir oförändrad vid 7 117 kronor, men patientens totala kostnad ökar till 3 800 kronor. Patienter som når gränsen för frikort kommer att betala 900 kronor mer per år.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19FAB8-8AA6-49BD-99AB-B816102A133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7782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19FAB8-8AA6-49BD-99AB-B816102A133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999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19FAB8-8AA6-49BD-99AB-B816102A133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898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t>Totalkostnad (</a:t>
            </a:r>
            <a:r>
              <a:rPr lang="sv-SE" dirty="0" err="1"/>
              <a:t>exkl</a:t>
            </a:r>
            <a:r>
              <a:rPr lang="sv-SE" dirty="0"/>
              <a:t> moms) </a:t>
            </a:r>
            <a:r>
              <a:rPr lang="sv-SE" dirty="0" err="1"/>
              <a:t>inkl</a:t>
            </a:r>
            <a:r>
              <a:rPr lang="sv-SE" dirty="0"/>
              <a:t> förbrukningsartiklar i förmånen + rekvirerade läkemedel.</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r>
              <a:rPr lang="sv-SE" dirty="0"/>
              <a:t>Smittskyddsläkemedel (</a:t>
            </a:r>
            <a:r>
              <a:rPr lang="sv-SE" dirty="0" err="1"/>
              <a:t>fr</a:t>
            </a:r>
            <a:r>
              <a:rPr lang="sv-SE" dirty="0"/>
              <a:t> a HIV och Hepatit C kostar mycket) – ca 20 mkr 2014 – ingår inte i diagrammet, men är med i totalsiffran. Inte heller övriga landstingssubventionerade läkemedel ingår (</a:t>
            </a:r>
            <a:r>
              <a:rPr lang="sv-SE" dirty="0" err="1"/>
              <a:t>ungdomssubv</a:t>
            </a:r>
            <a:r>
              <a:rPr lang="sv-SE" dirty="0"/>
              <a:t> p-medel, undantagshantering, psyk </a:t>
            </a:r>
            <a:r>
              <a:rPr lang="sv-SE" dirty="0" err="1"/>
              <a:t>sjd</a:t>
            </a:r>
            <a:r>
              <a:rPr lang="sv-SE" dirty="0"/>
              <a:t> utan sjukdomsinsikt m </a:t>
            </a:r>
            <a:r>
              <a:rPr lang="sv-SE" dirty="0" err="1"/>
              <a:t>fl</a:t>
            </a:r>
            <a:r>
              <a:rPr lang="sv-SE"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r>
              <a:rPr lang="sv-SE" dirty="0"/>
              <a:t>Observera förändringen över tid mellan olika kostnadsslag – 2000 stod allmänläkemedel för 60% av kostnaden, 15 år senare är andelen 30%.</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D2D79-210A-4DEB-9915-F2089B7BEE3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5800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Cecilia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19FAB8-8AA6-49BD-99AB-B816102A133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9889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p:bg>
      <p:bgPr>
        <a:solidFill>
          <a:schemeClr val="accent1"/>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A5AE3830-5278-7E19-E7AC-5058B5CB9D5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60266" t="6614" b="4210"/>
          <a:stretch/>
        </p:blipFill>
        <p:spPr>
          <a:xfrm>
            <a:off x="-1" y="0"/>
            <a:ext cx="6474059" cy="6857999"/>
          </a:xfrm>
          <a:prstGeom prst="rect">
            <a:avLst/>
          </a:prstGeom>
        </p:spPr>
      </p:pic>
      <p:sp>
        <p:nvSpPr>
          <p:cNvPr id="4" name="Rubrik 3">
            <a:extLst>
              <a:ext uri="{FF2B5EF4-FFF2-40B4-BE49-F238E27FC236}">
                <a16:creationId xmlns:a16="http://schemas.microsoft.com/office/drawing/2014/main" id="{9C1512DA-9E40-CF35-AC79-7F617696BB8B}"/>
              </a:ext>
            </a:extLst>
          </p:cNvPr>
          <p:cNvSpPr>
            <a:spLocks noGrp="1"/>
          </p:cNvSpPr>
          <p:nvPr>
            <p:ph type="title" hasCustomPrompt="1"/>
          </p:nvPr>
        </p:nvSpPr>
        <p:spPr>
          <a:xfrm>
            <a:off x="6546796" y="864105"/>
            <a:ext cx="4774267" cy="3535156"/>
          </a:xfrm>
        </p:spPr>
        <p:txBody>
          <a:bodyPr anchor="t">
            <a:normAutofit/>
          </a:bodyPr>
          <a:lstStyle>
            <a:lvl1pPr algn="r">
              <a:defRPr sz="6000" b="1" i="0">
                <a:solidFill>
                  <a:schemeClr val="tx1"/>
                </a:solidFill>
                <a:latin typeface="+mj-lt"/>
                <a:ea typeface="Open Sans Extrabold" panose="020B0906030804020204" pitchFamily="34" charset="0"/>
                <a:cs typeface="Open Sans Extrabold" panose="020B0906030804020204" pitchFamily="34" charset="0"/>
              </a:defRPr>
            </a:lvl1pPr>
          </a:lstStyle>
          <a:p>
            <a:r>
              <a:rPr lang="sv-SE" dirty="0"/>
              <a:t>Titel</a:t>
            </a:r>
          </a:p>
        </p:txBody>
      </p:sp>
      <p:sp>
        <p:nvSpPr>
          <p:cNvPr id="9" name="Underrubrik 2">
            <a:extLst>
              <a:ext uri="{FF2B5EF4-FFF2-40B4-BE49-F238E27FC236}">
                <a16:creationId xmlns:a16="http://schemas.microsoft.com/office/drawing/2014/main" id="{DC44104B-48FE-3858-DE21-17C04BBBC2C6}"/>
              </a:ext>
            </a:extLst>
          </p:cNvPr>
          <p:cNvSpPr>
            <a:spLocks noGrp="1"/>
          </p:cNvSpPr>
          <p:nvPr>
            <p:ph type="subTitle" idx="1" hasCustomPrompt="1"/>
          </p:nvPr>
        </p:nvSpPr>
        <p:spPr>
          <a:xfrm>
            <a:off x="6988630" y="5373407"/>
            <a:ext cx="4332434" cy="623887"/>
          </a:xfrm>
        </p:spPr>
        <p:txBody>
          <a:bodyPr anchor="ctr">
            <a:normAutofit/>
          </a:bodyPr>
          <a:lstStyle>
            <a:lvl1pPr marL="0" indent="0" algn="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spTree>
    <p:extLst>
      <p:ext uri="{BB962C8B-B14F-4D97-AF65-F5344CB8AC3E}">
        <p14:creationId xmlns:p14="http://schemas.microsoft.com/office/powerpoint/2010/main" val="4214054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till höger_3">
    <p:spTree>
      <p:nvGrpSpPr>
        <p:cNvPr id="1" name=""/>
        <p:cNvGrpSpPr/>
        <p:nvPr/>
      </p:nvGrpSpPr>
      <p:grpSpPr>
        <a:xfrm>
          <a:off x="0" y="0"/>
          <a:ext cx="0" cy="0"/>
          <a:chOff x="0" y="0"/>
          <a:chExt cx="0" cy="0"/>
        </a:xfrm>
      </p:grpSpPr>
      <p:sp>
        <p:nvSpPr>
          <p:cNvPr id="31" name="Rektangel med rundat hörn 30">
            <a:extLst>
              <a:ext uri="{FF2B5EF4-FFF2-40B4-BE49-F238E27FC236}">
                <a16:creationId xmlns:a16="http://schemas.microsoft.com/office/drawing/2014/main" id="{14E865C4-2AAB-7D8B-EC3A-97BBE53BB780}"/>
              </a:ext>
              <a:ext uri="{C183D7F6-B498-43B3-948B-1728B52AA6E4}">
                <adec:decorative xmlns:adec="http://schemas.microsoft.com/office/drawing/2017/decorative" val="1"/>
              </a:ext>
            </a:extLst>
          </p:cNvPr>
          <p:cNvSpPr/>
          <p:nvPr userDrawn="1"/>
        </p:nvSpPr>
        <p:spPr>
          <a:xfrm>
            <a:off x="8562973" y="616114"/>
            <a:ext cx="3629027" cy="6241886"/>
          </a:xfrm>
          <a:prstGeom prst="round1Rect">
            <a:avLst>
              <a:gd name="adj" fmla="val 50000"/>
            </a:avLst>
          </a:prstGeom>
          <a:solidFill>
            <a:srgbClr val="F9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5">
            <a:extLst>
              <a:ext uri="{FF2B5EF4-FFF2-40B4-BE49-F238E27FC236}">
                <a16:creationId xmlns:a16="http://schemas.microsoft.com/office/drawing/2014/main" id="{B79F0779-C10D-4A1E-D984-1FDEB74C1597}"/>
              </a:ext>
            </a:extLst>
          </p:cNvPr>
          <p:cNvSpPr>
            <a:spLocks noGrp="1"/>
          </p:cNvSpPr>
          <p:nvPr>
            <p:ph type="title"/>
          </p:nvPr>
        </p:nvSpPr>
        <p:spPr>
          <a:xfrm>
            <a:off x="633529" y="517522"/>
            <a:ext cx="5052898" cy="1325563"/>
          </a:xfrm>
        </p:spPr>
        <p:txBody>
          <a:bodyPr/>
          <a:lstStyle/>
          <a:p>
            <a:r>
              <a:rPr lang="sv-SE"/>
              <a:t>Klicka här för att ändra mall för rubrikformat</a:t>
            </a:r>
          </a:p>
        </p:txBody>
      </p:sp>
      <p:sp>
        <p:nvSpPr>
          <p:cNvPr id="30" name="Platshållare för text 23">
            <a:extLst>
              <a:ext uri="{FF2B5EF4-FFF2-40B4-BE49-F238E27FC236}">
                <a16:creationId xmlns:a16="http://schemas.microsoft.com/office/drawing/2014/main" id="{C2AAFA03-2D02-09D7-6A14-3C1178DD2EDC}"/>
              </a:ext>
            </a:extLst>
          </p:cNvPr>
          <p:cNvSpPr>
            <a:spLocks noGrp="1"/>
          </p:cNvSpPr>
          <p:nvPr>
            <p:ph type="body" sz="quarter" idx="20"/>
          </p:nvPr>
        </p:nvSpPr>
        <p:spPr>
          <a:xfrm>
            <a:off x="633529" y="2025497"/>
            <a:ext cx="5052897"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8" name="Platshållare för bild 27">
            <a:extLst>
              <a:ext uri="{FF2B5EF4-FFF2-40B4-BE49-F238E27FC236}">
                <a16:creationId xmlns:a16="http://schemas.microsoft.com/office/drawing/2014/main" id="{976D0C01-CC2E-282A-9FA6-A5D978963CC3}"/>
              </a:ext>
            </a:extLst>
          </p:cNvPr>
          <p:cNvSpPr>
            <a:spLocks noGrp="1"/>
          </p:cNvSpPr>
          <p:nvPr>
            <p:ph type="pic" sz="quarter" idx="15"/>
          </p:nvPr>
        </p:nvSpPr>
        <p:spPr>
          <a:xfrm>
            <a:off x="6244303" y="1233946"/>
            <a:ext cx="4537997" cy="4807200"/>
          </a:xfrm>
          <a:prstGeom prst="round2DiagRect">
            <a:avLst>
              <a:gd name="adj1" fmla="val 41761"/>
              <a:gd name="adj2" fmla="val 0"/>
            </a:avLst>
          </a:prstGeom>
          <a:noFill/>
        </p:spPr>
        <p:txBody>
          <a:bodyPr/>
          <a:lstStyle/>
          <a:p>
            <a:r>
              <a:rPr lang="sv-SE"/>
              <a:t>Klicka på ikonen för att lägga till en bild</a:t>
            </a:r>
          </a:p>
        </p:txBody>
      </p:sp>
      <p:sp>
        <p:nvSpPr>
          <p:cNvPr id="4" name="Platshållare för bildnummer 3">
            <a:extLst>
              <a:ext uri="{FF2B5EF4-FFF2-40B4-BE49-F238E27FC236}">
                <a16:creationId xmlns:a16="http://schemas.microsoft.com/office/drawing/2014/main" id="{B0DBF6F4-F46B-57B9-1ADA-AE5CB852743B}"/>
              </a:ext>
            </a:extLst>
          </p:cNvPr>
          <p:cNvSpPr>
            <a:spLocks noGrp="1"/>
          </p:cNvSpPr>
          <p:nvPr>
            <p:ph type="sldNum" sz="quarter" idx="23"/>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897553C7-B092-A71C-7D19-1B5907A545BF}"/>
              </a:ext>
            </a:extLst>
          </p:cNvPr>
          <p:cNvSpPr>
            <a:spLocks noGrp="1"/>
          </p:cNvSpPr>
          <p:nvPr>
            <p:ph type="dt" sz="half" idx="21"/>
          </p:nvPr>
        </p:nvSpPr>
        <p:spPr/>
        <p:txBody>
          <a:bodyPr/>
          <a:lstStyle/>
          <a:p>
            <a:fld id="{663AC0A1-BF03-4687-BDDD-A787ED1917E4}" type="datetimeFigureOut">
              <a:rPr lang="sv-SE" smtClean="0"/>
              <a:pPr/>
              <a:t>2025-05-05</a:t>
            </a:fld>
            <a:endParaRPr lang="sv-SE" dirty="0"/>
          </a:p>
        </p:txBody>
      </p:sp>
      <p:sp>
        <p:nvSpPr>
          <p:cNvPr id="3" name="Platshållare för sidfot 2">
            <a:extLst>
              <a:ext uri="{FF2B5EF4-FFF2-40B4-BE49-F238E27FC236}">
                <a16:creationId xmlns:a16="http://schemas.microsoft.com/office/drawing/2014/main" id="{B3F539D1-6402-4870-44EE-DD03D1F3C59E}"/>
              </a:ext>
            </a:extLst>
          </p:cNvPr>
          <p:cNvSpPr>
            <a:spLocks noGrp="1"/>
          </p:cNvSpPr>
          <p:nvPr>
            <p:ph type="ftr" sz="quarter" idx="22"/>
          </p:nvPr>
        </p:nvSpPr>
        <p:spPr/>
        <p:txBody>
          <a:bodyPr/>
          <a:lstStyle/>
          <a:p>
            <a:endParaRPr lang="sv-SE" dirty="0"/>
          </a:p>
        </p:txBody>
      </p:sp>
      <p:pic>
        <p:nvPicPr>
          <p:cNvPr id="5" name="Bildobjekt 4" descr="Region Kronobergs logotyp">
            <a:extLst>
              <a:ext uri="{FF2B5EF4-FFF2-40B4-BE49-F238E27FC236}">
                <a16:creationId xmlns:a16="http://schemas.microsoft.com/office/drawing/2014/main" id="{3891D30F-5414-1D96-E793-81F0CA69AF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286166273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839200" y="274639"/>
            <a:ext cx="27432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09600" y="274639"/>
            <a:ext cx="80264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5DC7494-BA62-436A-AA3A-E6CC2DCCB1E7}"/>
              </a:ext>
            </a:extLst>
          </p:cNvPr>
          <p:cNvSpPr>
            <a:spLocks noGrp="1"/>
          </p:cNvSpPr>
          <p:nvPr>
            <p:ph type="dt" sz="half" idx="10"/>
          </p:nvPr>
        </p:nvSpPr>
        <p:spPr/>
        <p:txBody>
          <a:bodyPr/>
          <a:lstStyle>
            <a:lvl1pPr>
              <a:defRPr>
                <a:cs typeface="Arial" charset="0"/>
              </a:defRPr>
            </a:lvl1pPr>
          </a:lstStyle>
          <a:p>
            <a:pPr>
              <a:defRPr/>
            </a:pPr>
            <a:fld id="{D9FB42DF-F01B-4C4C-92D6-B5832360A39A}" type="datetimeFigureOut">
              <a:rPr lang="sv-SE"/>
              <a:pPr>
                <a:defRPr/>
              </a:pPr>
              <a:t>2025-05-05</a:t>
            </a:fld>
            <a:endParaRPr lang="sv-SE" dirty="0"/>
          </a:p>
        </p:txBody>
      </p:sp>
      <p:sp>
        <p:nvSpPr>
          <p:cNvPr id="5" name="Platshållare för sidfot 4">
            <a:extLst>
              <a:ext uri="{FF2B5EF4-FFF2-40B4-BE49-F238E27FC236}">
                <a16:creationId xmlns:a16="http://schemas.microsoft.com/office/drawing/2014/main" id="{54E9B870-0513-4446-BDAA-971BB44F22A1}"/>
              </a:ext>
            </a:extLst>
          </p:cNvPr>
          <p:cNvSpPr>
            <a:spLocks noGrp="1"/>
          </p:cNvSpPr>
          <p:nvPr>
            <p:ph type="ftr" sz="quarter" idx="11"/>
          </p:nvPr>
        </p:nvSpPr>
        <p:spPr/>
        <p:txBody>
          <a:bodyPr/>
          <a:lstStyle>
            <a:lvl1pPr>
              <a:defRPr>
                <a:cs typeface="Arial" charset="0"/>
              </a:defRPr>
            </a:lvl1pPr>
          </a:lstStyle>
          <a:p>
            <a:pPr>
              <a:defRPr/>
            </a:pPr>
            <a:endParaRPr lang="sv-SE"/>
          </a:p>
        </p:txBody>
      </p:sp>
      <p:sp>
        <p:nvSpPr>
          <p:cNvPr id="6" name="Platshållare för bildnummer 5">
            <a:extLst>
              <a:ext uri="{FF2B5EF4-FFF2-40B4-BE49-F238E27FC236}">
                <a16:creationId xmlns:a16="http://schemas.microsoft.com/office/drawing/2014/main" id="{5FFEF54C-8FD9-49A8-B13B-73E6811628AC}"/>
              </a:ext>
            </a:extLst>
          </p:cNvPr>
          <p:cNvSpPr>
            <a:spLocks noGrp="1"/>
          </p:cNvSpPr>
          <p:nvPr>
            <p:ph type="sldNum" sz="quarter" idx="12"/>
          </p:nvPr>
        </p:nvSpPr>
        <p:spPr/>
        <p:txBody>
          <a:bodyPr/>
          <a:lstStyle>
            <a:lvl1pPr>
              <a:defRPr/>
            </a:lvl1pPr>
          </a:lstStyle>
          <a:p>
            <a:pPr>
              <a:defRPr/>
            </a:pPr>
            <a:fld id="{ACF6A396-9314-481E-97B8-CFAB716CD6FA}" type="slidenum">
              <a:rPr lang="sv-SE" altLang="sv-SE"/>
              <a:pPr>
                <a:defRPr/>
              </a:pPr>
              <a:t>‹#›</a:t>
            </a:fld>
            <a:endParaRPr lang="sv-SE" altLang="sv-SE"/>
          </a:p>
        </p:txBody>
      </p:sp>
    </p:spTree>
    <p:extLst>
      <p:ext uri="{BB962C8B-B14F-4D97-AF65-F5344CB8AC3E}">
        <p14:creationId xmlns:p14="http://schemas.microsoft.com/office/powerpoint/2010/main" val="2647060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och vinge till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BB0A87F-8436-9960-B9ED-11AD0D6FFE0F}"/>
              </a:ext>
            </a:extLst>
          </p:cNvPr>
          <p:cNvSpPr>
            <a:spLocks noGrp="1"/>
          </p:cNvSpPr>
          <p:nvPr>
            <p:ph type="title"/>
          </p:nvPr>
        </p:nvSpPr>
        <p:spPr>
          <a:xfrm>
            <a:off x="633528" y="517522"/>
            <a:ext cx="5264851" cy="1325563"/>
          </a:xfrm>
        </p:spPr>
        <p:txBody>
          <a:bodyPr/>
          <a:lstStyle/>
          <a:p>
            <a:r>
              <a:rPr lang="sv-SE"/>
              <a:t>Klicka här för att ändra mall för rubrikformat</a:t>
            </a:r>
            <a:endParaRPr lang="sv-SE" dirty="0"/>
          </a:p>
        </p:txBody>
      </p:sp>
      <p:sp>
        <p:nvSpPr>
          <p:cNvPr id="20" name="Platshållare för text 23">
            <a:extLst>
              <a:ext uri="{FF2B5EF4-FFF2-40B4-BE49-F238E27FC236}">
                <a16:creationId xmlns:a16="http://schemas.microsoft.com/office/drawing/2014/main" id="{768531DD-7107-45FB-A5E1-64F1B2F78FA2}"/>
              </a:ext>
            </a:extLst>
          </p:cNvPr>
          <p:cNvSpPr>
            <a:spLocks noGrp="1"/>
          </p:cNvSpPr>
          <p:nvPr>
            <p:ph type="body" sz="quarter" idx="20"/>
          </p:nvPr>
        </p:nvSpPr>
        <p:spPr>
          <a:xfrm>
            <a:off x="633531" y="2025497"/>
            <a:ext cx="5264851"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2" name="Platshållare för bild 16">
            <a:extLst>
              <a:ext uri="{FF2B5EF4-FFF2-40B4-BE49-F238E27FC236}">
                <a16:creationId xmlns:a16="http://schemas.microsoft.com/office/drawing/2014/main" id="{A6653161-3AC6-49BC-67C5-FB5599F51153}"/>
              </a:ext>
            </a:extLst>
          </p:cNvPr>
          <p:cNvSpPr>
            <a:spLocks noGrp="1"/>
          </p:cNvSpPr>
          <p:nvPr>
            <p:ph type="pic" sz="quarter" idx="15"/>
          </p:nvPr>
        </p:nvSpPr>
        <p:spPr>
          <a:xfrm>
            <a:off x="7094483" y="0"/>
            <a:ext cx="5097517" cy="5849007"/>
          </a:xfrm>
          <a:prstGeom prst="round2SameRect">
            <a:avLst>
              <a:gd name="adj1" fmla="val 0"/>
              <a:gd name="adj2" fmla="val 50000"/>
            </a:avLst>
          </a:prstGeom>
          <a:noFill/>
        </p:spPr>
        <p:txBody>
          <a:bodyPr anchor="b"/>
          <a:lstStyle>
            <a:lvl1pPr algn="l">
              <a:defRPr>
                <a:solidFill>
                  <a:schemeClr val="tx1"/>
                </a:solidFill>
              </a:defRPr>
            </a:lvl1pPr>
          </a:lstStyle>
          <a:p>
            <a:r>
              <a:rPr lang="sv-SE"/>
              <a:t>Klicka på ikonen för att lägga till en bild</a:t>
            </a:r>
            <a:endParaRPr lang="sv-SE" dirty="0"/>
          </a:p>
        </p:txBody>
      </p:sp>
      <p:sp>
        <p:nvSpPr>
          <p:cNvPr id="2" name="Platshållare för text 10">
            <a:extLst>
              <a:ext uri="{FF2B5EF4-FFF2-40B4-BE49-F238E27FC236}">
                <a16:creationId xmlns:a16="http://schemas.microsoft.com/office/drawing/2014/main" id="{22B9B9BF-470D-2B21-9F0B-EB1F45731FC6}"/>
              </a:ext>
            </a:extLst>
          </p:cNvPr>
          <p:cNvSpPr>
            <a:spLocks noGrp="1"/>
          </p:cNvSpPr>
          <p:nvPr>
            <p:ph type="body" sz="quarter" idx="25"/>
          </p:nvPr>
        </p:nvSpPr>
        <p:spPr>
          <a:xfrm>
            <a:off x="6194450" y="1691925"/>
            <a:ext cx="2657654" cy="2815311"/>
          </a:xfrm>
          <a:prstGeom prst="round2DiagRect">
            <a:avLst>
              <a:gd name="adj1" fmla="val 0"/>
              <a:gd name="adj2" fmla="val 42021"/>
            </a:avLst>
          </a:prstGeom>
          <a:solidFill>
            <a:srgbClr val="004131"/>
          </a:solidFill>
        </p:spPr>
        <p:txBody>
          <a:bodyPr anchor="ctr">
            <a:noAutofit/>
          </a:bodyPr>
          <a:lstStyle>
            <a:lvl1pPr marL="0" indent="0" algn="ctr">
              <a:buNone/>
              <a:defRPr sz="2400" b="1">
                <a:solidFill>
                  <a:schemeClr val="tx1"/>
                </a:solidFill>
              </a:defRPr>
            </a:lvl1pPr>
            <a:lvl2pPr marL="244475" indent="0" algn="ctr">
              <a:buNone/>
              <a:defRPr sz="2000" b="1">
                <a:solidFill>
                  <a:schemeClr val="tx1"/>
                </a:solidFill>
              </a:defRPr>
            </a:lvl2pPr>
            <a:lvl3pPr marL="511175" indent="0" algn="ctr">
              <a:buNone/>
              <a:defRPr sz="1800" b="1">
                <a:solidFill>
                  <a:schemeClr val="tx1"/>
                </a:solidFill>
              </a:defRPr>
            </a:lvl3pPr>
            <a:lvl4pPr marL="762000" indent="0" algn="ctr">
              <a:buNone/>
              <a:defRPr sz="1600" b="1">
                <a:solidFill>
                  <a:schemeClr val="tx1"/>
                </a:solidFill>
              </a:defRPr>
            </a:lvl4pPr>
            <a:lvl5pPr marL="1030288" indent="0" algn="ctr">
              <a:buNone/>
              <a:defRPr sz="1400" b="1">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9" name="Platshållare för bildnummer 28">
            <a:extLst>
              <a:ext uri="{FF2B5EF4-FFF2-40B4-BE49-F238E27FC236}">
                <a16:creationId xmlns:a16="http://schemas.microsoft.com/office/drawing/2014/main" id="{7DC0CC2B-BA1D-E748-9270-B5901D12948B}"/>
              </a:ext>
            </a:extLst>
          </p:cNvPr>
          <p:cNvSpPr>
            <a:spLocks noGrp="1"/>
          </p:cNvSpPr>
          <p:nvPr>
            <p:ph type="sldNum" sz="quarter" idx="24"/>
          </p:nvPr>
        </p:nvSpPr>
        <p:spPr/>
        <p:txBody>
          <a:bodyPr/>
          <a:lstStyle/>
          <a:p>
            <a:fld id="{FDD9FC71-94E5-4C63-83F9-09F1766974D0}" type="slidenum">
              <a:rPr lang="sv-SE" smtClean="0"/>
              <a:pPr/>
              <a:t>‹#›</a:t>
            </a:fld>
            <a:endParaRPr lang="sv-SE"/>
          </a:p>
        </p:txBody>
      </p:sp>
      <p:sp>
        <p:nvSpPr>
          <p:cNvPr id="27" name="Platshållare för datum 26">
            <a:extLst>
              <a:ext uri="{FF2B5EF4-FFF2-40B4-BE49-F238E27FC236}">
                <a16:creationId xmlns:a16="http://schemas.microsoft.com/office/drawing/2014/main" id="{439C5372-91A2-AD10-7FDC-6B153E2FEBDD}"/>
              </a:ext>
            </a:extLst>
          </p:cNvPr>
          <p:cNvSpPr>
            <a:spLocks noGrp="1"/>
          </p:cNvSpPr>
          <p:nvPr>
            <p:ph type="dt" sz="half" idx="22"/>
          </p:nvPr>
        </p:nvSpPr>
        <p:spPr/>
        <p:txBody>
          <a:bodyPr/>
          <a:lstStyle/>
          <a:p>
            <a:fld id="{663AC0A1-BF03-4687-BDDD-A787ED1917E4}" type="datetimeFigureOut">
              <a:rPr lang="sv-SE" smtClean="0"/>
              <a:pPr/>
              <a:t>2025-05-05</a:t>
            </a:fld>
            <a:endParaRPr lang="sv-SE" dirty="0"/>
          </a:p>
        </p:txBody>
      </p:sp>
      <p:sp>
        <p:nvSpPr>
          <p:cNvPr id="28" name="Platshållare för sidfot 27">
            <a:extLst>
              <a:ext uri="{FF2B5EF4-FFF2-40B4-BE49-F238E27FC236}">
                <a16:creationId xmlns:a16="http://schemas.microsoft.com/office/drawing/2014/main" id="{48E51396-5C82-1B3F-5E8F-777BBDE1AB90}"/>
              </a:ext>
            </a:extLst>
          </p:cNvPr>
          <p:cNvSpPr>
            <a:spLocks noGrp="1"/>
          </p:cNvSpPr>
          <p:nvPr>
            <p:ph type="ftr" sz="quarter" idx="23"/>
          </p:nvPr>
        </p:nvSpPr>
        <p:spPr/>
        <p:txBody>
          <a:bodyPr/>
          <a:lstStyle/>
          <a:p>
            <a:endParaRPr lang="sv-SE" dirty="0"/>
          </a:p>
        </p:txBody>
      </p:sp>
    </p:spTree>
    <p:extLst>
      <p:ext uri="{BB962C8B-B14F-4D97-AF65-F5344CB8AC3E}">
        <p14:creationId xmlns:p14="http://schemas.microsoft.com/office/powerpoint/2010/main" val="678053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nge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BD1CED-16DD-0340-44FF-56292D762D4A}"/>
              </a:ext>
            </a:extLst>
          </p:cNvPr>
          <p:cNvSpPr>
            <a:spLocks noGrp="1"/>
          </p:cNvSpPr>
          <p:nvPr>
            <p:ph type="title"/>
          </p:nvPr>
        </p:nvSpPr>
        <p:spPr>
          <a:xfrm>
            <a:off x="633528" y="517522"/>
            <a:ext cx="7519871" cy="1325563"/>
          </a:xfrm>
        </p:spPr>
        <p:txBody>
          <a:bodyPr/>
          <a:lstStyle/>
          <a:p>
            <a:r>
              <a:rPr lang="sv-SE"/>
              <a:t>Klicka här för att ändra mall för rubrikformat</a:t>
            </a:r>
          </a:p>
        </p:txBody>
      </p:sp>
      <p:sp>
        <p:nvSpPr>
          <p:cNvPr id="6" name="Platshållare för text 23">
            <a:extLst>
              <a:ext uri="{FF2B5EF4-FFF2-40B4-BE49-F238E27FC236}">
                <a16:creationId xmlns:a16="http://schemas.microsoft.com/office/drawing/2014/main" id="{2B0E109E-854A-2C92-6415-8827F23B78A2}"/>
              </a:ext>
            </a:extLst>
          </p:cNvPr>
          <p:cNvSpPr>
            <a:spLocks noGrp="1"/>
          </p:cNvSpPr>
          <p:nvPr>
            <p:ph type="body" sz="quarter" idx="20"/>
          </p:nvPr>
        </p:nvSpPr>
        <p:spPr>
          <a:xfrm>
            <a:off x="633530" y="2025497"/>
            <a:ext cx="751987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text 10">
            <a:extLst>
              <a:ext uri="{FF2B5EF4-FFF2-40B4-BE49-F238E27FC236}">
                <a16:creationId xmlns:a16="http://schemas.microsoft.com/office/drawing/2014/main" id="{1A4EDF47-93B2-F7A4-C94B-062D946533C3}"/>
              </a:ext>
            </a:extLst>
          </p:cNvPr>
          <p:cNvSpPr>
            <a:spLocks noGrp="1"/>
          </p:cNvSpPr>
          <p:nvPr>
            <p:ph type="body" sz="quarter" idx="25"/>
          </p:nvPr>
        </p:nvSpPr>
        <p:spPr>
          <a:xfrm>
            <a:off x="8480608" y="674112"/>
            <a:ext cx="3024466" cy="3203883"/>
          </a:xfrm>
          <a:prstGeom prst="teardrop">
            <a:avLst/>
          </a:prstGeom>
          <a:solidFill>
            <a:schemeClr val="accent2"/>
          </a:solidFill>
        </p:spPr>
        <p:txBody>
          <a:bodyPr anchor="ctr">
            <a:noAutofit/>
          </a:bodyPr>
          <a:lstStyle>
            <a:lvl1pPr marL="0" indent="0" algn="ctr">
              <a:buNone/>
              <a:defRPr sz="2400" b="1">
                <a:solidFill>
                  <a:schemeClr val="tx1"/>
                </a:solidFill>
              </a:defRPr>
            </a:lvl1pPr>
            <a:lvl2pPr marL="244475" indent="0" algn="ctr">
              <a:buNone/>
              <a:defRPr sz="2000" b="1">
                <a:solidFill>
                  <a:schemeClr val="tx1"/>
                </a:solidFill>
              </a:defRPr>
            </a:lvl2pPr>
            <a:lvl3pPr marL="511175" indent="0" algn="ctr">
              <a:buNone/>
              <a:defRPr sz="1800" b="1">
                <a:solidFill>
                  <a:schemeClr val="tx1"/>
                </a:solidFill>
              </a:defRPr>
            </a:lvl3pPr>
            <a:lvl4pPr marL="762000" indent="0" algn="ctr">
              <a:buNone/>
              <a:defRPr sz="1600" b="1">
                <a:solidFill>
                  <a:schemeClr val="tx1"/>
                </a:solidFill>
              </a:defRPr>
            </a:lvl4pPr>
            <a:lvl5pPr marL="1030288" indent="0" algn="ctr">
              <a:buNone/>
              <a:defRPr sz="1400" b="1">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4" name="Platshållare för bildnummer 13">
            <a:extLst>
              <a:ext uri="{FF2B5EF4-FFF2-40B4-BE49-F238E27FC236}">
                <a16:creationId xmlns:a16="http://schemas.microsoft.com/office/drawing/2014/main" id="{F478A2B2-935D-A2B7-DB5E-B89C67E23D69}"/>
              </a:ext>
            </a:extLst>
          </p:cNvPr>
          <p:cNvSpPr>
            <a:spLocks noGrp="1"/>
          </p:cNvSpPr>
          <p:nvPr>
            <p:ph type="sldNum" sz="quarter" idx="18"/>
          </p:nvPr>
        </p:nvSpPr>
        <p:spPr/>
        <p:txBody>
          <a:bodyPr/>
          <a:lstStyle/>
          <a:p>
            <a:fld id="{FDD9FC71-94E5-4C63-83F9-09F1766974D0}" type="slidenum">
              <a:rPr lang="sv-SE" smtClean="0"/>
              <a:pPr/>
              <a:t>‹#›</a:t>
            </a:fld>
            <a:endParaRPr lang="sv-SE"/>
          </a:p>
        </p:txBody>
      </p:sp>
      <p:sp>
        <p:nvSpPr>
          <p:cNvPr id="10" name="Platshållare för datum 9">
            <a:extLst>
              <a:ext uri="{FF2B5EF4-FFF2-40B4-BE49-F238E27FC236}">
                <a16:creationId xmlns:a16="http://schemas.microsoft.com/office/drawing/2014/main" id="{58B928F3-F06C-53B4-8A5C-BFAD3E53449C}"/>
              </a:ext>
            </a:extLst>
          </p:cNvPr>
          <p:cNvSpPr>
            <a:spLocks noGrp="1"/>
          </p:cNvSpPr>
          <p:nvPr>
            <p:ph type="dt" sz="half" idx="16"/>
          </p:nvPr>
        </p:nvSpPr>
        <p:spPr/>
        <p:txBody>
          <a:bodyPr/>
          <a:lstStyle/>
          <a:p>
            <a:fld id="{663AC0A1-BF03-4687-BDDD-A787ED1917E4}" type="datetimeFigureOut">
              <a:rPr lang="sv-SE" smtClean="0"/>
              <a:pPr/>
              <a:t>2025-05-05</a:t>
            </a:fld>
            <a:endParaRPr lang="sv-SE" dirty="0"/>
          </a:p>
        </p:txBody>
      </p:sp>
      <p:sp>
        <p:nvSpPr>
          <p:cNvPr id="11" name="Platshållare för sidfot 10">
            <a:extLst>
              <a:ext uri="{FF2B5EF4-FFF2-40B4-BE49-F238E27FC236}">
                <a16:creationId xmlns:a16="http://schemas.microsoft.com/office/drawing/2014/main" id="{5CB1FC55-8B48-449E-87CC-81CEC5C3B912}"/>
              </a:ext>
            </a:extLst>
          </p:cNvPr>
          <p:cNvSpPr>
            <a:spLocks noGrp="1"/>
          </p:cNvSpPr>
          <p:nvPr>
            <p:ph type="ftr" sz="quarter" idx="17"/>
          </p:nvPr>
        </p:nvSpPr>
        <p:spPr/>
        <p:txBody>
          <a:bodyPr/>
          <a:lstStyle/>
          <a:p>
            <a:endParaRPr lang="sv-SE" dirty="0"/>
          </a:p>
        </p:txBody>
      </p:sp>
    </p:spTree>
    <p:extLst>
      <p:ext uri="{BB962C8B-B14F-4D97-AF65-F5344CB8AC3E}">
        <p14:creationId xmlns:p14="http://schemas.microsoft.com/office/powerpoint/2010/main" val="2414459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BD3A308-7549-9FA9-D648-1FF66274FDC9}"/>
              </a:ext>
            </a:extLst>
          </p:cNvPr>
          <p:cNvSpPr>
            <a:spLocks noGrp="1"/>
          </p:cNvSpPr>
          <p:nvPr>
            <p:ph type="title"/>
          </p:nvPr>
        </p:nvSpPr>
        <p:spPr/>
        <p:txBody>
          <a:bodyPr/>
          <a:lstStyle/>
          <a:p>
            <a:r>
              <a:rPr lang="sv-SE"/>
              <a:t>Klicka här för att ändra mall för rubrikformat</a:t>
            </a:r>
            <a:endParaRPr lang="sv-SE" dirty="0"/>
          </a:p>
        </p:txBody>
      </p:sp>
      <p:sp>
        <p:nvSpPr>
          <p:cNvPr id="4" name="Platshållare för bildnummer 3">
            <a:extLst>
              <a:ext uri="{FF2B5EF4-FFF2-40B4-BE49-F238E27FC236}">
                <a16:creationId xmlns:a16="http://schemas.microsoft.com/office/drawing/2014/main" id="{DB2CEE24-4E29-6166-3822-C57F01CDE3C3}"/>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E072084-6E77-EEDD-3B3E-C0E1F2DF7633}"/>
              </a:ext>
            </a:extLst>
          </p:cNvPr>
          <p:cNvSpPr>
            <a:spLocks noGrp="1"/>
          </p:cNvSpPr>
          <p:nvPr>
            <p:ph type="dt" sz="half" idx="10"/>
          </p:nvPr>
        </p:nvSpPr>
        <p:spPr/>
        <p:txBody>
          <a:bodyPr/>
          <a:lstStyle/>
          <a:p>
            <a:fld id="{663AC0A1-BF03-4687-BDDD-A787ED1917E4}" type="datetimeFigureOut">
              <a:rPr lang="sv-SE" smtClean="0"/>
              <a:pPr/>
              <a:t>2025-05-05</a:t>
            </a:fld>
            <a:endParaRPr lang="sv-SE" dirty="0"/>
          </a:p>
        </p:txBody>
      </p:sp>
      <p:sp>
        <p:nvSpPr>
          <p:cNvPr id="3" name="Platshållare för sidfot 2">
            <a:extLst>
              <a:ext uri="{FF2B5EF4-FFF2-40B4-BE49-F238E27FC236}">
                <a16:creationId xmlns:a16="http://schemas.microsoft.com/office/drawing/2014/main" id="{774B7BFD-E11B-A77F-4246-4F0379A43861}"/>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188699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160E3B36-F312-C875-A9B5-C9CBB284C74C}"/>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5" name="Platshållare för datum 4">
            <a:extLst>
              <a:ext uri="{FF2B5EF4-FFF2-40B4-BE49-F238E27FC236}">
                <a16:creationId xmlns:a16="http://schemas.microsoft.com/office/drawing/2014/main" id="{FEF7A55C-9AA7-A56B-150C-95A34A6044D8}"/>
              </a:ext>
            </a:extLst>
          </p:cNvPr>
          <p:cNvSpPr>
            <a:spLocks noGrp="1"/>
          </p:cNvSpPr>
          <p:nvPr>
            <p:ph type="dt" sz="half" idx="10"/>
          </p:nvPr>
        </p:nvSpPr>
        <p:spPr/>
        <p:txBody>
          <a:bodyPr/>
          <a:lstStyle/>
          <a:p>
            <a:fld id="{663AC0A1-BF03-4687-BDDD-A787ED1917E4}" type="datetimeFigureOut">
              <a:rPr lang="sv-SE" smtClean="0"/>
              <a:pPr/>
              <a:t>2025-05-05</a:t>
            </a:fld>
            <a:endParaRPr lang="sv-SE" dirty="0"/>
          </a:p>
        </p:txBody>
      </p:sp>
      <p:sp>
        <p:nvSpPr>
          <p:cNvPr id="6" name="Platshållare för sidfot 5">
            <a:extLst>
              <a:ext uri="{FF2B5EF4-FFF2-40B4-BE49-F238E27FC236}">
                <a16:creationId xmlns:a16="http://schemas.microsoft.com/office/drawing/2014/main" id="{57128E3B-CFE4-7ADB-7D98-87DC33226A98}"/>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3505905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itat_Ljusrosa">
    <p:bg>
      <p:bgPr>
        <a:solidFill>
          <a:srgbClr val="F9D2DF"/>
        </a:solidFill>
        <a:effectLst/>
      </p:bgPr>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30A38B5A-DA93-EC1E-8DD4-9A90C8D89AF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9">
            <a:extLst>
              <a:ext uri="{FF2B5EF4-FFF2-40B4-BE49-F238E27FC236}">
                <a16:creationId xmlns:a16="http://schemas.microsoft.com/office/drawing/2014/main" id="{1709AE4F-DE07-4194-9808-48C512EAA1A1}"/>
              </a:ext>
              <a:ext uri="{C183D7F6-B498-43B3-948B-1728B52AA6E4}">
                <adec:decorative xmlns:adec="http://schemas.microsoft.com/office/drawing/2017/decorative" val="1"/>
              </a:ext>
            </a:extLst>
          </p:cNvPr>
          <p:cNvSpPr>
            <a:spLocks noEditPoints="1"/>
          </p:cNvSpPr>
          <p:nvPr userDrawn="1"/>
        </p:nvSpPr>
        <p:spPr bwMode="auto">
          <a:xfrm>
            <a:off x="2019300" y="1303392"/>
            <a:ext cx="848052" cy="687556"/>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8" name="Rubrik 1">
            <a:extLst>
              <a:ext uri="{FF2B5EF4-FFF2-40B4-BE49-F238E27FC236}">
                <a16:creationId xmlns:a16="http://schemas.microsoft.com/office/drawing/2014/main" id="{3CCAE72D-F891-F7EC-0A60-881018CEEEAE}"/>
              </a:ext>
            </a:extLst>
          </p:cNvPr>
          <p:cNvSpPr>
            <a:spLocks noGrp="1"/>
          </p:cNvSpPr>
          <p:nvPr>
            <p:ph type="ctrTitle" hasCustomPrompt="1"/>
          </p:nvPr>
        </p:nvSpPr>
        <p:spPr>
          <a:xfrm>
            <a:off x="2019300" y="2322786"/>
            <a:ext cx="8153400" cy="2354145"/>
          </a:xfrm>
          <a:prstGeom prst="rect">
            <a:avLst/>
          </a:prstGeom>
        </p:spPr>
        <p:txBody>
          <a:bodyPr anchor="ctr" anchorCtr="0"/>
          <a:lstStyle>
            <a:lvl1pPr algn="l">
              <a:lnSpc>
                <a:spcPts val="6800"/>
              </a:lnSpc>
              <a:defRPr sz="54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Citat</a:t>
            </a:r>
          </a:p>
        </p:txBody>
      </p:sp>
      <p:sp>
        <p:nvSpPr>
          <p:cNvPr id="9" name="Platshållare för bildnummer 8">
            <a:extLst>
              <a:ext uri="{FF2B5EF4-FFF2-40B4-BE49-F238E27FC236}">
                <a16:creationId xmlns:a16="http://schemas.microsoft.com/office/drawing/2014/main" id="{DD2C710C-EB1A-9DB0-A7E9-B3EB756AF54D}"/>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16D9AFC-C5C8-1466-2342-A2B12234A672}"/>
              </a:ext>
            </a:extLst>
          </p:cNvPr>
          <p:cNvSpPr>
            <a:spLocks noGrp="1"/>
          </p:cNvSpPr>
          <p:nvPr>
            <p:ph type="dt" sz="half" idx="10"/>
          </p:nvPr>
        </p:nvSpPr>
        <p:spPr/>
        <p:txBody>
          <a:bodyPr/>
          <a:lstStyle/>
          <a:p>
            <a:fld id="{663AC0A1-BF03-4687-BDDD-A787ED1917E4}" type="datetimeFigureOut">
              <a:rPr lang="sv-SE" smtClean="0"/>
              <a:pPr/>
              <a:t>2025-05-05</a:t>
            </a:fld>
            <a:endParaRPr lang="sv-SE" dirty="0"/>
          </a:p>
        </p:txBody>
      </p:sp>
      <p:sp>
        <p:nvSpPr>
          <p:cNvPr id="3" name="Platshållare för sidfot 2">
            <a:extLst>
              <a:ext uri="{FF2B5EF4-FFF2-40B4-BE49-F238E27FC236}">
                <a16:creationId xmlns:a16="http://schemas.microsoft.com/office/drawing/2014/main" id="{8A52543D-D4DF-B4A1-0001-65838BA326C7}"/>
              </a:ext>
            </a:extLst>
          </p:cNvPr>
          <p:cNvSpPr>
            <a:spLocks noGrp="1"/>
          </p:cNvSpPr>
          <p:nvPr>
            <p:ph type="ftr" sz="quarter" idx="11"/>
          </p:nvPr>
        </p:nvSpPr>
        <p:spPr/>
        <p:txBody>
          <a:bodyPr/>
          <a:lstStyle/>
          <a:p>
            <a:endParaRPr lang="sv-SE" dirty="0"/>
          </a:p>
        </p:txBody>
      </p:sp>
      <p:pic>
        <p:nvPicPr>
          <p:cNvPr id="12" name="Bildobjekt 11" descr="Region Kronobergs logotyp">
            <a:extLst>
              <a:ext uri="{FF2B5EF4-FFF2-40B4-BE49-F238E27FC236}">
                <a16:creationId xmlns:a16="http://schemas.microsoft.com/office/drawing/2014/main" id="{B12C2BA5-DA85-C753-A692-4FA713CEC7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616851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itat_Ljusgrön">
    <p:bg>
      <p:bgPr>
        <a:solidFill>
          <a:srgbClr val="B4D9B9"/>
        </a:solidFill>
        <a:effectLst/>
      </p:bgPr>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30A38B5A-DA93-EC1E-8DD4-9A90C8D89AF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9">
            <a:extLst>
              <a:ext uri="{FF2B5EF4-FFF2-40B4-BE49-F238E27FC236}">
                <a16:creationId xmlns:a16="http://schemas.microsoft.com/office/drawing/2014/main" id="{1709AE4F-DE07-4194-9808-48C512EAA1A1}"/>
              </a:ext>
              <a:ext uri="{C183D7F6-B498-43B3-948B-1728B52AA6E4}">
                <adec:decorative xmlns:adec="http://schemas.microsoft.com/office/drawing/2017/decorative" val="1"/>
              </a:ext>
            </a:extLst>
          </p:cNvPr>
          <p:cNvSpPr>
            <a:spLocks noEditPoints="1"/>
          </p:cNvSpPr>
          <p:nvPr userDrawn="1"/>
        </p:nvSpPr>
        <p:spPr bwMode="auto">
          <a:xfrm>
            <a:off x="2019300" y="1303392"/>
            <a:ext cx="848052" cy="687556"/>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8" name="Rubrik 1">
            <a:extLst>
              <a:ext uri="{FF2B5EF4-FFF2-40B4-BE49-F238E27FC236}">
                <a16:creationId xmlns:a16="http://schemas.microsoft.com/office/drawing/2014/main" id="{3CCAE72D-F891-F7EC-0A60-881018CEEEAE}"/>
              </a:ext>
            </a:extLst>
          </p:cNvPr>
          <p:cNvSpPr>
            <a:spLocks noGrp="1"/>
          </p:cNvSpPr>
          <p:nvPr>
            <p:ph type="ctrTitle" hasCustomPrompt="1"/>
          </p:nvPr>
        </p:nvSpPr>
        <p:spPr>
          <a:xfrm>
            <a:off x="2019300" y="2322786"/>
            <a:ext cx="8153400" cy="2354145"/>
          </a:xfrm>
          <a:prstGeom prst="rect">
            <a:avLst/>
          </a:prstGeom>
        </p:spPr>
        <p:txBody>
          <a:bodyPr anchor="ctr" anchorCtr="0"/>
          <a:lstStyle>
            <a:lvl1pPr algn="l">
              <a:lnSpc>
                <a:spcPts val="6800"/>
              </a:lnSpc>
              <a:defRPr sz="54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Citat</a:t>
            </a:r>
          </a:p>
        </p:txBody>
      </p:sp>
      <p:sp>
        <p:nvSpPr>
          <p:cNvPr id="9" name="Platshållare för bildnummer 8">
            <a:extLst>
              <a:ext uri="{FF2B5EF4-FFF2-40B4-BE49-F238E27FC236}">
                <a16:creationId xmlns:a16="http://schemas.microsoft.com/office/drawing/2014/main" id="{DD2C710C-EB1A-9DB0-A7E9-B3EB756AF54D}"/>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16D9AFC-C5C8-1466-2342-A2B12234A672}"/>
              </a:ext>
            </a:extLst>
          </p:cNvPr>
          <p:cNvSpPr>
            <a:spLocks noGrp="1"/>
          </p:cNvSpPr>
          <p:nvPr>
            <p:ph type="dt" sz="half" idx="10"/>
          </p:nvPr>
        </p:nvSpPr>
        <p:spPr/>
        <p:txBody>
          <a:bodyPr/>
          <a:lstStyle/>
          <a:p>
            <a:fld id="{663AC0A1-BF03-4687-BDDD-A787ED1917E4}" type="datetimeFigureOut">
              <a:rPr lang="sv-SE" smtClean="0"/>
              <a:pPr/>
              <a:t>2025-05-05</a:t>
            </a:fld>
            <a:endParaRPr lang="sv-SE" dirty="0"/>
          </a:p>
        </p:txBody>
      </p:sp>
      <p:sp>
        <p:nvSpPr>
          <p:cNvPr id="3" name="Platshållare för sidfot 2">
            <a:extLst>
              <a:ext uri="{FF2B5EF4-FFF2-40B4-BE49-F238E27FC236}">
                <a16:creationId xmlns:a16="http://schemas.microsoft.com/office/drawing/2014/main" id="{8A52543D-D4DF-B4A1-0001-65838BA326C7}"/>
              </a:ext>
            </a:extLst>
          </p:cNvPr>
          <p:cNvSpPr>
            <a:spLocks noGrp="1"/>
          </p:cNvSpPr>
          <p:nvPr>
            <p:ph type="ftr" sz="quarter" idx="11"/>
          </p:nvPr>
        </p:nvSpPr>
        <p:spPr/>
        <p:txBody>
          <a:bodyPr/>
          <a:lstStyle/>
          <a:p>
            <a:endParaRPr lang="sv-SE" dirty="0"/>
          </a:p>
        </p:txBody>
      </p:sp>
      <p:pic>
        <p:nvPicPr>
          <p:cNvPr id="4" name="Bildobjekt 3" descr="Region Kronobergs logotyp">
            <a:extLst>
              <a:ext uri="{FF2B5EF4-FFF2-40B4-BE49-F238E27FC236}">
                <a16:creationId xmlns:a16="http://schemas.microsoft.com/office/drawing/2014/main" id="{DC5F6A89-8BD3-EF14-569B-0DB3F5F4EA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3066908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nitt_Ljusrosa">
    <p:bg>
      <p:bgPr>
        <a:solidFill>
          <a:srgbClr val="F9D2DF"/>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9FEE0A1-26C1-26E2-C5AF-EB1D578C4F0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ubrik 2">
            <a:extLst>
              <a:ext uri="{FF2B5EF4-FFF2-40B4-BE49-F238E27FC236}">
                <a16:creationId xmlns:a16="http://schemas.microsoft.com/office/drawing/2014/main" id="{E3B3AC9B-F98B-219F-7B9A-68D22D4EF51A}"/>
              </a:ext>
            </a:extLst>
          </p:cNvPr>
          <p:cNvSpPr>
            <a:spLocks noGrp="1"/>
          </p:cNvSpPr>
          <p:nvPr>
            <p:ph type="title"/>
          </p:nvPr>
        </p:nvSpPr>
        <p:spPr>
          <a:xfrm>
            <a:off x="1927849" y="1954923"/>
            <a:ext cx="8336301" cy="2086671"/>
          </a:xfrm>
        </p:spPr>
        <p:txBody>
          <a:bodyPr anchor="ctr">
            <a:noAutofit/>
          </a:bodyPr>
          <a:lstStyle>
            <a:lvl1pPr algn="ctr">
              <a:defRPr sz="5400">
                <a:solidFill>
                  <a:srgbClr val="700545"/>
                </a:solidFill>
              </a:defRPr>
            </a:lvl1pPr>
          </a:lstStyle>
          <a:p>
            <a:r>
              <a:rPr lang="sv-SE"/>
              <a:t>Klicka här för att ändra mall för rubrikformat</a:t>
            </a:r>
            <a:endParaRPr lang="sv-SE" dirty="0"/>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11" name="Platshållare för bildnummer 10">
            <a:extLst>
              <a:ext uri="{FF2B5EF4-FFF2-40B4-BE49-F238E27FC236}">
                <a16:creationId xmlns:a16="http://schemas.microsoft.com/office/drawing/2014/main" id="{18F64C69-6E07-53BF-8045-C5BF6FA11554}"/>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9" name="Platshållare för datum 8">
            <a:extLst>
              <a:ext uri="{FF2B5EF4-FFF2-40B4-BE49-F238E27FC236}">
                <a16:creationId xmlns:a16="http://schemas.microsoft.com/office/drawing/2014/main" id="{AAD33853-A4D2-FAAA-520E-7FF69E0FDCE3}"/>
              </a:ext>
            </a:extLst>
          </p:cNvPr>
          <p:cNvSpPr>
            <a:spLocks noGrp="1"/>
          </p:cNvSpPr>
          <p:nvPr>
            <p:ph type="dt" sz="half" idx="10"/>
          </p:nvPr>
        </p:nvSpPr>
        <p:spPr/>
        <p:txBody>
          <a:bodyPr/>
          <a:lstStyle/>
          <a:p>
            <a:fld id="{663AC0A1-BF03-4687-BDDD-A787ED1917E4}" type="datetimeFigureOut">
              <a:rPr lang="sv-SE" smtClean="0"/>
              <a:pPr/>
              <a:t>2025-05-05</a:t>
            </a:fld>
            <a:endParaRPr lang="sv-SE" dirty="0"/>
          </a:p>
        </p:txBody>
      </p:sp>
      <p:sp>
        <p:nvSpPr>
          <p:cNvPr id="10" name="Platshållare för sidfot 9">
            <a:extLst>
              <a:ext uri="{FF2B5EF4-FFF2-40B4-BE49-F238E27FC236}">
                <a16:creationId xmlns:a16="http://schemas.microsoft.com/office/drawing/2014/main" id="{5710E6E5-1249-0368-3103-E7D3820AF02B}"/>
              </a:ext>
            </a:extLst>
          </p:cNvPr>
          <p:cNvSpPr>
            <a:spLocks noGrp="1"/>
          </p:cNvSpPr>
          <p:nvPr>
            <p:ph type="ftr" sz="quarter" idx="11"/>
          </p:nvPr>
        </p:nvSpPr>
        <p:spPr/>
        <p:txBody>
          <a:bodyPr/>
          <a:lstStyle/>
          <a:p>
            <a:endParaRPr lang="sv-SE" dirty="0"/>
          </a:p>
        </p:txBody>
      </p:sp>
      <p:pic>
        <p:nvPicPr>
          <p:cNvPr id="12" name="Bildobjekt 11" descr="Region Kronobergs logotyp">
            <a:extLst>
              <a:ext uri="{FF2B5EF4-FFF2-40B4-BE49-F238E27FC236}">
                <a16:creationId xmlns:a16="http://schemas.microsoft.com/office/drawing/2014/main" id="{B7B0F68E-6AB6-8240-C24A-270BB8047D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3435677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vsnitt_Ljusgrön">
    <p:bg>
      <p:bgPr>
        <a:solidFill>
          <a:srgbClr val="B4D9B9"/>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9FEE0A1-26C1-26E2-C5AF-EB1D578C4F0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ubrik 2">
            <a:extLst>
              <a:ext uri="{FF2B5EF4-FFF2-40B4-BE49-F238E27FC236}">
                <a16:creationId xmlns:a16="http://schemas.microsoft.com/office/drawing/2014/main" id="{9386AC30-CFF0-9F32-5F46-7FBAE80C2F7E}"/>
              </a:ext>
            </a:extLst>
          </p:cNvPr>
          <p:cNvSpPr>
            <a:spLocks noGrp="1"/>
          </p:cNvSpPr>
          <p:nvPr>
            <p:ph type="title"/>
          </p:nvPr>
        </p:nvSpPr>
        <p:spPr>
          <a:xfrm>
            <a:off x="1927849" y="1954923"/>
            <a:ext cx="8336301" cy="2086671"/>
          </a:xfrm>
        </p:spPr>
        <p:txBody>
          <a:bodyPr anchor="ctr">
            <a:noAutofit/>
          </a:bodyPr>
          <a:lstStyle>
            <a:lvl1pPr algn="ctr">
              <a:defRPr sz="5400">
                <a:solidFill>
                  <a:srgbClr val="004131"/>
                </a:solidFill>
              </a:defRPr>
            </a:lvl1pPr>
          </a:lstStyle>
          <a:p>
            <a:r>
              <a:rPr lang="sv-SE"/>
              <a:t>Klicka här för att ändra mall för rubrikformat</a:t>
            </a:r>
            <a:endParaRPr lang="sv-SE" dirty="0"/>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11" name="Platshållare för bildnummer 10">
            <a:extLst>
              <a:ext uri="{FF2B5EF4-FFF2-40B4-BE49-F238E27FC236}">
                <a16:creationId xmlns:a16="http://schemas.microsoft.com/office/drawing/2014/main" id="{18F64C69-6E07-53BF-8045-C5BF6FA11554}"/>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9" name="Platshållare för datum 8">
            <a:extLst>
              <a:ext uri="{FF2B5EF4-FFF2-40B4-BE49-F238E27FC236}">
                <a16:creationId xmlns:a16="http://schemas.microsoft.com/office/drawing/2014/main" id="{AAD33853-A4D2-FAAA-520E-7FF69E0FDCE3}"/>
              </a:ext>
            </a:extLst>
          </p:cNvPr>
          <p:cNvSpPr>
            <a:spLocks noGrp="1"/>
          </p:cNvSpPr>
          <p:nvPr>
            <p:ph type="dt" sz="half" idx="10"/>
          </p:nvPr>
        </p:nvSpPr>
        <p:spPr/>
        <p:txBody>
          <a:bodyPr/>
          <a:lstStyle/>
          <a:p>
            <a:fld id="{663AC0A1-BF03-4687-BDDD-A787ED1917E4}" type="datetimeFigureOut">
              <a:rPr lang="sv-SE" smtClean="0"/>
              <a:pPr/>
              <a:t>2025-05-05</a:t>
            </a:fld>
            <a:endParaRPr lang="sv-SE" dirty="0"/>
          </a:p>
        </p:txBody>
      </p:sp>
      <p:sp>
        <p:nvSpPr>
          <p:cNvPr id="10" name="Platshållare för sidfot 9">
            <a:extLst>
              <a:ext uri="{FF2B5EF4-FFF2-40B4-BE49-F238E27FC236}">
                <a16:creationId xmlns:a16="http://schemas.microsoft.com/office/drawing/2014/main" id="{5710E6E5-1249-0368-3103-E7D3820AF02B}"/>
              </a:ext>
            </a:extLst>
          </p:cNvPr>
          <p:cNvSpPr>
            <a:spLocks noGrp="1"/>
          </p:cNvSpPr>
          <p:nvPr>
            <p:ph type="ftr" sz="quarter" idx="11"/>
          </p:nvPr>
        </p:nvSpPr>
        <p:spPr/>
        <p:txBody>
          <a:bodyPr/>
          <a:lstStyle/>
          <a:p>
            <a:endParaRPr lang="sv-SE" dirty="0"/>
          </a:p>
        </p:txBody>
      </p:sp>
      <p:pic>
        <p:nvPicPr>
          <p:cNvPr id="4" name="Bildobjekt 3" descr="Region Kronobergs logotyp">
            <a:extLst>
              <a:ext uri="{FF2B5EF4-FFF2-40B4-BE49-F238E27FC236}">
                <a16:creationId xmlns:a16="http://schemas.microsoft.com/office/drawing/2014/main" id="{4B4DC3DF-9ED1-6575-58B5-D011A8B62E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2418408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delat innehåll_Mörkgrön">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rgbClr val="004131"/>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tx1"/>
                </a:solidFill>
              </a:defRPr>
            </a:lvl1pPr>
          </a:lstStyle>
          <a:p>
            <a:r>
              <a:rPr lang="sv-SE"/>
              <a:t>Klicka här för att ändra mall för rubrikformat</a:t>
            </a:r>
            <a:endParaRPr lang="sv-SE" dirty="0"/>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2025-05-05</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1590830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BC9B2779-0085-DC05-206F-6C55BAFBF795}"/>
              </a:ext>
            </a:extLst>
          </p:cNvPr>
          <p:cNvSpPr>
            <a:spLocks noGrp="1"/>
          </p:cNvSpPr>
          <p:nvPr>
            <p:ph type="title"/>
          </p:nvPr>
        </p:nvSpPr>
        <p:spPr/>
        <p:txBody>
          <a:bodyPr/>
          <a:lstStyle/>
          <a:p>
            <a:r>
              <a:rPr lang="sv-SE"/>
              <a:t>Klicka här för att ändra mall för rubrikformat</a:t>
            </a:r>
            <a:endParaRPr lang="sv-SE" dirty="0"/>
          </a:p>
        </p:txBody>
      </p:sp>
      <p:sp>
        <p:nvSpPr>
          <p:cNvPr id="11" name="Platshållare för innehåll 10">
            <a:extLst>
              <a:ext uri="{FF2B5EF4-FFF2-40B4-BE49-F238E27FC236}">
                <a16:creationId xmlns:a16="http://schemas.microsoft.com/office/drawing/2014/main" id="{A51BC271-153A-FD43-22C0-256512427AB1}"/>
              </a:ext>
            </a:extLst>
          </p:cNvPr>
          <p:cNvSpPr>
            <a:spLocks noGrp="1"/>
          </p:cNvSpPr>
          <p:nvPr>
            <p:ph sz="quarter" idx="15"/>
          </p:nvPr>
        </p:nvSpPr>
        <p:spPr>
          <a:xfrm>
            <a:off x="633076" y="2024789"/>
            <a:ext cx="833630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bildnummer 4">
            <a:extLst>
              <a:ext uri="{FF2B5EF4-FFF2-40B4-BE49-F238E27FC236}">
                <a16:creationId xmlns:a16="http://schemas.microsoft.com/office/drawing/2014/main" id="{4D35334A-EDDD-1F87-D106-441E8C38C561}"/>
              </a:ext>
            </a:extLst>
          </p:cNvPr>
          <p:cNvSpPr>
            <a:spLocks noGrp="1"/>
          </p:cNvSpPr>
          <p:nvPr>
            <p:ph type="sldNum" sz="quarter" idx="14"/>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F8B84731-E19F-BD2C-F6B3-22EABE26FBC9}"/>
              </a:ext>
            </a:extLst>
          </p:cNvPr>
          <p:cNvSpPr>
            <a:spLocks noGrp="1"/>
          </p:cNvSpPr>
          <p:nvPr>
            <p:ph type="dt" sz="half" idx="12"/>
          </p:nvPr>
        </p:nvSpPr>
        <p:spPr/>
        <p:txBody>
          <a:bodyPr/>
          <a:lstStyle/>
          <a:p>
            <a:fld id="{663AC0A1-BF03-4687-BDDD-A787ED1917E4}" type="datetimeFigureOut">
              <a:rPr lang="sv-SE" smtClean="0"/>
              <a:pPr/>
              <a:t>2025-05-05</a:t>
            </a:fld>
            <a:endParaRPr lang="sv-SE" dirty="0"/>
          </a:p>
        </p:txBody>
      </p:sp>
      <p:sp>
        <p:nvSpPr>
          <p:cNvPr id="3" name="Platshållare för sidfot 2">
            <a:extLst>
              <a:ext uri="{FF2B5EF4-FFF2-40B4-BE49-F238E27FC236}">
                <a16:creationId xmlns:a16="http://schemas.microsoft.com/office/drawing/2014/main" id="{1EAB6E72-BA71-4497-2A7C-AF8043010F42}"/>
              </a:ext>
            </a:extLst>
          </p:cNvPr>
          <p:cNvSpPr>
            <a:spLocks noGrp="1"/>
          </p:cNvSpPr>
          <p:nvPr>
            <p:ph type="ftr" sz="quarter" idx="13"/>
          </p:nvPr>
        </p:nvSpPr>
        <p:spPr/>
        <p:txBody>
          <a:bodyPr/>
          <a:lstStyle/>
          <a:p>
            <a:endParaRPr lang="sv-SE" dirty="0"/>
          </a:p>
        </p:txBody>
      </p:sp>
    </p:spTree>
    <p:extLst>
      <p:ext uri="{BB962C8B-B14F-4D97-AF65-F5344CB8AC3E}">
        <p14:creationId xmlns:p14="http://schemas.microsoft.com/office/powerpoint/2010/main" val="3082541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vådelat innehåll_Mörkblå">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chemeClr val="bg2"/>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tx1"/>
                </a:solidFill>
              </a:defRPr>
            </a:lvl1pPr>
          </a:lstStyle>
          <a:p>
            <a:r>
              <a:rPr lang="sv-SE"/>
              <a:t>Klicka här för att ändra mall för rubrikformat</a:t>
            </a:r>
            <a:endParaRPr lang="sv-SE" dirty="0"/>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2025-05-05</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1400400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vådelat innehåll_Mörkrosa">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rgbClr val="700545"/>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tx1"/>
                </a:solidFill>
              </a:defRPr>
            </a:lvl1pPr>
          </a:lstStyle>
          <a:p>
            <a:r>
              <a:rPr lang="sv-SE"/>
              <a:t>Klicka här för att ändra mall för rubrikformat</a:t>
            </a:r>
            <a:endParaRPr lang="sv-SE" dirty="0"/>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2025-05-05</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3776455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vslutningsbild">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241DCC-EF83-BA75-77E2-666C4BAED7BA}"/>
              </a:ext>
              <a:ext uri="{C183D7F6-B498-43B3-948B-1728B52AA6E4}">
                <adec:decorative xmlns:adec="http://schemas.microsoft.com/office/drawing/2017/decorative" val="1"/>
              </a:ext>
            </a:extLst>
          </p:cNvPr>
          <p:cNvSpPr/>
          <p:nvPr userDrawn="1"/>
        </p:nvSpPr>
        <p:spPr>
          <a:xfrm>
            <a:off x="-1" y="3429000"/>
            <a:ext cx="12192000" cy="3429000"/>
          </a:xfrm>
          <a:prstGeom prst="rect">
            <a:avLst/>
          </a:prstGeom>
          <a:solidFill>
            <a:srgbClr val="0041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 name="Bildobjekt 1">
            <a:extLst>
              <a:ext uri="{FF2B5EF4-FFF2-40B4-BE49-F238E27FC236}">
                <a16:creationId xmlns:a16="http://schemas.microsoft.com/office/drawing/2014/main" id="{77AFBECA-246A-05A7-5C17-D7BFBDBC79D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38" t="-506" r="4923" b="69"/>
          <a:stretch/>
        </p:blipFill>
        <p:spPr>
          <a:xfrm>
            <a:off x="-1" y="294214"/>
            <a:ext cx="12192001" cy="6419017"/>
          </a:xfrm>
          <a:prstGeom prst="rect">
            <a:avLst/>
          </a:prstGeom>
        </p:spPr>
      </p:pic>
      <p:pic>
        <p:nvPicPr>
          <p:cNvPr id="3" name="Bildobjekt 2" descr="Region Kronobergs logotyp">
            <a:extLst>
              <a:ext uri="{FF2B5EF4-FFF2-40B4-BE49-F238E27FC236}">
                <a16:creationId xmlns:a16="http://schemas.microsoft.com/office/drawing/2014/main" id="{C21C4AE1-A668-3E47-ACF7-601DCA98DC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5101680" y="2255506"/>
            <a:ext cx="1988638" cy="2346987"/>
          </a:xfrm>
          <a:prstGeom prst="rect">
            <a:avLst/>
          </a:prstGeom>
        </p:spPr>
      </p:pic>
      <p:sp>
        <p:nvSpPr>
          <p:cNvPr id="17" name="Rubrik 16">
            <a:extLst>
              <a:ext uri="{FF2B5EF4-FFF2-40B4-BE49-F238E27FC236}">
                <a16:creationId xmlns:a16="http://schemas.microsoft.com/office/drawing/2014/main" id="{A17BA132-B236-B5C8-8E0E-6E209B945A23}"/>
              </a:ext>
            </a:extLst>
          </p:cNvPr>
          <p:cNvSpPr>
            <a:spLocks noGrp="1"/>
          </p:cNvSpPr>
          <p:nvPr>
            <p:ph type="title" hasCustomPrompt="1"/>
          </p:nvPr>
        </p:nvSpPr>
        <p:spPr>
          <a:xfrm>
            <a:off x="4065915" y="4938771"/>
            <a:ext cx="4060168" cy="582133"/>
          </a:xfrm>
        </p:spPr>
        <p:txBody>
          <a:bodyPr>
            <a:normAutofit/>
          </a:bodyPr>
          <a:lstStyle>
            <a:lvl1pPr algn="ctr">
              <a:defRPr sz="1600" b="0" i="0">
                <a:solidFill>
                  <a:schemeClr val="bg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Lägg till webbadress</a:t>
            </a:r>
          </a:p>
        </p:txBody>
      </p:sp>
    </p:spTree>
    <p:extLst>
      <p:ext uri="{BB962C8B-B14F-4D97-AF65-F5344CB8AC3E}">
        <p14:creationId xmlns:p14="http://schemas.microsoft.com/office/powerpoint/2010/main" val="3552284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vslutningsbild_2">
    <p:bg>
      <p:bgPr>
        <a:solidFill>
          <a:srgbClr val="004131"/>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C91BEC45-D6B1-C25B-B718-25A7D269D28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8837" b="5077"/>
          <a:stretch/>
        </p:blipFill>
        <p:spPr>
          <a:xfrm>
            <a:off x="1974449" y="0"/>
            <a:ext cx="8243100" cy="6858000"/>
          </a:xfrm>
          <a:prstGeom prst="rect">
            <a:avLst/>
          </a:prstGeom>
        </p:spPr>
      </p:pic>
      <p:pic>
        <p:nvPicPr>
          <p:cNvPr id="3" name="Bildobjekt 2" descr="Region Kronobergs logotyp">
            <a:extLst>
              <a:ext uri="{FF2B5EF4-FFF2-40B4-BE49-F238E27FC236}">
                <a16:creationId xmlns:a16="http://schemas.microsoft.com/office/drawing/2014/main" id="{EDD5676D-7486-6BF0-3060-3690D28E94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5081877" y="2231968"/>
            <a:ext cx="2028246" cy="2394063"/>
          </a:xfrm>
          <a:prstGeom prst="rect">
            <a:avLst/>
          </a:prstGeom>
        </p:spPr>
      </p:pic>
      <p:sp>
        <p:nvSpPr>
          <p:cNvPr id="17" name="Rubrik 16">
            <a:extLst>
              <a:ext uri="{FF2B5EF4-FFF2-40B4-BE49-F238E27FC236}">
                <a16:creationId xmlns:a16="http://schemas.microsoft.com/office/drawing/2014/main" id="{A17BA132-B236-B5C8-8E0E-6E209B945A23}"/>
              </a:ext>
            </a:extLst>
          </p:cNvPr>
          <p:cNvSpPr>
            <a:spLocks noGrp="1"/>
          </p:cNvSpPr>
          <p:nvPr>
            <p:ph type="title" hasCustomPrompt="1"/>
          </p:nvPr>
        </p:nvSpPr>
        <p:spPr>
          <a:xfrm>
            <a:off x="3423555" y="5319890"/>
            <a:ext cx="5344888" cy="582133"/>
          </a:xfrm>
        </p:spPr>
        <p:txBody>
          <a:bodyPr>
            <a:normAutofit/>
          </a:bodyPr>
          <a:lstStyle>
            <a:lvl1pPr algn="ctr">
              <a:defRPr sz="20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Lägg till webbadress</a:t>
            </a:r>
          </a:p>
        </p:txBody>
      </p:sp>
    </p:spTree>
    <p:extLst>
      <p:ext uri="{BB962C8B-B14F-4D97-AF65-F5344CB8AC3E}">
        <p14:creationId xmlns:p14="http://schemas.microsoft.com/office/powerpoint/2010/main" val="29157780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vslutningsbild_Text_Grön">
    <p:bg>
      <p:bgPr>
        <a:solidFill>
          <a:schemeClr val="accent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6FCAF63-D791-08FB-B447-275E5EBA921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0" t="9062" r="71690" b="14627"/>
          <a:stretch/>
        </p:blipFill>
        <p:spPr>
          <a:xfrm>
            <a:off x="6706601" y="-1"/>
            <a:ext cx="5485398" cy="6857999"/>
          </a:xfrm>
          <a:prstGeom prst="rect">
            <a:avLst/>
          </a:prstGeom>
        </p:spPr>
      </p:pic>
      <p:pic>
        <p:nvPicPr>
          <p:cNvPr id="4" name="Bildobjekt 3" descr="Region Kronobergs logotyp">
            <a:extLst>
              <a:ext uri="{FF2B5EF4-FFF2-40B4-BE49-F238E27FC236}">
                <a16:creationId xmlns:a16="http://schemas.microsoft.com/office/drawing/2014/main" id="{7D7E0653-9834-7D40-C136-8456753114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9253990" y="3158068"/>
            <a:ext cx="1820640" cy="2148714"/>
          </a:xfrm>
          <a:prstGeom prst="rect">
            <a:avLst/>
          </a:prstGeom>
        </p:spPr>
      </p:pic>
      <p:sp>
        <p:nvSpPr>
          <p:cNvPr id="13" name="Rubrik 8">
            <a:extLst>
              <a:ext uri="{FF2B5EF4-FFF2-40B4-BE49-F238E27FC236}">
                <a16:creationId xmlns:a16="http://schemas.microsoft.com/office/drawing/2014/main" id="{68A95451-3858-D0F1-2E01-C8409482E820}"/>
              </a:ext>
            </a:extLst>
          </p:cNvPr>
          <p:cNvSpPr>
            <a:spLocks noGrp="1"/>
          </p:cNvSpPr>
          <p:nvPr>
            <p:ph type="title" hasCustomPrompt="1"/>
          </p:nvPr>
        </p:nvSpPr>
        <p:spPr>
          <a:xfrm>
            <a:off x="633530" y="1130064"/>
            <a:ext cx="5711548" cy="2929285"/>
          </a:xfrm>
        </p:spPr>
        <p:txBody>
          <a:bodyPr anchor="b">
            <a:noAutofit/>
          </a:bodyPr>
          <a:lstStyle>
            <a:lvl1pPr>
              <a:defRPr sz="5200">
                <a:solidFill>
                  <a:schemeClr val="tx1"/>
                </a:solidFill>
              </a:defRPr>
            </a:lvl1pPr>
          </a:lstStyle>
          <a:p>
            <a:pPr lvl="0"/>
            <a:r>
              <a:rPr lang="sv-SE" dirty="0"/>
              <a:t>Avslutning eller kontakt</a:t>
            </a:r>
          </a:p>
        </p:txBody>
      </p:sp>
      <p:sp>
        <p:nvSpPr>
          <p:cNvPr id="14" name="Underrubrik 2">
            <a:extLst>
              <a:ext uri="{FF2B5EF4-FFF2-40B4-BE49-F238E27FC236}">
                <a16:creationId xmlns:a16="http://schemas.microsoft.com/office/drawing/2014/main" id="{89EB1D23-790B-FFF2-213B-EE9E4F185956}"/>
              </a:ext>
            </a:extLst>
          </p:cNvPr>
          <p:cNvSpPr>
            <a:spLocks noGrp="1"/>
          </p:cNvSpPr>
          <p:nvPr>
            <p:ph type="subTitle" idx="1" hasCustomPrompt="1"/>
          </p:nvPr>
        </p:nvSpPr>
        <p:spPr>
          <a:xfrm>
            <a:off x="633529" y="4238964"/>
            <a:ext cx="5711548" cy="1747769"/>
          </a:xfrm>
        </p:spPr>
        <p:txBody>
          <a:bodyPr anchor="t">
            <a:normAutofit/>
          </a:bodyPr>
          <a:lstStyle>
            <a:lvl1pPr marL="0" indent="0" algn="l">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till text</a:t>
            </a:r>
          </a:p>
        </p:txBody>
      </p:sp>
    </p:spTree>
    <p:extLst>
      <p:ext uri="{BB962C8B-B14F-4D97-AF65-F5344CB8AC3E}">
        <p14:creationId xmlns:p14="http://schemas.microsoft.com/office/powerpoint/2010/main" val="3041434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vslutningsbild_Text_Rosa">
    <p:bg>
      <p:bgPr>
        <a:solidFill>
          <a:schemeClr val="accent2"/>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303A58C-AEBC-590B-41F0-90C687CF7B3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0" t="9062" r="71690" b="14627"/>
          <a:stretch/>
        </p:blipFill>
        <p:spPr>
          <a:xfrm>
            <a:off x="6706601" y="-1"/>
            <a:ext cx="5485398" cy="6857999"/>
          </a:xfrm>
          <a:prstGeom prst="rect">
            <a:avLst/>
          </a:prstGeom>
        </p:spPr>
      </p:pic>
      <p:pic>
        <p:nvPicPr>
          <p:cNvPr id="2" name="Bildobjekt 1" descr="Region Kronobergs logotyp">
            <a:extLst>
              <a:ext uri="{FF2B5EF4-FFF2-40B4-BE49-F238E27FC236}">
                <a16:creationId xmlns:a16="http://schemas.microsoft.com/office/drawing/2014/main" id="{CFC138CB-6770-7654-B2E1-BE56E63AA1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9253990" y="3158068"/>
            <a:ext cx="1820640" cy="2148714"/>
          </a:xfrm>
          <a:prstGeom prst="rect">
            <a:avLst/>
          </a:prstGeom>
        </p:spPr>
      </p:pic>
      <p:sp>
        <p:nvSpPr>
          <p:cNvPr id="9" name="Rubrik 8">
            <a:extLst>
              <a:ext uri="{FF2B5EF4-FFF2-40B4-BE49-F238E27FC236}">
                <a16:creationId xmlns:a16="http://schemas.microsoft.com/office/drawing/2014/main" id="{69EE33FE-F484-2AF6-5C44-24CE79007602}"/>
              </a:ext>
            </a:extLst>
          </p:cNvPr>
          <p:cNvSpPr>
            <a:spLocks noGrp="1"/>
          </p:cNvSpPr>
          <p:nvPr>
            <p:ph type="title" hasCustomPrompt="1"/>
          </p:nvPr>
        </p:nvSpPr>
        <p:spPr>
          <a:xfrm>
            <a:off x="633530" y="1130064"/>
            <a:ext cx="5711548" cy="2929285"/>
          </a:xfrm>
        </p:spPr>
        <p:txBody>
          <a:bodyPr anchor="b">
            <a:noAutofit/>
          </a:bodyPr>
          <a:lstStyle>
            <a:lvl1pPr>
              <a:defRPr sz="5200">
                <a:solidFill>
                  <a:schemeClr val="tx1"/>
                </a:solidFill>
              </a:defRPr>
            </a:lvl1pPr>
          </a:lstStyle>
          <a:p>
            <a:pPr lvl="0"/>
            <a:r>
              <a:rPr lang="sv-SE" dirty="0"/>
              <a:t>Avslutning eller kontakt</a:t>
            </a:r>
          </a:p>
        </p:txBody>
      </p:sp>
      <p:sp>
        <p:nvSpPr>
          <p:cNvPr id="12" name="Underrubrik 2">
            <a:extLst>
              <a:ext uri="{FF2B5EF4-FFF2-40B4-BE49-F238E27FC236}">
                <a16:creationId xmlns:a16="http://schemas.microsoft.com/office/drawing/2014/main" id="{6F52D620-F16A-6BB7-3456-DCA46CEAFD27}"/>
              </a:ext>
            </a:extLst>
          </p:cNvPr>
          <p:cNvSpPr>
            <a:spLocks noGrp="1"/>
          </p:cNvSpPr>
          <p:nvPr>
            <p:ph type="subTitle" idx="1" hasCustomPrompt="1"/>
          </p:nvPr>
        </p:nvSpPr>
        <p:spPr>
          <a:xfrm>
            <a:off x="633529" y="4238964"/>
            <a:ext cx="5711548" cy="1747769"/>
          </a:xfrm>
        </p:spPr>
        <p:txBody>
          <a:bodyPr anchor="t">
            <a:normAutofit/>
          </a:bodyPr>
          <a:lstStyle>
            <a:lvl1pPr marL="0" indent="0" algn="l">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till text</a:t>
            </a:r>
          </a:p>
        </p:txBody>
      </p:sp>
    </p:spTree>
    <p:extLst>
      <p:ext uri="{BB962C8B-B14F-4D97-AF65-F5344CB8AC3E}">
        <p14:creationId xmlns:p14="http://schemas.microsoft.com/office/powerpoint/2010/main" val="7683900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551B29E2-75A6-293F-DDDA-01AD3A6BCD3A}"/>
              </a:ext>
            </a:extLst>
          </p:cNvPr>
          <p:cNvSpPr>
            <a:spLocks noGrp="1"/>
          </p:cNvSpPr>
          <p:nvPr>
            <p:ph type="title"/>
          </p:nvPr>
        </p:nvSpPr>
        <p:spPr/>
        <p:txBody>
          <a:bodyPr/>
          <a:lstStyle>
            <a:lvl1pPr>
              <a:defRPr b="1" i="0">
                <a:latin typeface="+mj-lt"/>
                <a:ea typeface="Open Sans Bold" panose="020B0806030504020204" pitchFamily="34" charset="0"/>
                <a:cs typeface="Open Sans Bold" panose="020B0806030504020204" pitchFamily="34" charset="0"/>
              </a:defRPr>
            </a:lvl1p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33527" y="2025497"/>
            <a:ext cx="8336301" cy="401564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bildnummer 5">
            <a:extLst>
              <a:ext uri="{FF2B5EF4-FFF2-40B4-BE49-F238E27FC236}">
                <a16:creationId xmlns:a16="http://schemas.microsoft.com/office/drawing/2014/main" id="{12D118FC-EE09-9189-C275-E873A462B8F9}"/>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13" name="Platshållare för datum 3">
            <a:extLst>
              <a:ext uri="{FF2B5EF4-FFF2-40B4-BE49-F238E27FC236}">
                <a16:creationId xmlns:a16="http://schemas.microsoft.com/office/drawing/2014/main" id="{A01D25B9-C79D-A274-58C7-62B33FF4287A}"/>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2025-05-05</a:t>
            </a:fld>
            <a:endParaRPr lang="sv-SE" dirty="0"/>
          </a:p>
        </p:txBody>
      </p:sp>
      <p:sp>
        <p:nvSpPr>
          <p:cNvPr id="14" name="Platshållare för sidfot 4">
            <a:extLst>
              <a:ext uri="{FF2B5EF4-FFF2-40B4-BE49-F238E27FC236}">
                <a16:creationId xmlns:a16="http://schemas.microsoft.com/office/drawing/2014/main" id="{670F659B-43B1-5F87-B495-101348349521}"/>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37630216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amp; 2 spalter">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513E1985-DEB6-B4FA-D8EF-15C862B6F61D}"/>
              </a:ext>
            </a:extLst>
          </p:cNvPr>
          <p:cNvSpPr>
            <a:spLocks noGrp="1"/>
          </p:cNvSpPr>
          <p:nvPr>
            <p:ph type="title"/>
          </p:nvPr>
        </p:nvSpPr>
        <p:spPr/>
        <p:txBody>
          <a:bodyPr/>
          <a:lstStyle>
            <a:lvl1pPr>
              <a:defRPr b="1" i="0">
                <a:latin typeface="Open Sans Bold" panose="020B0806030504020204" pitchFamily="34" charset="0"/>
                <a:ea typeface="Open Sans Bold" panose="020B0806030504020204" pitchFamily="34" charset="0"/>
                <a:cs typeface="Open Sans Bold" panose="020B0806030504020204" pitchFamily="34" charset="0"/>
              </a:defRPr>
            </a:lvl1pPr>
          </a:lstStyle>
          <a:p>
            <a:r>
              <a:rPr lang="sv-SE"/>
              <a:t>Klicka här för att ändra mall för rubrikformat</a:t>
            </a:r>
          </a:p>
        </p:txBody>
      </p:sp>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33527" y="2025497"/>
            <a:ext cx="4649202" cy="403985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innehåll 3">
            <a:extLst>
              <a:ext uri="{FF2B5EF4-FFF2-40B4-BE49-F238E27FC236}">
                <a16:creationId xmlns:a16="http://schemas.microsoft.com/office/drawing/2014/main" id="{080DDE41-53B5-421A-9E94-B341E8631D9B}"/>
              </a:ext>
            </a:extLst>
          </p:cNvPr>
          <p:cNvSpPr>
            <a:spLocks noGrp="1"/>
          </p:cNvSpPr>
          <p:nvPr>
            <p:ph sz="quarter" idx="12"/>
          </p:nvPr>
        </p:nvSpPr>
        <p:spPr>
          <a:xfrm>
            <a:off x="5638664" y="2025497"/>
            <a:ext cx="4649202" cy="403985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nummer 5">
            <a:extLst>
              <a:ext uri="{FF2B5EF4-FFF2-40B4-BE49-F238E27FC236}">
                <a16:creationId xmlns:a16="http://schemas.microsoft.com/office/drawing/2014/main" id="{7C006566-392A-D605-2590-6469889C1F6C}"/>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8" name="Platshållare för datum 3">
            <a:extLst>
              <a:ext uri="{FF2B5EF4-FFF2-40B4-BE49-F238E27FC236}">
                <a16:creationId xmlns:a16="http://schemas.microsoft.com/office/drawing/2014/main" id="{B3804973-0D2A-DF23-8E3D-0A574005BAFC}"/>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2025-05-05</a:t>
            </a:fld>
            <a:endParaRPr lang="sv-SE" dirty="0"/>
          </a:p>
        </p:txBody>
      </p:sp>
      <p:sp>
        <p:nvSpPr>
          <p:cNvPr id="9" name="Platshållare för sidfot 4">
            <a:extLst>
              <a:ext uri="{FF2B5EF4-FFF2-40B4-BE49-F238E27FC236}">
                <a16:creationId xmlns:a16="http://schemas.microsoft.com/office/drawing/2014/main" id="{BB084F17-CF16-C29C-9E8B-74DB7C1401C5}"/>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18683362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 till vänster">
    <p:spTree>
      <p:nvGrpSpPr>
        <p:cNvPr id="1" name=""/>
        <p:cNvGrpSpPr/>
        <p:nvPr/>
      </p:nvGrpSpPr>
      <p:grpSpPr>
        <a:xfrm>
          <a:off x="0" y="0"/>
          <a:ext cx="0" cy="0"/>
          <a:chOff x="0" y="0"/>
          <a:chExt cx="0" cy="0"/>
        </a:xfrm>
      </p:grpSpPr>
      <p:sp>
        <p:nvSpPr>
          <p:cNvPr id="22" name="Rubrik 21">
            <a:extLst>
              <a:ext uri="{FF2B5EF4-FFF2-40B4-BE49-F238E27FC236}">
                <a16:creationId xmlns:a16="http://schemas.microsoft.com/office/drawing/2014/main" id="{D2256EB1-EAAE-3FFE-A737-12DF0B010D73}"/>
              </a:ext>
            </a:extLst>
          </p:cNvPr>
          <p:cNvSpPr>
            <a:spLocks noGrp="1"/>
          </p:cNvSpPr>
          <p:nvPr>
            <p:ph type="title"/>
          </p:nvPr>
        </p:nvSpPr>
        <p:spPr>
          <a:xfrm>
            <a:off x="6749932" y="517522"/>
            <a:ext cx="4880093" cy="1325563"/>
          </a:xfrm>
        </p:spPr>
        <p:txBody>
          <a:bodyPr/>
          <a:lstStyle>
            <a:lvl1pPr>
              <a:defRPr b="1" i="0">
                <a:latin typeface="Open Sans Bold" panose="020B0806030504020204" pitchFamily="34" charset="0"/>
                <a:ea typeface="Open Sans Bold" panose="020B0806030504020204" pitchFamily="34" charset="0"/>
                <a:cs typeface="Open Sans Bold" panose="020B0806030504020204" pitchFamily="34" charset="0"/>
              </a:defRPr>
            </a:lvl1pPr>
          </a:lstStyle>
          <a:p>
            <a:r>
              <a:rPr lang="sv-SE" dirty="0"/>
              <a:t>Klicka här för att ändra mall för rubrikformat</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749934" y="2025497"/>
            <a:ext cx="4880092" cy="40156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D8625CD9-B7E5-4A83-826F-2160CEFBE4B3}"/>
              </a:ext>
            </a:extLst>
          </p:cNvPr>
          <p:cNvSpPr>
            <a:spLocks noGrp="1"/>
          </p:cNvSpPr>
          <p:nvPr>
            <p:ph type="pic" sz="quarter" idx="13"/>
          </p:nvPr>
        </p:nvSpPr>
        <p:spPr>
          <a:xfrm>
            <a:off x="-1" y="0"/>
            <a:ext cx="6096001" cy="6858000"/>
          </a:xfrm>
          <a:noFill/>
        </p:spPr>
        <p:txBody>
          <a:bodyPr/>
          <a:lstStyle/>
          <a:p>
            <a:endParaRPr lang="sv-SE"/>
          </a:p>
        </p:txBody>
      </p:sp>
      <p:sp>
        <p:nvSpPr>
          <p:cNvPr id="7" name="Slide Number Placeholder 6">
            <a:extLst>
              <a:ext uri="{FF2B5EF4-FFF2-40B4-BE49-F238E27FC236}">
                <a16:creationId xmlns:a16="http://schemas.microsoft.com/office/drawing/2014/main" id="{0B9D0988-67F2-ECF6-1602-F1D93017BA60}"/>
              </a:ext>
            </a:extLst>
          </p:cNvPr>
          <p:cNvSpPr>
            <a:spLocks noGrp="1"/>
          </p:cNvSpPr>
          <p:nvPr>
            <p:ph type="sldNum" sz="quarter" idx="16"/>
          </p:nvPr>
        </p:nvSpPr>
        <p:spPr>
          <a:xfrm>
            <a:off x="6252786" y="6426926"/>
            <a:ext cx="471753" cy="294549"/>
          </a:xfrm>
        </p:spPr>
        <p:txBody>
          <a:bodyPr/>
          <a:lstStyle/>
          <a:p>
            <a:fld id="{FDD9FC71-94E5-4C63-83F9-09F1766974D0}" type="slidenum">
              <a:rPr lang="sv-SE" smtClean="0"/>
              <a:pPr/>
              <a:t>‹#›</a:t>
            </a:fld>
            <a:endParaRPr lang="sv-SE"/>
          </a:p>
        </p:txBody>
      </p:sp>
      <p:sp>
        <p:nvSpPr>
          <p:cNvPr id="5" name="Date Placeholder 4">
            <a:extLst>
              <a:ext uri="{FF2B5EF4-FFF2-40B4-BE49-F238E27FC236}">
                <a16:creationId xmlns:a16="http://schemas.microsoft.com/office/drawing/2014/main" id="{6ED41BA6-E131-E7FD-4535-07177B0ABA91}"/>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2025-05-05</a:t>
            </a:fld>
            <a:endParaRPr lang="sv-SE" dirty="0"/>
          </a:p>
        </p:txBody>
      </p:sp>
    </p:spTree>
    <p:extLst>
      <p:ext uri="{BB962C8B-B14F-4D97-AF65-F5344CB8AC3E}">
        <p14:creationId xmlns:p14="http://schemas.microsoft.com/office/powerpoint/2010/main" val="1151122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till vänster_2">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C8BEBAC8-A98F-5385-F98A-E772E6EC55D1}"/>
              </a:ext>
            </a:extLst>
          </p:cNvPr>
          <p:cNvSpPr>
            <a:spLocks noGrp="1"/>
          </p:cNvSpPr>
          <p:nvPr>
            <p:ph type="title"/>
          </p:nvPr>
        </p:nvSpPr>
        <p:spPr>
          <a:xfrm>
            <a:off x="6749932" y="517522"/>
            <a:ext cx="4880093" cy="1325563"/>
          </a:xfrm>
        </p:spPr>
        <p:txBody>
          <a:bodyPr/>
          <a:lstStyle/>
          <a:p>
            <a:r>
              <a:rPr lang="sv-SE" dirty="0"/>
              <a:t>Klicka här för att ändra mall för rubrikformat</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749934" y="2025497"/>
            <a:ext cx="4880092" cy="40156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1225296" y="704336"/>
            <a:ext cx="7321296" cy="7321296"/>
          </a:xfrm>
          <a:prstGeom prst="teardrop">
            <a:avLst/>
          </a:prstGeom>
          <a:noFill/>
        </p:spPr>
        <p:txBody>
          <a:bodyPr anchor="t"/>
          <a:lstStyle>
            <a:lvl1pPr marL="0" indent="0" algn="r">
              <a:buNone/>
              <a:defRPr/>
            </a:lvl1pPr>
          </a:lstStyle>
          <a:p>
            <a:endParaRPr lang="sv-SE" dirty="0"/>
          </a:p>
        </p:txBody>
      </p:sp>
      <p:sp>
        <p:nvSpPr>
          <p:cNvPr id="3" name="Slide Number Placeholder 6">
            <a:extLst>
              <a:ext uri="{FF2B5EF4-FFF2-40B4-BE49-F238E27FC236}">
                <a16:creationId xmlns:a16="http://schemas.microsoft.com/office/drawing/2014/main" id="{E13E6EFE-454E-E0E6-5F20-B9D7596464F2}"/>
              </a:ext>
            </a:extLst>
          </p:cNvPr>
          <p:cNvSpPr>
            <a:spLocks noGrp="1"/>
          </p:cNvSpPr>
          <p:nvPr>
            <p:ph type="sldNum" sz="quarter" idx="16"/>
          </p:nvPr>
        </p:nvSpPr>
        <p:spPr>
          <a:xfrm>
            <a:off x="6252786" y="6426926"/>
            <a:ext cx="471753" cy="294549"/>
          </a:xfrm>
        </p:spPr>
        <p:txBody>
          <a:bodyPr/>
          <a:lstStyle/>
          <a:p>
            <a:fld id="{FDD9FC71-94E5-4C63-83F9-09F1766974D0}" type="slidenum">
              <a:rPr lang="sv-SE" smtClean="0"/>
              <a:pPr/>
              <a:t>‹#›</a:t>
            </a:fld>
            <a:endParaRPr lang="sv-SE"/>
          </a:p>
        </p:txBody>
      </p:sp>
      <p:sp>
        <p:nvSpPr>
          <p:cNvPr id="2" name="Date Placeholder 4">
            <a:extLst>
              <a:ext uri="{FF2B5EF4-FFF2-40B4-BE49-F238E27FC236}">
                <a16:creationId xmlns:a16="http://schemas.microsoft.com/office/drawing/2014/main" id="{82D842ED-9775-7E0C-0353-CAD6AE3604C9}"/>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2025-05-05</a:t>
            </a:fld>
            <a:endParaRPr lang="sv-SE" dirty="0"/>
          </a:p>
        </p:txBody>
      </p:sp>
    </p:spTree>
    <p:extLst>
      <p:ext uri="{BB962C8B-B14F-4D97-AF65-F5344CB8AC3E}">
        <p14:creationId xmlns:p14="http://schemas.microsoft.com/office/powerpoint/2010/main" val="1144291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amp; 2 spalter">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0E7A07BE-FCFC-1EFE-15DE-8F28EC177ECC}"/>
              </a:ext>
            </a:extLst>
          </p:cNvPr>
          <p:cNvSpPr>
            <a:spLocks noGrp="1"/>
          </p:cNvSpPr>
          <p:nvPr>
            <p:ph type="title"/>
          </p:nvPr>
        </p:nvSpPr>
        <p:spPr/>
        <p:txBody>
          <a:bodyPr/>
          <a:lstStyle/>
          <a:p>
            <a:r>
              <a:rPr lang="sv-SE"/>
              <a:t>Klicka här för att ändra mall för rubrikformat</a:t>
            </a:r>
          </a:p>
        </p:txBody>
      </p:sp>
      <p:sp>
        <p:nvSpPr>
          <p:cNvPr id="10" name="Platshållare för innehåll 10">
            <a:extLst>
              <a:ext uri="{FF2B5EF4-FFF2-40B4-BE49-F238E27FC236}">
                <a16:creationId xmlns:a16="http://schemas.microsoft.com/office/drawing/2014/main" id="{E4FEB789-CFC9-2534-8ED9-E95125A2C064}"/>
              </a:ext>
            </a:extLst>
          </p:cNvPr>
          <p:cNvSpPr>
            <a:spLocks noGrp="1"/>
          </p:cNvSpPr>
          <p:nvPr>
            <p:ph sz="quarter" idx="16"/>
          </p:nvPr>
        </p:nvSpPr>
        <p:spPr>
          <a:xfrm>
            <a:off x="633528" y="2025497"/>
            <a:ext cx="490103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10">
            <a:extLst>
              <a:ext uri="{FF2B5EF4-FFF2-40B4-BE49-F238E27FC236}">
                <a16:creationId xmlns:a16="http://schemas.microsoft.com/office/drawing/2014/main" id="{11B4E59E-0FE4-B739-9766-FB27CDB1DFCE}"/>
              </a:ext>
            </a:extLst>
          </p:cNvPr>
          <p:cNvSpPr>
            <a:spLocks noGrp="1"/>
          </p:cNvSpPr>
          <p:nvPr>
            <p:ph sz="quarter" idx="17"/>
          </p:nvPr>
        </p:nvSpPr>
        <p:spPr>
          <a:xfrm>
            <a:off x="5638664" y="2025497"/>
            <a:ext cx="490103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bildnummer 4">
            <a:extLst>
              <a:ext uri="{FF2B5EF4-FFF2-40B4-BE49-F238E27FC236}">
                <a16:creationId xmlns:a16="http://schemas.microsoft.com/office/drawing/2014/main" id="{66034EB9-0D0C-D10C-1222-AA3B36F37AEB}"/>
              </a:ext>
            </a:extLst>
          </p:cNvPr>
          <p:cNvSpPr>
            <a:spLocks noGrp="1"/>
          </p:cNvSpPr>
          <p:nvPr>
            <p:ph type="sldNum" sz="quarter" idx="15"/>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49C2014-E2DB-E174-515A-4EA228E8E07D}"/>
              </a:ext>
            </a:extLst>
          </p:cNvPr>
          <p:cNvSpPr>
            <a:spLocks noGrp="1"/>
          </p:cNvSpPr>
          <p:nvPr>
            <p:ph type="dt" sz="half" idx="13"/>
          </p:nvPr>
        </p:nvSpPr>
        <p:spPr/>
        <p:txBody>
          <a:bodyPr/>
          <a:lstStyle/>
          <a:p>
            <a:fld id="{663AC0A1-BF03-4687-BDDD-A787ED1917E4}" type="datetimeFigureOut">
              <a:rPr lang="sv-SE" smtClean="0"/>
              <a:pPr/>
              <a:t>2025-05-05</a:t>
            </a:fld>
            <a:endParaRPr lang="sv-SE" dirty="0"/>
          </a:p>
        </p:txBody>
      </p:sp>
      <p:sp>
        <p:nvSpPr>
          <p:cNvPr id="3" name="Platshållare för sidfot 2">
            <a:extLst>
              <a:ext uri="{FF2B5EF4-FFF2-40B4-BE49-F238E27FC236}">
                <a16:creationId xmlns:a16="http://schemas.microsoft.com/office/drawing/2014/main" id="{F66F0875-1F5F-2D2B-867F-83DBF7430B50}"/>
              </a:ext>
            </a:extLst>
          </p:cNvPr>
          <p:cNvSpPr>
            <a:spLocks noGrp="1"/>
          </p:cNvSpPr>
          <p:nvPr>
            <p:ph type="ftr" sz="quarter" idx="14"/>
          </p:nvPr>
        </p:nvSpPr>
        <p:spPr/>
        <p:txBody>
          <a:bodyPr/>
          <a:lstStyle/>
          <a:p>
            <a:endParaRPr lang="sv-SE" dirty="0"/>
          </a:p>
        </p:txBody>
      </p:sp>
    </p:spTree>
    <p:extLst>
      <p:ext uri="{BB962C8B-B14F-4D97-AF65-F5344CB8AC3E}">
        <p14:creationId xmlns:p14="http://schemas.microsoft.com/office/powerpoint/2010/main" val="14105573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 och vinge till vänster">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C8BEBAC8-A98F-5385-F98A-E772E6EC55D1}"/>
              </a:ext>
            </a:extLst>
          </p:cNvPr>
          <p:cNvSpPr>
            <a:spLocks noGrp="1"/>
          </p:cNvSpPr>
          <p:nvPr>
            <p:ph type="title"/>
          </p:nvPr>
        </p:nvSpPr>
        <p:spPr>
          <a:xfrm>
            <a:off x="6749932" y="517522"/>
            <a:ext cx="4880093" cy="1325563"/>
          </a:xfrm>
        </p:spPr>
        <p:txBody>
          <a:bodyPr/>
          <a:lstStyle/>
          <a:p>
            <a:r>
              <a:rPr lang="sv-SE" dirty="0"/>
              <a:t>Klicka här för att ändra mall för rubrikformat</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749934" y="2025497"/>
            <a:ext cx="4880092" cy="40156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0" y="2146852"/>
            <a:ext cx="6096000" cy="4711147"/>
          </a:xfrm>
          <a:prstGeom prst="round1Rect">
            <a:avLst>
              <a:gd name="adj" fmla="val 50000"/>
            </a:avLst>
          </a:prstGeom>
          <a:noFill/>
        </p:spPr>
        <p:txBody>
          <a:bodyPr anchor="b"/>
          <a:lstStyle>
            <a:lvl1pPr algn="l">
              <a:defRPr/>
            </a:lvl1pPr>
          </a:lstStyle>
          <a:p>
            <a:endParaRPr lang="sv-SE" dirty="0"/>
          </a:p>
        </p:txBody>
      </p:sp>
      <p:sp>
        <p:nvSpPr>
          <p:cNvPr id="8" name="Platshållare för text 10">
            <a:extLst>
              <a:ext uri="{FF2B5EF4-FFF2-40B4-BE49-F238E27FC236}">
                <a16:creationId xmlns:a16="http://schemas.microsoft.com/office/drawing/2014/main" id="{383B43EA-D897-39A6-66BF-D21512B2A3B3}"/>
              </a:ext>
            </a:extLst>
          </p:cNvPr>
          <p:cNvSpPr>
            <a:spLocks noGrp="1"/>
          </p:cNvSpPr>
          <p:nvPr>
            <p:ph type="body" sz="quarter" idx="17"/>
          </p:nvPr>
        </p:nvSpPr>
        <p:spPr>
          <a:xfrm>
            <a:off x="561974" y="556599"/>
            <a:ext cx="2657654" cy="2815311"/>
          </a:xfrm>
          <a:prstGeom prst="round2DiagRect">
            <a:avLst>
              <a:gd name="adj1" fmla="val 41601"/>
              <a:gd name="adj2" fmla="val 0"/>
            </a:avLst>
          </a:prstGeom>
          <a:solidFill>
            <a:schemeClr val="accent1"/>
          </a:solidFill>
        </p:spPr>
        <p:txBody>
          <a:bodyPr anchor="ctr">
            <a:noAutofit/>
          </a:bodyPr>
          <a:lstStyle>
            <a:lvl1pPr marL="0" indent="0" algn="ctr">
              <a:buNone/>
              <a:defRPr sz="2400" b="1"/>
            </a:lvl1pPr>
            <a:lvl2pPr marL="244475" indent="0" algn="ctr">
              <a:buNone/>
              <a:defRPr sz="2000" b="1"/>
            </a:lvl2pPr>
            <a:lvl3pPr marL="511175" indent="0" algn="ctr">
              <a:buNone/>
              <a:defRPr sz="1800" b="1"/>
            </a:lvl3pPr>
            <a:lvl4pPr marL="762000" indent="0" algn="ctr">
              <a:buNone/>
              <a:defRPr sz="1600" b="1"/>
            </a:lvl4pPr>
            <a:lvl5pPr marL="1030288" indent="0" algn="ctr">
              <a:buNone/>
              <a:defRPr sz="1400" b="1"/>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Slide Number Placeholder 6">
            <a:extLst>
              <a:ext uri="{FF2B5EF4-FFF2-40B4-BE49-F238E27FC236}">
                <a16:creationId xmlns:a16="http://schemas.microsoft.com/office/drawing/2014/main" id="{8C5A5ACD-6A3B-7965-FFBF-5BE8A1391E38}"/>
              </a:ext>
            </a:extLst>
          </p:cNvPr>
          <p:cNvSpPr>
            <a:spLocks noGrp="1"/>
          </p:cNvSpPr>
          <p:nvPr>
            <p:ph type="sldNum" sz="quarter" idx="16"/>
          </p:nvPr>
        </p:nvSpPr>
        <p:spPr>
          <a:xfrm>
            <a:off x="6252786" y="6426926"/>
            <a:ext cx="471753" cy="294549"/>
          </a:xfrm>
        </p:spPr>
        <p:txBody>
          <a:bodyPr/>
          <a:lstStyle/>
          <a:p>
            <a:fld id="{FDD9FC71-94E5-4C63-83F9-09F1766974D0}" type="slidenum">
              <a:rPr lang="sv-SE" smtClean="0"/>
              <a:pPr/>
              <a:t>‹#›</a:t>
            </a:fld>
            <a:endParaRPr lang="sv-SE"/>
          </a:p>
        </p:txBody>
      </p:sp>
      <p:sp>
        <p:nvSpPr>
          <p:cNvPr id="2" name="Date Placeholder 4">
            <a:extLst>
              <a:ext uri="{FF2B5EF4-FFF2-40B4-BE49-F238E27FC236}">
                <a16:creationId xmlns:a16="http://schemas.microsoft.com/office/drawing/2014/main" id="{3F09FD99-77B7-C63C-2EF5-8E45BA2F4883}"/>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2025-05-05</a:t>
            </a:fld>
            <a:endParaRPr lang="sv-SE" dirty="0"/>
          </a:p>
        </p:txBody>
      </p:sp>
    </p:spTree>
    <p:extLst>
      <p:ext uri="{BB962C8B-B14F-4D97-AF65-F5344CB8AC3E}">
        <p14:creationId xmlns:p14="http://schemas.microsoft.com/office/powerpoint/2010/main" val="14103133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 och cirkel till vänster">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C8BEBAC8-A98F-5385-F98A-E772E6EC55D1}"/>
              </a:ext>
            </a:extLst>
          </p:cNvPr>
          <p:cNvSpPr>
            <a:spLocks noGrp="1"/>
          </p:cNvSpPr>
          <p:nvPr>
            <p:ph type="title"/>
          </p:nvPr>
        </p:nvSpPr>
        <p:spPr>
          <a:xfrm>
            <a:off x="6749932" y="517522"/>
            <a:ext cx="4880093" cy="1325563"/>
          </a:xfrm>
        </p:spPr>
        <p:txBody>
          <a:bodyPr/>
          <a:lstStyle/>
          <a:p>
            <a:r>
              <a:rPr lang="sv-SE" dirty="0"/>
              <a:t>Klicka här för att ändra mall för rubrikformat</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749934" y="2025497"/>
            <a:ext cx="4880092" cy="40156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bild 16">
            <a:extLst>
              <a:ext uri="{FF2B5EF4-FFF2-40B4-BE49-F238E27FC236}">
                <a16:creationId xmlns:a16="http://schemas.microsoft.com/office/drawing/2014/main" id="{EA50C948-0247-7936-CCAF-38904905F4EA}"/>
              </a:ext>
            </a:extLst>
          </p:cNvPr>
          <p:cNvSpPr>
            <a:spLocks noGrp="1"/>
          </p:cNvSpPr>
          <p:nvPr>
            <p:ph type="pic" sz="quarter" idx="15"/>
          </p:nvPr>
        </p:nvSpPr>
        <p:spPr>
          <a:xfrm>
            <a:off x="561974" y="658365"/>
            <a:ext cx="5534026" cy="5534026"/>
          </a:xfrm>
          <a:prstGeom prst="teardrop">
            <a:avLst/>
          </a:prstGeom>
          <a:noFill/>
        </p:spPr>
        <p:txBody>
          <a:bodyPr anchor="b"/>
          <a:lstStyle>
            <a:lvl1pPr algn="l">
              <a:defRPr/>
            </a:lvl1pPr>
          </a:lstStyle>
          <a:p>
            <a:endParaRPr lang="sv-SE" dirty="0"/>
          </a:p>
        </p:txBody>
      </p:sp>
      <p:sp>
        <p:nvSpPr>
          <p:cNvPr id="2" name="Platshållare för text 10">
            <a:extLst>
              <a:ext uri="{FF2B5EF4-FFF2-40B4-BE49-F238E27FC236}">
                <a16:creationId xmlns:a16="http://schemas.microsoft.com/office/drawing/2014/main" id="{6FBCD0DE-5E17-C743-9CED-779F9D7E2CFC}"/>
              </a:ext>
            </a:extLst>
          </p:cNvPr>
          <p:cNvSpPr>
            <a:spLocks noGrp="1"/>
          </p:cNvSpPr>
          <p:nvPr>
            <p:ph type="body" sz="quarter" idx="17"/>
          </p:nvPr>
        </p:nvSpPr>
        <p:spPr>
          <a:xfrm>
            <a:off x="4322616" y="4005728"/>
            <a:ext cx="2251625" cy="2251625"/>
          </a:xfrm>
          <a:prstGeom prst="ellipse">
            <a:avLst/>
          </a:prstGeom>
          <a:solidFill>
            <a:schemeClr val="accent2"/>
          </a:solidFill>
        </p:spPr>
        <p:txBody>
          <a:bodyPr anchor="ctr">
            <a:noAutofit/>
          </a:bodyPr>
          <a:lstStyle>
            <a:lvl1pPr marL="0" indent="0" algn="ctr">
              <a:buNone/>
              <a:defRPr sz="2400" b="1"/>
            </a:lvl1pPr>
            <a:lvl2pPr marL="244475" indent="0" algn="ctr">
              <a:buNone/>
              <a:defRPr sz="2000" b="1"/>
            </a:lvl2pPr>
            <a:lvl3pPr marL="511175" indent="0" algn="ctr">
              <a:buNone/>
              <a:defRPr sz="1800" b="1"/>
            </a:lvl3pPr>
            <a:lvl4pPr marL="762000" indent="0" algn="ctr">
              <a:buNone/>
              <a:defRPr sz="1600" b="1"/>
            </a:lvl4pPr>
            <a:lvl5pPr marL="1030288" indent="0" algn="ctr">
              <a:buNone/>
              <a:defRPr sz="1400" b="1"/>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Slide Number Placeholder 6">
            <a:extLst>
              <a:ext uri="{FF2B5EF4-FFF2-40B4-BE49-F238E27FC236}">
                <a16:creationId xmlns:a16="http://schemas.microsoft.com/office/drawing/2014/main" id="{3BB90457-5C74-78FC-02D9-FC32640C0662}"/>
              </a:ext>
            </a:extLst>
          </p:cNvPr>
          <p:cNvSpPr>
            <a:spLocks noGrp="1"/>
          </p:cNvSpPr>
          <p:nvPr>
            <p:ph type="sldNum" sz="quarter" idx="16"/>
          </p:nvPr>
        </p:nvSpPr>
        <p:spPr>
          <a:xfrm>
            <a:off x="6252786" y="6426926"/>
            <a:ext cx="471753" cy="294549"/>
          </a:xfrm>
        </p:spPr>
        <p:txBody>
          <a:bodyPr/>
          <a:lstStyle/>
          <a:p>
            <a:fld id="{FDD9FC71-94E5-4C63-83F9-09F1766974D0}" type="slidenum">
              <a:rPr lang="sv-SE" smtClean="0"/>
              <a:pPr/>
              <a:t>‹#›</a:t>
            </a:fld>
            <a:endParaRPr lang="sv-SE"/>
          </a:p>
        </p:txBody>
      </p:sp>
      <p:sp>
        <p:nvSpPr>
          <p:cNvPr id="4" name="Date Placeholder 4">
            <a:extLst>
              <a:ext uri="{FF2B5EF4-FFF2-40B4-BE49-F238E27FC236}">
                <a16:creationId xmlns:a16="http://schemas.microsoft.com/office/drawing/2014/main" id="{85BB414F-7DEA-E72F-A351-D5902F17B477}"/>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2025-05-05</a:t>
            </a:fld>
            <a:endParaRPr lang="sv-SE" dirty="0"/>
          </a:p>
        </p:txBody>
      </p:sp>
    </p:spTree>
    <p:extLst>
      <p:ext uri="{BB962C8B-B14F-4D97-AF65-F5344CB8AC3E}">
        <p14:creationId xmlns:p14="http://schemas.microsoft.com/office/powerpoint/2010/main" val="6235592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d till höger">
    <p:spTree>
      <p:nvGrpSpPr>
        <p:cNvPr id="1" name=""/>
        <p:cNvGrpSpPr/>
        <p:nvPr/>
      </p:nvGrpSpPr>
      <p:grpSpPr>
        <a:xfrm>
          <a:off x="0" y="0"/>
          <a:ext cx="0" cy="0"/>
          <a:chOff x="0" y="0"/>
          <a:chExt cx="0" cy="0"/>
        </a:xfrm>
      </p:grpSpPr>
      <p:sp>
        <p:nvSpPr>
          <p:cNvPr id="19" name="Rubrik 18">
            <a:extLst>
              <a:ext uri="{FF2B5EF4-FFF2-40B4-BE49-F238E27FC236}">
                <a16:creationId xmlns:a16="http://schemas.microsoft.com/office/drawing/2014/main" id="{9C2854A0-3C5F-7E0A-ED5F-3AE2429722A4}"/>
              </a:ext>
            </a:extLst>
          </p:cNvPr>
          <p:cNvSpPr>
            <a:spLocks noGrp="1"/>
          </p:cNvSpPr>
          <p:nvPr>
            <p:ph type="title"/>
          </p:nvPr>
        </p:nvSpPr>
        <p:spPr>
          <a:xfrm>
            <a:off x="633529" y="517522"/>
            <a:ext cx="4359386" cy="1325563"/>
          </a:xfrm>
        </p:spPr>
        <p:txBody>
          <a:bodyPr/>
          <a:lstStyle/>
          <a:p>
            <a:r>
              <a:rPr lang="sv-SE" dirty="0"/>
              <a:t>Klicka här för att ändra mall för rubrikformat</a:t>
            </a:r>
          </a:p>
        </p:txBody>
      </p:sp>
      <p:sp>
        <p:nvSpPr>
          <p:cNvPr id="24" name="Platshållare för text 23">
            <a:extLst>
              <a:ext uri="{FF2B5EF4-FFF2-40B4-BE49-F238E27FC236}">
                <a16:creationId xmlns:a16="http://schemas.microsoft.com/office/drawing/2014/main" id="{21E6B3DC-E005-65F6-7865-029466C45C1E}"/>
              </a:ext>
            </a:extLst>
          </p:cNvPr>
          <p:cNvSpPr>
            <a:spLocks noGrp="1"/>
          </p:cNvSpPr>
          <p:nvPr>
            <p:ph type="body" sz="quarter" idx="16"/>
          </p:nvPr>
        </p:nvSpPr>
        <p:spPr>
          <a:xfrm>
            <a:off x="633530" y="2025497"/>
            <a:ext cx="4359386" cy="401564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5239657" y="-1220312"/>
            <a:ext cx="7097483" cy="7097483"/>
          </a:xfrm>
          <a:prstGeom prst="teardrop">
            <a:avLst/>
          </a:prstGeom>
          <a:noFill/>
        </p:spPr>
        <p:txBody>
          <a:bodyPr anchor="b"/>
          <a:lstStyle>
            <a:lvl1pPr algn="l">
              <a:defRPr/>
            </a:lvl1pPr>
          </a:lstStyle>
          <a:p>
            <a:endParaRPr lang="sv-SE" dirty="0"/>
          </a:p>
        </p:txBody>
      </p:sp>
      <p:sp>
        <p:nvSpPr>
          <p:cNvPr id="9" name="Platshållare för bildnummer 5">
            <a:extLst>
              <a:ext uri="{FF2B5EF4-FFF2-40B4-BE49-F238E27FC236}">
                <a16:creationId xmlns:a16="http://schemas.microsoft.com/office/drawing/2014/main" id="{62873D0D-FB42-E43A-D086-74A407FA819C}"/>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6" name="Platshållare för datum 3">
            <a:extLst>
              <a:ext uri="{FF2B5EF4-FFF2-40B4-BE49-F238E27FC236}">
                <a16:creationId xmlns:a16="http://schemas.microsoft.com/office/drawing/2014/main" id="{9BA7FDBC-9535-9890-068D-8BC2F23B124F}"/>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2025-05-05</a:t>
            </a:fld>
            <a:endParaRPr lang="sv-SE" dirty="0"/>
          </a:p>
        </p:txBody>
      </p:sp>
      <p:sp>
        <p:nvSpPr>
          <p:cNvPr id="8" name="Platshållare för sidfot 4">
            <a:extLst>
              <a:ext uri="{FF2B5EF4-FFF2-40B4-BE49-F238E27FC236}">
                <a16:creationId xmlns:a16="http://schemas.microsoft.com/office/drawing/2014/main" id="{CCA83016-5EAD-C785-E43A-DEFD208FF16D}"/>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5336168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ild till höger_2">
    <p:spTree>
      <p:nvGrpSpPr>
        <p:cNvPr id="1" name=""/>
        <p:cNvGrpSpPr/>
        <p:nvPr/>
      </p:nvGrpSpPr>
      <p:grpSpPr>
        <a:xfrm>
          <a:off x="0" y="0"/>
          <a:ext cx="0" cy="0"/>
          <a:chOff x="0" y="0"/>
          <a:chExt cx="0" cy="0"/>
        </a:xfrm>
      </p:grpSpPr>
      <p:sp>
        <p:nvSpPr>
          <p:cNvPr id="31" name="Rektangel med rundat hörn 30">
            <a:extLst>
              <a:ext uri="{FF2B5EF4-FFF2-40B4-BE49-F238E27FC236}">
                <a16:creationId xmlns:a16="http://schemas.microsoft.com/office/drawing/2014/main" id="{14E865C4-2AAB-7D8B-EC3A-97BBE53BB780}"/>
              </a:ext>
              <a:ext uri="{C183D7F6-B498-43B3-948B-1728B52AA6E4}">
                <adec:decorative xmlns:adec="http://schemas.microsoft.com/office/drawing/2017/decorative" val="1"/>
              </a:ext>
            </a:extLst>
          </p:cNvPr>
          <p:cNvSpPr/>
          <p:nvPr userDrawn="1"/>
        </p:nvSpPr>
        <p:spPr>
          <a:xfrm>
            <a:off x="8562973" y="616114"/>
            <a:ext cx="3629027" cy="6241886"/>
          </a:xfrm>
          <a:prstGeom prst="round1Rect">
            <a:avLst>
              <a:gd name="adj" fmla="val 50000"/>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28">
            <a:extLst>
              <a:ext uri="{FF2B5EF4-FFF2-40B4-BE49-F238E27FC236}">
                <a16:creationId xmlns:a16="http://schemas.microsoft.com/office/drawing/2014/main" id="{C158849C-30A8-FB72-39FB-B32011BE14F0}"/>
              </a:ext>
            </a:extLst>
          </p:cNvPr>
          <p:cNvSpPr>
            <a:spLocks noGrp="1"/>
          </p:cNvSpPr>
          <p:nvPr>
            <p:ph type="title"/>
          </p:nvPr>
        </p:nvSpPr>
        <p:spPr>
          <a:xfrm>
            <a:off x="633528" y="517522"/>
            <a:ext cx="5052899" cy="1325563"/>
          </a:xfrm>
        </p:spPr>
        <p:txBody>
          <a:bodyPr/>
          <a:lstStyle/>
          <a:p>
            <a:r>
              <a:rPr lang="sv-SE" dirty="0"/>
              <a:t>Klicka här för att ändra mall för rubrikformat</a:t>
            </a:r>
          </a:p>
        </p:txBody>
      </p:sp>
      <p:sp>
        <p:nvSpPr>
          <p:cNvPr id="30" name="Platshållare för text 23">
            <a:extLst>
              <a:ext uri="{FF2B5EF4-FFF2-40B4-BE49-F238E27FC236}">
                <a16:creationId xmlns:a16="http://schemas.microsoft.com/office/drawing/2014/main" id="{C2AAFA03-2D02-09D7-6A14-3C1178DD2EDC}"/>
              </a:ext>
            </a:extLst>
          </p:cNvPr>
          <p:cNvSpPr>
            <a:spLocks noGrp="1"/>
          </p:cNvSpPr>
          <p:nvPr>
            <p:ph type="body" sz="quarter" idx="20"/>
          </p:nvPr>
        </p:nvSpPr>
        <p:spPr>
          <a:xfrm>
            <a:off x="633529" y="2025497"/>
            <a:ext cx="5052897" cy="401564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8" name="Platshållare för bild 27">
            <a:extLst>
              <a:ext uri="{FF2B5EF4-FFF2-40B4-BE49-F238E27FC236}">
                <a16:creationId xmlns:a16="http://schemas.microsoft.com/office/drawing/2014/main" id="{976D0C01-CC2E-282A-9FA6-A5D978963CC3}"/>
              </a:ext>
            </a:extLst>
          </p:cNvPr>
          <p:cNvSpPr>
            <a:spLocks noGrp="1"/>
          </p:cNvSpPr>
          <p:nvPr>
            <p:ph type="pic" sz="quarter" idx="15"/>
          </p:nvPr>
        </p:nvSpPr>
        <p:spPr>
          <a:xfrm>
            <a:off x="6244303" y="1233946"/>
            <a:ext cx="4537997" cy="4807200"/>
          </a:xfrm>
          <a:prstGeom prst="round2DiagRect">
            <a:avLst>
              <a:gd name="adj1" fmla="val 41761"/>
              <a:gd name="adj2" fmla="val 0"/>
            </a:avLst>
          </a:prstGeom>
          <a:noFill/>
        </p:spPr>
        <p:txBody>
          <a:bodyPr/>
          <a:lstStyle/>
          <a:p>
            <a:endParaRPr lang="sv-SE"/>
          </a:p>
        </p:txBody>
      </p:sp>
      <p:sp>
        <p:nvSpPr>
          <p:cNvPr id="22" name="Platshållare för bildnummer 5">
            <a:extLst>
              <a:ext uri="{FF2B5EF4-FFF2-40B4-BE49-F238E27FC236}">
                <a16:creationId xmlns:a16="http://schemas.microsoft.com/office/drawing/2014/main" id="{482E1F2C-2820-71FD-F462-305268E22848}"/>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17" name="Platshållare för datum 3">
            <a:extLst>
              <a:ext uri="{FF2B5EF4-FFF2-40B4-BE49-F238E27FC236}">
                <a16:creationId xmlns:a16="http://schemas.microsoft.com/office/drawing/2014/main" id="{981AD465-A6B2-E97D-4E98-7C31C66E63FB}"/>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2025-05-05</a:t>
            </a:fld>
            <a:endParaRPr lang="sv-SE" dirty="0"/>
          </a:p>
        </p:txBody>
      </p:sp>
      <p:sp>
        <p:nvSpPr>
          <p:cNvPr id="19" name="Platshållare för sidfot 4">
            <a:extLst>
              <a:ext uri="{FF2B5EF4-FFF2-40B4-BE49-F238E27FC236}">
                <a16:creationId xmlns:a16="http://schemas.microsoft.com/office/drawing/2014/main" id="{16FEF121-A9B5-604D-F142-82B62704C6A9}"/>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11" name="Bildobjekt 10" descr="Region Kronobergs logotyp">
            <a:extLst>
              <a:ext uri="{FF2B5EF4-FFF2-40B4-BE49-F238E27FC236}">
                <a16:creationId xmlns:a16="http://schemas.microsoft.com/office/drawing/2014/main" id="{4C65C9E4-6A18-4E47-AF4A-18AC385A4B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bwMode="white">
          <a:xfrm>
            <a:off x="10299103" y="6130234"/>
            <a:ext cx="1718777" cy="534864"/>
          </a:xfrm>
          <a:prstGeom prst="rect">
            <a:avLst/>
          </a:prstGeom>
        </p:spPr>
      </p:pic>
    </p:spTree>
    <p:extLst>
      <p:ext uri="{BB962C8B-B14F-4D97-AF65-F5344CB8AC3E}">
        <p14:creationId xmlns:p14="http://schemas.microsoft.com/office/powerpoint/2010/main" val="15573186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ild till höger_3">
    <p:spTree>
      <p:nvGrpSpPr>
        <p:cNvPr id="1" name=""/>
        <p:cNvGrpSpPr/>
        <p:nvPr/>
      </p:nvGrpSpPr>
      <p:grpSpPr>
        <a:xfrm>
          <a:off x="0" y="0"/>
          <a:ext cx="0" cy="0"/>
          <a:chOff x="0" y="0"/>
          <a:chExt cx="0" cy="0"/>
        </a:xfrm>
      </p:grpSpPr>
      <p:sp>
        <p:nvSpPr>
          <p:cNvPr id="31" name="Rektangel med rundat hörn 30">
            <a:extLst>
              <a:ext uri="{FF2B5EF4-FFF2-40B4-BE49-F238E27FC236}">
                <a16:creationId xmlns:a16="http://schemas.microsoft.com/office/drawing/2014/main" id="{14E865C4-2AAB-7D8B-EC3A-97BBE53BB780}"/>
              </a:ext>
              <a:ext uri="{C183D7F6-B498-43B3-948B-1728B52AA6E4}">
                <adec:decorative xmlns:adec="http://schemas.microsoft.com/office/drawing/2017/decorative" val="1"/>
              </a:ext>
            </a:extLst>
          </p:cNvPr>
          <p:cNvSpPr/>
          <p:nvPr userDrawn="1"/>
        </p:nvSpPr>
        <p:spPr>
          <a:xfrm>
            <a:off x="8562973" y="616114"/>
            <a:ext cx="3629027" cy="6241886"/>
          </a:xfrm>
          <a:prstGeom prst="round1Rect">
            <a:avLst>
              <a:gd name="adj" fmla="val 50000"/>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28">
            <a:extLst>
              <a:ext uri="{FF2B5EF4-FFF2-40B4-BE49-F238E27FC236}">
                <a16:creationId xmlns:a16="http://schemas.microsoft.com/office/drawing/2014/main" id="{C158849C-30A8-FB72-39FB-B32011BE14F0}"/>
              </a:ext>
            </a:extLst>
          </p:cNvPr>
          <p:cNvSpPr>
            <a:spLocks noGrp="1"/>
          </p:cNvSpPr>
          <p:nvPr>
            <p:ph type="title"/>
          </p:nvPr>
        </p:nvSpPr>
        <p:spPr>
          <a:xfrm>
            <a:off x="633528" y="517522"/>
            <a:ext cx="5052899" cy="1325563"/>
          </a:xfrm>
        </p:spPr>
        <p:txBody>
          <a:bodyPr/>
          <a:lstStyle/>
          <a:p>
            <a:r>
              <a:rPr lang="sv-SE" dirty="0"/>
              <a:t>Klicka här för att ändra mall för rubrikformat</a:t>
            </a:r>
          </a:p>
        </p:txBody>
      </p:sp>
      <p:sp>
        <p:nvSpPr>
          <p:cNvPr id="30" name="Platshållare för text 23">
            <a:extLst>
              <a:ext uri="{FF2B5EF4-FFF2-40B4-BE49-F238E27FC236}">
                <a16:creationId xmlns:a16="http://schemas.microsoft.com/office/drawing/2014/main" id="{C2AAFA03-2D02-09D7-6A14-3C1178DD2EDC}"/>
              </a:ext>
            </a:extLst>
          </p:cNvPr>
          <p:cNvSpPr>
            <a:spLocks noGrp="1"/>
          </p:cNvSpPr>
          <p:nvPr>
            <p:ph type="body" sz="quarter" idx="20"/>
          </p:nvPr>
        </p:nvSpPr>
        <p:spPr>
          <a:xfrm>
            <a:off x="633529" y="2025497"/>
            <a:ext cx="5052897" cy="401564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8" name="Platshållare för bild 27">
            <a:extLst>
              <a:ext uri="{FF2B5EF4-FFF2-40B4-BE49-F238E27FC236}">
                <a16:creationId xmlns:a16="http://schemas.microsoft.com/office/drawing/2014/main" id="{976D0C01-CC2E-282A-9FA6-A5D978963CC3}"/>
              </a:ext>
            </a:extLst>
          </p:cNvPr>
          <p:cNvSpPr>
            <a:spLocks noGrp="1"/>
          </p:cNvSpPr>
          <p:nvPr>
            <p:ph type="pic" sz="quarter" idx="15"/>
          </p:nvPr>
        </p:nvSpPr>
        <p:spPr>
          <a:xfrm>
            <a:off x="6244303" y="1233946"/>
            <a:ext cx="4537997" cy="4807200"/>
          </a:xfrm>
          <a:prstGeom prst="round2DiagRect">
            <a:avLst>
              <a:gd name="adj1" fmla="val 41761"/>
              <a:gd name="adj2" fmla="val 0"/>
            </a:avLst>
          </a:prstGeom>
          <a:noFill/>
        </p:spPr>
        <p:txBody>
          <a:bodyPr/>
          <a:lstStyle/>
          <a:p>
            <a:endParaRPr lang="sv-SE"/>
          </a:p>
        </p:txBody>
      </p:sp>
      <p:sp>
        <p:nvSpPr>
          <p:cNvPr id="22" name="Platshållare för bildnummer 5">
            <a:extLst>
              <a:ext uri="{FF2B5EF4-FFF2-40B4-BE49-F238E27FC236}">
                <a16:creationId xmlns:a16="http://schemas.microsoft.com/office/drawing/2014/main" id="{482E1F2C-2820-71FD-F462-305268E22848}"/>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17" name="Platshållare för datum 3">
            <a:extLst>
              <a:ext uri="{FF2B5EF4-FFF2-40B4-BE49-F238E27FC236}">
                <a16:creationId xmlns:a16="http://schemas.microsoft.com/office/drawing/2014/main" id="{981AD465-A6B2-E97D-4E98-7C31C66E63FB}"/>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2025-05-05</a:t>
            </a:fld>
            <a:endParaRPr lang="sv-SE" dirty="0"/>
          </a:p>
        </p:txBody>
      </p:sp>
      <p:sp>
        <p:nvSpPr>
          <p:cNvPr id="19" name="Platshållare för sidfot 4">
            <a:extLst>
              <a:ext uri="{FF2B5EF4-FFF2-40B4-BE49-F238E27FC236}">
                <a16:creationId xmlns:a16="http://schemas.microsoft.com/office/drawing/2014/main" id="{16FEF121-A9B5-604D-F142-82B62704C6A9}"/>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11" name="Bildobjekt 10" descr="Region Kronobergs logotyp">
            <a:extLst>
              <a:ext uri="{FF2B5EF4-FFF2-40B4-BE49-F238E27FC236}">
                <a16:creationId xmlns:a16="http://schemas.microsoft.com/office/drawing/2014/main" id="{4C65C9E4-6A18-4E47-AF4A-18AC385A4B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bwMode="white">
          <a:xfrm>
            <a:off x="10299103" y="6130234"/>
            <a:ext cx="1718777" cy="534864"/>
          </a:xfrm>
          <a:prstGeom prst="rect">
            <a:avLst/>
          </a:prstGeom>
        </p:spPr>
      </p:pic>
    </p:spTree>
    <p:extLst>
      <p:ext uri="{BB962C8B-B14F-4D97-AF65-F5344CB8AC3E}">
        <p14:creationId xmlns:p14="http://schemas.microsoft.com/office/powerpoint/2010/main" val="12966895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ld och vinge till höger">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2EE59EE3-2143-C1B1-A9C0-AFD1AB684EB2}"/>
              </a:ext>
            </a:extLst>
          </p:cNvPr>
          <p:cNvSpPr>
            <a:spLocks noGrp="1"/>
          </p:cNvSpPr>
          <p:nvPr>
            <p:ph type="title"/>
          </p:nvPr>
        </p:nvSpPr>
        <p:spPr>
          <a:xfrm>
            <a:off x="633531" y="517522"/>
            <a:ext cx="5264852" cy="1325563"/>
          </a:xfrm>
        </p:spPr>
        <p:txBody>
          <a:bodyPr/>
          <a:lstStyle/>
          <a:p>
            <a:r>
              <a:rPr lang="sv-SE" dirty="0"/>
              <a:t>Klicka här för att ändra mall för rubrikformat</a:t>
            </a:r>
          </a:p>
        </p:txBody>
      </p:sp>
      <p:sp>
        <p:nvSpPr>
          <p:cNvPr id="20" name="Platshållare för text 23">
            <a:extLst>
              <a:ext uri="{FF2B5EF4-FFF2-40B4-BE49-F238E27FC236}">
                <a16:creationId xmlns:a16="http://schemas.microsoft.com/office/drawing/2014/main" id="{768531DD-7107-45FB-A5E1-64F1B2F78FA2}"/>
              </a:ext>
            </a:extLst>
          </p:cNvPr>
          <p:cNvSpPr>
            <a:spLocks noGrp="1"/>
          </p:cNvSpPr>
          <p:nvPr>
            <p:ph type="body" sz="quarter" idx="20"/>
          </p:nvPr>
        </p:nvSpPr>
        <p:spPr>
          <a:xfrm>
            <a:off x="633532" y="2025497"/>
            <a:ext cx="5264850" cy="401564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2" name="Platshållare för bild 16">
            <a:extLst>
              <a:ext uri="{FF2B5EF4-FFF2-40B4-BE49-F238E27FC236}">
                <a16:creationId xmlns:a16="http://schemas.microsoft.com/office/drawing/2014/main" id="{A6653161-3AC6-49BC-67C5-FB5599F51153}"/>
              </a:ext>
            </a:extLst>
          </p:cNvPr>
          <p:cNvSpPr>
            <a:spLocks noGrp="1"/>
          </p:cNvSpPr>
          <p:nvPr>
            <p:ph type="pic" sz="quarter" idx="15"/>
          </p:nvPr>
        </p:nvSpPr>
        <p:spPr>
          <a:xfrm>
            <a:off x="7094483" y="0"/>
            <a:ext cx="5097517" cy="5849007"/>
          </a:xfrm>
          <a:prstGeom prst="round2SameRect">
            <a:avLst>
              <a:gd name="adj1" fmla="val 0"/>
              <a:gd name="adj2" fmla="val 50000"/>
            </a:avLst>
          </a:prstGeom>
          <a:noFill/>
        </p:spPr>
        <p:txBody>
          <a:bodyPr anchor="b"/>
          <a:lstStyle>
            <a:lvl1pPr algn="l">
              <a:defRPr/>
            </a:lvl1pPr>
          </a:lstStyle>
          <a:p>
            <a:endParaRPr lang="sv-SE" dirty="0"/>
          </a:p>
        </p:txBody>
      </p:sp>
      <p:sp>
        <p:nvSpPr>
          <p:cNvPr id="2" name="Platshållare för text 10">
            <a:extLst>
              <a:ext uri="{FF2B5EF4-FFF2-40B4-BE49-F238E27FC236}">
                <a16:creationId xmlns:a16="http://schemas.microsoft.com/office/drawing/2014/main" id="{89BE894C-7FFB-094A-BDD2-295F19358BEC}"/>
              </a:ext>
            </a:extLst>
          </p:cNvPr>
          <p:cNvSpPr>
            <a:spLocks noGrp="1"/>
          </p:cNvSpPr>
          <p:nvPr>
            <p:ph type="body" sz="quarter" idx="25"/>
          </p:nvPr>
        </p:nvSpPr>
        <p:spPr>
          <a:xfrm>
            <a:off x="6194450" y="1691925"/>
            <a:ext cx="2657654" cy="2815311"/>
          </a:xfrm>
          <a:prstGeom prst="round2DiagRect">
            <a:avLst>
              <a:gd name="adj1" fmla="val 0"/>
              <a:gd name="adj2" fmla="val 42021"/>
            </a:avLst>
          </a:prstGeom>
          <a:solidFill>
            <a:schemeClr val="accent1"/>
          </a:solidFill>
        </p:spPr>
        <p:txBody>
          <a:bodyPr anchor="ctr">
            <a:noAutofit/>
          </a:bodyPr>
          <a:lstStyle>
            <a:lvl1pPr marL="0" indent="0" algn="ctr">
              <a:buNone/>
              <a:defRPr sz="2400" b="1">
                <a:solidFill>
                  <a:schemeClr val="tx1"/>
                </a:solidFill>
              </a:defRPr>
            </a:lvl1pPr>
            <a:lvl2pPr marL="244475" indent="0" algn="ctr">
              <a:buNone/>
              <a:defRPr sz="2000" b="1">
                <a:solidFill>
                  <a:schemeClr val="tx1"/>
                </a:solidFill>
              </a:defRPr>
            </a:lvl2pPr>
            <a:lvl3pPr marL="511175" indent="0" algn="ctr">
              <a:buNone/>
              <a:defRPr sz="1800" b="1">
                <a:solidFill>
                  <a:schemeClr val="tx1"/>
                </a:solidFill>
              </a:defRPr>
            </a:lvl3pPr>
            <a:lvl4pPr marL="762000" indent="0" algn="ctr">
              <a:buNone/>
              <a:defRPr sz="1600" b="1">
                <a:solidFill>
                  <a:schemeClr val="tx1"/>
                </a:solidFill>
              </a:defRPr>
            </a:lvl4pPr>
            <a:lvl5pPr marL="1030288" indent="0" algn="ctr">
              <a:buNone/>
              <a:defRPr sz="1400" b="1">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9" name="Platshållare för bildnummer 28">
            <a:extLst>
              <a:ext uri="{FF2B5EF4-FFF2-40B4-BE49-F238E27FC236}">
                <a16:creationId xmlns:a16="http://schemas.microsoft.com/office/drawing/2014/main" id="{7DC0CC2B-BA1D-E748-9270-B5901D12948B}"/>
              </a:ext>
            </a:extLst>
          </p:cNvPr>
          <p:cNvSpPr>
            <a:spLocks noGrp="1"/>
          </p:cNvSpPr>
          <p:nvPr>
            <p:ph type="sldNum" sz="quarter" idx="24"/>
          </p:nvPr>
        </p:nvSpPr>
        <p:spPr/>
        <p:txBody>
          <a:bodyPr/>
          <a:lstStyle/>
          <a:p>
            <a:fld id="{FDD9FC71-94E5-4C63-83F9-09F1766974D0}" type="slidenum">
              <a:rPr lang="sv-SE" smtClean="0"/>
              <a:pPr/>
              <a:t>‹#›</a:t>
            </a:fld>
            <a:endParaRPr lang="sv-SE"/>
          </a:p>
        </p:txBody>
      </p:sp>
      <p:sp>
        <p:nvSpPr>
          <p:cNvPr id="27" name="Platshållare för datum 26">
            <a:extLst>
              <a:ext uri="{FF2B5EF4-FFF2-40B4-BE49-F238E27FC236}">
                <a16:creationId xmlns:a16="http://schemas.microsoft.com/office/drawing/2014/main" id="{439C5372-91A2-AD10-7FDC-6B153E2FEBDD}"/>
              </a:ext>
            </a:extLst>
          </p:cNvPr>
          <p:cNvSpPr>
            <a:spLocks noGrp="1"/>
          </p:cNvSpPr>
          <p:nvPr>
            <p:ph type="dt" sz="half" idx="22"/>
          </p:nvPr>
        </p:nvSpPr>
        <p:spPr/>
        <p:txBody>
          <a:bodyPr/>
          <a:lstStyle/>
          <a:p>
            <a:fld id="{663AC0A1-BF03-4687-BDDD-A787ED1917E4}" type="datetimeFigureOut">
              <a:rPr lang="sv-SE" smtClean="0"/>
              <a:pPr/>
              <a:t>2025-05-05</a:t>
            </a:fld>
            <a:endParaRPr lang="sv-SE" dirty="0"/>
          </a:p>
        </p:txBody>
      </p:sp>
      <p:sp>
        <p:nvSpPr>
          <p:cNvPr id="28" name="Platshållare för sidfot 27">
            <a:extLst>
              <a:ext uri="{FF2B5EF4-FFF2-40B4-BE49-F238E27FC236}">
                <a16:creationId xmlns:a16="http://schemas.microsoft.com/office/drawing/2014/main" id="{48E51396-5C82-1B3F-5E8F-777BBDE1AB90}"/>
              </a:ext>
            </a:extLst>
          </p:cNvPr>
          <p:cNvSpPr>
            <a:spLocks noGrp="1"/>
          </p:cNvSpPr>
          <p:nvPr>
            <p:ph type="ftr" sz="quarter" idx="23"/>
          </p:nvPr>
        </p:nvSpPr>
        <p:spPr/>
        <p:txBody>
          <a:bodyPr/>
          <a:lstStyle/>
          <a:p>
            <a:endParaRPr lang="sv-SE" dirty="0"/>
          </a:p>
        </p:txBody>
      </p:sp>
    </p:spTree>
    <p:extLst>
      <p:ext uri="{BB962C8B-B14F-4D97-AF65-F5344CB8AC3E}">
        <p14:creationId xmlns:p14="http://schemas.microsoft.com/office/powerpoint/2010/main" val="4381391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atbubbla till höger">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2EE59EE3-2143-C1B1-A9C0-AFD1AB684EB2}"/>
              </a:ext>
            </a:extLst>
          </p:cNvPr>
          <p:cNvSpPr>
            <a:spLocks noGrp="1"/>
          </p:cNvSpPr>
          <p:nvPr>
            <p:ph type="title"/>
          </p:nvPr>
        </p:nvSpPr>
        <p:spPr>
          <a:xfrm>
            <a:off x="633529" y="517522"/>
            <a:ext cx="7519872" cy="1325563"/>
          </a:xfrm>
        </p:spPr>
        <p:txBody>
          <a:bodyPr/>
          <a:lstStyle/>
          <a:p>
            <a:r>
              <a:rPr lang="sv-SE" dirty="0"/>
              <a:t>Klicka här för att ändra mall för rubrikformat</a:t>
            </a:r>
          </a:p>
        </p:txBody>
      </p:sp>
      <p:sp>
        <p:nvSpPr>
          <p:cNvPr id="6" name="Platshållare för text 23">
            <a:extLst>
              <a:ext uri="{FF2B5EF4-FFF2-40B4-BE49-F238E27FC236}">
                <a16:creationId xmlns:a16="http://schemas.microsoft.com/office/drawing/2014/main" id="{2B0E109E-854A-2C92-6415-8827F23B78A2}"/>
              </a:ext>
            </a:extLst>
          </p:cNvPr>
          <p:cNvSpPr>
            <a:spLocks noGrp="1"/>
          </p:cNvSpPr>
          <p:nvPr>
            <p:ph type="body" sz="quarter" idx="20"/>
          </p:nvPr>
        </p:nvSpPr>
        <p:spPr>
          <a:xfrm>
            <a:off x="633530" y="2025497"/>
            <a:ext cx="7519870" cy="401564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10">
            <a:extLst>
              <a:ext uri="{FF2B5EF4-FFF2-40B4-BE49-F238E27FC236}">
                <a16:creationId xmlns:a16="http://schemas.microsoft.com/office/drawing/2014/main" id="{291BF0A9-BCD6-7A10-D8DA-E20A25D13F5F}"/>
              </a:ext>
            </a:extLst>
          </p:cNvPr>
          <p:cNvSpPr>
            <a:spLocks noGrp="1"/>
          </p:cNvSpPr>
          <p:nvPr>
            <p:ph type="body" sz="quarter" idx="25"/>
          </p:nvPr>
        </p:nvSpPr>
        <p:spPr>
          <a:xfrm>
            <a:off x="8480608" y="674112"/>
            <a:ext cx="3024466" cy="3203883"/>
          </a:xfrm>
          <a:prstGeom prst="teardrop">
            <a:avLst/>
          </a:prstGeom>
          <a:solidFill>
            <a:schemeClr val="accent2"/>
          </a:solidFill>
        </p:spPr>
        <p:txBody>
          <a:bodyPr anchor="ctr">
            <a:noAutofit/>
          </a:bodyPr>
          <a:lstStyle>
            <a:lvl1pPr marL="0" indent="0" algn="ctr">
              <a:buNone/>
              <a:defRPr sz="2400" b="1">
                <a:solidFill>
                  <a:schemeClr val="tx1"/>
                </a:solidFill>
              </a:defRPr>
            </a:lvl1pPr>
            <a:lvl2pPr marL="244475" indent="0" algn="ctr">
              <a:buNone/>
              <a:defRPr sz="2000" b="1">
                <a:solidFill>
                  <a:schemeClr val="tx1"/>
                </a:solidFill>
              </a:defRPr>
            </a:lvl2pPr>
            <a:lvl3pPr marL="511175" indent="0" algn="ctr">
              <a:buNone/>
              <a:defRPr sz="1800" b="1">
                <a:solidFill>
                  <a:schemeClr val="tx1"/>
                </a:solidFill>
              </a:defRPr>
            </a:lvl3pPr>
            <a:lvl4pPr marL="762000" indent="0" algn="ctr">
              <a:buNone/>
              <a:defRPr sz="1600" b="1">
                <a:solidFill>
                  <a:schemeClr val="tx1"/>
                </a:solidFill>
              </a:defRPr>
            </a:lvl4pPr>
            <a:lvl5pPr marL="1030288" indent="0" algn="ctr">
              <a:buNone/>
              <a:defRPr sz="1400" b="1">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bildnummer 13">
            <a:extLst>
              <a:ext uri="{FF2B5EF4-FFF2-40B4-BE49-F238E27FC236}">
                <a16:creationId xmlns:a16="http://schemas.microsoft.com/office/drawing/2014/main" id="{F478A2B2-935D-A2B7-DB5E-B89C67E23D69}"/>
              </a:ext>
            </a:extLst>
          </p:cNvPr>
          <p:cNvSpPr>
            <a:spLocks noGrp="1"/>
          </p:cNvSpPr>
          <p:nvPr>
            <p:ph type="sldNum" sz="quarter" idx="18"/>
          </p:nvPr>
        </p:nvSpPr>
        <p:spPr/>
        <p:txBody>
          <a:bodyPr/>
          <a:lstStyle/>
          <a:p>
            <a:fld id="{FDD9FC71-94E5-4C63-83F9-09F1766974D0}" type="slidenum">
              <a:rPr lang="sv-SE" smtClean="0"/>
              <a:pPr/>
              <a:t>‹#›</a:t>
            </a:fld>
            <a:endParaRPr lang="sv-SE"/>
          </a:p>
        </p:txBody>
      </p:sp>
      <p:sp>
        <p:nvSpPr>
          <p:cNvPr id="10" name="Platshållare för datum 9">
            <a:extLst>
              <a:ext uri="{FF2B5EF4-FFF2-40B4-BE49-F238E27FC236}">
                <a16:creationId xmlns:a16="http://schemas.microsoft.com/office/drawing/2014/main" id="{58B928F3-F06C-53B4-8A5C-BFAD3E53449C}"/>
              </a:ext>
            </a:extLst>
          </p:cNvPr>
          <p:cNvSpPr>
            <a:spLocks noGrp="1"/>
          </p:cNvSpPr>
          <p:nvPr>
            <p:ph type="dt" sz="half" idx="16"/>
          </p:nvPr>
        </p:nvSpPr>
        <p:spPr/>
        <p:txBody>
          <a:bodyPr/>
          <a:lstStyle/>
          <a:p>
            <a:fld id="{663AC0A1-BF03-4687-BDDD-A787ED1917E4}" type="datetimeFigureOut">
              <a:rPr lang="sv-SE" smtClean="0"/>
              <a:pPr/>
              <a:t>2025-05-05</a:t>
            </a:fld>
            <a:endParaRPr lang="sv-SE" dirty="0"/>
          </a:p>
        </p:txBody>
      </p:sp>
      <p:sp>
        <p:nvSpPr>
          <p:cNvPr id="11" name="Platshållare för sidfot 10">
            <a:extLst>
              <a:ext uri="{FF2B5EF4-FFF2-40B4-BE49-F238E27FC236}">
                <a16:creationId xmlns:a16="http://schemas.microsoft.com/office/drawing/2014/main" id="{5CB1FC55-8B48-449E-87CC-81CEC5C3B912}"/>
              </a:ext>
            </a:extLst>
          </p:cNvPr>
          <p:cNvSpPr>
            <a:spLocks noGrp="1"/>
          </p:cNvSpPr>
          <p:nvPr>
            <p:ph type="ftr" sz="quarter" idx="17"/>
          </p:nvPr>
        </p:nvSpPr>
        <p:spPr/>
        <p:txBody>
          <a:bodyPr/>
          <a:lstStyle/>
          <a:p>
            <a:endParaRPr lang="sv-SE" dirty="0"/>
          </a:p>
        </p:txBody>
      </p:sp>
    </p:spTree>
    <p:extLst>
      <p:ext uri="{BB962C8B-B14F-4D97-AF65-F5344CB8AC3E}">
        <p14:creationId xmlns:p14="http://schemas.microsoft.com/office/powerpoint/2010/main" val="1610224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BD3A308-7549-9FA9-D648-1FF66274FDC9}"/>
              </a:ext>
            </a:extLst>
          </p:cNvPr>
          <p:cNvSpPr>
            <a:spLocks noGrp="1"/>
          </p:cNvSpPr>
          <p:nvPr>
            <p:ph type="title"/>
          </p:nvPr>
        </p:nvSpPr>
        <p:spPr/>
        <p:txBody>
          <a:bodyPr/>
          <a:lstStyle/>
          <a:p>
            <a:r>
              <a:rPr lang="sv-SE" dirty="0"/>
              <a:t>Klicka här för att ändra mall för rubrikformat</a:t>
            </a:r>
          </a:p>
        </p:txBody>
      </p:sp>
      <p:sp>
        <p:nvSpPr>
          <p:cNvPr id="8" name="Platshållare för bildnummer 5">
            <a:extLst>
              <a:ext uri="{FF2B5EF4-FFF2-40B4-BE49-F238E27FC236}">
                <a16:creationId xmlns:a16="http://schemas.microsoft.com/office/drawing/2014/main" id="{4EB31791-A8BC-1E33-F99C-CD5EF0F9C045}"/>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6" name="Platshållare för datum 3">
            <a:extLst>
              <a:ext uri="{FF2B5EF4-FFF2-40B4-BE49-F238E27FC236}">
                <a16:creationId xmlns:a16="http://schemas.microsoft.com/office/drawing/2014/main" id="{FF38E539-0181-C3BE-D65D-6D2DA08EB419}"/>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2025-05-05</a:t>
            </a:fld>
            <a:endParaRPr lang="sv-SE" dirty="0"/>
          </a:p>
        </p:txBody>
      </p:sp>
      <p:sp>
        <p:nvSpPr>
          <p:cNvPr id="7" name="Platshållare för sidfot 4">
            <a:extLst>
              <a:ext uri="{FF2B5EF4-FFF2-40B4-BE49-F238E27FC236}">
                <a16:creationId xmlns:a16="http://schemas.microsoft.com/office/drawing/2014/main" id="{2F6CC1F0-0F70-C897-1CBE-7223943F5FF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31219660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bildnummer 5">
            <a:extLst>
              <a:ext uri="{FF2B5EF4-FFF2-40B4-BE49-F238E27FC236}">
                <a16:creationId xmlns:a16="http://schemas.microsoft.com/office/drawing/2014/main" id="{F2A93950-5ED0-47AC-DE6E-A06210CA6C52}"/>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AD121485-9AA9-0D96-4272-489D6518D6C4}"/>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2025-05-05</a:t>
            </a:fld>
            <a:endParaRPr lang="sv-SE" dirty="0"/>
          </a:p>
        </p:txBody>
      </p:sp>
      <p:sp>
        <p:nvSpPr>
          <p:cNvPr id="3" name="Platshållare för sidfot 4">
            <a:extLst>
              <a:ext uri="{FF2B5EF4-FFF2-40B4-BE49-F238E27FC236}">
                <a16:creationId xmlns:a16="http://schemas.microsoft.com/office/drawing/2014/main" id="{C7647F53-7F9E-5368-783E-DA11170BF433}"/>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1934393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ita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9">
            <a:extLst>
              <a:ext uri="{FF2B5EF4-FFF2-40B4-BE49-F238E27FC236}">
                <a16:creationId xmlns:a16="http://schemas.microsoft.com/office/drawing/2014/main" id="{1709AE4F-DE07-4194-9808-48C512EAA1A1}"/>
              </a:ext>
              <a:ext uri="{C183D7F6-B498-43B3-948B-1728B52AA6E4}">
                <adec:decorative xmlns:adec="http://schemas.microsoft.com/office/drawing/2017/decorative" val="1"/>
              </a:ext>
            </a:extLst>
          </p:cNvPr>
          <p:cNvSpPr>
            <a:spLocks noEditPoints="1"/>
          </p:cNvSpPr>
          <p:nvPr userDrawn="1"/>
        </p:nvSpPr>
        <p:spPr bwMode="auto">
          <a:xfrm>
            <a:off x="2019300" y="1303392"/>
            <a:ext cx="848052" cy="687556"/>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rgbClr val="B5D9AF"/>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8" name="Rubrik 1">
            <a:extLst>
              <a:ext uri="{FF2B5EF4-FFF2-40B4-BE49-F238E27FC236}">
                <a16:creationId xmlns:a16="http://schemas.microsoft.com/office/drawing/2014/main" id="{3CCAE72D-F891-F7EC-0A60-881018CEEEAE}"/>
              </a:ext>
            </a:extLst>
          </p:cNvPr>
          <p:cNvSpPr>
            <a:spLocks noGrp="1"/>
          </p:cNvSpPr>
          <p:nvPr>
            <p:ph type="ctrTitle" hasCustomPrompt="1"/>
          </p:nvPr>
        </p:nvSpPr>
        <p:spPr>
          <a:xfrm>
            <a:off x="2019300" y="2322786"/>
            <a:ext cx="8153400" cy="2354145"/>
          </a:xfrm>
          <a:prstGeom prst="rect">
            <a:avLst/>
          </a:prstGeom>
        </p:spPr>
        <p:txBody>
          <a:bodyPr anchor="ctr" anchorCtr="0"/>
          <a:lstStyle>
            <a:lvl1pPr algn="l">
              <a:lnSpc>
                <a:spcPts val="6800"/>
              </a:lnSpc>
              <a:defRPr sz="5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Citat</a:t>
            </a:r>
          </a:p>
        </p:txBody>
      </p:sp>
      <p:sp>
        <p:nvSpPr>
          <p:cNvPr id="7" name="Platshållare för bildnummer 5">
            <a:extLst>
              <a:ext uri="{FF2B5EF4-FFF2-40B4-BE49-F238E27FC236}">
                <a16:creationId xmlns:a16="http://schemas.microsoft.com/office/drawing/2014/main" id="{3B4830F9-A051-2AAE-E0FF-9BA9538D3F23}"/>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5" name="Platshållare för datum 3">
            <a:extLst>
              <a:ext uri="{FF2B5EF4-FFF2-40B4-BE49-F238E27FC236}">
                <a16:creationId xmlns:a16="http://schemas.microsoft.com/office/drawing/2014/main" id="{260B711B-581C-C7B9-9F13-7716E8C827BA}"/>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2025-05-05</a:t>
            </a:fld>
            <a:endParaRPr lang="sv-SE" dirty="0"/>
          </a:p>
        </p:txBody>
      </p:sp>
      <p:sp>
        <p:nvSpPr>
          <p:cNvPr id="6" name="Platshållare för sidfot 4">
            <a:extLst>
              <a:ext uri="{FF2B5EF4-FFF2-40B4-BE49-F238E27FC236}">
                <a16:creationId xmlns:a16="http://schemas.microsoft.com/office/drawing/2014/main" id="{003CB0C0-0880-078B-8BE7-DC07972BB80B}"/>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9" name="Bildobjekt 8" descr="Region Kronobergs logotyp">
            <a:extLst>
              <a:ext uri="{FF2B5EF4-FFF2-40B4-BE49-F238E27FC236}">
                <a16:creationId xmlns:a16="http://schemas.microsoft.com/office/drawing/2014/main" id="{1BCF48E4-2D2A-F0C6-11B4-36A1A5D5C22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3008545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till vänster">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1FA3189C-AC3C-5251-C5C2-4B0A658D97D5}"/>
              </a:ext>
            </a:extLst>
          </p:cNvPr>
          <p:cNvSpPr>
            <a:spLocks noGrp="1"/>
          </p:cNvSpPr>
          <p:nvPr>
            <p:ph type="title"/>
          </p:nvPr>
        </p:nvSpPr>
        <p:spPr>
          <a:xfrm>
            <a:off x="6749928" y="517522"/>
            <a:ext cx="4880094" cy="1325563"/>
          </a:xfrm>
        </p:spPr>
        <p:txBody>
          <a:bodyPr/>
          <a:lstStyle/>
          <a:p>
            <a:r>
              <a:rPr lang="sv-SE"/>
              <a:t>Klicka här för att ändra mall för rubrikformat</a:t>
            </a:r>
          </a:p>
        </p:txBody>
      </p:sp>
      <p:sp>
        <p:nvSpPr>
          <p:cNvPr id="7" name="Platshållare för text 6">
            <a:extLst>
              <a:ext uri="{FF2B5EF4-FFF2-40B4-BE49-F238E27FC236}">
                <a16:creationId xmlns:a16="http://schemas.microsoft.com/office/drawing/2014/main" id="{CDAB5293-169E-6682-278F-924CC29F2273}"/>
              </a:ext>
            </a:extLst>
          </p:cNvPr>
          <p:cNvSpPr>
            <a:spLocks noGrp="1"/>
          </p:cNvSpPr>
          <p:nvPr>
            <p:ph type="body" sz="quarter" idx="18"/>
          </p:nvPr>
        </p:nvSpPr>
        <p:spPr>
          <a:xfrm>
            <a:off x="6749929" y="2025650"/>
            <a:ext cx="4880093"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9" name="Platshållare för bild 8">
            <a:extLst>
              <a:ext uri="{FF2B5EF4-FFF2-40B4-BE49-F238E27FC236}">
                <a16:creationId xmlns:a16="http://schemas.microsoft.com/office/drawing/2014/main" id="{D8625CD9-B7E5-4A83-826F-2160CEFBE4B3}"/>
              </a:ext>
            </a:extLst>
          </p:cNvPr>
          <p:cNvSpPr>
            <a:spLocks noGrp="1"/>
          </p:cNvSpPr>
          <p:nvPr>
            <p:ph type="pic" sz="quarter" idx="13"/>
          </p:nvPr>
        </p:nvSpPr>
        <p:spPr>
          <a:xfrm>
            <a:off x="-1" y="0"/>
            <a:ext cx="6096001" cy="6858000"/>
          </a:xfrm>
          <a:noFill/>
        </p:spPr>
        <p:txBody>
          <a:bodyPr/>
          <a:lstStyle/>
          <a:p>
            <a:r>
              <a:rPr lang="sv-SE"/>
              <a:t>Klicka på ikonen för att lägga till en bild</a:t>
            </a:r>
          </a:p>
        </p:txBody>
      </p:sp>
      <p:sp>
        <p:nvSpPr>
          <p:cNvPr id="5" name="Slide Number Placeholder 6">
            <a:extLst>
              <a:ext uri="{FF2B5EF4-FFF2-40B4-BE49-F238E27FC236}">
                <a16:creationId xmlns:a16="http://schemas.microsoft.com/office/drawing/2014/main" id="{7A3898C3-C390-76C6-3A23-0DB49CB28E46}"/>
              </a:ext>
            </a:extLst>
          </p:cNvPr>
          <p:cNvSpPr>
            <a:spLocks noGrp="1"/>
          </p:cNvSpPr>
          <p:nvPr>
            <p:ph type="sldNum" sz="quarter" idx="17"/>
          </p:nvPr>
        </p:nvSpPr>
        <p:spPr>
          <a:xfrm>
            <a:off x="6252786" y="6426926"/>
            <a:ext cx="471753" cy="294549"/>
          </a:xfrm>
        </p:spPr>
        <p:txBody>
          <a:bodyPr/>
          <a:lstStyle/>
          <a:p>
            <a:fld id="{FDD9FC71-94E5-4C63-83F9-09F1766974D0}" type="slidenum">
              <a:rPr lang="sv-SE" smtClean="0"/>
              <a:pPr/>
              <a:t>‹#›</a:t>
            </a:fld>
            <a:endParaRPr lang="sv-SE"/>
          </a:p>
        </p:txBody>
      </p:sp>
      <p:sp>
        <p:nvSpPr>
          <p:cNvPr id="2" name="Date Placeholder 4">
            <a:extLst>
              <a:ext uri="{FF2B5EF4-FFF2-40B4-BE49-F238E27FC236}">
                <a16:creationId xmlns:a16="http://schemas.microsoft.com/office/drawing/2014/main" id="{39399EC5-13DF-600B-6291-F3F79844E92D}"/>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2025-05-05</a:t>
            </a:fld>
            <a:endParaRPr lang="sv-SE" dirty="0"/>
          </a:p>
        </p:txBody>
      </p:sp>
    </p:spTree>
    <p:extLst>
      <p:ext uri="{BB962C8B-B14F-4D97-AF65-F5344CB8AC3E}">
        <p14:creationId xmlns:p14="http://schemas.microsoft.com/office/powerpoint/2010/main" val="15181195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itat_2">
    <p:bg>
      <p:bgPr>
        <a:solidFill>
          <a:srgbClr val="00413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9">
            <a:extLst>
              <a:ext uri="{FF2B5EF4-FFF2-40B4-BE49-F238E27FC236}">
                <a16:creationId xmlns:a16="http://schemas.microsoft.com/office/drawing/2014/main" id="{1709AE4F-DE07-4194-9808-48C512EAA1A1}"/>
              </a:ext>
              <a:ext uri="{C183D7F6-B498-43B3-948B-1728B52AA6E4}">
                <adec:decorative xmlns:adec="http://schemas.microsoft.com/office/drawing/2017/decorative" val="1"/>
              </a:ext>
            </a:extLst>
          </p:cNvPr>
          <p:cNvSpPr>
            <a:spLocks noEditPoints="1"/>
          </p:cNvSpPr>
          <p:nvPr userDrawn="1"/>
        </p:nvSpPr>
        <p:spPr bwMode="auto">
          <a:xfrm>
            <a:off x="2019300" y="1303392"/>
            <a:ext cx="848052" cy="687556"/>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rgbClr val="B5D9AF"/>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2" name="Rubrik 1">
            <a:extLst>
              <a:ext uri="{FF2B5EF4-FFF2-40B4-BE49-F238E27FC236}">
                <a16:creationId xmlns:a16="http://schemas.microsoft.com/office/drawing/2014/main" id="{4EA76ECA-CF40-4A60-B309-60280244B606}"/>
              </a:ext>
            </a:extLst>
          </p:cNvPr>
          <p:cNvSpPr>
            <a:spLocks noGrp="1"/>
          </p:cNvSpPr>
          <p:nvPr userDrawn="1">
            <p:ph type="ctrTitle" hasCustomPrompt="1"/>
          </p:nvPr>
        </p:nvSpPr>
        <p:spPr>
          <a:xfrm>
            <a:off x="2019300" y="2322786"/>
            <a:ext cx="8153400" cy="2354145"/>
          </a:xfrm>
          <a:prstGeom prst="rect">
            <a:avLst/>
          </a:prstGeom>
        </p:spPr>
        <p:txBody>
          <a:bodyPr anchor="ctr" anchorCtr="0"/>
          <a:lstStyle>
            <a:lvl1pPr algn="l">
              <a:lnSpc>
                <a:spcPts val="6800"/>
              </a:lnSpc>
              <a:defRPr sz="5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Citat</a:t>
            </a:r>
          </a:p>
        </p:txBody>
      </p:sp>
      <p:sp>
        <p:nvSpPr>
          <p:cNvPr id="6" name="Platshållare för bildnummer 5">
            <a:extLst>
              <a:ext uri="{FF2B5EF4-FFF2-40B4-BE49-F238E27FC236}">
                <a16:creationId xmlns:a16="http://schemas.microsoft.com/office/drawing/2014/main" id="{203C5CDB-1A46-C16E-45B0-3A7401F57953}"/>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3" name="Platshållare för datum 3">
            <a:extLst>
              <a:ext uri="{FF2B5EF4-FFF2-40B4-BE49-F238E27FC236}">
                <a16:creationId xmlns:a16="http://schemas.microsoft.com/office/drawing/2014/main" id="{BF65B4B6-9E14-4B74-5571-49A0ECE84252}"/>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2025-05-05</a:t>
            </a:fld>
            <a:endParaRPr lang="sv-SE" dirty="0"/>
          </a:p>
        </p:txBody>
      </p:sp>
      <p:sp>
        <p:nvSpPr>
          <p:cNvPr id="5" name="Platshållare för sidfot 4">
            <a:extLst>
              <a:ext uri="{FF2B5EF4-FFF2-40B4-BE49-F238E27FC236}">
                <a16:creationId xmlns:a16="http://schemas.microsoft.com/office/drawing/2014/main" id="{2AF5E637-68B2-975F-0AB8-6103F58F703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7" name="Bildobjekt 6" descr="Region Kronobergs logotyp">
            <a:extLst>
              <a:ext uri="{FF2B5EF4-FFF2-40B4-BE49-F238E27FC236}">
                <a16:creationId xmlns:a16="http://schemas.microsoft.com/office/drawing/2014/main" id="{2A24C050-2A7E-9D77-4DDD-F8A83EB7B7E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707487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Avsnitt_Mörkblå">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ubrik 2">
            <a:extLst>
              <a:ext uri="{FF2B5EF4-FFF2-40B4-BE49-F238E27FC236}">
                <a16:creationId xmlns:a16="http://schemas.microsoft.com/office/drawing/2014/main" id="{9304E0E5-6541-AB7F-7614-3EBE51B625F4}"/>
              </a:ext>
            </a:extLst>
          </p:cNvPr>
          <p:cNvSpPr>
            <a:spLocks noGrp="1"/>
          </p:cNvSpPr>
          <p:nvPr>
            <p:ph type="title"/>
          </p:nvPr>
        </p:nvSpPr>
        <p:spPr>
          <a:xfrm>
            <a:off x="1927849" y="1954923"/>
            <a:ext cx="8336301" cy="2086671"/>
          </a:xfrm>
        </p:spPr>
        <p:txBody>
          <a:bodyPr anchor="ctr">
            <a:noAutofit/>
          </a:bodyPr>
          <a:lstStyle>
            <a:lvl1pPr algn="ctr">
              <a:defRPr sz="5400"/>
            </a:lvl1pPr>
          </a:lstStyle>
          <a:p>
            <a:r>
              <a:rPr lang="sv-SE" dirty="0"/>
              <a:t>Klicka här för att ändra mall för rubrikformat</a:t>
            </a:r>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8" name="Platshållare för bildnummer 5">
            <a:extLst>
              <a:ext uri="{FF2B5EF4-FFF2-40B4-BE49-F238E27FC236}">
                <a16:creationId xmlns:a16="http://schemas.microsoft.com/office/drawing/2014/main" id="{BF785853-D5FC-5D6F-4080-BE226062A69F}"/>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6" name="Platshållare för datum 3">
            <a:extLst>
              <a:ext uri="{FF2B5EF4-FFF2-40B4-BE49-F238E27FC236}">
                <a16:creationId xmlns:a16="http://schemas.microsoft.com/office/drawing/2014/main" id="{C0D64608-E567-A380-2507-6F7BE5416B98}"/>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2025-05-05</a:t>
            </a:fld>
            <a:endParaRPr lang="sv-SE" dirty="0"/>
          </a:p>
        </p:txBody>
      </p:sp>
      <p:sp>
        <p:nvSpPr>
          <p:cNvPr id="7" name="Platshållare för sidfot 4">
            <a:extLst>
              <a:ext uri="{FF2B5EF4-FFF2-40B4-BE49-F238E27FC236}">
                <a16:creationId xmlns:a16="http://schemas.microsoft.com/office/drawing/2014/main" id="{F91447F9-AD75-4018-24B0-8A81F9B418D4}"/>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9" name="Bildobjekt 8" descr="Region Kronobergs logotyp">
            <a:extLst>
              <a:ext uri="{FF2B5EF4-FFF2-40B4-BE49-F238E27FC236}">
                <a16:creationId xmlns:a16="http://schemas.microsoft.com/office/drawing/2014/main" id="{6B1CBEAB-2F9F-AF1D-27EC-625F300A090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26110080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Avsnitt_Mörkgrön">
    <p:bg>
      <p:bgPr>
        <a:solidFill>
          <a:srgbClr val="00413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a:xfrm>
            <a:off x="1927849" y="1954923"/>
            <a:ext cx="8336301" cy="2086671"/>
          </a:xfrm>
        </p:spPr>
        <p:txBody>
          <a:bodyPr anchor="ctr">
            <a:noAutofit/>
          </a:bodyPr>
          <a:lstStyle>
            <a:lvl1pPr algn="ctr">
              <a:defRPr sz="5400"/>
            </a:lvl1pPr>
          </a:lstStyle>
          <a:p>
            <a:r>
              <a:rPr lang="sv-SE" dirty="0"/>
              <a:t>Klicka här för att ändra mall för rubrikformat</a:t>
            </a:r>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7" name="Platshållare för bildnummer 5">
            <a:extLst>
              <a:ext uri="{FF2B5EF4-FFF2-40B4-BE49-F238E27FC236}">
                <a16:creationId xmlns:a16="http://schemas.microsoft.com/office/drawing/2014/main" id="{65F0A775-D430-03FA-0E80-939547111B4D}"/>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2" name="Platshållare för datum 3">
            <a:extLst>
              <a:ext uri="{FF2B5EF4-FFF2-40B4-BE49-F238E27FC236}">
                <a16:creationId xmlns:a16="http://schemas.microsoft.com/office/drawing/2014/main" id="{15BBD14D-1797-314B-496A-71DEF29E00DF}"/>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2025-05-05</a:t>
            </a:fld>
            <a:endParaRPr lang="sv-SE" dirty="0"/>
          </a:p>
        </p:txBody>
      </p:sp>
      <p:sp>
        <p:nvSpPr>
          <p:cNvPr id="6" name="Platshållare för sidfot 4">
            <a:extLst>
              <a:ext uri="{FF2B5EF4-FFF2-40B4-BE49-F238E27FC236}">
                <a16:creationId xmlns:a16="http://schemas.microsoft.com/office/drawing/2014/main" id="{E2C9097C-BFA2-08AC-1533-85BF710AE597}"/>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8" name="Bildobjekt 7" descr="Region Kronobergs logotyp">
            <a:extLst>
              <a:ext uri="{FF2B5EF4-FFF2-40B4-BE49-F238E27FC236}">
                <a16:creationId xmlns:a16="http://schemas.microsoft.com/office/drawing/2014/main" id="{97D2BF5A-4596-9DF0-0AC2-33CE1AC93DF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18459091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Avsnitt_Mörkrosa">
    <p:bg>
      <p:bgPr>
        <a:solidFill>
          <a:srgbClr val="700545"/>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ubrik 2">
            <a:extLst>
              <a:ext uri="{FF2B5EF4-FFF2-40B4-BE49-F238E27FC236}">
                <a16:creationId xmlns:a16="http://schemas.microsoft.com/office/drawing/2014/main" id="{BF154BB3-81AC-7FCF-9AA7-3FFA545321ED}"/>
              </a:ext>
            </a:extLst>
          </p:cNvPr>
          <p:cNvSpPr>
            <a:spLocks noGrp="1"/>
          </p:cNvSpPr>
          <p:nvPr>
            <p:ph type="title"/>
          </p:nvPr>
        </p:nvSpPr>
        <p:spPr>
          <a:xfrm>
            <a:off x="1927849" y="1954923"/>
            <a:ext cx="8336301" cy="2086671"/>
          </a:xfrm>
        </p:spPr>
        <p:txBody>
          <a:bodyPr anchor="ctr">
            <a:noAutofit/>
          </a:bodyPr>
          <a:lstStyle>
            <a:lvl1pPr algn="ctr">
              <a:defRPr sz="5400"/>
            </a:lvl1pPr>
          </a:lstStyle>
          <a:p>
            <a:r>
              <a:rPr lang="sv-SE" dirty="0"/>
              <a:t>Klicka här för att ändra mall för rubrikformat</a:t>
            </a:r>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7" name="Platshållare för bildnummer 5">
            <a:extLst>
              <a:ext uri="{FF2B5EF4-FFF2-40B4-BE49-F238E27FC236}">
                <a16:creationId xmlns:a16="http://schemas.microsoft.com/office/drawing/2014/main" id="{1A065A83-AA1E-5F57-0ACB-667631FF1300}"/>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2" name="Platshållare för datum 3">
            <a:extLst>
              <a:ext uri="{FF2B5EF4-FFF2-40B4-BE49-F238E27FC236}">
                <a16:creationId xmlns:a16="http://schemas.microsoft.com/office/drawing/2014/main" id="{DC6FED08-65E3-1863-C1B7-F35BDE01AE31}"/>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2025-05-05</a:t>
            </a:fld>
            <a:endParaRPr lang="sv-SE" dirty="0"/>
          </a:p>
        </p:txBody>
      </p:sp>
      <p:sp>
        <p:nvSpPr>
          <p:cNvPr id="6" name="Platshållare för sidfot 4">
            <a:extLst>
              <a:ext uri="{FF2B5EF4-FFF2-40B4-BE49-F238E27FC236}">
                <a16:creationId xmlns:a16="http://schemas.microsoft.com/office/drawing/2014/main" id="{92D948F9-5C99-C750-9EA9-E6D60B6E9C6B}"/>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8" name="Bildobjekt 7" descr="Region Kronobergs logotyp">
            <a:extLst>
              <a:ext uri="{FF2B5EF4-FFF2-40B4-BE49-F238E27FC236}">
                <a16:creationId xmlns:a16="http://schemas.microsoft.com/office/drawing/2014/main" id="{3BBAEC73-A09F-7C8D-F202-96148CC7BBA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13425674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Avsnitt_Rosa">
    <p:bg>
      <p:bgPr>
        <a:solidFill>
          <a:schemeClr val="accent2"/>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ubrik 2">
            <a:extLst>
              <a:ext uri="{FF2B5EF4-FFF2-40B4-BE49-F238E27FC236}">
                <a16:creationId xmlns:a16="http://schemas.microsoft.com/office/drawing/2014/main" id="{4AA424CA-FCDC-245E-15FC-E36E748B7BF9}"/>
              </a:ext>
            </a:extLst>
          </p:cNvPr>
          <p:cNvSpPr>
            <a:spLocks noGrp="1"/>
          </p:cNvSpPr>
          <p:nvPr>
            <p:ph type="title"/>
          </p:nvPr>
        </p:nvSpPr>
        <p:spPr>
          <a:xfrm>
            <a:off x="1927849" y="1954923"/>
            <a:ext cx="8336301" cy="2086671"/>
          </a:xfrm>
        </p:spPr>
        <p:txBody>
          <a:bodyPr anchor="ctr">
            <a:noAutofit/>
          </a:bodyPr>
          <a:lstStyle>
            <a:lvl1pPr algn="ctr">
              <a:defRPr sz="5400"/>
            </a:lvl1pPr>
          </a:lstStyle>
          <a:p>
            <a:r>
              <a:rPr lang="sv-SE" dirty="0"/>
              <a:t>Klicka här för att ändra mall för rubrikformat</a:t>
            </a:r>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7" name="Platshållare för bildnummer 5">
            <a:extLst>
              <a:ext uri="{FF2B5EF4-FFF2-40B4-BE49-F238E27FC236}">
                <a16:creationId xmlns:a16="http://schemas.microsoft.com/office/drawing/2014/main" id="{9F59BC06-BE1E-50F8-CFBF-81D75CB54DE3}"/>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775C409-E6E6-8340-B1FF-A7171D839781}"/>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2025-05-05</a:t>
            </a:fld>
            <a:endParaRPr lang="sv-SE" dirty="0"/>
          </a:p>
        </p:txBody>
      </p:sp>
      <p:sp>
        <p:nvSpPr>
          <p:cNvPr id="6" name="Platshållare för sidfot 4">
            <a:extLst>
              <a:ext uri="{FF2B5EF4-FFF2-40B4-BE49-F238E27FC236}">
                <a16:creationId xmlns:a16="http://schemas.microsoft.com/office/drawing/2014/main" id="{86492A95-E3DE-744A-DC1E-24AC20D4C57E}"/>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8" name="Bildobjekt 7" descr="Region Kronobergs logotyp">
            <a:extLst>
              <a:ext uri="{FF2B5EF4-FFF2-40B4-BE49-F238E27FC236}">
                <a16:creationId xmlns:a16="http://schemas.microsoft.com/office/drawing/2014/main" id="{9D78E102-C7CD-1129-5DB5-73339A11AB5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35309006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vådelat innehåll_Grön">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chemeClr val="accent1"/>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tx1"/>
                </a:solidFill>
              </a:defRPr>
            </a:lvl1pPr>
          </a:lstStyle>
          <a:p>
            <a:r>
              <a:rPr lang="sv-SE" dirty="0"/>
              <a:t>Klicka här för att ändra mall för rubrikformat</a:t>
            </a:r>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2025-05-05</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33934218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vådelat innehåll_Rosa">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chemeClr val="accent2"/>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tx1"/>
                </a:solidFill>
              </a:defRPr>
            </a:lvl1pPr>
          </a:lstStyle>
          <a:p>
            <a:r>
              <a:rPr lang="sv-SE" dirty="0"/>
              <a:t>Klicka här för att ändra mall för rubrikformat</a:t>
            </a:r>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bg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2025-05-05</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2779552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lutningsbild">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241DCC-EF83-BA75-77E2-666C4BAED7BA}"/>
              </a:ext>
              <a:ext uri="{C183D7F6-B498-43B3-948B-1728B52AA6E4}">
                <adec:decorative xmlns:adec="http://schemas.microsoft.com/office/drawing/2017/decorative" val="1"/>
              </a:ext>
            </a:extLst>
          </p:cNvPr>
          <p:cNvSpPr/>
          <p:nvPr userDrawn="1"/>
        </p:nvSpPr>
        <p:spPr>
          <a:xfrm>
            <a:off x="-1" y="3429000"/>
            <a:ext cx="12192000" cy="3429000"/>
          </a:xfrm>
          <a:prstGeom prst="rect">
            <a:avLst/>
          </a:prstGeom>
          <a:solidFill>
            <a:srgbClr val="0041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 name="Bildobjekt 1">
            <a:extLst>
              <a:ext uri="{FF2B5EF4-FFF2-40B4-BE49-F238E27FC236}">
                <a16:creationId xmlns:a16="http://schemas.microsoft.com/office/drawing/2014/main" id="{DCABAA49-B847-E534-66D8-9342DE1766F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38" t="-506" r="4923" b="69"/>
          <a:stretch/>
        </p:blipFill>
        <p:spPr>
          <a:xfrm>
            <a:off x="-1" y="294214"/>
            <a:ext cx="12192001" cy="6419017"/>
          </a:xfrm>
          <a:prstGeom prst="rect">
            <a:avLst/>
          </a:prstGeom>
        </p:spPr>
      </p:pic>
      <p:pic>
        <p:nvPicPr>
          <p:cNvPr id="3" name="Bildobjekt 2" descr="Region Kronobergs logotyp">
            <a:extLst>
              <a:ext uri="{FF2B5EF4-FFF2-40B4-BE49-F238E27FC236}">
                <a16:creationId xmlns:a16="http://schemas.microsoft.com/office/drawing/2014/main" id="{3C0F82EB-5ACD-C7CA-05AD-B96BC9CDB0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5101680" y="2255506"/>
            <a:ext cx="1988638" cy="2346987"/>
          </a:xfrm>
          <a:prstGeom prst="rect">
            <a:avLst/>
          </a:prstGeom>
        </p:spPr>
      </p:pic>
      <p:sp>
        <p:nvSpPr>
          <p:cNvPr id="17" name="Rubrik 16">
            <a:extLst>
              <a:ext uri="{FF2B5EF4-FFF2-40B4-BE49-F238E27FC236}">
                <a16:creationId xmlns:a16="http://schemas.microsoft.com/office/drawing/2014/main" id="{A17BA132-B236-B5C8-8E0E-6E209B945A23}"/>
              </a:ext>
            </a:extLst>
          </p:cNvPr>
          <p:cNvSpPr>
            <a:spLocks noGrp="1"/>
          </p:cNvSpPr>
          <p:nvPr>
            <p:ph type="title" hasCustomPrompt="1"/>
          </p:nvPr>
        </p:nvSpPr>
        <p:spPr>
          <a:xfrm>
            <a:off x="4065915" y="4938771"/>
            <a:ext cx="4060168" cy="582133"/>
          </a:xfrm>
        </p:spPr>
        <p:txBody>
          <a:bodyPr>
            <a:normAutofit/>
          </a:bodyPr>
          <a:lstStyle>
            <a:lvl1pPr algn="ctr">
              <a:defRPr sz="1600" b="0" i="0">
                <a:solidFill>
                  <a:schemeClr val="bg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Lägg till webbadress</a:t>
            </a:r>
          </a:p>
        </p:txBody>
      </p:sp>
    </p:spTree>
    <p:extLst>
      <p:ext uri="{BB962C8B-B14F-4D97-AF65-F5344CB8AC3E}">
        <p14:creationId xmlns:p14="http://schemas.microsoft.com/office/powerpoint/2010/main" val="30704556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Avslutningsbild_2">
    <p:bg>
      <p:bgPr>
        <a:solidFill>
          <a:srgbClr val="00413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CA3558A6-D80F-9805-281E-5B97F9A0A9C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8837" b="5077"/>
          <a:stretch/>
        </p:blipFill>
        <p:spPr>
          <a:xfrm>
            <a:off x="1974449" y="0"/>
            <a:ext cx="8243100" cy="6858000"/>
          </a:xfrm>
          <a:prstGeom prst="rect">
            <a:avLst/>
          </a:prstGeom>
        </p:spPr>
      </p:pic>
      <p:pic>
        <p:nvPicPr>
          <p:cNvPr id="3" name="Bildobjekt 2" descr="Region Kronobergs logotyp">
            <a:extLst>
              <a:ext uri="{FF2B5EF4-FFF2-40B4-BE49-F238E27FC236}">
                <a16:creationId xmlns:a16="http://schemas.microsoft.com/office/drawing/2014/main" id="{EDD5676D-7486-6BF0-3060-3690D28E94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5081877" y="2231968"/>
            <a:ext cx="2028246" cy="2394063"/>
          </a:xfrm>
          <a:prstGeom prst="rect">
            <a:avLst/>
          </a:prstGeom>
        </p:spPr>
      </p:pic>
      <p:sp>
        <p:nvSpPr>
          <p:cNvPr id="17" name="Rubrik 16">
            <a:extLst>
              <a:ext uri="{FF2B5EF4-FFF2-40B4-BE49-F238E27FC236}">
                <a16:creationId xmlns:a16="http://schemas.microsoft.com/office/drawing/2014/main" id="{A17BA132-B236-B5C8-8E0E-6E209B945A23}"/>
              </a:ext>
            </a:extLst>
          </p:cNvPr>
          <p:cNvSpPr>
            <a:spLocks noGrp="1"/>
          </p:cNvSpPr>
          <p:nvPr>
            <p:ph type="title" hasCustomPrompt="1"/>
          </p:nvPr>
        </p:nvSpPr>
        <p:spPr>
          <a:xfrm>
            <a:off x="3423555" y="5319890"/>
            <a:ext cx="5344888" cy="582133"/>
          </a:xfrm>
        </p:spPr>
        <p:txBody>
          <a:bodyPr>
            <a:normAutofit/>
          </a:bodyPr>
          <a:lstStyle>
            <a:lvl1pPr algn="ctr">
              <a:defRPr sz="20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Lägg till webbadress</a:t>
            </a:r>
          </a:p>
        </p:txBody>
      </p:sp>
    </p:spTree>
    <p:extLst>
      <p:ext uri="{BB962C8B-B14F-4D97-AF65-F5344CB8AC3E}">
        <p14:creationId xmlns:p14="http://schemas.microsoft.com/office/powerpoint/2010/main" val="20076235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Avslutningsbild_Text_Grön">
    <p:bg>
      <p:bgPr>
        <a:solidFill>
          <a:schemeClr val="accent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A5E67BAE-5378-A2B3-DCDA-3A8067B4774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0" t="9062" r="71690" b="14627"/>
          <a:stretch/>
        </p:blipFill>
        <p:spPr>
          <a:xfrm>
            <a:off x="6706601" y="-1"/>
            <a:ext cx="5485398" cy="6857999"/>
          </a:xfrm>
          <a:prstGeom prst="rect">
            <a:avLst/>
          </a:prstGeom>
        </p:spPr>
      </p:pic>
      <p:pic>
        <p:nvPicPr>
          <p:cNvPr id="2" name="Bildobjekt 1" descr="Region Kronobergs logotyp">
            <a:extLst>
              <a:ext uri="{FF2B5EF4-FFF2-40B4-BE49-F238E27FC236}">
                <a16:creationId xmlns:a16="http://schemas.microsoft.com/office/drawing/2014/main" id="{7F25A052-AB9F-0133-DEB4-B5A74D6B97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9253990" y="3158068"/>
            <a:ext cx="1820640" cy="2148714"/>
          </a:xfrm>
          <a:prstGeom prst="rect">
            <a:avLst/>
          </a:prstGeom>
        </p:spPr>
      </p:pic>
      <p:sp>
        <p:nvSpPr>
          <p:cNvPr id="13" name="Rubrik 8">
            <a:extLst>
              <a:ext uri="{FF2B5EF4-FFF2-40B4-BE49-F238E27FC236}">
                <a16:creationId xmlns:a16="http://schemas.microsoft.com/office/drawing/2014/main" id="{68A95451-3858-D0F1-2E01-C8409482E820}"/>
              </a:ext>
            </a:extLst>
          </p:cNvPr>
          <p:cNvSpPr>
            <a:spLocks noGrp="1"/>
          </p:cNvSpPr>
          <p:nvPr>
            <p:ph type="title" hasCustomPrompt="1"/>
          </p:nvPr>
        </p:nvSpPr>
        <p:spPr>
          <a:xfrm>
            <a:off x="633530" y="1130064"/>
            <a:ext cx="5711548" cy="2929285"/>
          </a:xfrm>
        </p:spPr>
        <p:txBody>
          <a:bodyPr anchor="b">
            <a:noAutofit/>
          </a:bodyPr>
          <a:lstStyle>
            <a:lvl1pPr>
              <a:defRPr sz="5200">
                <a:latin typeface="+mj-lt"/>
              </a:defRPr>
            </a:lvl1pPr>
          </a:lstStyle>
          <a:p>
            <a:pPr lvl="0"/>
            <a:r>
              <a:rPr lang="sv-SE" dirty="0"/>
              <a:t>Avslutning eller kontakt</a:t>
            </a:r>
          </a:p>
        </p:txBody>
      </p:sp>
      <p:sp>
        <p:nvSpPr>
          <p:cNvPr id="14" name="Underrubrik 2">
            <a:extLst>
              <a:ext uri="{FF2B5EF4-FFF2-40B4-BE49-F238E27FC236}">
                <a16:creationId xmlns:a16="http://schemas.microsoft.com/office/drawing/2014/main" id="{89EB1D23-790B-FFF2-213B-EE9E4F185956}"/>
              </a:ext>
            </a:extLst>
          </p:cNvPr>
          <p:cNvSpPr>
            <a:spLocks noGrp="1"/>
          </p:cNvSpPr>
          <p:nvPr>
            <p:ph type="subTitle" idx="1" hasCustomPrompt="1"/>
          </p:nvPr>
        </p:nvSpPr>
        <p:spPr>
          <a:xfrm>
            <a:off x="633529" y="4238964"/>
            <a:ext cx="5711548" cy="1747769"/>
          </a:xfrm>
        </p:spPr>
        <p:txBody>
          <a:bodyPr anchor="t">
            <a:normAutofit/>
          </a:bodyPr>
          <a:lstStyle>
            <a:lvl1pPr marL="0" indent="0" algn="l">
              <a:buNone/>
              <a:defRPr sz="2400" cap="none" baseline="0">
                <a:solidFill>
                  <a:schemeClr val="tx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till text</a:t>
            </a:r>
          </a:p>
        </p:txBody>
      </p:sp>
    </p:spTree>
    <p:extLst>
      <p:ext uri="{BB962C8B-B14F-4D97-AF65-F5344CB8AC3E}">
        <p14:creationId xmlns:p14="http://schemas.microsoft.com/office/powerpoint/2010/main" val="261201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till vänster_2">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CA256862-EE6C-34AD-6C41-43F80B95E148}"/>
              </a:ext>
            </a:extLst>
          </p:cNvPr>
          <p:cNvSpPr>
            <a:spLocks noGrp="1"/>
          </p:cNvSpPr>
          <p:nvPr>
            <p:ph type="title"/>
          </p:nvPr>
        </p:nvSpPr>
        <p:spPr>
          <a:xfrm>
            <a:off x="6749930" y="517522"/>
            <a:ext cx="4880094" cy="1325563"/>
          </a:xfrm>
        </p:spPr>
        <p:txBody>
          <a:bodyPr/>
          <a:lstStyle/>
          <a:p>
            <a:r>
              <a:rPr lang="sv-SE"/>
              <a:t>Klicka här för att ändra mall för rubrikformat</a:t>
            </a:r>
          </a:p>
        </p:txBody>
      </p:sp>
      <p:sp>
        <p:nvSpPr>
          <p:cNvPr id="8" name="Platshållare för text 7">
            <a:extLst>
              <a:ext uri="{FF2B5EF4-FFF2-40B4-BE49-F238E27FC236}">
                <a16:creationId xmlns:a16="http://schemas.microsoft.com/office/drawing/2014/main" id="{C1981DC1-92EB-A0FE-DDCD-63F7EB68BC94}"/>
              </a:ext>
            </a:extLst>
          </p:cNvPr>
          <p:cNvSpPr>
            <a:spLocks noGrp="1"/>
          </p:cNvSpPr>
          <p:nvPr>
            <p:ph type="body" sz="quarter" idx="18"/>
          </p:nvPr>
        </p:nvSpPr>
        <p:spPr>
          <a:xfrm>
            <a:off x="6749928" y="2025650"/>
            <a:ext cx="4880095"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1225296" y="704336"/>
            <a:ext cx="7321296" cy="7321296"/>
          </a:xfrm>
          <a:prstGeom prst="teardrop">
            <a:avLst/>
          </a:prstGeom>
          <a:noFill/>
        </p:spPr>
        <p:txBody>
          <a:bodyPr anchor="t"/>
          <a:lstStyle>
            <a:lvl1pPr marL="0" indent="0" algn="r">
              <a:buNone/>
              <a:defRPr/>
            </a:lvl1pPr>
          </a:lstStyle>
          <a:p>
            <a:r>
              <a:rPr lang="sv-SE"/>
              <a:t>Klicka på ikonen för att lägga till en bild</a:t>
            </a:r>
            <a:endParaRPr lang="sv-SE" dirty="0"/>
          </a:p>
        </p:txBody>
      </p:sp>
      <p:sp>
        <p:nvSpPr>
          <p:cNvPr id="5" name="Slide Number Placeholder 6">
            <a:extLst>
              <a:ext uri="{FF2B5EF4-FFF2-40B4-BE49-F238E27FC236}">
                <a16:creationId xmlns:a16="http://schemas.microsoft.com/office/drawing/2014/main" id="{C3B6E33D-BA6F-2C1F-3C14-C99DDBF609D4}"/>
              </a:ext>
            </a:extLst>
          </p:cNvPr>
          <p:cNvSpPr>
            <a:spLocks noGrp="1"/>
          </p:cNvSpPr>
          <p:nvPr>
            <p:ph type="sldNum" sz="quarter" idx="17"/>
          </p:nvPr>
        </p:nvSpPr>
        <p:spPr>
          <a:xfrm>
            <a:off x="6252786" y="6426926"/>
            <a:ext cx="471753" cy="294549"/>
          </a:xfrm>
        </p:spPr>
        <p:txBody>
          <a:bodyPr/>
          <a:lstStyle/>
          <a:p>
            <a:fld id="{FDD9FC71-94E5-4C63-83F9-09F1766974D0}" type="slidenum">
              <a:rPr lang="sv-SE" smtClean="0"/>
              <a:pPr/>
              <a:t>‹#›</a:t>
            </a:fld>
            <a:endParaRPr lang="sv-SE"/>
          </a:p>
        </p:txBody>
      </p:sp>
      <p:sp>
        <p:nvSpPr>
          <p:cNvPr id="3" name="Date Placeholder 4">
            <a:extLst>
              <a:ext uri="{FF2B5EF4-FFF2-40B4-BE49-F238E27FC236}">
                <a16:creationId xmlns:a16="http://schemas.microsoft.com/office/drawing/2014/main" id="{888EF1CC-0BBB-23D6-30A8-9F4910180270}"/>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2025-05-05</a:t>
            </a:fld>
            <a:endParaRPr lang="sv-SE" dirty="0"/>
          </a:p>
        </p:txBody>
      </p:sp>
    </p:spTree>
    <p:extLst>
      <p:ext uri="{BB962C8B-B14F-4D97-AF65-F5344CB8AC3E}">
        <p14:creationId xmlns:p14="http://schemas.microsoft.com/office/powerpoint/2010/main" val="15858357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Avslutningsbild_Text_Rosa">
    <p:bg>
      <p:bgPr>
        <a:solidFill>
          <a:schemeClr val="accent2"/>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FC63BFF-6B4C-BC38-47EC-F7FCD69E6E2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0" t="9062" r="71690" b="14627"/>
          <a:stretch/>
        </p:blipFill>
        <p:spPr>
          <a:xfrm>
            <a:off x="6706601" y="-1"/>
            <a:ext cx="5485398" cy="6857999"/>
          </a:xfrm>
          <a:prstGeom prst="rect">
            <a:avLst/>
          </a:prstGeom>
        </p:spPr>
      </p:pic>
      <p:pic>
        <p:nvPicPr>
          <p:cNvPr id="2" name="Bildobjekt 1" descr="Region Kronobergs logotyp">
            <a:extLst>
              <a:ext uri="{FF2B5EF4-FFF2-40B4-BE49-F238E27FC236}">
                <a16:creationId xmlns:a16="http://schemas.microsoft.com/office/drawing/2014/main" id="{97C8BF8A-DC13-5EFE-8932-91F8595846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9253990" y="3158068"/>
            <a:ext cx="1820640" cy="2148714"/>
          </a:xfrm>
          <a:prstGeom prst="rect">
            <a:avLst/>
          </a:prstGeom>
        </p:spPr>
      </p:pic>
      <p:sp>
        <p:nvSpPr>
          <p:cNvPr id="9" name="Rubrik 8">
            <a:extLst>
              <a:ext uri="{FF2B5EF4-FFF2-40B4-BE49-F238E27FC236}">
                <a16:creationId xmlns:a16="http://schemas.microsoft.com/office/drawing/2014/main" id="{69EE33FE-F484-2AF6-5C44-24CE79007602}"/>
              </a:ext>
            </a:extLst>
          </p:cNvPr>
          <p:cNvSpPr>
            <a:spLocks noGrp="1"/>
          </p:cNvSpPr>
          <p:nvPr>
            <p:ph type="title" hasCustomPrompt="1"/>
          </p:nvPr>
        </p:nvSpPr>
        <p:spPr>
          <a:xfrm>
            <a:off x="633530" y="1130064"/>
            <a:ext cx="5711548" cy="2929285"/>
          </a:xfrm>
        </p:spPr>
        <p:txBody>
          <a:bodyPr anchor="b">
            <a:noAutofit/>
          </a:bodyPr>
          <a:lstStyle>
            <a:lvl1pPr>
              <a:defRPr sz="5200">
                <a:latin typeface="+mj-lt"/>
              </a:defRPr>
            </a:lvl1pPr>
          </a:lstStyle>
          <a:p>
            <a:pPr lvl="0"/>
            <a:r>
              <a:rPr lang="sv-SE" noProof="0" dirty="0"/>
              <a:t>Avslutning eller kontakt</a:t>
            </a:r>
          </a:p>
        </p:txBody>
      </p:sp>
      <p:sp>
        <p:nvSpPr>
          <p:cNvPr id="12" name="Underrubrik 2">
            <a:extLst>
              <a:ext uri="{FF2B5EF4-FFF2-40B4-BE49-F238E27FC236}">
                <a16:creationId xmlns:a16="http://schemas.microsoft.com/office/drawing/2014/main" id="{6F52D620-F16A-6BB7-3456-DCA46CEAFD27}"/>
              </a:ext>
            </a:extLst>
          </p:cNvPr>
          <p:cNvSpPr>
            <a:spLocks noGrp="1"/>
          </p:cNvSpPr>
          <p:nvPr>
            <p:ph type="subTitle" idx="1" hasCustomPrompt="1"/>
          </p:nvPr>
        </p:nvSpPr>
        <p:spPr>
          <a:xfrm>
            <a:off x="633529" y="4238964"/>
            <a:ext cx="5711548" cy="1747769"/>
          </a:xfrm>
        </p:spPr>
        <p:txBody>
          <a:bodyPr anchor="t">
            <a:normAutofit/>
          </a:bodyPr>
          <a:lstStyle>
            <a:lvl1pPr marL="0" indent="0" algn="l">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dirty="0"/>
              <a:t>Lägg till text</a:t>
            </a:r>
          </a:p>
        </p:txBody>
      </p:sp>
    </p:spTree>
    <p:extLst>
      <p:ext uri="{BB962C8B-B14F-4D97-AF65-F5344CB8AC3E}">
        <p14:creationId xmlns:p14="http://schemas.microsoft.com/office/powerpoint/2010/main" val="34593287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el">
    <p:bg>
      <p:bgPr>
        <a:solidFill>
          <a:schemeClr val="accent1"/>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A5AE3830-5278-7E19-E7AC-5058B5CB9D5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60266" t="6614" b="4210"/>
          <a:stretch/>
        </p:blipFill>
        <p:spPr>
          <a:xfrm>
            <a:off x="-1" y="0"/>
            <a:ext cx="6474059" cy="6857999"/>
          </a:xfrm>
          <a:prstGeom prst="rect">
            <a:avLst/>
          </a:prstGeom>
        </p:spPr>
      </p:pic>
      <p:sp>
        <p:nvSpPr>
          <p:cNvPr id="4" name="Rubrik 3">
            <a:extLst>
              <a:ext uri="{FF2B5EF4-FFF2-40B4-BE49-F238E27FC236}">
                <a16:creationId xmlns:a16="http://schemas.microsoft.com/office/drawing/2014/main" id="{9C1512DA-9E40-CF35-AC79-7F617696BB8B}"/>
              </a:ext>
            </a:extLst>
          </p:cNvPr>
          <p:cNvSpPr>
            <a:spLocks noGrp="1"/>
          </p:cNvSpPr>
          <p:nvPr>
            <p:ph type="title" hasCustomPrompt="1"/>
          </p:nvPr>
        </p:nvSpPr>
        <p:spPr>
          <a:xfrm>
            <a:off x="6546796" y="864105"/>
            <a:ext cx="4774267" cy="3535156"/>
          </a:xfrm>
        </p:spPr>
        <p:txBody>
          <a:bodyPr anchor="t">
            <a:normAutofit/>
          </a:bodyPr>
          <a:lstStyle>
            <a:lvl1pPr algn="r">
              <a:defRPr sz="6000" b="1" i="0">
                <a:solidFill>
                  <a:schemeClr val="bg1"/>
                </a:solidFill>
                <a:latin typeface="+mj-lt"/>
                <a:ea typeface="Open Sans Extrabold" panose="020B0906030804020204" pitchFamily="34" charset="0"/>
                <a:cs typeface="Open Sans Extrabold" panose="020B0906030804020204" pitchFamily="34" charset="0"/>
              </a:defRPr>
            </a:lvl1pPr>
          </a:lstStyle>
          <a:p>
            <a:r>
              <a:rPr lang="sv-SE" dirty="0"/>
              <a:t>Titel</a:t>
            </a:r>
          </a:p>
        </p:txBody>
      </p:sp>
      <p:sp>
        <p:nvSpPr>
          <p:cNvPr id="9" name="Underrubrik 2">
            <a:extLst>
              <a:ext uri="{FF2B5EF4-FFF2-40B4-BE49-F238E27FC236}">
                <a16:creationId xmlns:a16="http://schemas.microsoft.com/office/drawing/2014/main" id="{DC44104B-48FE-3858-DE21-17C04BBBC2C6}"/>
              </a:ext>
            </a:extLst>
          </p:cNvPr>
          <p:cNvSpPr>
            <a:spLocks noGrp="1"/>
          </p:cNvSpPr>
          <p:nvPr>
            <p:ph type="subTitle" idx="1" hasCustomPrompt="1"/>
          </p:nvPr>
        </p:nvSpPr>
        <p:spPr>
          <a:xfrm>
            <a:off x="6988630" y="5373407"/>
            <a:ext cx="4332434" cy="623887"/>
          </a:xfrm>
        </p:spPr>
        <p:txBody>
          <a:bodyPr anchor="ctr">
            <a:normAutofit/>
          </a:bodyPr>
          <a:lstStyle>
            <a:lvl1pPr marL="0" indent="0" algn="r">
              <a:buNone/>
              <a:defRPr sz="2400" cap="none"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spTree>
    <p:extLst>
      <p:ext uri="{BB962C8B-B14F-4D97-AF65-F5344CB8AC3E}">
        <p14:creationId xmlns:p14="http://schemas.microsoft.com/office/powerpoint/2010/main" val="19919478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BC9B2779-0085-DC05-206F-6C55BAFBF795}"/>
              </a:ext>
            </a:extLst>
          </p:cNvPr>
          <p:cNvSpPr>
            <a:spLocks noGrp="1"/>
          </p:cNvSpPr>
          <p:nvPr>
            <p:ph type="title"/>
          </p:nvPr>
        </p:nvSpPr>
        <p:spPr/>
        <p:txBody>
          <a:bodyPr/>
          <a:lstStyle/>
          <a:p>
            <a:r>
              <a:rPr lang="sv-SE"/>
              <a:t>Klicka här för att ändra mall för rubrikformat</a:t>
            </a:r>
            <a:endParaRPr lang="sv-SE" dirty="0"/>
          </a:p>
        </p:txBody>
      </p:sp>
      <p:sp>
        <p:nvSpPr>
          <p:cNvPr id="11" name="Platshållare för innehåll 10">
            <a:extLst>
              <a:ext uri="{FF2B5EF4-FFF2-40B4-BE49-F238E27FC236}">
                <a16:creationId xmlns:a16="http://schemas.microsoft.com/office/drawing/2014/main" id="{A51BC271-153A-FD43-22C0-256512427AB1}"/>
              </a:ext>
            </a:extLst>
          </p:cNvPr>
          <p:cNvSpPr>
            <a:spLocks noGrp="1"/>
          </p:cNvSpPr>
          <p:nvPr>
            <p:ph sz="quarter" idx="15"/>
          </p:nvPr>
        </p:nvSpPr>
        <p:spPr>
          <a:xfrm>
            <a:off x="633076" y="2024789"/>
            <a:ext cx="833630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bildnummer 4">
            <a:extLst>
              <a:ext uri="{FF2B5EF4-FFF2-40B4-BE49-F238E27FC236}">
                <a16:creationId xmlns:a16="http://schemas.microsoft.com/office/drawing/2014/main" id="{4D35334A-EDDD-1F87-D106-441E8C38C561}"/>
              </a:ext>
            </a:extLst>
          </p:cNvPr>
          <p:cNvSpPr>
            <a:spLocks noGrp="1"/>
          </p:cNvSpPr>
          <p:nvPr>
            <p:ph type="sldNum" sz="quarter" idx="14"/>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F8B84731-E19F-BD2C-F6B3-22EABE26FBC9}"/>
              </a:ext>
            </a:extLst>
          </p:cNvPr>
          <p:cNvSpPr>
            <a:spLocks noGrp="1"/>
          </p:cNvSpPr>
          <p:nvPr>
            <p:ph type="dt" sz="half" idx="12"/>
          </p:nvPr>
        </p:nvSpPr>
        <p:spPr/>
        <p:txBody>
          <a:bodyPr/>
          <a:lstStyle/>
          <a:p>
            <a:fld id="{663AC0A1-BF03-4687-BDDD-A787ED1917E4}" type="datetimeFigureOut">
              <a:rPr lang="sv-SE" smtClean="0"/>
              <a:pPr/>
              <a:t>2025-05-05</a:t>
            </a:fld>
            <a:endParaRPr lang="sv-SE" dirty="0"/>
          </a:p>
        </p:txBody>
      </p:sp>
      <p:sp>
        <p:nvSpPr>
          <p:cNvPr id="3" name="Platshållare för sidfot 2">
            <a:extLst>
              <a:ext uri="{FF2B5EF4-FFF2-40B4-BE49-F238E27FC236}">
                <a16:creationId xmlns:a16="http://schemas.microsoft.com/office/drawing/2014/main" id="{1EAB6E72-BA71-4497-2A7C-AF8043010F42}"/>
              </a:ext>
            </a:extLst>
          </p:cNvPr>
          <p:cNvSpPr>
            <a:spLocks noGrp="1"/>
          </p:cNvSpPr>
          <p:nvPr>
            <p:ph type="ftr" sz="quarter" idx="13"/>
          </p:nvPr>
        </p:nvSpPr>
        <p:spPr/>
        <p:txBody>
          <a:bodyPr/>
          <a:lstStyle/>
          <a:p>
            <a:endParaRPr lang="sv-SE" dirty="0"/>
          </a:p>
        </p:txBody>
      </p:sp>
    </p:spTree>
    <p:extLst>
      <p:ext uri="{BB962C8B-B14F-4D97-AF65-F5344CB8AC3E}">
        <p14:creationId xmlns:p14="http://schemas.microsoft.com/office/powerpoint/2010/main" val="29470391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ubrik &amp; 2 spalter">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0E7A07BE-FCFC-1EFE-15DE-8F28EC177ECC}"/>
              </a:ext>
            </a:extLst>
          </p:cNvPr>
          <p:cNvSpPr>
            <a:spLocks noGrp="1"/>
          </p:cNvSpPr>
          <p:nvPr>
            <p:ph type="title"/>
          </p:nvPr>
        </p:nvSpPr>
        <p:spPr/>
        <p:txBody>
          <a:bodyPr/>
          <a:lstStyle/>
          <a:p>
            <a:r>
              <a:rPr lang="sv-SE"/>
              <a:t>Klicka här för att ändra mall för rubrikformat</a:t>
            </a:r>
          </a:p>
        </p:txBody>
      </p:sp>
      <p:sp>
        <p:nvSpPr>
          <p:cNvPr id="10" name="Platshållare för innehåll 10">
            <a:extLst>
              <a:ext uri="{FF2B5EF4-FFF2-40B4-BE49-F238E27FC236}">
                <a16:creationId xmlns:a16="http://schemas.microsoft.com/office/drawing/2014/main" id="{E4FEB789-CFC9-2534-8ED9-E95125A2C064}"/>
              </a:ext>
            </a:extLst>
          </p:cNvPr>
          <p:cNvSpPr>
            <a:spLocks noGrp="1"/>
          </p:cNvSpPr>
          <p:nvPr>
            <p:ph sz="quarter" idx="16"/>
          </p:nvPr>
        </p:nvSpPr>
        <p:spPr>
          <a:xfrm>
            <a:off x="633528" y="2025497"/>
            <a:ext cx="490103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10">
            <a:extLst>
              <a:ext uri="{FF2B5EF4-FFF2-40B4-BE49-F238E27FC236}">
                <a16:creationId xmlns:a16="http://schemas.microsoft.com/office/drawing/2014/main" id="{11B4E59E-0FE4-B739-9766-FB27CDB1DFCE}"/>
              </a:ext>
            </a:extLst>
          </p:cNvPr>
          <p:cNvSpPr>
            <a:spLocks noGrp="1"/>
          </p:cNvSpPr>
          <p:nvPr>
            <p:ph sz="quarter" idx="17"/>
          </p:nvPr>
        </p:nvSpPr>
        <p:spPr>
          <a:xfrm>
            <a:off x="5638664" y="2025497"/>
            <a:ext cx="490103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bildnummer 4">
            <a:extLst>
              <a:ext uri="{FF2B5EF4-FFF2-40B4-BE49-F238E27FC236}">
                <a16:creationId xmlns:a16="http://schemas.microsoft.com/office/drawing/2014/main" id="{66034EB9-0D0C-D10C-1222-AA3B36F37AEB}"/>
              </a:ext>
            </a:extLst>
          </p:cNvPr>
          <p:cNvSpPr>
            <a:spLocks noGrp="1"/>
          </p:cNvSpPr>
          <p:nvPr>
            <p:ph type="sldNum" sz="quarter" idx="15"/>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49C2014-E2DB-E174-515A-4EA228E8E07D}"/>
              </a:ext>
            </a:extLst>
          </p:cNvPr>
          <p:cNvSpPr>
            <a:spLocks noGrp="1"/>
          </p:cNvSpPr>
          <p:nvPr>
            <p:ph type="dt" sz="half" idx="13"/>
          </p:nvPr>
        </p:nvSpPr>
        <p:spPr/>
        <p:txBody>
          <a:bodyPr/>
          <a:lstStyle/>
          <a:p>
            <a:fld id="{663AC0A1-BF03-4687-BDDD-A787ED1917E4}" type="datetimeFigureOut">
              <a:rPr lang="sv-SE" smtClean="0"/>
              <a:pPr/>
              <a:t>2025-05-05</a:t>
            </a:fld>
            <a:endParaRPr lang="sv-SE" dirty="0"/>
          </a:p>
        </p:txBody>
      </p:sp>
      <p:sp>
        <p:nvSpPr>
          <p:cNvPr id="3" name="Platshållare för sidfot 2">
            <a:extLst>
              <a:ext uri="{FF2B5EF4-FFF2-40B4-BE49-F238E27FC236}">
                <a16:creationId xmlns:a16="http://schemas.microsoft.com/office/drawing/2014/main" id="{F66F0875-1F5F-2D2B-867F-83DBF7430B50}"/>
              </a:ext>
            </a:extLst>
          </p:cNvPr>
          <p:cNvSpPr>
            <a:spLocks noGrp="1"/>
          </p:cNvSpPr>
          <p:nvPr>
            <p:ph type="ftr" sz="quarter" idx="14"/>
          </p:nvPr>
        </p:nvSpPr>
        <p:spPr/>
        <p:txBody>
          <a:bodyPr/>
          <a:lstStyle/>
          <a:p>
            <a:endParaRPr lang="sv-SE" dirty="0"/>
          </a:p>
        </p:txBody>
      </p:sp>
    </p:spTree>
    <p:extLst>
      <p:ext uri="{BB962C8B-B14F-4D97-AF65-F5344CB8AC3E}">
        <p14:creationId xmlns:p14="http://schemas.microsoft.com/office/powerpoint/2010/main" val="22892302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 till vänster">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1FA3189C-AC3C-5251-C5C2-4B0A658D97D5}"/>
              </a:ext>
            </a:extLst>
          </p:cNvPr>
          <p:cNvSpPr>
            <a:spLocks noGrp="1"/>
          </p:cNvSpPr>
          <p:nvPr>
            <p:ph type="title"/>
          </p:nvPr>
        </p:nvSpPr>
        <p:spPr>
          <a:xfrm>
            <a:off x="6749928" y="517522"/>
            <a:ext cx="4880094" cy="1325563"/>
          </a:xfrm>
        </p:spPr>
        <p:txBody>
          <a:bodyPr/>
          <a:lstStyle/>
          <a:p>
            <a:r>
              <a:rPr lang="sv-SE"/>
              <a:t>Klicka här för att ändra mall för rubrikformat</a:t>
            </a:r>
          </a:p>
        </p:txBody>
      </p:sp>
      <p:sp>
        <p:nvSpPr>
          <p:cNvPr id="7" name="Platshållare för text 6">
            <a:extLst>
              <a:ext uri="{FF2B5EF4-FFF2-40B4-BE49-F238E27FC236}">
                <a16:creationId xmlns:a16="http://schemas.microsoft.com/office/drawing/2014/main" id="{CDAB5293-169E-6682-278F-924CC29F2273}"/>
              </a:ext>
            </a:extLst>
          </p:cNvPr>
          <p:cNvSpPr>
            <a:spLocks noGrp="1"/>
          </p:cNvSpPr>
          <p:nvPr>
            <p:ph type="body" sz="quarter" idx="18"/>
          </p:nvPr>
        </p:nvSpPr>
        <p:spPr>
          <a:xfrm>
            <a:off x="6749929" y="2025650"/>
            <a:ext cx="4880093"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9" name="Platshållare för bild 8">
            <a:extLst>
              <a:ext uri="{FF2B5EF4-FFF2-40B4-BE49-F238E27FC236}">
                <a16:creationId xmlns:a16="http://schemas.microsoft.com/office/drawing/2014/main" id="{D8625CD9-B7E5-4A83-826F-2160CEFBE4B3}"/>
              </a:ext>
            </a:extLst>
          </p:cNvPr>
          <p:cNvSpPr>
            <a:spLocks noGrp="1"/>
          </p:cNvSpPr>
          <p:nvPr>
            <p:ph type="pic" sz="quarter" idx="13"/>
          </p:nvPr>
        </p:nvSpPr>
        <p:spPr>
          <a:xfrm>
            <a:off x="-1" y="0"/>
            <a:ext cx="6096001" cy="6858000"/>
          </a:xfrm>
          <a:noFill/>
        </p:spPr>
        <p:txBody>
          <a:bodyPr/>
          <a:lstStyle/>
          <a:p>
            <a:r>
              <a:rPr lang="sv-SE"/>
              <a:t>Klicka på ikonen för att lägga till en bild</a:t>
            </a:r>
          </a:p>
        </p:txBody>
      </p:sp>
      <p:sp>
        <p:nvSpPr>
          <p:cNvPr id="5" name="Slide Number Placeholder 6">
            <a:extLst>
              <a:ext uri="{FF2B5EF4-FFF2-40B4-BE49-F238E27FC236}">
                <a16:creationId xmlns:a16="http://schemas.microsoft.com/office/drawing/2014/main" id="{7A3898C3-C390-76C6-3A23-0DB49CB28E46}"/>
              </a:ext>
            </a:extLst>
          </p:cNvPr>
          <p:cNvSpPr>
            <a:spLocks noGrp="1"/>
          </p:cNvSpPr>
          <p:nvPr>
            <p:ph type="sldNum" sz="quarter" idx="17"/>
          </p:nvPr>
        </p:nvSpPr>
        <p:spPr>
          <a:xfrm>
            <a:off x="6252786" y="6426926"/>
            <a:ext cx="471753" cy="294549"/>
          </a:xfrm>
        </p:spPr>
        <p:txBody>
          <a:bodyPr/>
          <a:lstStyle/>
          <a:p>
            <a:fld id="{FDD9FC71-94E5-4C63-83F9-09F1766974D0}" type="slidenum">
              <a:rPr lang="sv-SE" smtClean="0"/>
              <a:pPr/>
              <a:t>‹#›</a:t>
            </a:fld>
            <a:endParaRPr lang="sv-SE"/>
          </a:p>
        </p:txBody>
      </p:sp>
      <p:sp>
        <p:nvSpPr>
          <p:cNvPr id="2" name="Date Placeholder 4">
            <a:extLst>
              <a:ext uri="{FF2B5EF4-FFF2-40B4-BE49-F238E27FC236}">
                <a16:creationId xmlns:a16="http://schemas.microsoft.com/office/drawing/2014/main" id="{39399EC5-13DF-600B-6291-F3F79844E92D}"/>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2025-05-05</a:t>
            </a:fld>
            <a:endParaRPr lang="sv-SE" dirty="0"/>
          </a:p>
        </p:txBody>
      </p:sp>
    </p:spTree>
    <p:extLst>
      <p:ext uri="{BB962C8B-B14F-4D97-AF65-F5344CB8AC3E}">
        <p14:creationId xmlns:p14="http://schemas.microsoft.com/office/powerpoint/2010/main" val="30292724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ld till vänster_2">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CA256862-EE6C-34AD-6C41-43F80B95E148}"/>
              </a:ext>
            </a:extLst>
          </p:cNvPr>
          <p:cNvSpPr>
            <a:spLocks noGrp="1"/>
          </p:cNvSpPr>
          <p:nvPr>
            <p:ph type="title"/>
          </p:nvPr>
        </p:nvSpPr>
        <p:spPr>
          <a:xfrm>
            <a:off x="6749930" y="517522"/>
            <a:ext cx="4880094" cy="1325563"/>
          </a:xfrm>
        </p:spPr>
        <p:txBody>
          <a:bodyPr/>
          <a:lstStyle/>
          <a:p>
            <a:r>
              <a:rPr lang="sv-SE"/>
              <a:t>Klicka här för att ändra mall för rubrikformat</a:t>
            </a:r>
          </a:p>
        </p:txBody>
      </p:sp>
      <p:sp>
        <p:nvSpPr>
          <p:cNvPr id="8" name="Platshållare för text 7">
            <a:extLst>
              <a:ext uri="{FF2B5EF4-FFF2-40B4-BE49-F238E27FC236}">
                <a16:creationId xmlns:a16="http://schemas.microsoft.com/office/drawing/2014/main" id="{C1981DC1-92EB-A0FE-DDCD-63F7EB68BC94}"/>
              </a:ext>
            </a:extLst>
          </p:cNvPr>
          <p:cNvSpPr>
            <a:spLocks noGrp="1"/>
          </p:cNvSpPr>
          <p:nvPr>
            <p:ph type="body" sz="quarter" idx="18"/>
          </p:nvPr>
        </p:nvSpPr>
        <p:spPr>
          <a:xfrm>
            <a:off x="6749928" y="2025650"/>
            <a:ext cx="4880095"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1225296" y="704336"/>
            <a:ext cx="7321296" cy="7321296"/>
          </a:xfrm>
          <a:prstGeom prst="teardrop">
            <a:avLst/>
          </a:prstGeom>
          <a:noFill/>
        </p:spPr>
        <p:txBody>
          <a:bodyPr anchor="t"/>
          <a:lstStyle>
            <a:lvl1pPr marL="0" indent="0" algn="r">
              <a:buNone/>
              <a:defRPr/>
            </a:lvl1pPr>
          </a:lstStyle>
          <a:p>
            <a:r>
              <a:rPr lang="sv-SE"/>
              <a:t>Klicka på ikonen för att lägga till en bild</a:t>
            </a:r>
            <a:endParaRPr lang="sv-SE" dirty="0"/>
          </a:p>
        </p:txBody>
      </p:sp>
      <p:sp>
        <p:nvSpPr>
          <p:cNvPr id="5" name="Slide Number Placeholder 6">
            <a:extLst>
              <a:ext uri="{FF2B5EF4-FFF2-40B4-BE49-F238E27FC236}">
                <a16:creationId xmlns:a16="http://schemas.microsoft.com/office/drawing/2014/main" id="{C3B6E33D-BA6F-2C1F-3C14-C99DDBF609D4}"/>
              </a:ext>
            </a:extLst>
          </p:cNvPr>
          <p:cNvSpPr>
            <a:spLocks noGrp="1"/>
          </p:cNvSpPr>
          <p:nvPr>
            <p:ph type="sldNum" sz="quarter" idx="17"/>
          </p:nvPr>
        </p:nvSpPr>
        <p:spPr>
          <a:xfrm>
            <a:off x="6252786" y="6426926"/>
            <a:ext cx="471753" cy="294549"/>
          </a:xfrm>
        </p:spPr>
        <p:txBody>
          <a:bodyPr/>
          <a:lstStyle/>
          <a:p>
            <a:fld id="{FDD9FC71-94E5-4C63-83F9-09F1766974D0}" type="slidenum">
              <a:rPr lang="sv-SE" smtClean="0"/>
              <a:pPr/>
              <a:t>‹#›</a:t>
            </a:fld>
            <a:endParaRPr lang="sv-SE"/>
          </a:p>
        </p:txBody>
      </p:sp>
      <p:sp>
        <p:nvSpPr>
          <p:cNvPr id="3" name="Date Placeholder 4">
            <a:extLst>
              <a:ext uri="{FF2B5EF4-FFF2-40B4-BE49-F238E27FC236}">
                <a16:creationId xmlns:a16="http://schemas.microsoft.com/office/drawing/2014/main" id="{888EF1CC-0BBB-23D6-30A8-9F4910180270}"/>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2025-05-05</a:t>
            </a:fld>
            <a:endParaRPr lang="sv-SE" dirty="0"/>
          </a:p>
        </p:txBody>
      </p:sp>
    </p:spTree>
    <p:extLst>
      <p:ext uri="{BB962C8B-B14F-4D97-AF65-F5344CB8AC3E}">
        <p14:creationId xmlns:p14="http://schemas.microsoft.com/office/powerpoint/2010/main" val="3660891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ld och vinge till vänster">
    <p:spTree>
      <p:nvGrpSpPr>
        <p:cNvPr id="1" name=""/>
        <p:cNvGrpSpPr/>
        <p:nvPr/>
      </p:nvGrpSpPr>
      <p:grpSpPr>
        <a:xfrm>
          <a:off x="0" y="0"/>
          <a:ext cx="0" cy="0"/>
          <a:chOff x="0" y="0"/>
          <a:chExt cx="0" cy="0"/>
        </a:xfrm>
      </p:grpSpPr>
      <p:sp>
        <p:nvSpPr>
          <p:cNvPr id="3" name="Rubrik 5">
            <a:extLst>
              <a:ext uri="{FF2B5EF4-FFF2-40B4-BE49-F238E27FC236}">
                <a16:creationId xmlns:a16="http://schemas.microsoft.com/office/drawing/2014/main" id="{941F2BB2-4923-2EB4-A32E-700491F95E90}"/>
              </a:ext>
            </a:extLst>
          </p:cNvPr>
          <p:cNvSpPr>
            <a:spLocks noGrp="1"/>
          </p:cNvSpPr>
          <p:nvPr>
            <p:ph type="title"/>
          </p:nvPr>
        </p:nvSpPr>
        <p:spPr>
          <a:xfrm>
            <a:off x="6749930" y="517522"/>
            <a:ext cx="4880094" cy="1325563"/>
          </a:xfrm>
        </p:spPr>
        <p:txBody>
          <a:bodyPr/>
          <a:lstStyle/>
          <a:p>
            <a:r>
              <a:rPr lang="sv-SE"/>
              <a:t>Klicka här för att ändra mall för rubrikformat</a:t>
            </a:r>
          </a:p>
        </p:txBody>
      </p:sp>
      <p:sp>
        <p:nvSpPr>
          <p:cNvPr id="4" name="Platshållare för text 7">
            <a:extLst>
              <a:ext uri="{FF2B5EF4-FFF2-40B4-BE49-F238E27FC236}">
                <a16:creationId xmlns:a16="http://schemas.microsoft.com/office/drawing/2014/main" id="{174581D9-B191-A6A5-28F5-081EB298C8EA}"/>
              </a:ext>
            </a:extLst>
          </p:cNvPr>
          <p:cNvSpPr>
            <a:spLocks noGrp="1"/>
          </p:cNvSpPr>
          <p:nvPr>
            <p:ph type="body" sz="quarter" idx="19"/>
          </p:nvPr>
        </p:nvSpPr>
        <p:spPr>
          <a:xfrm>
            <a:off x="6749928" y="2025650"/>
            <a:ext cx="4880095"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0" y="2146852"/>
            <a:ext cx="6096000" cy="4711147"/>
          </a:xfrm>
          <a:prstGeom prst="round1Rect">
            <a:avLst>
              <a:gd name="adj" fmla="val 50000"/>
            </a:avLst>
          </a:prstGeom>
          <a:noFill/>
        </p:spPr>
        <p:txBody>
          <a:bodyPr anchor="b"/>
          <a:lstStyle>
            <a:lvl1pPr algn="l">
              <a:defRPr/>
            </a:lvl1pPr>
          </a:lstStyle>
          <a:p>
            <a:r>
              <a:rPr lang="sv-SE"/>
              <a:t>Klicka på ikonen för att lägga till en bild</a:t>
            </a:r>
            <a:endParaRPr lang="sv-SE" dirty="0"/>
          </a:p>
        </p:txBody>
      </p:sp>
      <p:sp>
        <p:nvSpPr>
          <p:cNvPr id="8" name="Platshållare för text 10">
            <a:extLst>
              <a:ext uri="{FF2B5EF4-FFF2-40B4-BE49-F238E27FC236}">
                <a16:creationId xmlns:a16="http://schemas.microsoft.com/office/drawing/2014/main" id="{383B43EA-D897-39A6-66BF-D21512B2A3B3}"/>
              </a:ext>
            </a:extLst>
          </p:cNvPr>
          <p:cNvSpPr>
            <a:spLocks noGrp="1"/>
          </p:cNvSpPr>
          <p:nvPr>
            <p:ph type="body" sz="quarter" idx="17"/>
          </p:nvPr>
        </p:nvSpPr>
        <p:spPr>
          <a:xfrm>
            <a:off x="561974" y="556599"/>
            <a:ext cx="2657654" cy="2815311"/>
          </a:xfrm>
          <a:prstGeom prst="round2DiagRect">
            <a:avLst>
              <a:gd name="adj1" fmla="val 41601"/>
              <a:gd name="adj2" fmla="val 0"/>
            </a:avLst>
          </a:prstGeom>
          <a:solidFill>
            <a:srgbClr val="004131"/>
          </a:solidFill>
        </p:spPr>
        <p:txBody>
          <a:bodyPr anchor="ctr">
            <a:noAutofit/>
          </a:bodyPr>
          <a:lstStyle>
            <a:lvl1pPr marL="0" indent="0" algn="ctr">
              <a:buNone/>
              <a:defRPr sz="2400" b="1">
                <a:solidFill>
                  <a:schemeClr val="bg1"/>
                </a:solidFill>
              </a:defRPr>
            </a:lvl1pPr>
            <a:lvl2pPr marL="244475" indent="0" algn="ctr">
              <a:buNone/>
              <a:defRPr sz="2000" b="1">
                <a:solidFill>
                  <a:schemeClr val="bg1"/>
                </a:solidFill>
              </a:defRPr>
            </a:lvl2pPr>
            <a:lvl3pPr marL="511175" indent="0" algn="ctr">
              <a:buNone/>
              <a:defRPr sz="1800" b="1">
                <a:solidFill>
                  <a:schemeClr val="bg1"/>
                </a:solidFill>
              </a:defRPr>
            </a:lvl3pPr>
            <a:lvl4pPr marL="762000" indent="0" algn="ctr">
              <a:buNone/>
              <a:defRPr sz="1600" b="1">
                <a:solidFill>
                  <a:schemeClr val="bg1"/>
                </a:solidFill>
              </a:defRPr>
            </a:lvl4pPr>
            <a:lvl5pPr marL="1030288" indent="0" algn="ctr">
              <a:buNone/>
              <a:defRPr sz="1400" b="1">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Slide Number Placeholder 6">
            <a:extLst>
              <a:ext uri="{FF2B5EF4-FFF2-40B4-BE49-F238E27FC236}">
                <a16:creationId xmlns:a16="http://schemas.microsoft.com/office/drawing/2014/main" id="{47A9AE5B-5646-B1B0-2B6D-F4BEB241C7B9}"/>
              </a:ext>
            </a:extLst>
          </p:cNvPr>
          <p:cNvSpPr>
            <a:spLocks noGrp="1"/>
          </p:cNvSpPr>
          <p:nvPr>
            <p:ph type="sldNum" sz="quarter" idx="18"/>
          </p:nvPr>
        </p:nvSpPr>
        <p:spPr>
          <a:xfrm>
            <a:off x="6252786" y="6426926"/>
            <a:ext cx="471753" cy="294549"/>
          </a:xfrm>
        </p:spPr>
        <p:txBody>
          <a:bodyPr/>
          <a:lstStyle/>
          <a:p>
            <a:fld id="{FDD9FC71-94E5-4C63-83F9-09F1766974D0}" type="slidenum">
              <a:rPr lang="sv-SE" smtClean="0"/>
              <a:pPr/>
              <a:t>‹#›</a:t>
            </a:fld>
            <a:endParaRPr lang="sv-SE"/>
          </a:p>
        </p:txBody>
      </p:sp>
      <p:sp>
        <p:nvSpPr>
          <p:cNvPr id="5" name="Date Placeholder 4">
            <a:extLst>
              <a:ext uri="{FF2B5EF4-FFF2-40B4-BE49-F238E27FC236}">
                <a16:creationId xmlns:a16="http://schemas.microsoft.com/office/drawing/2014/main" id="{DB0EF968-2B22-8C20-6352-D7111C1A2FD1}"/>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2025-05-05</a:t>
            </a:fld>
            <a:endParaRPr lang="sv-SE" dirty="0"/>
          </a:p>
        </p:txBody>
      </p:sp>
    </p:spTree>
    <p:extLst>
      <p:ext uri="{BB962C8B-B14F-4D97-AF65-F5344CB8AC3E}">
        <p14:creationId xmlns:p14="http://schemas.microsoft.com/office/powerpoint/2010/main" val="4535077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ild och cirkel till vänster">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E2A1714-E60F-4047-6C05-3F0D2753DC14}"/>
              </a:ext>
            </a:extLst>
          </p:cNvPr>
          <p:cNvSpPr>
            <a:spLocks noGrp="1"/>
          </p:cNvSpPr>
          <p:nvPr>
            <p:ph type="title"/>
          </p:nvPr>
        </p:nvSpPr>
        <p:spPr>
          <a:xfrm>
            <a:off x="6749930" y="517522"/>
            <a:ext cx="4880094" cy="1325563"/>
          </a:xfrm>
        </p:spPr>
        <p:txBody>
          <a:bodyPr/>
          <a:lstStyle/>
          <a:p>
            <a:r>
              <a:rPr lang="sv-SE"/>
              <a:t>Klicka här för att ändra mall för rubrikformat</a:t>
            </a:r>
          </a:p>
        </p:txBody>
      </p:sp>
      <p:sp>
        <p:nvSpPr>
          <p:cNvPr id="10" name="Platshållare för text 7">
            <a:extLst>
              <a:ext uri="{FF2B5EF4-FFF2-40B4-BE49-F238E27FC236}">
                <a16:creationId xmlns:a16="http://schemas.microsoft.com/office/drawing/2014/main" id="{ADFA9880-B20A-B284-7667-BB6E139D0DFF}"/>
              </a:ext>
            </a:extLst>
          </p:cNvPr>
          <p:cNvSpPr>
            <a:spLocks noGrp="1"/>
          </p:cNvSpPr>
          <p:nvPr>
            <p:ph type="body" sz="quarter" idx="21"/>
          </p:nvPr>
        </p:nvSpPr>
        <p:spPr>
          <a:xfrm>
            <a:off x="6749928" y="2025650"/>
            <a:ext cx="4880095"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bild 16">
            <a:extLst>
              <a:ext uri="{FF2B5EF4-FFF2-40B4-BE49-F238E27FC236}">
                <a16:creationId xmlns:a16="http://schemas.microsoft.com/office/drawing/2014/main" id="{EA50C948-0247-7936-CCAF-38904905F4EA}"/>
              </a:ext>
            </a:extLst>
          </p:cNvPr>
          <p:cNvSpPr>
            <a:spLocks noGrp="1"/>
          </p:cNvSpPr>
          <p:nvPr>
            <p:ph type="pic" sz="quarter" idx="15"/>
          </p:nvPr>
        </p:nvSpPr>
        <p:spPr>
          <a:xfrm>
            <a:off x="561974" y="658365"/>
            <a:ext cx="5534026" cy="5534026"/>
          </a:xfrm>
          <a:prstGeom prst="teardrop">
            <a:avLst/>
          </a:prstGeom>
          <a:noFill/>
        </p:spPr>
        <p:txBody>
          <a:bodyPr anchor="b"/>
          <a:lstStyle>
            <a:lvl1pPr algn="l">
              <a:defRPr/>
            </a:lvl1pPr>
          </a:lstStyle>
          <a:p>
            <a:r>
              <a:rPr lang="sv-SE"/>
              <a:t>Klicka på ikonen för att lägga till en bild</a:t>
            </a:r>
            <a:endParaRPr lang="sv-SE" dirty="0"/>
          </a:p>
        </p:txBody>
      </p:sp>
      <p:sp>
        <p:nvSpPr>
          <p:cNvPr id="2" name="Platshållare för text 10">
            <a:extLst>
              <a:ext uri="{FF2B5EF4-FFF2-40B4-BE49-F238E27FC236}">
                <a16:creationId xmlns:a16="http://schemas.microsoft.com/office/drawing/2014/main" id="{6FBCD0DE-5E17-C743-9CED-779F9D7E2CFC}"/>
              </a:ext>
            </a:extLst>
          </p:cNvPr>
          <p:cNvSpPr>
            <a:spLocks noGrp="1"/>
          </p:cNvSpPr>
          <p:nvPr>
            <p:ph type="body" sz="quarter" idx="17"/>
          </p:nvPr>
        </p:nvSpPr>
        <p:spPr>
          <a:xfrm>
            <a:off x="4322616" y="4005728"/>
            <a:ext cx="2251625" cy="2251625"/>
          </a:xfrm>
          <a:prstGeom prst="ellipse">
            <a:avLst/>
          </a:prstGeom>
          <a:solidFill>
            <a:schemeClr val="accent4"/>
          </a:solidFill>
        </p:spPr>
        <p:txBody>
          <a:bodyPr anchor="ctr">
            <a:noAutofit/>
          </a:bodyPr>
          <a:lstStyle>
            <a:lvl1pPr marL="0" indent="0" algn="ctr">
              <a:buNone/>
              <a:defRPr sz="2400" b="1">
                <a:solidFill>
                  <a:schemeClr val="bg1"/>
                </a:solidFill>
              </a:defRPr>
            </a:lvl1pPr>
            <a:lvl2pPr marL="244475" indent="0" algn="ctr">
              <a:buNone/>
              <a:defRPr sz="2000" b="1">
                <a:solidFill>
                  <a:schemeClr val="bg1"/>
                </a:solidFill>
              </a:defRPr>
            </a:lvl2pPr>
            <a:lvl3pPr marL="511175" indent="0" algn="ctr">
              <a:buNone/>
              <a:defRPr sz="1800" b="1">
                <a:solidFill>
                  <a:schemeClr val="bg1"/>
                </a:solidFill>
              </a:defRPr>
            </a:lvl3pPr>
            <a:lvl4pPr marL="762000" indent="0" algn="ctr">
              <a:buNone/>
              <a:defRPr sz="1600" b="1">
                <a:solidFill>
                  <a:schemeClr val="bg1"/>
                </a:solidFill>
              </a:defRPr>
            </a:lvl4pPr>
            <a:lvl5pPr marL="1030288" indent="0" algn="ctr">
              <a:buNone/>
              <a:defRPr sz="1400" b="1">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nummer 8">
            <a:extLst>
              <a:ext uri="{FF2B5EF4-FFF2-40B4-BE49-F238E27FC236}">
                <a16:creationId xmlns:a16="http://schemas.microsoft.com/office/drawing/2014/main" id="{CD0C11AC-6994-47F5-38EE-9940256649C4}"/>
              </a:ext>
            </a:extLst>
          </p:cNvPr>
          <p:cNvSpPr>
            <a:spLocks noGrp="1"/>
          </p:cNvSpPr>
          <p:nvPr>
            <p:ph type="sldNum" sz="quarter" idx="20"/>
          </p:nvPr>
        </p:nvSpPr>
        <p:spPr/>
        <p:txBody>
          <a:bodyPr/>
          <a:lstStyle/>
          <a:p>
            <a:fld id="{FDD9FC71-94E5-4C63-83F9-09F1766974D0}" type="slidenum">
              <a:rPr lang="sv-SE" smtClean="0"/>
              <a:pPr/>
              <a:t>‹#›</a:t>
            </a:fld>
            <a:endParaRPr lang="sv-SE"/>
          </a:p>
        </p:txBody>
      </p:sp>
      <p:sp>
        <p:nvSpPr>
          <p:cNvPr id="5" name="Platshållare för datum 4">
            <a:extLst>
              <a:ext uri="{FF2B5EF4-FFF2-40B4-BE49-F238E27FC236}">
                <a16:creationId xmlns:a16="http://schemas.microsoft.com/office/drawing/2014/main" id="{01153A39-3A6E-2C51-3DD0-86E6507A8265}"/>
              </a:ext>
            </a:extLst>
          </p:cNvPr>
          <p:cNvSpPr>
            <a:spLocks noGrp="1"/>
          </p:cNvSpPr>
          <p:nvPr>
            <p:ph type="dt" sz="half" idx="18"/>
          </p:nvPr>
        </p:nvSpPr>
        <p:spPr/>
        <p:txBody>
          <a:bodyPr/>
          <a:lstStyle/>
          <a:p>
            <a:fld id="{663AC0A1-BF03-4687-BDDD-A787ED1917E4}" type="datetimeFigureOut">
              <a:rPr lang="sv-SE" smtClean="0"/>
              <a:pPr/>
              <a:t>2025-05-05</a:t>
            </a:fld>
            <a:endParaRPr lang="sv-SE" dirty="0"/>
          </a:p>
        </p:txBody>
      </p:sp>
      <p:sp>
        <p:nvSpPr>
          <p:cNvPr id="8" name="Platshållare för sidfot 7">
            <a:extLst>
              <a:ext uri="{FF2B5EF4-FFF2-40B4-BE49-F238E27FC236}">
                <a16:creationId xmlns:a16="http://schemas.microsoft.com/office/drawing/2014/main" id="{A06EF699-DF7E-B62D-FBC1-92B42D79394B}"/>
              </a:ext>
            </a:extLst>
          </p:cNvPr>
          <p:cNvSpPr>
            <a:spLocks noGrp="1"/>
          </p:cNvSpPr>
          <p:nvPr>
            <p:ph type="ftr" sz="quarter" idx="19"/>
          </p:nvPr>
        </p:nvSpPr>
        <p:spPr/>
        <p:txBody>
          <a:bodyPr/>
          <a:lstStyle/>
          <a:p>
            <a:endParaRPr lang="sv-SE" dirty="0"/>
          </a:p>
        </p:txBody>
      </p:sp>
    </p:spTree>
    <p:extLst>
      <p:ext uri="{BB962C8B-B14F-4D97-AF65-F5344CB8AC3E}">
        <p14:creationId xmlns:p14="http://schemas.microsoft.com/office/powerpoint/2010/main" val="12766515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ld till höger">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6127D97-63F8-3A7B-5F3F-5D6D43033A61}"/>
              </a:ext>
            </a:extLst>
          </p:cNvPr>
          <p:cNvSpPr>
            <a:spLocks noGrp="1"/>
          </p:cNvSpPr>
          <p:nvPr>
            <p:ph type="title"/>
          </p:nvPr>
        </p:nvSpPr>
        <p:spPr>
          <a:xfrm>
            <a:off x="633528" y="517522"/>
            <a:ext cx="4359387" cy="1325563"/>
          </a:xfrm>
        </p:spPr>
        <p:txBody>
          <a:bodyPr/>
          <a:lstStyle/>
          <a:p>
            <a:r>
              <a:rPr lang="sv-SE"/>
              <a:t>Klicka här för att ändra mall för rubrikformat</a:t>
            </a:r>
          </a:p>
        </p:txBody>
      </p:sp>
      <p:sp>
        <p:nvSpPr>
          <p:cNvPr id="8" name="Platshållare för text 7">
            <a:extLst>
              <a:ext uri="{FF2B5EF4-FFF2-40B4-BE49-F238E27FC236}">
                <a16:creationId xmlns:a16="http://schemas.microsoft.com/office/drawing/2014/main" id="{C3E1FC7A-8A4C-9CEE-4D55-68EAF67290D3}"/>
              </a:ext>
            </a:extLst>
          </p:cNvPr>
          <p:cNvSpPr>
            <a:spLocks noGrp="1"/>
          </p:cNvSpPr>
          <p:nvPr>
            <p:ph type="body" sz="quarter" idx="20"/>
          </p:nvPr>
        </p:nvSpPr>
        <p:spPr>
          <a:xfrm>
            <a:off x="633528" y="2025650"/>
            <a:ext cx="4359387"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5239657" y="-1220312"/>
            <a:ext cx="7097483" cy="7097483"/>
          </a:xfrm>
          <a:prstGeom prst="teardrop">
            <a:avLst/>
          </a:prstGeom>
          <a:noFill/>
        </p:spPr>
        <p:txBody>
          <a:bodyPr anchor="b"/>
          <a:lstStyle>
            <a:lvl1pPr algn="l">
              <a:defRPr/>
            </a:lvl1pPr>
          </a:lstStyle>
          <a:p>
            <a:r>
              <a:rPr lang="sv-SE"/>
              <a:t>Klicka på ikonen för att lägga till en bild</a:t>
            </a:r>
            <a:endParaRPr lang="sv-SE" dirty="0"/>
          </a:p>
        </p:txBody>
      </p:sp>
      <p:sp>
        <p:nvSpPr>
          <p:cNvPr id="4" name="Platshållare för bildnummer 3">
            <a:extLst>
              <a:ext uri="{FF2B5EF4-FFF2-40B4-BE49-F238E27FC236}">
                <a16:creationId xmlns:a16="http://schemas.microsoft.com/office/drawing/2014/main" id="{668A851D-3666-6F01-53F4-C83FDF177253}"/>
              </a:ext>
            </a:extLst>
          </p:cNvPr>
          <p:cNvSpPr>
            <a:spLocks noGrp="1"/>
          </p:cNvSpPr>
          <p:nvPr>
            <p:ph type="sldNum" sz="quarter" idx="19"/>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AC963393-39D9-C156-678C-1AFBB0705A12}"/>
              </a:ext>
            </a:extLst>
          </p:cNvPr>
          <p:cNvSpPr>
            <a:spLocks noGrp="1"/>
          </p:cNvSpPr>
          <p:nvPr>
            <p:ph type="dt" sz="half" idx="17"/>
          </p:nvPr>
        </p:nvSpPr>
        <p:spPr/>
        <p:txBody>
          <a:bodyPr/>
          <a:lstStyle/>
          <a:p>
            <a:fld id="{663AC0A1-BF03-4687-BDDD-A787ED1917E4}" type="datetimeFigureOut">
              <a:rPr lang="sv-SE" smtClean="0"/>
              <a:pPr/>
              <a:t>2025-05-05</a:t>
            </a:fld>
            <a:endParaRPr lang="sv-SE" dirty="0"/>
          </a:p>
        </p:txBody>
      </p:sp>
      <p:sp>
        <p:nvSpPr>
          <p:cNvPr id="3" name="Platshållare för sidfot 2">
            <a:extLst>
              <a:ext uri="{FF2B5EF4-FFF2-40B4-BE49-F238E27FC236}">
                <a16:creationId xmlns:a16="http://schemas.microsoft.com/office/drawing/2014/main" id="{2934F78E-EE75-DC7A-D191-6F3503630954}"/>
              </a:ext>
            </a:extLst>
          </p:cNvPr>
          <p:cNvSpPr>
            <a:spLocks noGrp="1"/>
          </p:cNvSpPr>
          <p:nvPr>
            <p:ph type="ftr" sz="quarter" idx="18"/>
          </p:nvPr>
        </p:nvSpPr>
        <p:spPr/>
        <p:txBody>
          <a:bodyPr/>
          <a:lstStyle/>
          <a:p>
            <a:endParaRPr lang="sv-SE" dirty="0"/>
          </a:p>
        </p:txBody>
      </p:sp>
    </p:spTree>
    <p:extLst>
      <p:ext uri="{BB962C8B-B14F-4D97-AF65-F5344CB8AC3E}">
        <p14:creationId xmlns:p14="http://schemas.microsoft.com/office/powerpoint/2010/main" val="4015413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ild till höger_2">
    <p:spTree>
      <p:nvGrpSpPr>
        <p:cNvPr id="1" name=""/>
        <p:cNvGrpSpPr/>
        <p:nvPr/>
      </p:nvGrpSpPr>
      <p:grpSpPr>
        <a:xfrm>
          <a:off x="0" y="0"/>
          <a:ext cx="0" cy="0"/>
          <a:chOff x="0" y="0"/>
          <a:chExt cx="0" cy="0"/>
        </a:xfrm>
      </p:grpSpPr>
      <p:sp>
        <p:nvSpPr>
          <p:cNvPr id="31" name="Rektangel med rundat hörn 30">
            <a:extLst>
              <a:ext uri="{FF2B5EF4-FFF2-40B4-BE49-F238E27FC236}">
                <a16:creationId xmlns:a16="http://schemas.microsoft.com/office/drawing/2014/main" id="{14E865C4-2AAB-7D8B-EC3A-97BBE53BB780}"/>
              </a:ext>
              <a:ext uri="{C183D7F6-B498-43B3-948B-1728B52AA6E4}">
                <adec:decorative xmlns:adec="http://schemas.microsoft.com/office/drawing/2017/decorative" val="1"/>
              </a:ext>
            </a:extLst>
          </p:cNvPr>
          <p:cNvSpPr/>
          <p:nvPr userDrawn="1"/>
        </p:nvSpPr>
        <p:spPr>
          <a:xfrm>
            <a:off x="8562973" y="616114"/>
            <a:ext cx="3629027" cy="6241886"/>
          </a:xfrm>
          <a:prstGeom prst="round1Rect">
            <a:avLst>
              <a:gd name="adj" fmla="val 50000"/>
            </a:avLst>
          </a:prstGeom>
          <a:solidFill>
            <a:srgbClr val="B4D9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5">
            <a:extLst>
              <a:ext uri="{FF2B5EF4-FFF2-40B4-BE49-F238E27FC236}">
                <a16:creationId xmlns:a16="http://schemas.microsoft.com/office/drawing/2014/main" id="{B0888258-5F69-4461-1EF5-61C228B86497}"/>
              </a:ext>
            </a:extLst>
          </p:cNvPr>
          <p:cNvSpPr>
            <a:spLocks noGrp="1"/>
          </p:cNvSpPr>
          <p:nvPr>
            <p:ph type="title"/>
          </p:nvPr>
        </p:nvSpPr>
        <p:spPr>
          <a:xfrm>
            <a:off x="633529" y="517522"/>
            <a:ext cx="5052898" cy="1325563"/>
          </a:xfrm>
        </p:spPr>
        <p:txBody>
          <a:bodyPr/>
          <a:lstStyle/>
          <a:p>
            <a:r>
              <a:rPr lang="sv-SE"/>
              <a:t>Klicka här för att ändra mall för rubrikformat</a:t>
            </a:r>
          </a:p>
        </p:txBody>
      </p:sp>
      <p:sp>
        <p:nvSpPr>
          <p:cNvPr id="30" name="Platshållare för text 23">
            <a:extLst>
              <a:ext uri="{FF2B5EF4-FFF2-40B4-BE49-F238E27FC236}">
                <a16:creationId xmlns:a16="http://schemas.microsoft.com/office/drawing/2014/main" id="{C2AAFA03-2D02-09D7-6A14-3C1178DD2EDC}"/>
              </a:ext>
            </a:extLst>
          </p:cNvPr>
          <p:cNvSpPr>
            <a:spLocks noGrp="1"/>
          </p:cNvSpPr>
          <p:nvPr>
            <p:ph type="body" sz="quarter" idx="20"/>
          </p:nvPr>
        </p:nvSpPr>
        <p:spPr>
          <a:xfrm>
            <a:off x="633529" y="2025497"/>
            <a:ext cx="5052897"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8" name="Platshållare för bild 27">
            <a:extLst>
              <a:ext uri="{FF2B5EF4-FFF2-40B4-BE49-F238E27FC236}">
                <a16:creationId xmlns:a16="http://schemas.microsoft.com/office/drawing/2014/main" id="{976D0C01-CC2E-282A-9FA6-A5D978963CC3}"/>
              </a:ext>
            </a:extLst>
          </p:cNvPr>
          <p:cNvSpPr>
            <a:spLocks noGrp="1"/>
          </p:cNvSpPr>
          <p:nvPr>
            <p:ph type="pic" sz="quarter" idx="15"/>
          </p:nvPr>
        </p:nvSpPr>
        <p:spPr>
          <a:xfrm>
            <a:off x="6244303" y="1233946"/>
            <a:ext cx="4537997" cy="4807200"/>
          </a:xfrm>
          <a:prstGeom prst="round2DiagRect">
            <a:avLst>
              <a:gd name="adj1" fmla="val 41761"/>
              <a:gd name="adj2" fmla="val 0"/>
            </a:avLst>
          </a:prstGeom>
          <a:noFill/>
        </p:spPr>
        <p:txBody>
          <a:bodyPr/>
          <a:lstStyle/>
          <a:p>
            <a:r>
              <a:rPr lang="sv-SE"/>
              <a:t>Klicka på ikonen för att lägga till en bild</a:t>
            </a:r>
          </a:p>
        </p:txBody>
      </p:sp>
      <p:sp>
        <p:nvSpPr>
          <p:cNvPr id="4" name="Platshållare för bildnummer 3">
            <a:extLst>
              <a:ext uri="{FF2B5EF4-FFF2-40B4-BE49-F238E27FC236}">
                <a16:creationId xmlns:a16="http://schemas.microsoft.com/office/drawing/2014/main" id="{B0DBF6F4-F46B-57B9-1ADA-AE5CB852743B}"/>
              </a:ext>
            </a:extLst>
          </p:cNvPr>
          <p:cNvSpPr>
            <a:spLocks noGrp="1"/>
          </p:cNvSpPr>
          <p:nvPr>
            <p:ph type="sldNum" sz="quarter" idx="23"/>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897553C7-B092-A71C-7D19-1B5907A545BF}"/>
              </a:ext>
            </a:extLst>
          </p:cNvPr>
          <p:cNvSpPr>
            <a:spLocks noGrp="1"/>
          </p:cNvSpPr>
          <p:nvPr>
            <p:ph type="dt" sz="half" idx="21"/>
          </p:nvPr>
        </p:nvSpPr>
        <p:spPr/>
        <p:txBody>
          <a:bodyPr/>
          <a:lstStyle/>
          <a:p>
            <a:fld id="{663AC0A1-BF03-4687-BDDD-A787ED1917E4}" type="datetimeFigureOut">
              <a:rPr lang="sv-SE" smtClean="0"/>
              <a:pPr/>
              <a:t>2025-05-05</a:t>
            </a:fld>
            <a:endParaRPr lang="sv-SE" dirty="0"/>
          </a:p>
        </p:txBody>
      </p:sp>
      <p:sp>
        <p:nvSpPr>
          <p:cNvPr id="3" name="Platshållare för sidfot 2">
            <a:extLst>
              <a:ext uri="{FF2B5EF4-FFF2-40B4-BE49-F238E27FC236}">
                <a16:creationId xmlns:a16="http://schemas.microsoft.com/office/drawing/2014/main" id="{B3F539D1-6402-4870-44EE-DD03D1F3C59E}"/>
              </a:ext>
            </a:extLst>
          </p:cNvPr>
          <p:cNvSpPr>
            <a:spLocks noGrp="1"/>
          </p:cNvSpPr>
          <p:nvPr>
            <p:ph type="ftr" sz="quarter" idx="22"/>
          </p:nvPr>
        </p:nvSpPr>
        <p:spPr/>
        <p:txBody>
          <a:bodyPr/>
          <a:lstStyle/>
          <a:p>
            <a:endParaRPr lang="sv-SE" dirty="0"/>
          </a:p>
        </p:txBody>
      </p:sp>
      <p:pic>
        <p:nvPicPr>
          <p:cNvPr id="5" name="Bildobjekt 4" descr="Region Kronobergs logotyp">
            <a:extLst>
              <a:ext uri="{FF2B5EF4-FFF2-40B4-BE49-F238E27FC236}">
                <a16:creationId xmlns:a16="http://schemas.microsoft.com/office/drawing/2014/main" id="{3891D30F-5414-1D96-E793-81F0CA69AF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601343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och vinge till vänster">
    <p:spTree>
      <p:nvGrpSpPr>
        <p:cNvPr id="1" name=""/>
        <p:cNvGrpSpPr/>
        <p:nvPr/>
      </p:nvGrpSpPr>
      <p:grpSpPr>
        <a:xfrm>
          <a:off x="0" y="0"/>
          <a:ext cx="0" cy="0"/>
          <a:chOff x="0" y="0"/>
          <a:chExt cx="0" cy="0"/>
        </a:xfrm>
      </p:grpSpPr>
      <p:sp>
        <p:nvSpPr>
          <p:cNvPr id="3" name="Rubrik 5">
            <a:extLst>
              <a:ext uri="{FF2B5EF4-FFF2-40B4-BE49-F238E27FC236}">
                <a16:creationId xmlns:a16="http://schemas.microsoft.com/office/drawing/2014/main" id="{941F2BB2-4923-2EB4-A32E-700491F95E90}"/>
              </a:ext>
            </a:extLst>
          </p:cNvPr>
          <p:cNvSpPr>
            <a:spLocks noGrp="1"/>
          </p:cNvSpPr>
          <p:nvPr>
            <p:ph type="title"/>
          </p:nvPr>
        </p:nvSpPr>
        <p:spPr>
          <a:xfrm>
            <a:off x="6749930" y="517522"/>
            <a:ext cx="4880094" cy="1325563"/>
          </a:xfrm>
        </p:spPr>
        <p:txBody>
          <a:bodyPr/>
          <a:lstStyle/>
          <a:p>
            <a:r>
              <a:rPr lang="sv-SE"/>
              <a:t>Klicka här för att ändra mall för rubrikformat</a:t>
            </a:r>
          </a:p>
        </p:txBody>
      </p:sp>
      <p:sp>
        <p:nvSpPr>
          <p:cNvPr id="4" name="Platshållare för text 7">
            <a:extLst>
              <a:ext uri="{FF2B5EF4-FFF2-40B4-BE49-F238E27FC236}">
                <a16:creationId xmlns:a16="http://schemas.microsoft.com/office/drawing/2014/main" id="{174581D9-B191-A6A5-28F5-081EB298C8EA}"/>
              </a:ext>
            </a:extLst>
          </p:cNvPr>
          <p:cNvSpPr>
            <a:spLocks noGrp="1"/>
          </p:cNvSpPr>
          <p:nvPr>
            <p:ph type="body" sz="quarter" idx="19"/>
          </p:nvPr>
        </p:nvSpPr>
        <p:spPr>
          <a:xfrm>
            <a:off x="6749928" y="2025650"/>
            <a:ext cx="4880095"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0" y="2146852"/>
            <a:ext cx="6096000" cy="4711147"/>
          </a:xfrm>
          <a:prstGeom prst="round1Rect">
            <a:avLst>
              <a:gd name="adj" fmla="val 50000"/>
            </a:avLst>
          </a:prstGeom>
          <a:solidFill>
            <a:schemeClr val="tx1"/>
          </a:solidFill>
        </p:spPr>
        <p:txBody>
          <a:bodyPr anchor="b"/>
          <a:lstStyle>
            <a:lvl1pPr algn="l">
              <a:defRPr/>
            </a:lvl1pPr>
          </a:lstStyle>
          <a:p>
            <a:r>
              <a:rPr lang="sv-SE"/>
              <a:t>Klicka på ikonen för att lägga till en bild</a:t>
            </a:r>
            <a:endParaRPr lang="sv-SE" dirty="0"/>
          </a:p>
        </p:txBody>
      </p:sp>
      <p:sp>
        <p:nvSpPr>
          <p:cNvPr id="8" name="Platshållare för text 10">
            <a:extLst>
              <a:ext uri="{FF2B5EF4-FFF2-40B4-BE49-F238E27FC236}">
                <a16:creationId xmlns:a16="http://schemas.microsoft.com/office/drawing/2014/main" id="{383B43EA-D897-39A6-66BF-D21512B2A3B3}"/>
              </a:ext>
            </a:extLst>
          </p:cNvPr>
          <p:cNvSpPr>
            <a:spLocks noGrp="1"/>
          </p:cNvSpPr>
          <p:nvPr>
            <p:ph type="body" sz="quarter" idx="17"/>
          </p:nvPr>
        </p:nvSpPr>
        <p:spPr>
          <a:xfrm>
            <a:off x="561974" y="556599"/>
            <a:ext cx="2657654" cy="2815311"/>
          </a:xfrm>
          <a:prstGeom prst="round2DiagRect">
            <a:avLst>
              <a:gd name="adj1" fmla="val 41601"/>
              <a:gd name="adj2" fmla="val 0"/>
            </a:avLst>
          </a:prstGeom>
          <a:solidFill>
            <a:srgbClr val="004131"/>
          </a:solidFill>
        </p:spPr>
        <p:txBody>
          <a:bodyPr anchor="ctr">
            <a:noAutofit/>
          </a:bodyPr>
          <a:lstStyle>
            <a:lvl1pPr marL="0" indent="0" algn="ctr">
              <a:buNone/>
              <a:defRPr sz="2400" b="1">
                <a:solidFill>
                  <a:schemeClr val="tx1"/>
                </a:solidFill>
              </a:defRPr>
            </a:lvl1pPr>
            <a:lvl2pPr marL="244475" indent="0" algn="ctr">
              <a:buNone/>
              <a:defRPr sz="2000" b="1">
                <a:solidFill>
                  <a:schemeClr val="tx1"/>
                </a:solidFill>
              </a:defRPr>
            </a:lvl2pPr>
            <a:lvl3pPr marL="511175" indent="0" algn="ctr">
              <a:buNone/>
              <a:defRPr sz="1800" b="1">
                <a:solidFill>
                  <a:schemeClr val="tx1"/>
                </a:solidFill>
              </a:defRPr>
            </a:lvl3pPr>
            <a:lvl4pPr marL="762000" indent="0" algn="ctr">
              <a:buNone/>
              <a:defRPr sz="1600" b="1">
                <a:solidFill>
                  <a:schemeClr val="tx1"/>
                </a:solidFill>
              </a:defRPr>
            </a:lvl4pPr>
            <a:lvl5pPr marL="1030288" indent="0" algn="ctr">
              <a:buNone/>
              <a:defRPr sz="1400" b="1">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Slide Number Placeholder 6">
            <a:extLst>
              <a:ext uri="{FF2B5EF4-FFF2-40B4-BE49-F238E27FC236}">
                <a16:creationId xmlns:a16="http://schemas.microsoft.com/office/drawing/2014/main" id="{47A9AE5B-5646-B1B0-2B6D-F4BEB241C7B9}"/>
              </a:ext>
            </a:extLst>
          </p:cNvPr>
          <p:cNvSpPr>
            <a:spLocks noGrp="1"/>
          </p:cNvSpPr>
          <p:nvPr>
            <p:ph type="sldNum" sz="quarter" idx="18"/>
          </p:nvPr>
        </p:nvSpPr>
        <p:spPr>
          <a:xfrm>
            <a:off x="6252786" y="6426926"/>
            <a:ext cx="471753" cy="294549"/>
          </a:xfrm>
        </p:spPr>
        <p:txBody>
          <a:bodyPr/>
          <a:lstStyle/>
          <a:p>
            <a:fld id="{FDD9FC71-94E5-4C63-83F9-09F1766974D0}" type="slidenum">
              <a:rPr lang="sv-SE" smtClean="0"/>
              <a:pPr/>
              <a:t>‹#›</a:t>
            </a:fld>
            <a:endParaRPr lang="sv-SE"/>
          </a:p>
        </p:txBody>
      </p:sp>
      <p:sp>
        <p:nvSpPr>
          <p:cNvPr id="5" name="Date Placeholder 4">
            <a:extLst>
              <a:ext uri="{FF2B5EF4-FFF2-40B4-BE49-F238E27FC236}">
                <a16:creationId xmlns:a16="http://schemas.microsoft.com/office/drawing/2014/main" id="{DB0EF968-2B22-8C20-6352-D7111C1A2FD1}"/>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2025-05-05</a:t>
            </a:fld>
            <a:endParaRPr lang="sv-SE" dirty="0"/>
          </a:p>
        </p:txBody>
      </p:sp>
    </p:spTree>
    <p:extLst>
      <p:ext uri="{BB962C8B-B14F-4D97-AF65-F5344CB8AC3E}">
        <p14:creationId xmlns:p14="http://schemas.microsoft.com/office/powerpoint/2010/main" val="7170502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Bild till höger_3">
    <p:spTree>
      <p:nvGrpSpPr>
        <p:cNvPr id="1" name=""/>
        <p:cNvGrpSpPr/>
        <p:nvPr/>
      </p:nvGrpSpPr>
      <p:grpSpPr>
        <a:xfrm>
          <a:off x="0" y="0"/>
          <a:ext cx="0" cy="0"/>
          <a:chOff x="0" y="0"/>
          <a:chExt cx="0" cy="0"/>
        </a:xfrm>
      </p:grpSpPr>
      <p:sp>
        <p:nvSpPr>
          <p:cNvPr id="31" name="Rektangel med rundat hörn 30">
            <a:extLst>
              <a:ext uri="{FF2B5EF4-FFF2-40B4-BE49-F238E27FC236}">
                <a16:creationId xmlns:a16="http://schemas.microsoft.com/office/drawing/2014/main" id="{14E865C4-2AAB-7D8B-EC3A-97BBE53BB780}"/>
              </a:ext>
              <a:ext uri="{C183D7F6-B498-43B3-948B-1728B52AA6E4}">
                <adec:decorative xmlns:adec="http://schemas.microsoft.com/office/drawing/2017/decorative" val="1"/>
              </a:ext>
            </a:extLst>
          </p:cNvPr>
          <p:cNvSpPr/>
          <p:nvPr userDrawn="1"/>
        </p:nvSpPr>
        <p:spPr>
          <a:xfrm>
            <a:off x="8562973" y="616114"/>
            <a:ext cx="3629027" cy="6241886"/>
          </a:xfrm>
          <a:prstGeom prst="round1Rect">
            <a:avLst>
              <a:gd name="adj" fmla="val 50000"/>
            </a:avLst>
          </a:prstGeom>
          <a:solidFill>
            <a:srgbClr val="F9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5">
            <a:extLst>
              <a:ext uri="{FF2B5EF4-FFF2-40B4-BE49-F238E27FC236}">
                <a16:creationId xmlns:a16="http://schemas.microsoft.com/office/drawing/2014/main" id="{B79F0779-C10D-4A1E-D984-1FDEB74C1597}"/>
              </a:ext>
            </a:extLst>
          </p:cNvPr>
          <p:cNvSpPr>
            <a:spLocks noGrp="1"/>
          </p:cNvSpPr>
          <p:nvPr>
            <p:ph type="title"/>
          </p:nvPr>
        </p:nvSpPr>
        <p:spPr>
          <a:xfrm>
            <a:off x="633529" y="517522"/>
            <a:ext cx="5052898" cy="1325563"/>
          </a:xfrm>
        </p:spPr>
        <p:txBody>
          <a:bodyPr/>
          <a:lstStyle/>
          <a:p>
            <a:r>
              <a:rPr lang="sv-SE"/>
              <a:t>Klicka här för att ändra mall för rubrikformat</a:t>
            </a:r>
          </a:p>
        </p:txBody>
      </p:sp>
      <p:sp>
        <p:nvSpPr>
          <p:cNvPr id="30" name="Platshållare för text 23">
            <a:extLst>
              <a:ext uri="{FF2B5EF4-FFF2-40B4-BE49-F238E27FC236}">
                <a16:creationId xmlns:a16="http://schemas.microsoft.com/office/drawing/2014/main" id="{C2AAFA03-2D02-09D7-6A14-3C1178DD2EDC}"/>
              </a:ext>
            </a:extLst>
          </p:cNvPr>
          <p:cNvSpPr>
            <a:spLocks noGrp="1"/>
          </p:cNvSpPr>
          <p:nvPr>
            <p:ph type="body" sz="quarter" idx="20"/>
          </p:nvPr>
        </p:nvSpPr>
        <p:spPr>
          <a:xfrm>
            <a:off x="633529" y="2025497"/>
            <a:ext cx="5052897"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8" name="Platshållare för bild 27">
            <a:extLst>
              <a:ext uri="{FF2B5EF4-FFF2-40B4-BE49-F238E27FC236}">
                <a16:creationId xmlns:a16="http://schemas.microsoft.com/office/drawing/2014/main" id="{976D0C01-CC2E-282A-9FA6-A5D978963CC3}"/>
              </a:ext>
            </a:extLst>
          </p:cNvPr>
          <p:cNvSpPr>
            <a:spLocks noGrp="1"/>
          </p:cNvSpPr>
          <p:nvPr>
            <p:ph type="pic" sz="quarter" idx="15"/>
          </p:nvPr>
        </p:nvSpPr>
        <p:spPr>
          <a:xfrm>
            <a:off x="6244303" y="1233946"/>
            <a:ext cx="4537997" cy="4807200"/>
          </a:xfrm>
          <a:prstGeom prst="round2DiagRect">
            <a:avLst>
              <a:gd name="adj1" fmla="val 41761"/>
              <a:gd name="adj2" fmla="val 0"/>
            </a:avLst>
          </a:prstGeom>
          <a:noFill/>
        </p:spPr>
        <p:txBody>
          <a:bodyPr/>
          <a:lstStyle/>
          <a:p>
            <a:r>
              <a:rPr lang="sv-SE"/>
              <a:t>Klicka på ikonen för att lägga till en bild</a:t>
            </a:r>
          </a:p>
        </p:txBody>
      </p:sp>
      <p:sp>
        <p:nvSpPr>
          <p:cNvPr id="4" name="Platshållare för bildnummer 3">
            <a:extLst>
              <a:ext uri="{FF2B5EF4-FFF2-40B4-BE49-F238E27FC236}">
                <a16:creationId xmlns:a16="http://schemas.microsoft.com/office/drawing/2014/main" id="{B0DBF6F4-F46B-57B9-1ADA-AE5CB852743B}"/>
              </a:ext>
            </a:extLst>
          </p:cNvPr>
          <p:cNvSpPr>
            <a:spLocks noGrp="1"/>
          </p:cNvSpPr>
          <p:nvPr>
            <p:ph type="sldNum" sz="quarter" idx="23"/>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897553C7-B092-A71C-7D19-1B5907A545BF}"/>
              </a:ext>
            </a:extLst>
          </p:cNvPr>
          <p:cNvSpPr>
            <a:spLocks noGrp="1"/>
          </p:cNvSpPr>
          <p:nvPr>
            <p:ph type="dt" sz="half" idx="21"/>
          </p:nvPr>
        </p:nvSpPr>
        <p:spPr/>
        <p:txBody>
          <a:bodyPr/>
          <a:lstStyle/>
          <a:p>
            <a:fld id="{663AC0A1-BF03-4687-BDDD-A787ED1917E4}" type="datetimeFigureOut">
              <a:rPr lang="sv-SE" smtClean="0"/>
              <a:pPr/>
              <a:t>2025-05-05</a:t>
            </a:fld>
            <a:endParaRPr lang="sv-SE" dirty="0"/>
          </a:p>
        </p:txBody>
      </p:sp>
      <p:sp>
        <p:nvSpPr>
          <p:cNvPr id="3" name="Platshållare för sidfot 2">
            <a:extLst>
              <a:ext uri="{FF2B5EF4-FFF2-40B4-BE49-F238E27FC236}">
                <a16:creationId xmlns:a16="http://schemas.microsoft.com/office/drawing/2014/main" id="{B3F539D1-6402-4870-44EE-DD03D1F3C59E}"/>
              </a:ext>
            </a:extLst>
          </p:cNvPr>
          <p:cNvSpPr>
            <a:spLocks noGrp="1"/>
          </p:cNvSpPr>
          <p:nvPr>
            <p:ph type="ftr" sz="quarter" idx="22"/>
          </p:nvPr>
        </p:nvSpPr>
        <p:spPr/>
        <p:txBody>
          <a:bodyPr/>
          <a:lstStyle/>
          <a:p>
            <a:endParaRPr lang="sv-SE" dirty="0"/>
          </a:p>
        </p:txBody>
      </p:sp>
      <p:pic>
        <p:nvPicPr>
          <p:cNvPr id="5" name="Bildobjekt 4" descr="Region Kronobergs logotyp">
            <a:extLst>
              <a:ext uri="{FF2B5EF4-FFF2-40B4-BE49-F238E27FC236}">
                <a16:creationId xmlns:a16="http://schemas.microsoft.com/office/drawing/2014/main" id="{3891D30F-5414-1D96-E793-81F0CA69AF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14989219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ild och vinge till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BB0A87F-8436-9960-B9ED-11AD0D6FFE0F}"/>
              </a:ext>
            </a:extLst>
          </p:cNvPr>
          <p:cNvSpPr>
            <a:spLocks noGrp="1"/>
          </p:cNvSpPr>
          <p:nvPr>
            <p:ph type="title"/>
          </p:nvPr>
        </p:nvSpPr>
        <p:spPr>
          <a:xfrm>
            <a:off x="633528" y="517522"/>
            <a:ext cx="5264851" cy="1325563"/>
          </a:xfrm>
        </p:spPr>
        <p:txBody>
          <a:bodyPr/>
          <a:lstStyle/>
          <a:p>
            <a:r>
              <a:rPr lang="sv-SE"/>
              <a:t>Klicka här för att ändra mall för rubrikformat</a:t>
            </a:r>
            <a:endParaRPr lang="sv-SE" dirty="0"/>
          </a:p>
        </p:txBody>
      </p:sp>
      <p:sp>
        <p:nvSpPr>
          <p:cNvPr id="20" name="Platshållare för text 23">
            <a:extLst>
              <a:ext uri="{FF2B5EF4-FFF2-40B4-BE49-F238E27FC236}">
                <a16:creationId xmlns:a16="http://schemas.microsoft.com/office/drawing/2014/main" id="{768531DD-7107-45FB-A5E1-64F1B2F78FA2}"/>
              </a:ext>
            </a:extLst>
          </p:cNvPr>
          <p:cNvSpPr>
            <a:spLocks noGrp="1"/>
          </p:cNvSpPr>
          <p:nvPr>
            <p:ph type="body" sz="quarter" idx="20"/>
          </p:nvPr>
        </p:nvSpPr>
        <p:spPr>
          <a:xfrm>
            <a:off x="633531" y="2025497"/>
            <a:ext cx="5264851"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2" name="Platshållare för bild 16">
            <a:extLst>
              <a:ext uri="{FF2B5EF4-FFF2-40B4-BE49-F238E27FC236}">
                <a16:creationId xmlns:a16="http://schemas.microsoft.com/office/drawing/2014/main" id="{A6653161-3AC6-49BC-67C5-FB5599F51153}"/>
              </a:ext>
            </a:extLst>
          </p:cNvPr>
          <p:cNvSpPr>
            <a:spLocks noGrp="1"/>
          </p:cNvSpPr>
          <p:nvPr>
            <p:ph type="pic" sz="quarter" idx="15"/>
          </p:nvPr>
        </p:nvSpPr>
        <p:spPr>
          <a:xfrm>
            <a:off x="7094483" y="0"/>
            <a:ext cx="5097517" cy="5849007"/>
          </a:xfrm>
          <a:prstGeom prst="round2SameRect">
            <a:avLst>
              <a:gd name="adj1" fmla="val 0"/>
              <a:gd name="adj2" fmla="val 50000"/>
            </a:avLst>
          </a:prstGeom>
          <a:noFill/>
        </p:spPr>
        <p:txBody>
          <a:bodyPr anchor="b"/>
          <a:lstStyle>
            <a:lvl1pPr algn="l">
              <a:defRPr>
                <a:solidFill>
                  <a:schemeClr val="tx1"/>
                </a:solidFill>
              </a:defRPr>
            </a:lvl1pPr>
          </a:lstStyle>
          <a:p>
            <a:r>
              <a:rPr lang="sv-SE"/>
              <a:t>Klicka på ikonen för att lägga till en bild</a:t>
            </a:r>
            <a:endParaRPr lang="sv-SE" dirty="0"/>
          </a:p>
        </p:txBody>
      </p:sp>
      <p:sp>
        <p:nvSpPr>
          <p:cNvPr id="2" name="Platshållare för text 10">
            <a:extLst>
              <a:ext uri="{FF2B5EF4-FFF2-40B4-BE49-F238E27FC236}">
                <a16:creationId xmlns:a16="http://schemas.microsoft.com/office/drawing/2014/main" id="{22B9B9BF-470D-2B21-9F0B-EB1F45731FC6}"/>
              </a:ext>
            </a:extLst>
          </p:cNvPr>
          <p:cNvSpPr>
            <a:spLocks noGrp="1"/>
          </p:cNvSpPr>
          <p:nvPr>
            <p:ph type="body" sz="quarter" idx="25"/>
          </p:nvPr>
        </p:nvSpPr>
        <p:spPr>
          <a:xfrm>
            <a:off x="6194450" y="1691925"/>
            <a:ext cx="2657654" cy="2815311"/>
          </a:xfrm>
          <a:prstGeom prst="round2DiagRect">
            <a:avLst>
              <a:gd name="adj1" fmla="val 0"/>
              <a:gd name="adj2" fmla="val 42021"/>
            </a:avLst>
          </a:prstGeom>
          <a:solidFill>
            <a:srgbClr val="004131"/>
          </a:solidFill>
        </p:spPr>
        <p:txBody>
          <a:bodyPr anchor="ctr">
            <a:noAutofit/>
          </a:bodyPr>
          <a:lstStyle>
            <a:lvl1pPr marL="0" indent="0" algn="ctr">
              <a:buNone/>
              <a:defRPr sz="2400" b="1">
                <a:solidFill>
                  <a:schemeClr val="bg1"/>
                </a:solidFill>
              </a:defRPr>
            </a:lvl1pPr>
            <a:lvl2pPr marL="244475" indent="0" algn="ctr">
              <a:buNone/>
              <a:defRPr sz="2000" b="1">
                <a:solidFill>
                  <a:schemeClr val="bg1"/>
                </a:solidFill>
              </a:defRPr>
            </a:lvl2pPr>
            <a:lvl3pPr marL="511175" indent="0" algn="ctr">
              <a:buNone/>
              <a:defRPr sz="1800" b="1">
                <a:solidFill>
                  <a:schemeClr val="bg1"/>
                </a:solidFill>
              </a:defRPr>
            </a:lvl3pPr>
            <a:lvl4pPr marL="762000" indent="0" algn="ctr">
              <a:buNone/>
              <a:defRPr sz="1600" b="1">
                <a:solidFill>
                  <a:schemeClr val="bg1"/>
                </a:solidFill>
              </a:defRPr>
            </a:lvl4pPr>
            <a:lvl5pPr marL="1030288" indent="0" algn="ctr">
              <a:buNone/>
              <a:defRPr sz="1400" b="1">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9" name="Platshållare för bildnummer 28">
            <a:extLst>
              <a:ext uri="{FF2B5EF4-FFF2-40B4-BE49-F238E27FC236}">
                <a16:creationId xmlns:a16="http://schemas.microsoft.com/office/drawing/2014/main" id="{7DC0CC2B-BA1D-E748-9270-B5901D12948B}"/>
              </a:ext>
            </a:extLst>
          </p:cNvPr>
          <p:cNvSpPr>
            <a:spLocks noGrp="1"/>
          </p:cNvSpPr>
          <p:nvPr>
            <p:ph type="sldNum" sz="quarter" idx="24"/>
          </p:nvPr>
        </p:nvSpPr>
        <p:spPr/>
        <p:txBody>
          <a:bodyPr/>
          <a:lstStyle/>
          <a:p>
            <a:fld id="{FDD9FC71-94E5-4C63-83F9-09F1766974D0}" type="slidenum">
              <a:rPr lang="sv-SE" smtClean="0"/>
              <a:pPr/>
              <a:t>‹#›</a:t>
            </a:fld>
            <a:endParaRPr lang="sv-SE"/>
          </a:p>
        </p:txBody>
      </p:sp>
      <p:sp>
        <p:nvSpPr>
          <p:cNvPr id="27" name="Platshållare för datum 26">
            <a:extLst>
              <a:ext uri="{FF2B5EF4-FFF2-40B4-BE49-F238E27FC236}">
                <a16:creationId xmlns:a16="http://schemas.microsoft.com/office/drawing/2014/main" id="{439C5372-91A2-AD10-7FDC-6B153E2FEBDD}"/>
              </a:ext>
            </a:extLst>
          </p:cNvPr>
          <p:cNvSpPr>
            <a:spLocks noGrp="1"/>
          </p:cNvSpPr>
          <p:nvPr>
            <p:ph type="dt" sz="half" idx="22"/>
          </p:nvPr>
        </p:nvSpPr>
        <p:spPr/>
        <p:txBody>
          <a:bodyPr/>
          <a:lstStyle/>
          <a:p>
            <a:fld id="{663AC0A1-BF03-4687-BDDD-A787ED1917E4}" type="datetimeFigureOut">
              <a:rPr lang="sv-SE" smtClean="0"/>
              <a:pPr/>
              <a:t>2025-05-05</a:t>
            </a:fld>
            <a:endParaRPr lang="sv-SE" dirty="0"/>
          </a:p>
        </p:txBody>
      </p:sp>
      <p:sp>
        <p:nvSpPr>
          <p:cNvPr id="28" name="Platshållare för sidfot 27">
            <a:extLst>
              <a:ext uri="{FF2B5EF4-FFF2-40B4-BE49-F238E27FC236}">
                <a16:creationId xmlns:a16="http://schemas.microsoft.com/office/drawing/2014/main" id="{48E51396-5C82-1B3F-5E8F-777BBDE1AB90}"/>
              </a:ext>
            </a:extLst>
          </p:cNvPr>
          <p:cNvSpPr>
            <a:spLocks noGrp="1"/>
          </p:cNvSpPr>
          <p:nvPr>
            <p:ph type="ftr" sz="quarter" idx="23"/>
          </p:nvPr>
        </p:nvSpPr>
        <p:spPr/>
        <p:txBody>
          <a:bodyPr/>
          <a:lstStyle/>
          <a:p>
            <a:endParaRPr lang="sv-SE" dirty="0"/>
          </a:p>
        </p:txBody>
      </p:sp>
    </p:spTree>
    <p:extLst>
      <p:ext uri="{BB962C8B-B14F-4D97-AF65-F5344CB8AC3E}">
        <p14:creationId xmlns:p14="http://schemas.microsoft.com/office/powerpoint/2010/main" val="14602992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inge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BD1CED-16DD-0340-44FF-56292D762D4A}"/>
              </a:ext>
            </a:extLst>
          </p:cNvPr>
          <p:cNvSpPr>
            <a:spLocks noGrp="1"/>
          </p:cNvSpPr>
          <p:nvPr>
            <p:ph type="title"/>
          </p:nvPr>
        </p:nvSpPr>
        <p:spPr>
          <a:xfrm>
            <a:off x="633528" y="517522"/>
            <a:ext cx="7519871" cy="1325563"/>
          </a:xfrm>
        </p:spPr>
        <p:txBody>
          <a:bodyPr/>
          <a:lstStyle/>
          <a:p>
            <a:r>
              <a:rPr lang="sv-SE"/>
              <a:t>Klicka här för att ändra mall för rubrikformat</a:t>
            </a:r>
          </a:p>
        </p:txBody>
      </p:sp>
      <p:sp>
        <p:nvSpPr>
          <p:cNvPr id="6" name="Platshållare för text 23">
            <a:extLst>
              <a:ext uri="{FF2B5EF4-FFF2-40B4-BE49-F238E27FC236}">
                <a16:creationId xmlns:a16="http://schemas.microsoft.com/office/drawing/2014/main" id="{2B0E109E-854A-2C92-6415-8827F23B78A2}"/>
              </a:ext>
            </a:extLst>
          </p:cNvPr>
          <p:cNvSpPr>
            <a:spLocks noGrp="1"/>
          </p:cNvSpPr>
          <p:nvPr>
            <p:ph type="body" sz="quarter" idx="20"/>
          </p:nvPr>
        </p:nvSpPr>
        <p:spPr>
          <a:xfrm>
            <a:off x="633530" y="2025497"/>
            <a:ext cx="751987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text 10">
            <a:extLst>
              <a:ext uri="{FF2B5EF4-FFF2-40B4-BE49-F238E27FC236}">
                <a16:creationId xmlns:a16="http://schemas.microsoft.com/office/drawing/2014/main" id="{1A4EDF47-93B2-F7A4-C94B-062D946533C3}"/>
              </a:ext>
            </a:extLst>
          </p:cNvPr>
          <p:cNvSpPr>
            <a:spLocks noGrp="1"/>
          </p:cNvSpPr>
          <p:nvPr>
            <p:ph type="body" sz="quarter" idx="25"/>
          </p:nvPr>
        </p:nvSpPr>
        <p:spPr>
          <a:xfrm>
            <a:off x="8480608" y="674112"/>
            <a:ext cx="3024466" cy="3203883"/>
          </a:xfrm>
          <a:prstGeom prst="teardrop">
            <a:avLst/>
          </a:prstGeom>
          <a:solidFill>
            <a:schemeClr val="accent2"/>
          </a:solidFill>
        </p:spPr>
        <p:txBody>
          <a:bodyPr anchor="ctr">
            <a:noAutofit/>
          </a:bodyPr>
          <a:lstStyle>
            <a:lvl1pPr marL="0" indent="0" algn="ctr">
              <a:buNone/>
              <a:defRPr sz="2400" b="1">
                <a:solidFill>
                  <a:schemeClr val="bg1"/>
                </a:solidFill>
              </a:defRPr>
            </a:lvl1pPr>
            <a:lvl2pPr marL="244475" indent="0" algn="ctr">
              <a:buNone/>
              <a:defRPr sz="2000" b="1">
                <a:solidFill>
                  <a:schemeClr val="bg1"/>
                </a:solidFill>
              </a:defRPr>
            </a:lvl2pPr>
            <a:lvl3pPr marL="511175" indent="0" algn="ctr">
              <a:buNone/>
              <a:defRPr sz="1800" b="1">
                <a:solidFill>
                  <a:schemeClr val="bg1"/>
                </a:solidFill>
              </a:defRPr>
            </a:lvl3pPr>
            <a:lvl4pPr marL="762000" indent="0" algn="ctr">
              <a:buNone/>
              <a:defRPr sz="1600" b="1">
                <a:solidFill>
                  <a:schemeClr val="bg1"/>
                </a:solidFill>
              </a:defRPr>
            </a:lvl4pPr>
            <a:lvl5pPr marL="1030288" indent="0" algn="ctr">
              <a:buNone/>
              <a:defRPr sz="1400" b="1">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4" name="Platshållare för bildnummer 13">
            <a:extLst>
              <a:ext uri="{FF2B5EF4-FFF2-40B4-BE49-F238E27FC236}">
                <a16:creationId xmlns:a16="http://schemas.microsoft.com/office/drawing/2014/main" id="{F478A2B2-935D-A2B7-DB5E-B89C67E23D69}"/>
              </a:ext>
            </a:extLst>
          </p:cNvPr>
          <p:cNvSpPr>
            <a:spLocks noGrp="1"/>
          </p:cNvSpPr>
          <p:nvPr>
            <p:ph type="sldNum" sz="quarter" idx="18"/>
          </p:nvPr>
        </p:nvSpPr>
        <p:spPr/>
        <p:txBody>
          <a:bodyPr/>
          <a:lstStyle/>
          <a:p>
            <a:fld id="{FDD9FC71-94E5-4C63-83F9-09F1766974D0}" type="slidenum">
              <a:rPr lang="sv-SE" smtClean="0"/>
              <a:pPr/>
              <a:t>‹#›</a:t>
            </a:fld>
            <a:endParaRPr lang="sv-SE"/>
          </a:p>
        </p:txBody>
      </p:sp>
      <p:sp>
        <p:nvSpPr>
          <p:cNvPr id="10" name="Platshållare för datum 9">
            <a:extLst>
              <a:ext uri="{FF2B5EF4-FFF2-40B4-BE49-F238E27FC236}">
                <a16:creationId xmlns:a16="http://schemas.microsoft.com/office/drawing/2014/main" id="{58B928F3-F06C-53B4-8A5C-BFAD3E53449C}"/>
              </a:ext>
            </a:extLst>
          </p:cNvPr>
          <p:cNvSpPr>
            <a:spLocks noGrp="1"/>
          </p:cNvSpPr>
          <p:nvPr>
            <p:ph type="dt" sz="half" idx="16"/>
          </p:nvPr>
        </p:nvSpPr>
        <p:spPr/>
        <p:txBody>
          <a:bodyPr/>
          <a:lstStyle/>
          <a:p>
            <a:fld id="{663AC0A1-BF03-4687-BDDD-A787ED1917E4}" type="datetimeFigureOut">
              <a:rPr lang="sv-SE" smtClean="0"/>
              <a:pPr/>
              <a:t>2025-05-05</a:t>
            </a:fld>
            <a:endParaRPr lang="sv-SE" dirty="0"/>
          </a:p>
        </p:txBody>
      </p:sp>
      <p:sp>
        <p:nvSpPr>
          <p:cNvPr id="11" name="Platshållare för sidfot 10">
            <a:extLst>
              <a:ext uri="{FF2B5EF4-FFF2-40B4-BE49-F238E27FC236}">
                <a16:creationId xmlns:a16="http://schemas.microsoft.com/office/drawing/2014/main" id="{5CB1FC55-8B48-449E-87CC-81CEC5C3B912}"/>
              </a:ext>
            </a:extLst>
          </p:cNvPr>
          <p:cNvSpPr>
            <a:spLocks noGrp="1"/>
          </p:cNvSpPr>
          <p:nvPr>
            <p:ph type="ftr" sz="quarter" idx="17"/>
          </p:nvPr>
        </p:nvSpPr>
        <p:spPr/>
        <p:txBody>
          <a:bodyPr/>
          <a:lstStyle/>
          <a:p>
            <a:endParaRPr lang="sv-SE" dirty="0"/>
          </a:p>
        </p:txBody>
      </p:sp>
    </p:spTree>
    <p:extLst>
      <p:ext uri="{BB962C8B-B14F-4D97-AF65-F5344CB8AC3E}">
        <p14:creationId xmlns:p14="http://schemas.microsoft.com/office/powerpoint/2010/main" val="36559218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BD3A308-7549-9FA9-D648-1FF66274FDC9}"/>
              </a:ext>
            </a:extLst>
          </p:cNvPr>
          <p:cNvSpPr>
            <a:spLocks noGrp="1"/>
          </p:cNvSpPr>
          <p:nvPr>
            <p:ph type="title"/>
          </p:nvPr>
        </p:nvSpPr>
        <p:spPr/>
        <p:txBody>
          <a:bodyPr/>
          <a:lstStyle/>
          <a:p>
            <a:r>
              <a:rPr lang="sv-SE"/>
              <a:t>Klicka här för att ändra mall för rubrikformat</a:t>
            </a:r>
            <a:endParaRPr lang="sv-SE" dirty="0"/>
          </a:p>
        </p:txBody>
      </p:sp>
      <p:sp>
        <p:nvSpPr>
          <p:cNvPr id="4" name="Platshållare för bildnummer 3">
            <a:extLst>
              <a:ext uri="{FF2B5EF4-FFF2-40B4-BE49-F238E27FC236}">
                <a16:creationId xmlns:a16="http://schemas.microsoft.com/office/drawing/2014/main" id="{DB2CEE24-4E29-6166-3822-C57F01CDE3C3}"/>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E072084-6E77-EEDD-3B3E-C0E1F2DF7633}"/>
              </a:ext>
            </a:extLst>
          </p:cNvPr>
          <p:cNvSpPr>
            <a:spLocks noGrp="1"/>
          </p:cNvSpPr>
          <p:nvPr>
            <p:ph type="dt" sz="half" idx="10"/>
          </p:nvPr>
        </p:nvSpPr>
        <p:spPr/>
        <p:txBody>
          <a:bodyPr/>
          <a:lstStyle/>
          <a:p>
            <a:fld id="{663AC0A1-BF03-4687-BDDD-A787ED1917E4}" type="datetimeFigureOut">
              <a:rPr lang="sv-SE" smtClean="0"/>
              <a:pPr/>
              <a:t>2025-05-05</a:t>
            </a:fld>
            <a:endParaRPr lang="sv-SE" dirty="0"/>
          </a:p>
        </p:txBody>
      </p:sp>
      <p:sp>
        <p:nvSpPr>
          <p:cNvPr id="3" name="Platshållare för sidfot 2">
            <a:extLst>
              <a:ext uri="{FF2B5EF4-FFF2-40B4-BE49-F238E27FC236}">
                <a16:creationId xmlns:a16="http://schemas.microsoft.com/office/drawing/2014/main" id="{774B7BFD-E11B-A77F-4246-4F0379A43861}"/>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34819776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160E3B36-F312-C875-A9B5-C9CBB284C74C}"/>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5" name="Platshållare för datum 4">
            <a:extLst>
              <a:ext uri="{FF2B5EF4-FFF2-40B4-BE49-F238E27FC236}">
                <a16:creationId xmlns:a16="http://schemas.microsoft.com/office/drawing/2014/main" id="{FEF7A55C-9AA7-A56B-150C-95A34A6044D8}"/>
              </a:ext>
            </a:extLst>
          </p:cNvPr>
          <p:cNvSpPr>
            <a:spLocks noGrp="1"/>
          </p:cNvSpPr>
          <p:nvPr>
            <p:ph type="dt" sz="half" idx="10"/>
          </p:nvPr>
        </p:nvSpPr>
        <p:spPr/>
        <p:txBody>
          <a:bodyPr/>
          <a:lstStyle/>
          <a:p>
            <a:fld id="{663AC0A1-BF03-4687-BDDD-A787ED1917E4}" type="datetimeFigureOut">
              <a:rPr lang="sv-SE" smtClean="0"/>
              <a:pPr/>
              <a:t>2025-05-05</a:t>
            </a:fld>
            <a:endParaRPr lang="sv-SE" dirty="0"/>
          </a:p>
        </p:txBody>
      </p:sp>
      <p:sp>
        <p:nvSpPr>
          <p:cNvPr id="6" name="Platshållare för sidfot 5">
            <a:extLst>
              <a:ext uri="{FF2B5EF4-FFF2-40B4-BE49-F238E27FC236}">
                <a16:creationId xmlns:a16="http://schemas.microsoft.com/office/drawing/2014/main" id="{57128E3B-CFE4-7ADB-7D98-87DC33226A98}"/>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3975468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itat_Ljusrosa">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30A38B5A-DA93-EC1E-8DD4-9A90C8D89AF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9">
            <a:extLst>
              <a:ext uri="{FF2B5EF4-FFF2-40B4-BE49-F238E27FC236}">
                <a16:creationId xmlns:a16="http://schemas.microsoft.com/office/drawing/2014/main" id="{1709AE4F-DE07-4194-9808-48C512EAA1A1}"/>
              </a:ext>
              <a:ext uri="{C183D7F6-B498-43B3-948B-1728B52AA6E4}">
                <adec:decorative xmlns:adec="http://schemas.microsoft.com/office/drawing/2017/decorative" val="1"/>
              </a:ext>
            </a:extLst>
          </p:cNvPr>
          <p:cNvSpPr>
            <a:spLocks noEditPoints="1"/>
          </p:cNvSpPr>
          <p:nvPr userDrawn="1"/>
        </p:nvSpPr>
        <p:spPr bwMode="auto">
          <a:xfrm>
            <a:off x="2019300" y="1303392"/>
            <a:ext cx="848052" cy="687556"/>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8" name="Rubrik 1">
            <a:extLst>
              <a:ext uri="{FF2B5EF4-FFF2-40B4-BE49-F238E27FC236}">
                <a16:creationId xmlns:a16="http://schemas.microsoft.com/office/drawing/2014/main" id="{3CCAE72D-F891-F7EC-0A60-881018CEEEAE}"/>
              </a:ext>
            </a:extLst>
          </p:cNvPr>
          <p:cNvSpPr>
            <a:spLocks noGrp="1"/>
          </p:cNvSpPr>
          <p:nvPr>
            <p:ph type="ctrTitle" hasCustomPrompt="1"/>
          </p:nvPr>
        </p:nvSpPr>
        <p:spPr>
          <a:xfrm>
            <a:off x="2019300" y="2322786"/>
            <a:ext cx="8153400" cy="2354145"/>
          </a:xfrm>
          <a:prstGeom prst="rect">
            <a:avLst/>
          </a:prstGeom>
        </p:spPr>
        <p:txBody>
          <a:bodyPr anchor="ctr" anchorCtr="0"/>
          <a:lstStyle>
            <a:lvl1pPr algn="l">
              <a:lnSpc>
                <a:spcPts val="6800"/>
              </a:lnSpc>
              <a:defRPr sz="5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Citat</a:t>
            </a:r>
          </a:p>
        </p:txBody>
      </p:sp>
      <p:sp>
        <p:nvSpPr>
          <p:cNvPr id="9" name="Platshållare för bildnummer 8">
            <a:extLst>
              <a:ext uri="{FF2B5EF4-FFF2-40B4-BE49-F238E27FC236}">
                <a16:creationId xmlns:a16="http://schemas.microsoft.com/office/drawing/2014/main" id="{DD2C710C-EB1A-9DB0-A7E9-B3EB756AF54D}"/>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16D9AFC-C5C8-1466-2342-A2B12234A672}"/>
              </a:ext>
            </a:extLst>
          </p:cNvPr>
          <p:cNvSpPr>
            <a:spLocks noGrp="1"/>
          </p:cNvSpPr>
          <p:nvPr>
            <p:ph type="dt" sz="half" idx="10"/>
          </p:nvPr>
        </p:nvSpPr>
        <p:spPr/>
        <p:txBody>
          <a:bodyPr/>
          <a:lstStyle/>
          <a:p>
            <a:fld id="{663AC0A1-BF03-4687-BDDD-A787ED1917E4}" type="datetimeFigureOut">
              <a:rPr lang="sv-SE" smtClean="0"/>
              <a:pPr/>
              <a:t>2025-05-05</a:t>
            </a:fld>
            <a:endParaRPr lang="sv-SE" dirty="0"/>
          </a:p>
        </p:txBody>
      </p:sp>
      <p:sp>
        <p:nvSpPr>
          <p:cNvPr id="3" name="Platshållare för sidfot 2">
            <a:extLst>
              <a:ext uri="{FF2B5EF4-FFF2-40B4-BE49-F238E27FC236}">
                <a16:creationId xmlns:a16="http://schemas.microsoft.com/office/drawing/2014/main" id="{8A52543D-D4DF-B4A1-0001-65838BA326C7}"/>
              </a:ext>
            </a:extLst>
          </p:cNvPr>
          <p:cNvSpPr>
            <a:spLocks noGrp="1"/>
          </p:cNvSpPr>
          <p:nvPr>
            <p:ph type="ftr" sz="quarter" idx="11"/>
          </p:nvPr>
        </p:nvSpPr>
        <p:spPr/>
        <p:txBody>
          <a:bodyPr/>
          <a:lstStyle/>
          <a:p>
            <a:endParaRPr lang="sv-SE" dirty="0"/>
          </a:p>
        </p:txBody>
      </p:sp>
      <p:pic>
        <p:nvPicPr>
          <p:cNvPr id="12" name="Bildobjekt 11" descr="Region Kronobergs logotyp">
            <a:extLst>
              <a:ext uri="{FF2B5EF4-FFF2-40B4-BE49-F238E27FC236}">
                <a16:creationId xmlns:a16="http://schemas.microsoft.com/office/drawing/2014/main" id="{B12C2BA5-DA85-C753-A692-4FA713CEC7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538915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itat_Ljusgrön">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30A38B5A-DA93-EC1E-8DD4-9A90C8D89AF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9">
            <a:extLst>
              <a:ext uri="{FF2B5EF4-FFF2-40B4-BE49-F238E27FC236}">
                <a16:creationId xmlns:a16="http://schemas.microsoft.com/office/drawing/2014/main" id="{1709AE4F-DE07-4194-9808-48C512EAA1A1}"/>
              </a:ext>
              <a:ext uri="{C183D7F6-B498-43B3-948B-1728B52AA6E4}">
                <adec:decorative xmlns:adec="http://schemas.microsoft.com/office/drawing/2017/decorative" val="1"/>
              </a:ext>
            </a:extLst>
          </p:cNvPr>
          <p:cNvSpPr>
            <a:spLocks noEditPoints="1"/>
          </p:cNvSpPr>
          <p:nvPr userDrawn="1"/>
        </p:nvSpPr>
        <p:spPr bwMode="auto">
          <a:xfrm>
            <a:off x="2019300" y="1303392"/>
            <a:ext cx="848052" cy="687556"/>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8" name="Rubrik 1">
            <a:extLst>
              <a:ext uri="{FF2B5EF4-FFF2-40B4-BE49-F238E27FC236}">
                <a16:creationId xmlns:a16="http://schemas.microsoft.com/office/drawing/2014/main" id="{3CCAE72D-F891-F7EC-0A60-881018CEEEAE}"/>
              </a:ext>
            </a:extLst>
          </p:cNvPr>
          <p:cNvSpPr>
            <a:spLocks noGrp="1"/>
          </p:cNvSpPr>
          <p:nvPr>
            <p:ph type="ctrTitle" hasCustomPrompt="1"/>
          </p:nvPr>
        </p:nvSpPr>
        <p:spPr>
          <a:xfrm>
            <a:off x="2019300" y="2322786"/>
            <a:ext cx="8153400" cy="2354145"/>
          </a:xfrm>
          <a:prstGeom prst="rect">
            <a:avLst/>
          </a:prstGeom>
        </p:spPr>
        <p:txBody>
          <a:bodyPr anchor="ctr" anchorCtr="0"/>
          <a:lstStyle>
            <a:lvl1pPr algn="l">
              <a:lnSpc>
                <a:spcPts val="6800"/>
              </a:lnSpc>
              <a:defRPr sz="5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Citat</a:t>
            </a:r>
          </a:p>
        </p:txBody>
      </p:sp>
      <p:sp>
        <p:nvSpPr>
          <p:cNvPr id="9" name="Platshållare för bildnummer 8">
            <a:extLst>
              <a:ext uri="{FF2B5EF4-FFF2-40B4-BE49-F238E27FC236}">
                <a16:creationId xmlns:a16="http://schemas.microsoft.com/office/drawing/2014/main" id="{DD2C710C-EB1A-9DB0-A7E9-B3EB756AF54D}"/>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16D9AFC-C5C8-1466-2342-A2B12234A672}"/>
              </a:ext>
            </a:extLst>
          </p:cNvPr>
          <p:cNvSpPr>
            <a:spLocks noGrp="1"/>
          </p:cNvSpPr>
          <p:nvPr>
            <p:ph type="dt" sz="half" idx="10"/>
          </p:nvPr>
        </p:nvSpPr>
        <p:spPr/>
        <p:txBody>
          <a:bodyPr/>
          <a:lstStyle/>
          <a:p>
            <a:fld id="{663AC0A1-BF03-4687-BDDD-A787ED1917E4}" type="datetimeFigureOut">
              <a:rPr lang="sv-SE" smtClean="0"/>
              <a:pPr/>
              <a:t>2025-05-05</a:t>
            </a:fld>
            <a:endParaRPr lang="sv-SE" dirty="0"/>
          </a:p>
        </p:txBody>
      </p:sp>
      <p:sp>
        <p:nvSpPr>
          <p:cNvPr id="3" name="Platshållare för sidfot 2">
            <a:extLst>
              <a:ext uri="{FF2B5EF4-FFF2-40B4-BE49-F238E27FC236}">
                <a16:creationId xmlns:a16="http://schemas.microsoft.com/office/drawing/2014/main" id="{8A52543D-D4DF-B4A1-0001-65838BA326C7}"/>
              </a:ext>
            </a:extLst>
          </p:cNvPr>
          <p:cNvSpPr>
            <a:spLocks noGrp="1"/>
          </p:cNvSpPr>
          <p:nvPr>
            <p:ph type="ftr" sz="quarter" idx="11"/>
          </p:nvPr>
        </p:nvSpPr>
        <p:spPr/>
        <p:txBody>
          <a:bodyPr/>
          <a:lstStyle/>
          <a:p>
            <a:endParaRPr lang="sv-SE" dirty="0"/>
          </a:p>
        </p:txBody>
      </p:sp>
      <p:pic>
        <p:nvPicPr>
          <p:cNvPr id="4" name="Bildobjekt 3" descr="Region Kronobergs logotyp">
            <a:extLst>
              <a:ext uri="{FF2B5EF4-FFF2-40B4-BE49-F238E27FC236}">
                <a16:creationId xmlns:a16="http://schemas.microsoft.com/office/drawing/2014/main" id="{DC5F6A89-8BD3-EF14-569B-0DB3F5F4EA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10917058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vsnitt_Ljusrosa">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9FEE0A1-26C1-26E2-C5AF-EB1D578C4F0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ubrik 2">
            <a:extLst>
              <a:ext uri="{FF2B5EF4-FFF2-40B4-BE49-F238E27FC236}">
                <a16:creationId xmlns:a16="http://schemas.microsoft.com/office/drawing/2014/main" id="{E3B3AC9B-F98B-219F-7B9A-68D22D4EF51A}"/>
              </a:ext>
            </a:extLst>
          </p:cNvPr>
          <p:cNvSpPr>
            <a:spLocks noGrp="1"/>
          </p:cNvSpPr>
          <p:nvPr>
            <p:ph type="title"/>
          </p:nvPr>
        </p:nvSpPr>
        <p:spPr>
          <a:xfrm>
            <a:off x="1927849" y="1954923"/>
            <a:ext cx="8336301" cy="2086671"/>
          </a:xfrm>
        </p:spPr>
        <p:txBody>
          <a:bodyPr anchor="ctr">
            <a:noAutofit/>
          </a:bodyPr>
          <a:lstStyle>
            <a:lvl1pPr algn="ctr">
              <a:defRPr sz="5400">
                <a:solidFill>
                  <a:srgbClr val="700545"/>
                </a:solidFill>
              </a:defRPr>
            </a:lvl1pPr>
          </a:lstStyle>
          <a:p>
            <a:r>
              <a:rPr lang="sv-SE"/>
              <a:t>Klicka här för att ändra mall för rubrikformat</a:t>
            </a:r>
            <a:endParaRPr lang="sv-SE" dirty="0"/>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11" name="Platshållare för bildnummer 10">
            <a:extLst>
              <a:ext uri="{FF2B5EF4-FFF2-40B4-BE49-F238E27FC236}">
                <a16:creationId xmlns:a16="http://schemas.microsoft.com/office/drawing/2014/main" id="{18F64C69-6E07-53BF-8045-C5BF6FA11554}"/>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9" name="Platshållare för datum 8">
            <a:extLst>
              <a:ext uri="{FF2B5EF4-FFF2-40B4-BE49-F238E27FC236}">
                <a16:creationId xmlns:a16="http://schemas.microsoft.com/office/drawing/2014/main" id="{AAD33853-A4D2-FAAA-520E-7FF69E0FDCE3}"/>
              </a:ext>
            </a:extLst>
          </p:cNvPr>
          <p:cNvSpPr>
            <a:spLocks noGrp="1"/>
          </p:cNvSpPr>
          <p:nvPr>
            <p:ph type="dt" sz="half" idx="10"/>
          </p:nvPr>
        </p:nvSpPr>
        <p:spPr/>
        <p:txBody>
          <a:bodyPr/>
          <a:lstStyle/>
          <a:p>
            <a:fld id="{663AC0A1-BF03-4687-BDDD-A787ED1917E4}" type="datetimeFigureOut">
              <a:rPr lang="sv-SE" smtClean="0"/>
              <a:pPr/>
              <a:t>2025-05-05</a:t>
            </a:fld>
            <a:endParaRPr lang="sv-SE" dirty="0"/>
          </a:p>
        </p:txBody>
      </p:sp>
      <p:sp>
        <p:nvSpPr>
          <p:cNvPr id="10" name="Platshållare för sidfot 9">
            <a:extLst>
              <a:ext uri="{FF2B5EF4-FFF2-40B4-BE49-F238E27FC236}">
                <a16:creationId xmlns:a16="http://schemas.microsoft.com/office/drawing/2014/main" id="{5710E6E5-1249-0368-3103-E7D3820AF02B}"/>
              </a:ext>
            </a:extLst>
          </p:cNvPr>
          <p:cNvSpPr>
            <a:spLocks noGrp="1"/>
          </p:cNvSpPr>
          <p:nvPr>
            <p:ph type="ftr" sz="quarter" idx="11"/>
          </p:nvPr>
        </p:nvSpPr>
        <p:spPr/>
        <p:txBody>
          <a:bodyPr/>
          <a:lstStyle/>
          <a:p>
            <a:endParaRPr lang="sv-SE" dirty="0"/>
          </a:p>
        </p:txBody>
      </p:sp>
      <p:pic>
        <p:nvPicPr>
          <p:cNvPr id="12" name="Bildobjekt 11" descr="Region Kronobergs logotyp">
            <a:extLst>
              <a:ext uri="{FF2B5EF4-FFF2-40B4-BE49-F238E27FC236}">
                <a16:creationId xmlns:a16="http://schemas.microsoft.com/office/drawing/2014/main" id="{B7B0F68E-6AB6-8240-C24A-270BB8047D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13307225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Avsnitt_Ljusgrön">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9FEE0A1-26C1-26E2-C5AF-EB1D578C4F0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ubrik 2">
            <a:extLst>
              <a:ext uri="{FF2B5EF4-FFF2-40B4-BE49-F238E27FC236}">
                <a16:creationId xmlns:a16="http://schemas.microsoft.com/office/drawing/2014/main" id="{9386AC30-CFF0-9F32-5F46-7FBAE80C2F7E}"/>
              </a:ext>
            </a:extLst>
          </p:cNvPr>
          <p:cNvSpPr>
            <a:spLocks noGrp="1"/>
          </p:cNvSpPr>
          <p:nvPr>
            <p:ph type="title"/>
          </p:nvPr>
        </p:nvSpPr>
        <p:spPr>
          <a:xfrm>
            <a:off x="1927849" y="1954923"/>
            <a:ext cx="8336301" cy="2086671"/>
          </a:xfrm>
        </p:spPr>
        <p:txBody>
          <a:bodyPr anchor="ctr">
            <a:noAutofit/>
          </a:bodyPr>
          <a:lstStyle>
            <a:lvl1pPr algn="ctr">
              <a:defRPr sz="5400">
                <a:solidFill>
                  <a:srgbClr val="004131"/>
                </a:solidFill>
              </a:defRPr>
            </a:lvl1pPr>
          </a:lstStyle>
          <a:p>
            <a:r>
              <a:rPr lang="sv-SE"/>
              <a:t>Klicka här för att ändra mall för rubrikformat</a:t>
            </a:r>
            <a:endParaRPr lang="sv-SE" dirty="0"/>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11" name="Platshållare för bildnummer 10">
            <a:extLst>
              <a:ext uri="{FF2B5EF4-FFF2-40B4-BE49-F238E27FC236}">
                <a16:creationId xmlns:a16="http://schemas.microsoft.com/office/drawing/2014/main" id="{18F64C69-6E07-53BF-8045-C5BF6FA11554}"/>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9" name="Platshållare för datum 8">
            <a:extLst>
              <a:ext uri="{FF2B5EF4-FFF2-40B4-BE49-F238E27FC236}">
                <a16:creationId xmlns:a16="http://schemas.microsoft.com/office/drawing/2014/main" id="{AAD33853-A4D2-FAAA-520E-7FF69E0FDCE3}"/>
              </a:ext>
            </a:extLst>
          </p:cNvPr>
          <p:cNvSpPr>
            <a:spLocks noGrp="1"/>
          </p:cNvSpPr>
          <p:nvPr>
            <p:ph type="dt" sz="half" idx="10"/>
          </p:nvPr>
        </p:nvSpPr>
        <p:spPr/>
        <p:txBody>
          <a:bodyPr/>
          <a:lstStyle/>
          <a:p>
            <a:fld id="{663AC0A1-BF03-4687-BDDD-A787ED1917E4}" type="datetimeFigureOut">
              <a:rPr lang="sv-SE" smtClean="0"/>
              <a:pPr/>
              <a:t>2025-05-05</a:t>
            </a:fld>
            <a:endParaRPr lang="sv-SE" dirty="0"/>
          </a:p>
        </p:txBody>
      </p:sp>
      <p:sp>
        <p:nvSpPr>
          <p:cNvPr id="10" name="Platshållare för sidfot 9">
            <a:extLst>
              <a:ext uri="{FF2B5EF4-FFF2-40B4-BE49-F238E27FC236}">
                <a16:creationId xmlns:a16="http://schemas.microsoft.com/office/drawing/2014/main" id="{5710E6E5-1249-0368-3103-E7D3820AF02B}"/>
              </a:ext>
            </a:extLst>
          </p:cNvPr>
          <p:cNvSpPr>
            <a:spLocks noGrp="1"/>
          </p:cNvSpPr>
          <p:nvPr>
            <p:ph type="ftr" sz="quarter" idx="11"/>
          </p:nvPr>
        </p:nvSpPr>
        <p:spPr/>
        <p:txBody>
          <a:bodyPr/>
          <a:lstStyle/>
          <a:p>
            <a:endParaRPr lang="sv-SE" dirty="0"/>
          </a:p>
        </p:txBody>
      </p:sp>
      <p:pic>
        <p:nvPicPr>
          <p:cNvPr id="4" name="Bildobjekt 3" descr="Region Kronobergs logotyp">
            <a:extLst>
              <a:ext uri="{FF2B5EF4-FFF2-40B4-BE49-F238E27FC236}">
                <a16:creationId xmlns:a16="http://schemas.microsoft.com/office/drawing/2014/main" id="{4B4DC3DF-9ED1-6575-58B5-D011A8B62E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11354728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vådelat innehåll_Mörkgrön">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rgbClr val="004131"/>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bg1"/>
                </a:solidFill>
              </a:defRPr>
            </a:lvl1pPr>
          </a:lstStyle>
          <a:p>
            <a:r>
              <a:rPr lang="sv-SE"/>
              <a:t>Klicka här för att ändra mall för rubrikformat</a:t>
            </a:r>
            <a:endParaRPr lang="sv-SE" dirty="0"/>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bg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2025-05-05</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1588147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och cirkel till vänster">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E2A1714-E60F-4047-6C05-3F0D2753DC14}"/>
              </a:ext>
            </a:extLst>
          </p:cNvPr>
          <p:cNvSpPr>
            <a:spLocks noGrp="1"/>
          </p:cNvSpPr>
          <p:nvPr>
            <p:ph type="title"/>
          </p:nvPr>
        </p:nvSpPr>
        <p:spPr>
          <a:xfrm>
            <a:off x="6749930" y="517522"/>
            <a:ext cx="4880094" cy="1325563"/>
          </a:xfrm>
        </p:spPr>
        <p:txBody>
          <a:bodyPr/>
          <a:lstStyle/>
          <a:p>
            <a:r>
              <a:rPr lang="sv-SE"/>
              <a:t>Klicka här för att ändra mall för rubrikformat</a:t>
            </a:r>
          </a:p>
        </p:txBody>
      </p:sp>
      <p:sp>
        <p:nvSpPr>
          <p:cNvPr id="10" name="Platshållare för text 7">
            <a:extLst>
              <a:ext uri="{FF2B5EF4-FFF2-40B4-BE49-F238E27FC236}">
                <a16:creationId xmlns:a16="http://schemas.microsoft.com/office/drawing/2014/main" id="{ADFA9880-B20A-B284-7667-BB6E139D0DFF}"/>
              </a:ext>
            </a:extLst>
          </p:cNvPr>
          <p:cNvSpPr>
            <a:spLocks noGrp="1"/>
          </p:cNvSpPr>
          <p:nvPr>
            <p:ph type="body" sz="quarter" idx="21"/>
          </p:nvPr>
        </p:nvSpPr>
        <p:spPr>
          <a:xfrm>
            <a:off x="6749928" y="2025650"/>
            <a:ext cx="4880095"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bild 16">
            <a:extLst>
              <a:ext uri="{FF2B5EF4-FFF2-40B4-BE49-F238E27FC236}">
                <a16:creationId xmlns:a16="http://schemas.microsoft.com/office/drawing/2014/main" id="{EA50C948-0247-7936-CCAF-38904905F4EA}"/>
              </a:ext>
            </a:extLst>
          </p:cNvPr>
          <p:cNvSpPr>
            <a:spLocks noGrp="1"/>
          </p:cNvSpPr>
          <p:nvPr>
            <p:ph type="pic" sz="quarter" idx="15"/>
          </p:nvPr>
        </p:nvSpPr>
        <p:spPr>
          <a:xfrm>
            <a:off x="561974" y="658365"/>
            <a:ext cx="5534026" cy="5534026"/>
          </a:xfrm>
          <a:prstGeom prst="teardrop">
            <a:avLst/>
          </a:prstGeom>
          <a:noFill/>
        </p:spPr>
        <p:txBody>
          <a:bodyPr anchor="b"/>
          <a:lstStyle>
            <a:lvl1pPr algn="l">
              <a:defRPr/>
            </a:lvl1pPr>
          </a:lstStyle>
          <a:p>
            <a:r>
              <a:rPr lang="sv-SE"/>
              <a:t>Klicka på ikonen för att lägga till en bild</a:t>
            </a:r>
            <a:endParaRPr lang="sv-SE" dirty="0"/>
          </a:p>
        </p:txBody>
      </p:sp>
      <p:sp>
        <p:nvSpPr>
          <p:cNvPr id="2" name="Platshållare för text 10">
            <a:extLst>
              <a:ext uri="{FF2B5EF4-FFF2-40B4-BE49-F238E27FC236}">
                <a16:creationId xmlns:a16="http://schemas.microsoft.com/office/drawing/2014/main" id="{6FBCD0DE-5E17-C743-9CED-779F9D7E2CFC}"/>
              </a:ext>
            </a:extLst>
          </p:cNvPr>
          <p:cNvSpPr>
            <a:spLocks noGrp="1"/>
          </p:cNvSpPr>
          <p:nvPr>
            <p:ph type="body" sz="quarter" idx="17"/>
          </p:nvPr>
        </p:nvSpPr>
        <p:spPr>
          <a:xfrm>
            <a:off x="4322616" y="4005728"/>
            <a:ext cx="2251625" cy="2251625"/>
          </a:xfrm>
          <a:prstGeom prst="ellipse">
            <a:avLst/>
          </a:prstGeom>
          <a:solidFill>
            <a:schemeClr val="accent4"/>
          </a:solidFill>
        </p:spPr>
        <p:txBody>
          <a:bodyPr anchor="ctr">
            <a:noAutofit/>
          </a:bodyPr>
          <a:lstStyle>
            <a:lvl1pPr marL="0" indent="0" algn="ctr">
              <a:buNone/>
              <a:defRPr sz="2400" b="1">
                <a:solidFill>
                  <a:schemeClr val="tx1"/>
                </a:solidFill>
              </a:defRPr>
            </a:lvl1pPr>
            <a:lvl2pPr marL="244475" indent="0" algn="ctr">
              <a:buNone/>
              <a:defRPr sz="2000" b="1">
                <a:solidFill>
                  <a:schemeClr val="tx1"/>
                </a:solidFill>
              </a:defRPr>
            </a:lvl2pPr>
            <a:lvl3pPr marL="511175" indent="0" algn="ctr">
              <a:buNone/>
              <a:defRPr sz="1800" b="1">
                <a:solidFill>
                  <a:schemeClr val="tx1"/>
                </a:solidFill>
              </a:defRPr>
            </a:lvl3pPr>
            <a:lvl4pPr marL="762000" indent="0" algn="ctr">
              <a:buNone/>
              <a:defRPr sz="1600" b="1">
                <a:solidFill>
                  <a:schemeClr val="tx1"/>
                </a:solidFill>
              </a:defRPr>
            </a:lvl4pPr>
            <a:lvl5pPr marL="1030288" indent="0" algn="ctr">
              <a:buNone/>
              <a:defRPr sz="1400" b="1">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nummer 8">
            <a:extLst>
              <a:ext uri="{FF2B5EF4-FFF2-40B4-BE49-F238E27FC236}">
                <a16:creationId xmlns:a16="http://schemas.microsoft.com/office/drawing/2014/main" id="{CD0C11AC-6994-47F5-38EE-9940256649C4}"/>
              </a:ext>
            </a:extLst>
          </p:cNvPr>
          <p:cNvSpPr>
            <a:spLocks noGrp="1"/>
          </p:cNvSpPr>
          <p:nvPr>
            <p:ph type="sldNum" sz="quarter" idx="20"/>
          </p:nvPr>
        </p:nvSpPr>
        <p:spPr/>
        <p:txBody>
          <a:bodyPr/>
          <a:lstStyle/>
          <a:p>
            <a:fld id="{FDD9FC71-94E5-4C63-83F9-09F1766974D0}" type="slidenum">
              <a:rPr lang="sv-SE" smtClean="0"/>
              <a:pPr/>
              <a:t>‹#›</a:t>
            </a:fld>
            <a:endParaRPr lang="sv-SE"/>
          </a:p>
        </p:txBody>
      </p:sp>
      <p:sp>
        <p:nvSpPr>
          <p:cNvPr id="5" name="Platshållare för datum 4">
            <a:extLst>
              <a:ext uri="{FF2B5EF4-FFF2-40B4-BE49-F238E27FC236}">
                <a16:creationId xmlns:a16="http://schemas.microsoft.com/office/drawing/2014/main" id="{01153A39-3A6E-2C51-3DD0-86E6507A8265}"/>
              </a:ext>
            </a:extLst>
          </p:cNvPr>
          <p:cNvSpPr>
            <a:spLocks noGrp="1"/>
          </p:cNvSpPr>
          <p:nvPr>
            <p:ph type="dt" sz="half" idx="18"/>
          </p:nvPr>
        </p:nvSpPr>
        <p:spPr/>
        <p:txBody>
          <a:bodyPr/>
          <a:lstStyle/>
          <a:p>
            <a:fld id="{663AC0A1-BF03-4687-BDDD-A787ED1917E4}" type="datetimeFigureOut">
              <a:rPr lang="sv-SE" smtClean="0"/>
              <a:pPr/>
              <a:t>2025-05-05</a:t>
            </a:fld>
            <a:endParaRPr lang="sv-SE" dirty="0"/>
          </a:p>
        </p:txBody>
      </p:sp>
      <p:sp>
        <p:nvSpPr>
          <p:cNvPr id="8" name="Platshållare för sidfot 7">
            <a:extLst>
              <a:ext uri="{FF2B5EF4-FFF2-40B4-BE49-F238E27FC236}">
                <a16:creationId xmlns:a16="http://schemas.microsoft.com/office/drawing/2014/main" id="{A06EF699-DF7E-B62D-FBC1-92B42D79394B}"/>
              </a:ext>
            </a:extLst>
          </p:cNvPr>
          <p:cNvSpPr>
            <a:spLocks noGrp="1"/>
          </p:cNvSpPr>
          <p:nvPr>
            <p:ph type="ftr" sz="quarter" idx="19"/>
          </p:nvPr>
        </p:nvSpPr>
        <p:spPr/>
        <p:txBody>
          <a:bodyPr/>
          <a:lstStyle/>
          <a:p>
            <a:endParaRPr lang="sv-SE" dirty="0"/>
          </a:p>
        </p:txBody>
      </p:sp>
    </p:spTree>
    <p:extLst>
      <p:ext uri="{BB962C8B-B14F-4D97-AF65-F5344CB8AC3E}">
        <p14:creationId xmlns:p14="http://schemas.microsoft.com/office/powerpoint/2010/main" val="12528180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vådelat innehåll_Mörkblå">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chemeClr val="tx2"/>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bg1"/>
                </a:solidFill>
              </a:defRPr>
            </a:lvl1pPr>
          </a:lstStyle>
          <a:p>
            <a:r>
              <a:rPr lang="sv-SE"/>
              <a:t>Klicka här för att ändra mall för rubrikformat</a:t>
            </a:r>
            <a:endParaRPr lang="sv-SE" dirty="0"/>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bg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2025-05-05</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33163078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vådelat innehåll_Mörkrosa">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rgbClr val="700545"/>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bg1"/>
                </a:solidFill>
              </a:defRPr>
            </a:lvl1pPr>
          </a:lstStyle>
          <a:p>
            <a:r>
              <a:rPr lang="sv-SE"/>
              <a:t>Klicka här för att ändra mall för rubrikformat</a:t>
            </a:r>
            <a:endParaRPr lang="sv-SE" dirty="0"/>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bg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2025-05-05</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13743375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Avslutningsbild">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241DCC-EF83-BA75-77E2-666C4BAED7BA}"/>
              </a:ext>
              <a:ext uri="{C183D7F6-B498-43B3-948B-1728B52AA6E4}">
                <adec:decorative xmlns:adec="http://schemas.microsoft.com/office/drawing/2017/decorative" val="1"/>
              </a:ext>
            </a:extLst>
          </p:cNvPr>
          <p:cNvSpPr/>
          <p:nvPr userDrawn="1"/>
        </p:nvSpPr>
        <p:spPr>
          <a:xfrm>
            <a:off x="-1" y="3429000"/>
            <a:ext cx="12192000" cy="3429000"/>
          </a:xfrm>
          <a:prstGeom prst="rect">
            <a:avLst/>
          </a:prstGeom>
          <a:solidFill>
            <a:srgbClr val="0041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 name="Bildobjekt 1">
            <a:extLst>
              <a:ext uri="{FF2B5EF4-FFF2-40B4-BE49-F238E27FC236}">
                <a16:creationId xmlns:a16="http://schemas.microsoft.com/office/drawing/2014/main" id="{77AFBECA-246A-05A7-5C17-D7BFBDBC79D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38" t="-506" r="4923" b="69"/>
          <a:stretch/>
        </p:blipFill>
        <p:spPr>
          <a:xfrm>
            <a:off x="-1" y="294214"/>
            <a:ext cx="12192001" cy="6419017"/>
          </a:xfrm>
          <a:prstGeom prst="rect">
            <a:avLst/>
          </a:prstGeom>
        </p:spPr>
      </p:pic>
      <p:pic>
        <p:nvPicPr>
          <p:cNvPr id="3" name="Bildobjekt 2" descr="Region Kronobergs logotyp">
            <a:extLst>
              <a:ext uri="{FF2B5EF4-FFF2-40B4-BE49-F238E27FC236}">
                <a16:creationId xmlns:a16="http://schemas.microsoft.com/office/drawing/2014/main" id="{C21C4AE1-A668-3E47-ACF7-601DCA98DC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5101680" y="2255506"/>
            <a:ext cx="1988638" cy="2346987"/>
          </a:xfrm>
          <a:prstGeom prst="rect">
            <a:avLst/>
          </a:prstGeom>
        </p:spPr>
      </p:pic>
      <p:sp>
        <p:nvSpPr>
          <p:cNvPr id="17" name="Rubrik 16">
            <a:extLst>
              <a:ext uri="{FF2B5EF4-FFF2-40B4-BE49-F238E27FC236}">
                <a16:creationId xmlns:a16="http://schemas.microsoft.com/office/drawing/2014/main" id="{A17BA132-B236-B5C8-8E0E-6E209B945A23}"/>
              </a:ext>
            </a:extLst>
          </p:cNvPr>
          <p:cNvSpPr>
            <a:spLocks noGrp="1"/>
          </p:cNvSpPr>
          <p:nvPr>
            <p:ph type="title" hasCustomPrompt="1"/>
          </p:nvPr>
        </p:nvSpPr>
        <p:spPr>
          <a:xfrm>
            <a:off x="4065915" y="4938771"/>
            <a:ext cx="4060168" cy="582133"/>
          </a:xfrm>
        </p:spPr>
        <p:txBody>
          <a:bodyPr>
            <a:normAutofit/>
          </a:bodyPr>
          <a:lstStyle>
            <a:lvl1pPr algn="ctr">
              <a:defRPr sz="16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Lägg till webbadress</a:t>
            </a:r>
          </a:p>
        </p:txBody>
      </p:sp>
    </p:spTree>
    <p:extLst>
      <p:ext uri="{BB962C8B-B14F-4D97-AF65-F5344CB8AC3E}">
        <p14:creationId xmlns:p14="http://schemas.microsoft.com/office/powerpoint/2010/main" val="9420217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Avslutningsbild_2">
    <p:bg>
      <p:bgPr>
        <a:solidFill>
          <a:srgbClr val="004131"/>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C91BEC45-D6B1-C25B-B718-25A7D269D28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8837" b="5077"/>
          <a:stretch/>
        </p:blipFill>
        <p:spPr>
          <a:xfrm>
            <a:off x="1974449" y="0"/>
            <a:ext cx="8243100" cy="6858000"/>
          </a:xfrm>
          <a:prstGeom prst="rect">
            <a:avLst/>
          </a:prstGeom>
        </p:spPr>
      </p:pic>
      <p:pic>
        <p:nvPicPr>
          <p:cNvPr id="3" name="Bildobjekt 2" descr="Region Kronobergs logotyp">
            <a:extLst>
              <a:ext uri="{FF2B5EF4-FFF2-40B4-BE49-F238E27FC236}">
                <a16:creationId xmlns:a16="http://schemas.microsoft.com/office/drawing/2014/main" id="{EDD5676D-7486-6BF0-3060-3690D28E94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5081877" y="2231968"/>
            <a:ext cx="2028246" cy="2394063"/>
          </a:xfrm>
          <a:prstGeom prst="rect">
            <a:avLst/>
          </a:prstGeom>
        </p:spPr>
      </p:pic>
      <p:sp>
        <p:nvSpPr>
          <p:cNvPr id="17" name="Rubrik 16">
            <a:extLst>
              <a:ext uri="{FF2B5EF4-FFF2-40B4-BE49-F238E27FC236}">
                <a16:creationId xmlns:a16="http://schemas.microsoft.com/office/drawing/2014/main" id="{A17BA132-B236-B5C8-8E0E-6E209B945A23}"/>
              </a:ext>
            </a:extLst>
          </p:cNvPr>
          <p:cNvSpPr>
            <a:spLocks noGrp="1"/>
          </p:cNvSpPr>
          <p:nvPr>
            <p:ph type="title" hasCustomPrompt="1"/>
          </p:nvPr>
        </p:nvSpPr>
        <p:spPr>
          <a:xfrm>
            <a:off x="3423555" y="5319890"/>
            <a:ext cx="5344888" cy="582133"/>
          </a:xfrm>
        </p:spPr>
        <p:txBody>
          <a:bodyPr>
            <a:normAutofit/>
          </a:bodyPr>
          <a:lstStyle>
            <a:lvl1pPr algn="ctr">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Lägg till webbadress</a:t>
            </a:r>
          </a:p>
        </p:txBody>
      </p:sp>
    </p:spTree>
    <p:extLst>
      <p:ext uri="{BB962C8B-B14F-4D97-AF65-F5344CB8AC3E}">
        <p14:creationId xmlns:p14="http://schemas.microsoft.com/office/powerpoint/2010/main" val="7903127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Avslutningsbild_Text_Grön">
    <p:bg>
      <p:bgPr>
        <a:solidFill>
          <a:schemeClr val="accent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6FCAF63-D791-08FB-B447-275E5EBA921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0" t="9062" r="71690" b="14627"/>
          <a:stretch/>
        </p:blipFill>
        <p:spPr>
          <a:xfrm>
            <a:off x="6706601" y="-1"/>
            <a:ext cx="5485398" cy="6857999"/>
          </a:xfrm>
          <a:prstGeom prst="rect">
            <a:avLst/>
          </a:prstGeom>
        </p:spPr>
      </p:pic>
      <p:pic>
        <p:nvPicPr>
          <p:cNvPr id="4" name="Bildobjekt 3" descr="Region Kronobergs logotyp">
            <a:extLst>
              <a:ext uri="{FF2B5EF4-FFF2-40B4-BE49-F238E27FC236}">
                <a16:creationId xmlns:a16="http://schemas.microsoft.com/office/drawing/2014/main" id="{7D7E0653-9834-7D40-C136-8456753114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9253990" y="3158068"/>
            <a:ext cx="1820640" cy="2148714"/>
          </a:xfrm>
          <a:prstGeom prst="rect">
            <a:avLst/>
          </a:prstGeom>
        </p:spPr>
      </p:pic>
      <p:sp>
        <p:nvSpPr>
          <p:cNvPr id="13" name="Rubrik 8">
            <a:extLst>
              <a:ext uri="{FF2B5EF4-FFF2-40B4-BE49-F238E27FC236}">
                <a16:creationId xmlns:a16="http://schemas.microsoft.com/office/drawing/2014/main" id="{68A95451-3858-D0F1-2E01-C8409482E820}"/>
              </a:ext>
            </a:extLst>
          </p:cNvPr>
          <p:cNvSpPr>
            <a:spLocks noGrp="1"/>
          </p:cNvSpPr>
          <p:nvPr>
            <p:ph type="title" hasCustomPrompt="1"/>
          </p:nvPr>
        </p:nvSpPr>
        <p:spPr>
          <a:xfrm>
            <a:off x="633530" y="1130064"/>
            <a:ext cx="5711548" cy="2929285"/>
          </a:xfrm>
        </p:spPr>
        <p:txBody>
          <a:bodyPr anchor="b">
            <a:noAutofit/>
          </a:bodyPr>
          <a:lstStyle>
            <a:lvl1pPr>
              <a:defRPr sz="5200">
                <a:solidFill>
                  <a:schemeClr val="bg1"/>
                </a:solidFill>
              </a:defRPr>
            </a:lvl1pPr>
          </a:lstStyle>
          <a:p>
            <a:pPr lvl="0"/>
            <a:r>
              <a:rPr lang="sv-SE" dirty="0"/>
              <a:t>Avslutning eller kontakt</a:t>
            </a:r>
          </a:p>
        </p:txBody>
      </p:sp>
      <p:sp>
        <p:nvSpPr>
          <p:cNvPr id="14" name="Underrubrik 2">
            <a:extLst>
              <a:ext uri="{FF2B5EF4-FFF2-40B4-BE49-F238E27FC236}">
                <a16:creationId xmlns:a16="http://schemas.microsoft.com/office/drawing/2014/main" id="{89EB1D23-790B-FFF2-213B-EE9E4F185956}"/>
              </a:ext>
            </a:extLst>
          </p:cNvPr>
          <p:cNvSpPr>
            <a:spLocks noGrp="1"/>
          </p:cNvSpPr>
          <p:nvPr>
            <p:ph type="subTitle" idx="1" hasCustomPrompt="1"/>
          </p:nvPr>
        </p:nvSpPr>
        <p:spPr>
          <a:xfrm>
            <a:off x="633529" y="4238964"/>
            <a:ext cx="5711548" cy="1747769"/>
          </a:xfrm>
        </p:spPr>
        <p:txBody>
          <a:bodyPr anchor="t">
            <a:normAutofit/>
          </a:bodyPr>
          <a:lstStyle>
            <a:lvl1pPr marL="0" indent="0" algn="l">
              <a:buNone/>
              <a:defRPr sz="2400" cap="none"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till text</a:t>
            </a:r>
          </a:p>
        </p:txBody>
      </p:sp>
    </p:spTree>
    <p:extLst>
      <p:ext uri="{BB962C8B-B14F-4D97-AF65-F5344CB8AC3E}">
        <p14:creationId xmlns:p14="http://schemas.microsoft.com/office/powerpoint/2010/main" val="28564435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Avslutningsbild_Text_Rosa">
    <p:bg>
      <p:bgPr>
        <a:solidFill>
          <a:schemeClr val="accent2"/>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303A58C-AEBC-590B-41F0-90C687CF7B3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0" t="9062" r="71690" b="14627"/>
          <a:stretch/>
        </p:blipFill>
        <p:spPr>
          <a:xfrm>
            <a:off x="6706601" y="-1"/>
            <a:ext cx="5485398" cy="6857999"/>
          </a:xfrm>
          <a:prstGeom prst="rect">
            <a:avLst/>
          </a:prstGeom>
        </p:spPr>
      </p:pic>
      <p:pic>
        <p:nvPicPr>
          <p:cNvPr id="2" name="Bildobjekt 1" descr="Region Kronobergs logotyp">
            <a:extLst>
              <a:ext uri="{FF2B5EF4-FFF2-40B4-BE49-F238E27FC236}">
                <a16:creationId xmlns:a16="http://schemas.microsoft.com/office/drawing/2014/main" id="{CFC138CB-6770-7654-B2E1-BE56E63AA1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9253990" y="3158068"/>
            <a:ext cx="1820640" cy="2148714"/>
          </a:xfrm>
          <a:prstGeom prst="rect">
            <a:avLst/>
          </a:prstGeom>
        </p:spPr>
      </p:pic>
      <p:sp>
        <p:nvSpPr>
          <p:cNvPr id="9" name="Rubrik 8">
            <a:extLst>
              <a:ext uri="{FF2B5EF4-FFF2-40B4-BE49-F238E27FC236}">
                <a16:creationId xmlns:a16="http://schemas.microsoft.com/office/drawing/2014/main" id="{69EE33FE-F484-2AF6-5C44-24CE79007602}"/>
              </a:ext>
            </a:extLst>
          </p:cNvPr>
          <p:cNvSpPr>
            <a:spLocks noGrp="1"/>
          </p:cNvSpPr>
          <p:nvPr>
            <p:ph type="title" hasCustomPrompt="1"/>
          </p:nvPr>
        </p:nvSpPr>
        <p:spPr>
          <a:xfrm>
            <a:off x="633530" y="1130064"/>
            <a:ext cx="5711548" cy="2929285"/>
          </a:xfrm>
        </p:spPr>
        <p:txBody>
          <a:bodyPr anchor="b">
            <a:noAutofit/>
          </a:bodyPr>
          <a:lstStyle>
            <a:lvl1pPr>
              <a:defRPr sz="5200">
                <a:solidFill>
                  <a:schemeClr val="bg1"/>
                </a:solidFill>
              </a:defRPr>
            </a:lvl1pPr>
          </a:lstStyle>
          <a:p>
            <a:pPr lvl="0"/>
            <a:r>
              <a:rPr lang="sv-SE" dirty="0"/>
              <a:t>Avslutning eller kontakt</a:t>
            </a:r>
          </a:p>
        </p:txBody>
      </p:sp>
      <p:sp>
        <p:nvSpPr>
          <p:cNvPr id="12" name="Underrubrik 2">
            <a:extLst>
              <a:ext uri="{FF2B5EF4-FFF2-40B4-BE49-F238E27FC236}">
                <a16:creationId xmlns:a16="http://schemas.microsoft.com/office/drawing/2014/main" id="{6F52D620-F16A-6BB7-3456-DCA46CEAFD27}"/>
              </a:ext>
            </a:extLst>
          </p:cNvPr>
          <p:cNvSpPr>
            <a:spLocks noGrp="1"/>
          </p:cNvSpPr>
          <p:nvPr>
            <p:ph type="subTitle" idx="1" hasCustomPrompt="1"/>
          </p:nvPr>
        </p:nvSpPr>
        <p:spPr>
          <a:xfrm>
            <a:off x="633529" y="4238964"/>
            <a:ext cx="5711548" cy="1747769"/>
          </a:xfrm>
        </p:spPr>
        <p:txBody>
          <a:bodyPr anchor="t">
            <a:normAutofit/>
          </a:bodyPr>
          <a:lstStyle>
            <a:lvl1pPr marL="0" indent="0" algn="l">
              <a:buNone/>
              <a:defRPr sz="2400" cap="none"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till text</a:t>
            </a:r>
          </a:p>
        </p:txBody>
      </p:sp>
    </p:spTree>
    <p:extLst>
      <p:ext uri="{BB962C8B-B14F-4D97-AF65-F5344CB8AC3E}">
        <p14:creationId xmlns:p14="http://schemas.microsoft.com/office/powerpoint/2010/main" val="34004097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Only">
  <p:cSld name="Innehåll">
    <p:spTree>
      <p:nvGrpSpPr>
        <p:cNvPr id="1" name=""/>
        <p:cNvGrpSpPr/>
        <p:nvPr/>
      </p:nvGrpSpPr>
      <p:grpSpPr>
        <a:xfrm>
          <a:off x="0" y="0"/>
          <a:ext cx="0" cy="0"/>
          <a:chOff x="0" y="0"/>
          <a:chExt cx="0" cy="0"/>
        </a:xfrm>
      </p:grpSpPr>
      <p:sp>
        <p:nvSpPr>
          <p:cNvPr id="2" name="Platshållare för innehåll 1"/>
          <p:cNvSpPr>
            <a:spLocks noGrp="1"/>
          </p:cNvSpPr>
          <p:nvPr>
            <p:ph/>
          </p:nvPr>
        </p:nvSpPr>
        <p:spPr>
          <a:xfrm>
            <a:off x="1775884" y="846138"/>
            <a:ext cx="10176933" cy="51355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260489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a:xfrm>
            <a:off x="838200" y="1825625"/>
            <a:ext cx="10515600" cy="415688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18005939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Rubrik &amp; innehåll">
    <p:bg>
      <p:bgPr>
        <a:solidFill>
          <a:schemeClr val="bg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0" y="1719263"/>
            <a:ext cx="967038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809"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12025988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26"/>
            <a:ext cx="10363200" cy="1470025"/>
          </a:xfrm>
        </p:spPr>
        <p:txBody>
          <a:bodyPr/>
          <a:lstStyle/>
          <a:p>
            <a:r>
              <a:rPr lang="sv-SE"/>
              <a:t>Klicka här för att ändra format</a:t>
            </a:r>
          </a:p>
        </p:txBody>
      </p:sp>
      <p:sp>
        <p:nvSpPr>
          <p:cNvPr id="3" name="Underrubri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a:extLst>
              <a:ext uri="{FF2B5EF4-FFF2-40B4-BE49-F238E27FC236}">
                <a16:creationId xmlns:a16="http://schemas.microsoft.com/office/drawing/2014/main" id="{DBDB18D7-31D4-426B-A35B-2B7E972139B8}"/>
              </a:ext>
            </a:extLst>
          </p:cNvPr>
          <p:cNvSpPr>
            <a:spLocks noGrp="1"/>
          </p:cNvSpPr>
          <p:nvPr>
            <p:ph type="dt" sz="half" idx="10"/>
          </p:nvPr>
        </p:nvSpPr>
        <p:spPr/>
        <p:txBody>
          <a:bodyPr/>
          <a:lstStyle>
            <a:lvl1pPr>
              <a:defRPr>
                <a:cs typeface="Arial" charset="0"/>
              </a:defRPr>
            </a:lvl1pPr>
          </a:lstStyle>
          <a:p>
            <a:pPr>
              <a:defRPr/>
            </a:pPr>
            <a:fld id="{0F7E80E2-5158-4F2E-BC29-521762A14E78}" type="datetimeFigureOut">
              <a:rPr lang="sv-SE"/>
              <a:pPr>
                <a:defRPr/>
              </a:pPr>
              <a:t>2025-05-05</a:t>
            </a:fld>
            <a:endParaRPr lang="sv-SE" dirty="0"/>
          </a:p>
        </p:txBody>
      </p:sp>
      <p:sp>
        <p:nvSpPr>
          <p:cNvPr id="5" name="Platshållare för sidfot 4">
            <a:extLst>
              <a:ext uri="{FF2B5EF4-FFF2-40B4-BE49-F238E27FC236}">
                <a16:creationId xmlns:a16="http://schemas.microsoft.com/office/drawing/2014/main" id="{5448A113-6197-4BC2-BFA2-C70DB40D3CBF}"/>
              </a:ext>
            </a:extLst>
          </p:cNvPr>
          <p:cNvSpPr>
            <a:spLocks noGrp="1"/>
          </p:cNvSpPr>
          <p:nvPr>
            <p:ph type="ftr" sz="quarter" idx="11"/>
          </p:nvPr>
        </p:nvSpPr>
        <p:spPr/>
        <p:txBody>
          <a:bodyPr/>
          <a:lstStyle>
            <a:lvl1pPr>
              <a:defRPr>
                <a:cs typeface="Arial" charset="0"/>
              </a:defRPr>
            </a:lvl1pPr>
          </a:lstStyle>
          <a:p>
            <a:pPr>
              <a:defRPr/>
            </a:pPr>
            <a:endParaRPr lang="sv-SE"/>
          </a:p>
        </p:txBody>
      </p:sp>
      <p:sp>
        <p:nvSpPr>
          <p:cNvPr id="6" name="Platshållare för bildnummer 5">
            <a:extLst>
              <a:ext uri="{FF2B5EF4-FFF2-40B4-BE49-F238E27FC236}">
                <a16:creationId xmlns:a16="http://schemas.microsoft.com/office/drawing/2014/main" id="{5187AE70-405E-438E-9FDC-EC797D74C9E8}"/>
              </a:ext>
            </a:extLst>
          </p:cNvPr>
          <p:cNvSpPr>
            <a:spLocks noGrp="1"/>
          </p:cNvSpPr>
          <p:nvPr>
            <p:ph type="sldNum" sz="quarter" idx="12"/>
          </p:nvPr>
        </p:nvSpPr>
        <p:spPr/>
        <p:txBody>
          <a:bodyPr/>
          <a:lstStyle>
            <a:lvl1pPr>
              <a:defRPr/>
            </a:lvl1pPr>
          </a:lstStyle>
          <a:p>
            <a:pPr>
              <a:defRPr/>
            </a:pPr>
            <a:fld id="{B01F76A5-D94B-49B5-A056-CF0714B78461}" type="slidenum">
              <a:rPr lang="sv-SE" altLang="sv-SE"/>
              <a:pPr>
                <a:defRPr/>
              </a:pPr>
              <a:t>‹#›</a:t>
            </a:fld>
            <a:endParaRPr lang="sv-SE" altLang="sv-SE"/>
          </a:p>
        </p:txBody>
      </p:sp>
    </p:spTree>
    <p:extLst>
      <p:ext uri="{BB962C8B-B14F-4D97-AF65-F5344CB8AC3E}">
        <p14:creationId xmlns:p14="http://schemas.microsoft.com/office/powerpoint/2010/main" val="1621299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till höger">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6127D97-63F8-3A7B-5F3F-5D6D43033A61}"/>
              </a:ext>
            </a:extLst>
          </p:cNvPr>
          <p:cNvSpPr>
            <a:spLocks noGrp="1"/>
          </p:cNvSpPr>
          <p:nvPr>
            <p:ph type="title"/>
          </p:nvPr>
        </p:nvSpPr>
        <p:spPr>
          <a:xfrm>
            <a:off x="633528" y="517522"/>
            <a:ext cx="4359387" cy="1325563"/>
          </a:xfrm>
        </p:spPr>
        <p:txBody>
          <a:bodyPr/>
          <a:lstStyle/>
          <a:p>
            <a:r>
              <a:rPr lang="sv-SE"/>
              <a:t>Klicka här för att ändra mall för rubrikformat</a:t>
            </a:r>
          </a:p>
        </p:txBody>
      </p:sp>
      <p:sp>
        <p:nvSpPr>
          <p:cNvPr id="8" name="Platshållare för text 7">
            <a:extLst>
              <a:ext uri="{FF2B5EF4-FFF2-40B4-BE49-F238E27FC236}">
                <a16:creationId xmlns:a16="http://schemas.microsoft.com/office/drawing/2014/main" id="{C3E1FC7A-8A4C-9CEE-4D55-68EAF67290D3}"/>
              </a:ext>
            </a:extLst>
          </p:cNvPr>
          <p:cNvSpPr>
            <a:spLocks noGrp="1"/>
          </p:cNvSpPr>
          <p:nvPr>
            <p:ph type="body" sz="quarter" idx="20"/>
          </p:nvPr>
        </p:nvSpPr>
        <p:spPr>
          <a:xfrm>
            <a:off x="633528" y="2025650"/>
            <a:ext cx="4359387"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5239657" y="-1220312"/>
            <a:ext cx="7097483" cy="7097483"/>
          </a:xfrm>
          <a:prstGeom prst="teardrop">
            <a:avLst/>
          </a:prstGeom>
          <a:noFill/>
        </p:spPr>
        <p:txBody>
          <a:bodyPr anchor="b"/>
          <a:lstStyle>
            <a:lvl1pPr algn="l">
              <a:defRPr/>
            </a:lvl1pPr>
          </a:lstStyle>
          <a:p>
            <a:r>
              <a:rPr lang="sv-SE"/>
              <a:t>Klicka på ikonen för att lägga till en bild</a:t>
            </a:r>
            <a:endParaRPr lang="sv-SE" dirty="0"/>
          </a:p>
        </p:txBody>
      </p:sp>
      <p:sp>
        <p:nvSpPr>
          <p:cNvPr id="4" name="Platshållare för bildnummer 3">
            <a:extLst>
              <a:ext uri="{FF2B5EF4-FFF2-40B4-BE49-F238E27FC236}">
                <a16:creationId xmlns:a16="http://schemas.microsoft.com/office/drawing/2014/main" id="{668A851D-3666-6F01-53F4-C83FDF177253}"/>
              </a:ext>
            </a:extLst>
          </p:cNvPr>
          <p:cNvSpPr>
            <a:spLocks noGrp="1"/>
          </p:cNvSpPr>
          <p:nvPr>
            <p:ph type="sldNum" sz="quarter" idx="19"/>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AC963393-39D9-C156-678C-1AFBB0705A12}"/>
              </a:ext>
            </a:extLst>
          </p:cNvPr>
          <p:cNvSpPr>
            <a:spLocks noGrp="1"/>
          </p:cNvSpPr>
          <p:nvPr>
            <p:ph type="dt" sz="half" idx="17"/>
          </p:nvPr>
        </p:nvSpPr>
        <p:spPr/>
        <p:txBody>
          <a:bodyPr/>
          <a:lstStyle/>
          <a:p>
            <a:fld id="{663AC0A1-BF03-4687-BDDD-A787ED1917E4}" type="datetimeFigureOut">
              <a:rPr lang="sv-SE" smtClean="0"/>
              <a:pPr/>
              <a:t>2025-05-05</a:t>
            </a:fld>
            <a:endParaRPr lang="sv-SE" dirty="0"/>
          </a:p>
        </p:txBody>
      </p:sp>
      <p:sp>
        <p:nvSpPr>
          <p:cNvPr id="3" name="Platshållare för sidfot 2">
            <a:extLst>
              <a:ext uri="{FF2B5EF4-FFF2-40B4-BE49-F238E27FC236}">
                <a16:creationId xmlns:a16="http://schemas.microsoft.com/office/drawing/2014/main" id="{2934F78E-EE75-DC7A-D191-6F3503630954}"/>
              </a:ext>
            </a:extLst>
          </p:cNvPr>
          <p:cNvSpPr>
            <a:spLocks noGrp="1"/>
          </p:cNvSpPr>
          <p:nvPr>
            <p:ph type="ftr" sz="quarter" idx="18"/>
          </p:nvPr>
        </p:nvSpPr>
        <p:spPr/>
        <p:txBody>
          <a:bodyPr/>
          <a:lstStyle/>
          <a:p>
            <a:endParaRPr lang="sv-SE" dirty="0"/>
          </a:p>
        </p:txBody>
      </p:sp>
    </p:spTree>
    <p:extLst>
      <p:ext uri="{BB962C8B-B14F-4D97-AF65-F5344CB8AC3E}">
        <p14:creationId xmlns:p14="http://schemas.microsoft.com/office/powerpoint/2010/main" val="22154697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77731E8-A01B-48BF-82AF-505CA13415B8}"/>
              </a:ext>
            </a:extLst>
          </p:cNvPr>
          <p:cNvSpPr>
            <a:spLocks noGrp="1"/>
          </p:cNvSpPr>
          <p:nvPr>
            <p:ph type="dt" sz="half" idx="10"/>
          </p:nvPr>
        </p:nvSpPr>
        <p:spPr/>
        <p:txBody>
          <a:bodyPr/>
          <a:lstStyle>
            <a:lvl1pPr>
              <a:defRPr>
                <a:cs typeface="Arial" charset="0"/>
              </a:defRPr>
            </a:lvl1pPr>
          </a:lstStyle>
          <a:p>
            <a:pPr>
              <a:defRPr/>
            </a:pPr>
            <a:fld id="{66198D55-F51E-4456-A86A-13E51C4E4044}" type="datetimeFigureOut">
              <a:rPr lang="sv-SE"/>
              <a:pPr>
                <a:defRPr/>
              </a:pPr>
              <a:t>2025-05-05</a:t>
            </a:fld>
            <a:endParaRPr lang="sv-SE" dirty="0"/>
          </a:p>
        </p:txBody>
      </p:sp>
      <p:sp>
        <p:nvSpPr>
          <p:cNvPr id="5" name="Platshållare för sidfot 4">
            <a:extLst>
              <a:ext uri="{FF2B5EF4-FFF2-40B4-BE49-F238E27FC236}">
                <a16:creationId xmlns:a16="http://schemas.microsoft.com/office/drawing/2014/main" id="{411813B3-3043-4E53-823E-CE5517549245}"/>
              </a:ext>
            </a:extLst>
          </p:cNvPr>
          <p:cNvSpPr>
            <a:spLocks noGrp="1"/>
          </p:cNvSpPr>
          <p:nvPr>
            <p:ph type="ftr" sz="quarter" idx="11"/>
          </p:nvPr>
        </p:nvSpPr>
        <p:spPr/>
        <p:txBody>
          <a:bodyPr/>
          <a:lstStyle>
            <a:lvl1pPr>
              <a:defRPr>
                <a:cs typeface="Arial" charset="0"/>
              </a:defRPr>
            </a:lvl1pPr>
          </a:lstStyle>
          <a:p>
            <a:pPr>
              <a:defRPr/>
            </a:pPr>
            <a:endParaRPr lang="sv-SE"/>
          </a:p>
        </p:txBody>
      </p:sp>
      <p:sp>
        <p:nvSpPr>
          <p:cNvPr id="6" name="Platshållare för bildnummer 5">
            <a:extLst>
              <a:ext uri="{FF2B5EF4-FFF2-40B4-BE49-F238E27FC236}">
                <a16:creationId xmlns:a16="http://schemas.microsoft.com/office/drawing/2014/main" id="{C118708B-6A66-48D4-8E72-AE0CDD305A1E}"/>
              </a:ext>
            </a:extLst>
          </p:cNvPr>
          <p:cNvSpPr>
            <a:spLocks noGrp="1"/>
          </p:cNvSpPr>
          <p:nvPr>
            <p:ph type="sldNum" sz="quarter" idx="12"/>
          </p:nvPr>
        </p:nvSpPr>
        <p:spPr/>
        <p:txBody>
          <a:bodyPr/>
          <a:lstStyle>
            <a:lvl1pPr>
              <a:defRPr/>
            </a:lvl1pPr>
          </a:lstStyle>
          <a:p>
            <a:pPr>
              <a:defRPr/>
            </a:pPr>
            <a:fld id="{62D19A53-DD15-4780-9BD8-241F690712B1}" type="slidenum">
              <a:rPr lang="sv-SE" altLang="sv-SE"/>
              <a:pPr>
                <a:defRPr/>
              </a:pPr>
              <a:t>‹#›</a:t>
            </a:fld>
            <a:endParaRPr lang="sv-SE" altLang="sv-SE"/>
          </a:p>
        </p:txBody>
      </p:sp>
    </p:spTree>
    <p:extLst>
      <p:ext uri="{BB962C8B-B14F-4D97-AF65-F5344CB8AC3E}">
        <p14:creationId xmlns:p14="http://schemas.microsoft.com/office/powerpoint/2010/main" val="8095812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4" y="4406901"/>
            <a:ext cx="103632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D0ABA18-C84A-4613-B7DE-53117E199B98}"/>
              </a:ext>
            </a:extLst>
          </p:cNvPr>
          <p:cNvSpPr>
            <a:spLocks noGrp="1"/>
          </p:cNvSpPr>
          <p:nvPr>
            <p:ph type="dt" sz="half" idx="10"/>
          </p:nvPr>
        </p:nvSpPr>
        <p:spPr/>
        <p:txBody>
          <a:bodyPr/>
          <a:lstStyle>
            <a:lvl1pPr>
              <a:defRPr>
                <a:cs typeface="Arial" charset="0"/>
              </a:defRPr>
            </a:lvl1pPr>
          </a:lstStyle>
          <a:p>
            <a:pPr>
              <a:defRPr/>
            </a:pPr>
            <a:fld id="{CCF3B9F5-CBD7-488D-9E2E-82D8EBD62FEA}" type="datetimeFigureOut">
              <a:rPr lang="sv-SE"/>
              <a:pPr>
                <a:defRPr/>
              </a:pPr>
              <a:t>2025-05-05</a:t>
            </a:fld>
            <a:endParaRPr lang="sv-SE" dirty="0"/>
          </a:p>
        </p:txBody>
      </p:sp>
      <p:sp>
        <p:nvSpPr>
          <p:cNvPr id="5" name="Platshållare för sidfot 4">
            <a:extLst>
              <a:ext uri="{FF2B5EF4-FFF2-40B4-BE49-F238E27FC236}">
                <a16:creationId xmlns:a16="http://schemas.microsoft.com/office/drawing/2014/main" id="{AEC81C81-4826-4A92-8C35-FCF0EFFD68B5}"/>
              </a:ext>
            </a:extLst>
          </p:cNvPr>
          <p:cNvSpPr>
            <a:spLocks noGrp="1"/>
          </p:cNvSpPr>
          <p:nvPr>
            <p:ph type="ftr" sz="quarter" idx="11"/>
          </p:nvPr>
        </p:nvSpPr>
        <p:spPr/>
        <p:txBody>
          <a:bodyPr/>
          <a:lstStyle>
            <a:lvl1pPr>
              <a:defRPr>
                <a:cs typeface="Arial" charset="0"/>
              </a:defRPr>
            </a:lvl1pPr>
          </a:lstStyle>
          <a:p>
            <a:pPr>
              <a:defRPr/>
            </a:pPr>
            <a:endParaRPr lang="sv-SE"/>
          </a:p>
        </p:txBody>
      </p:sp>
      <p:sp>
        <p:nvSpPr>
          <p:cNvPr id="6" name="Platshållare för bildnummer 5">
            <a:extLst>
              <a:ext uri="{FF2B5EF4-FFF2-40B4-BE49-F238E27FC236}">
                <a16:creationId xmlns:a16="http://schemas.microsoft.com/office/drawing/2014/main" id="{4011B139-5486-49DF-AA52-EC3FE85B26B2}"/>
              </a:ext>
            </a:extLst>
          </p:cNvPr>
          <p:cNvSpPr>
            <a:spLocks noGrp="1"/>
          </p:cNvSpPr>
          <p:nvPr>
            <p:ph type="sldNum" sz="quarter" idx="12"/>
          </p:nvPr>
        </p:nvSpPr>
        <p:spPr/>
        <p:txBody>
          <a:bodyPr/>
          <a:lstStyle>
            <a:lvl1pPr>
              <a:defRPr/>
            </a:lvl1pPr>
          </a:lstStyle>
          <a:p>
            <a:pPr>
              <a:defRPr/>
            </a:pPr>
            <a:fld id="{43BC15E2-9F92-44B8-A791-CBF20B6728B3}" type="slidenum">
              <a:rPr lang="sv-SE" altLang="sv-SE"/>
              <a:pPr>
                <a:defRPr/>
              </a:pPr>
              <a:t>‹#›</a:t>
            </a:fld>
            <a:endParaRPr lang="sv-SE" altLang="sv-SE"/>
          </a:p>
        </p:txBody>
      </p:sp>
    </p:spTree>
    <p:extLst>
      <p:ext uri="{BB962C8B-B14F-4D97-AF65-F5344CB8AC3E}">
        <p14:creationId xmlns:p14="http://schemas.microsoft.com/office/powerpoint/2010/main" val="37611556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A5193723-8AC0-4061-813D-616919AD8CF6}"/>
              </a:ext>
            </a:extLst>
          </p:cNvPr>
          <p:cNvSpPr>
            <a:spLocks noGrp="1"/>
          </p:cNvSpPr>
          <p:nvPr>
            <p:ph type="dt" sz="half" idx="10"/>
          </p:nvPr>
        </p:nvSpPr>
        <p:spPr/>
        <p:txBody>
          <a:bodyPr/>
          <a:lstStyle>
            <a:lvl1pPr>
              <a:defRPr>
                <a:cs typeface="Arial" charset="0"/>
              </a:defRPr>
            </a:lvl1pPr>
          </a:lstStyle>
          <a:p>
            <a:pPr>
              <a:defRPr/>
            </a:pPr>
            <a:fld id="{EB072DF8-4ACB-422F-A56C-3F646A4C50ED}" type="datetimeFigureOut">
              <a:rPr lang="sv-SE"/>
              <a:pPr>
                <a:defRPr/>
              </a:pPr>
              <a:t>2025-05-05</a:t>
            </a:fld>
            <a:endParaRPr lang="sv-SE" dirty="0"/>
          </a:p>
        </p:txBody>
      </p:sp>
      <p:sp>
        <p:nvSpPr>
          <p:cNvPr id="6" name="Platshållare för sidfot 5">
            <a:extLst>
              <a:ext uri="{FF2B5EF4-FFF2-40B4-BE49-F238E27FC236}">
                <a16:creationId xmlns:a16="http://schemas.microsoft.com/office/drawing/2014/main" id="{0B78A581-1FF7-482D-B1FE-3ADC67797912}"/>
              </a:ext>
            </a:extLst>
          </p:cNvPr>
          <p:cNvSpPr>
            <a:spLocks noGrp="1"/>
          </p:cNvSpPr>
          <p:nvPr>
            <p:ph type="ftr" sz="quarter" idx="11"/>
          </p:nvPr>
        </p:nvSpPr>
        <p:spPr/>
        <p:txBody>
          <a:bodyPr/>
          <a:lstStyle>
            <a:lvl1pPr>
              <a:defRPr>
                <a:cs typeface="Arial" charset="0"/>
              </a:defRPr>
            </a:lvl1pPr>
          </a:lstStyle>
          <a:p>
            <a:pPr>
              <a:defRPr/>
            </a:pPr>
            <a:endParaRPr lang="sv-SE"/>
          </a:p>
        </p:txBody>
      </p:sp>
      <p:sp>
        <p:nvSpPr>
          <p:cNvPr id="7" name="Platshållare för bildnummer 6">
            <a:extLst>
              <a:ext uri="{FF2B5EF4-FFF2-40B4-BE49-F238E27FC236}">
                <a16:creationId xmlns:a16="http://schemas.microsoft.com/office/drawing/2014/main" id="{06A8F76D-758C-4929-8D8B-0A41641E59B3}"/>
              </a:ext>
            </a:extLst>
          </p:cNvPr>
          <p:cNvSpPr>
            <a:spLocks noGrp="1"/>
          </p:cNvSpPr>
          <p:nvPr>
            <p:ph type="sldNum" sz="quarter" idx="12"/>
          </p:nvPr>
        </p:nvSpPr>
        <p:spPr/>
        <p:txBody>
          <a:bodyPr/>
          <a:lstStyle>
            <a:lvl1pPr>
              <a:defRPr/>
            </a:lvl1pPr>
          </a:lstStyle>
          <a:p>
            <a:pPr>
              <a:defRPr/>
            </a:pPr>
            <a:fld id="{D02AEDFD-C390-46AE-AD87-955D44F3FD06}" type="slidenum">
              <a:rPr lang="sv-SE" altLang="sv-SE"/>
              <a:pPr>
                <a:defRPr/>
              </a:pPr>
              <a:t>‹#›</a:t>
            </a:fld>
            <a:endParaRPr lang="sv-SE" altLang="sv-SE"/>
          </a:p>
        </p:txBody>
      </p:sp>
    </p:spTree>
    <p:extLst>
      <p:ext uri="{BB962C8B-B14F-4D97-AF65-F5344CB8AC3E}">
        <p14:creationId xmlns:p14="http://schemas.microsoft.com/office/powerpoint/2010/main" val="18443926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2E13B2A2-6539-4EAC-800E-D9078067C72B}"/>
              </a:ext>
            </a:extLst>
          </p:cNvPr>
          <p:cNvSpPr>
            <a:spLocks noGrp="1"/>
          </p:cNvSpPr>
          <p:nvPr>
            <p:ph type="dt" sz="half" idx="10"/>
          </p:nvPr>
        </p:nvSpPr>
        <p:spPr/>
        <p:txBody>
          <a:bodyPr/>
          <a:lstStyle>
            <a:lvl1pPr>
              <a:defRPr>
                <a:cs typeface="Arial" charset="0"/>
              </a:defRPr>
            </a:lvl1pPr>
          </a:lstStyle>
          <a:p>
            <a:pPr>
              <a:defRPr/>
            </a:pPr>
            <a:fld id="{B66BF7C6-FC60-4055-A47F-34C7D0060D7A}" type="datetimeFigureOut">
              <a:rPr lang="sv-SE"/>
              <a:pPr>
                <a:defRPr/>
              </a:pPr>
              <a:t>2025-05-05</a:t>
            </a:fld>
            <a:endParaRPr lang="sv-SE" dirty="0"/>
          </a:p>
        </p:txBody>
      </p:sp>
      <p:sp>
        <p:nvSpPr>
          <p:cNvPr id="8" name="Platshållare för sidfot 7">
            <a:extLst>
              <a:ext uri="{FF2B5EF4-FFF2-40B4-BE49-F238E27FC236}">
                <a16:creationId xmlns:a16="http://schemas.microsoft.com/office/drawing/2014/main" id="{F6475E78-D184-44D2-91E4-DD48EE1403AF}"/>
              </a:ext>
            </a:extLst>
          </p:cNvPr>
          <p:cNvSpPr>
            <a:spLocks noGrp="1"/>
          </p:cNvSpPr>
          <p:nvPr>
            <p:ph type="ftr" sz="quarter" idx="11"/>
          </p:nvPr>
        </p:nvSpPr>
        <p:spPr/>
        <p:txBody>
          <a:bodyPr/>
          <a:lstStyle>
            <a:lvl1pPr>
              <a:defRPr>
                <a:cs typeface="Arial" charset="0"/>
              </a:defRPr>
            </a:lvl1pPr>
          </a:lstStyle>
          <a:p>
            <a:pPr>
              <a:defRPr/>
            </a:pPr>
            <a:endParaRPr lang="sv-SE"/>
          </a:p>
        </p:txBody>
      </p:sp>
      <p:sp>
        <p:nvSpPr>
          <p:cNvPr id="9" name="Platshållare för bildnummer 8">
            <a:extLst>
              <a:ext uri="{FF2B5EF4-FFF2-40B4-BE49-F238E27FC236}">
                <a16:creationId xmlns:a16="http://schemas.microsoft.com/office/drawing/2014/main" id="{C745C312-424F-41CB-AD08-9FAFE6E44456}"/>
              </a:ext>
            </a:extLst>
          </p:cNvPr>
          <p:cNvSpPr>
            <a:spLocks noGrp="1"/>
          </p:cNvSpPr>
          <p:nvPr>
            <p:ph type="sldNum" sz="quarter" idx="12"/>
          </p:nvPr>
        </p:nvSpPr>
        <p:spPr/>
        <p:txBody>
          <a:bodyPr/>
          <a:lstStyle>
            <a:lvl1pPr>
              <a:defRPr/>
            </a:lvl1pPr>
          </a:lstStyle>
          <a:p>
            <a:pPr>
              <a:defRPr/>
            </a:pPr>
            <a:fld id="{0F2A25BB-C300-42E0-A757-9B65B0E29C3E}" type="slidenum">
              <a:rPr lang="sv-SE" altLang="sv-SE"/>
              <a:pPr>
                <a:defRPr/>
              </a:pPr>
              <a:t>‹#›</a:t>
            </a:fld>
            <a:endParaRPr lang="sv-SE" altLang="sv-SE"/>
          </a:p>
        </p:txBody>
      </p:sp>
    </p:spTree>
    <p:extLst>
      <p:ext uri="{BB962C8B-B14F-4D97-AF65-F5344CB8AC3E}">
        <p14:creationId xmlns:p14="http://schemas.microsoft.com/office/powerpoint/2010/main" val="29977661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id="{D6A105FA-B38A-4492-A9B6-CF3E12F3C216}"/>
              </a:ext>
            </a:extLst>
          </p:cNvPr>
          <p:cNvSpPr>
            <a:spLocks noGrp="1"/>
          </p:cNvSpPr>
          <p:nvPr>
            <p:ph type="dt" sz="half" idx="10"/>
          </p:nvPr>
        </p:nvSpPr>
        <p:spPr/>
        <p:txBody>
          <a:bodyPr/>
          <a:lstStyle>
            <a:lvl1pPr>
              <a:defRPr>
                <a:cs typeface="Arial" charset="0"/>
              </a:defRPr>
            </a:lvl1pPr>
          </a:lstStyle>
          <a:p>
            <a:pPr>
              <a:defRPr/>
            </a:pPr>
            <a:fld id="{62A52F4F-C02B-4518-8E9D-3FF258047E6B}" type="datetimeFigureOut">
              <a:rPr lang="sv-SE"/>
              <a:pPr>
                <a:defRPr/>
              </a:pPr>
              <a:t>2025-05-05</a:t>
            </a:fld>
            <a:endParaRPr lang="sv-SE" dirty="0"/>
          </a:p>
        </p:txBody>
      </p:sp>
      <p:sp>
        <p:nvSpPr>
          <p:cNvPr id="4" name="Platshållare för sidfot 3">
            <a:extLst>
              <a:ext uri="{FF2B5EF4-FFF2-40B4-BE49-F238E27FC236}">
                <a16:creationId xmlns:a16="http://schemas.microsoft.com/office/drawing/2014/main" id="{DEF45DFD-6B66-4AE2-90F3-33C02055E899}"/>
              </a:ext>
            </a:extLst>
          </p:cNvPr>
          <p:cNvSpPr>
            <a:spLocks noGrp="1"/>
          </p:cNvSpPr>
          <p:nvPr>
            <p:ph type="ftr" sz="quarter" idx="11"/>
          </p:nvPr>
        </p:nvSpPr>
        <p:spPr/>
        <p:txBody>
          <a:bodyPr/>
          <a:lstStyle>
            <a:lvl1pPr>
              <a:defRPr>
                <a:cs typeface="Arial" charset="0"/>
              </a:defRPr>
            </a:lvl1pPr>
          </a:lstStyle>
          <a:p>
            <a:pPr>
              <a:defRPr/>
            </a:pPr>
            <a:endParaRPr lang="sv-SE"/>
          </a:p>
        </p:txBody>
      </p:sp>
      <p:sp>
        <p:nvSpPr>
          <p:cNvPr id="5" name="Platshållare för bildnummer 4">
            <a:extLst>
              <a:ext uri="{FF2B5EF4-FFF2-40B4-BE49-F238E27FC236}">
                <a16:creationId xmlns:a16="http://schemas.microsoft.com/office/drawing/2014/main" id="{B397A321-43B4-4A85-A353-99C8B0EC4FB0}"/>
              </a:ext>
            </a:extLst>
          </p:cNvPr>
          <p:cNvSpPr>
            <a:spLocks noGrp="1"/>
          </p:cNvSpPr>
          <p:nvPr>
            <p:ph type="sldNum" sz="quarter" idx="12"/>
          </p:nvPr>
        </p:nvSpPr>
        <p:spPr/>
        <p:txBody>
          <a:bodyPr/>
          <a:lstStyle>
            <a:lvl1pPr>
              <a:defRPr/>
            </a:lvl1pPr>
          </a:lstStyle>
          <a:p>
            <a:pPr>
              <a:defRPr/>
            </a:pPr>
            <a:fld id="{E413E16A-8666-43FD-951E-D5B98CECEE7A}" type="slidenum">
              <a:rPr lang="sv-SE" altLang="sv-SE"/>
              <a:pPr>
                <a:defRPr/>
              </a:pPr>
              <a:t>‹#›</a:t>
            </a:fld>
            <a:endParaRPr lang="sv-SE" altLang="sv-SE"/>
          </a:p>
        </p:txBody>
      </p:sp>
    </p:spTree>
    <p:extLst>
      <p:ext uri="{BB962C8B-B14F-4D97-AF65-F5344CB8AC3E}">
        <p14:creationId xmlns:p14="http://schemas.microsoft.com/office/powerpoint/2010/main" val="34777450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8AC64FA-9191-43FB-BBE9-70CBDF269553}"/>
              </a:ext>
            </a:extLst>
          </p:cNvPr>
          <p:cNvSpPr>
            <a:spLocks noGrp="1"/>
          </p:cNvSpPr>
          <p:nvPr>
            <p:ph type="dt" sz="half" idx="10"/>
          </p:nvPr>
        </p:nvSpPr>
        <p:spPr/>
        <p:txBody>
          <a:bodyPr/>
          <a:lstStyle>
            <a:lvl1pPr>
              <a:defRPr>
                <a:cs typeface="Arial" charset="0"/>
              </a:defRPr>
            </a:lvl1pPr>
          </a:lstStyle>
          <a:p>
            <a:pPr>
              <a:defRPr/>
            </a:pPr>
            <a:fld id="{888C6021-7006-4FA4-ACC7-1DD2340B847E}" type="datetimeFigureOut">
              <a:rPr lang="sv-SE"/>
              <a:pPr>
                <a:defRPr/>
              </a:pPr>
              <a:t>2025-05-05</a:t>
            </a:fld>
            <a:endParaRPr lang="sv-SE" dirty="0"/>
          </a:p>
        </p:txBody>
      </p:sp>
      <p:sp>
        <p:nvSpPr>
          <p:cNvPr id="3" name="Platshållare för sidfot 2">
            <a:extLst>
              <a:ext uri="{FF2B5EF4-FFF2-40B4-BE49-F238E27FC236}">
                <a16:creationId xmlns:a16="http://schemas.microsoft.com/office/drawing/2014/main" id="{D6F296F4-90D2-46D2-B40B-53836FF9CD8E}"/>
              </a:ext>
            </a:extLst>
          </p:cNvPr>
          <p:cNvSpPr>
            <a:spLocks noGrp="1"/>
          </p:cNvSpPr>
          <p:nvPr>
            <p:ph type="ftr" sz="quarter" idx="11"/>
          </p:nvPr>
        </p:nvSpPr>
        <p:spPr/>
        <p:txBody>
          <a:bodyPr/>
          <a:lstStyle>
            <a:lvl1pPr>
              <a:defRPr>
                <a:cs typeface="Arial" charset="0"/>
              </a:defRPr>
            </a:lvl1pPr>
          </a:lstStyle>
          <a:p>
            <a:pPr>
              <a:defRPr/>
            </a:pPr>
            <a:endParaRPr lang="sv-SE"/>
          </a:p>
        </p:txBody>
      </p:sp>
      <p:sp>
        <p:nvSpPr>
          <p:cNvPr id="4" name="Platshållare för bildnummer 3">
            <a:extLst>
              <a:ext uri="{FF2B5EF4-FFF2-40B4-BE49-F238E27FC236}">
                <a16:creationId xmlns:a16="http://schemas.microsoft.com/office/drawing/2014/main" id="{094F72D9-4A27-4B8D-9000-6B4E5D740AD4}"/>
              </a:ext>
            </a:extLst>
          </p:cNvPr>
          <p:cNvSpPr>
            <a:spLocks noGrp="1"/>
          </p:cNvSpPr>
          <p:nvPr>
            <p:ph type="sldNum" sz="quarter" idx="12"/>
          </p:nvPr>
        </p:nvSpPr>
        <p:spPr/>
        <p:txBody>
          <a:bodyPr/>
          <a:lstStyle>
            <a:lvl1pPr>
              <a:defRPr/>
            </a:lvl1pPr>
          </a:lstStyle>
          <a:p>
            <a:pPr>
              <a:defRPr/>
            </a:pPr>
            <a:fld id="{655B0E2F-6C99-4E3E-9D25-3B6E47B0B3A7}" type="slidenum">
              <a:rPr lang="sv-SE" altLang="sv-SE"/>
              <a:pPr>
                <a:defRPr/>
              </a:pPr>
              <a:t>‹#›</a:t>
            </a:fld>
            <a:endParaRPr lang="sv-SE" altLang="sv-SE"/>
          </a:p>
        </p:txBody>
      </p:sp>
    </p:spTree>
    <p:extLst>
      <p:ext uri="{BB962C8B-B14F-4D97-AF65-F5344CB8AC3E}">
        <p14:creationId xmlns:p14="http://schemas.microsoft.com/office/powerpoint/2010/main" val="27563699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1" y="273050"/>
            <a:ext cx="4011084"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110FF65-1777-4F82-9548-C7489AD574EB}"/>
              </a:ext>
            </a:extLst>
          </p:cNvPr>
          <p:cNvSpPr>
            <a:spLocks noGrp="1"/>
          </p:cNvSpPr>
          <p:nvPr>
            <p:ph type="dt" sz="half" idx="10"/>
          </p:nvPr>
        </p:nvSpPr>
        <p:spPr/>
        <p:txBody>
          <a:bodyPr/>
          <a:lstStyle>
            <a:lvl1pPr>
              <a:defRPr>
                <a:cs typeface="Arial" charset="0"/>
              </a:defRPr>
            </a:lvl1pPr>
          </a:lstStyle>
          <a:p>
            <a:pPr>
              <a:defRPr/>
            </a:pPr>
            <a:fld id="{1066F96D-CC27-4566-8C66-0B99BA1D690C}" type="datetimeFigureOut">
              <a:rPr lang="sv-SE"/>
              <a:pPr>
                <a:defRPr/>
              </a:pPr>
              <a:t>2025-05-05</a:t>
            </a:fld>
            <a:endParaRPr lang="sv-SE" dirty="0"/>
          </a:p>
        </p:txBody>
      </p:sp>
      <p:sp>
        <p:nvSpPr>
          <p:cNvPr id="6" name="Platshållare för sidfot 5">
            <a:extLst>
              <a:ext uri="{FF2B5EF4-FFF2-40B4-BE49-F238E27FC236}">
                <a16:creationId xmlns:a16="http://schemas.microsoft.com/office/drawing/2014/main" id="{E8B43F9C-495C-4E13-8D61-4C77F15A77CC}"/>
              </a:ext>
            </a:extLst>
          </p:cNvPr>
          <p:cNvSpPr>
            <a:spLocks noGrp="1"/>
          </p:cNvSpPr>
          <p:nvPr>
            <p:ph type="ftr" sz="quarter" idx="11"/>
          </p:nvPr>
        </p:nvSpPr>
        <p:spPr/>
        <p:txBody>
          <a:bodyPr/>
          <a:lstStyle>
            <a:lvl1pPr>
              <a:defRPr>
                <a:cs typeface="Arial" charset="0"/>
              </a:defRPr>
            </a:lvl1pPr>
          </a:lstStyle>
          <a:p>
            <a:pPr>
              <a:defRPr/>
            </a:pPr>
            <a:endParaRPr lang="sv-SE"/>
          </a:p>
        </p:txBody>
      </p:sp>
      <p:sp>
        <p:nvSpPr>
          <p:cNvPr id="7" name="Platshållare för bildnummer 6">
            <a:extLst>
              <a:ext uri="{FF2B5EF4-FFF2-40B4-BE49-F238E27FC236}">
                <a16:creationId xmlns:a16="http://schemas.microsoft.com/office/drawing/2014/main" id="{BC4B4FEF-F77E-4FFC-A602-7B48293C968D}"/>
              </a:ext>
            </a:extLst>
          </p:cNvPr>
          <p:cNvSpPr>
            <a:spLocks noGrp="1"/>
          </p:cNvSpPr>
          <p:nvPr>
            <p:ph type="sldNum" sz="quarter" idx="12"/>
          </p:nvPr>
        </p:nvSpPr>
        <p:spPr/>
        <p:txBody>
          <a:bodyPr/>
          <a:lstStyle>
            <a:lvl1pPr>
              <a:defRPr/>
            </a:lvl1pPr>
          </a:lstStyle>
          <a:p>
            <a:pPr>
              <a:defRPr/>
            </a:pPr>
            <a:fld id="{386DB175-012E-4C67-95C7-87FCF55D0363}" type="slidenum">
              <a:rPr lang="sv-SE" altLang="sv-SE"/>
              <a:pPr>
                <a:defRPr/>
              </a:pPr>
              <a:t>‹#›</a:t>
            </a:fld>
            <a:endParaRPr lang="sv-SE" altLang="sv-SE"/>
          </a:p>
        </p:txBody>
      </p:sp>
    </p:spTree>
    <p:extLst>
      <p:ext uri="{BB962C8B-B14F-4D97-AF65-F5344CB8AC3E}">
        <p14:creationId xmlns:p14="http://schemas.microsoft.com/office/powerpoint/2010/main" val="296951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0"/>
            <a:ext cx="73152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dirty="0"/>
              <a:t>Klicka på ikonen för att lägga till en bild</a:t>
            </a:r>
          </a:p>
        </p:txBody>
      </p:sp>
      <p:sp>
        <p:nvSpPr>
          <p:cNvPr id="4" name="Platshållare för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9DD0FB6-5C13-4A2B-96AC-DB25160C58C4}"/>
              </a:ext>
            </a:extLst>
          </p:cNvPr>
          <p:cNvSpPr>
            <a:spLocks noGrp="1"/>
          </p:cNvSpPr>
          <p:nvPr>
            <p:ph type="dt" sz="half" idx="10"/>
          </p:nvPr>
        </p:nvSpPr>
        <p:spPr/>
        <p:txBody>
          <a:bodyPr/>
          <a:lstStyle>
            <a:lvl1pPr>
              <a:defRPr>
                <a:cs typeface="Arial" charset="0"/>
              </a:defRPr>
            </a:lvl1pPr>
          </a:lstStyle>
          <a:p>
            <a:pPr>
              <a:defRPr/>
            </a:pPr>
            <a:fld id="{DD8B98CC-3621-405E-9295-F12D0A1203FC}" type="datetimeFigureOut">
              <a:rPr lang="sv-SE"/>
              <a:pPr>
                <a:defRPr/>
              </a:pPr>
              <a:t>2025-05-05</a:t>
            </a:fld>
            <a:endParaRPr lang="sv-SE" dirty="0"/>
          </a:p>
        </p:txBody>
      </p:sp>
      <p:sp>
        <p:nvSpPr>
          <p:cNvPr id="6" name="Platshållare för sidfot 5">
            <a:extLst>
              <a:ext uri="{FF2B5EF4-FFF2-40B4-BE49-F238E27FC236}">
                <a16:creationId xmlns:a16="http://schemas.microsoft.com/office/drawing/2014/main" id="{CE93506E-3EE9-4F1D-B8A1-F743A8AA46F0}"/>
              </a:ext>
            </a:extLst>
          </p:cNvPr>
          <p:cNvSpPr>
            <a:spLocks noGrp="1"/>
          </p:cNvSpPr>
          <p:nvPr>
            <p:ph type="ftr" sz="quarter" idx="11"/>
          </p:nvPr>
        </p:nvSpPr>
        <p:spPr/>
        <p:txBody>
          <a:bodyPr/>
          <a:lstStyle>
            <a:lvl1pPr>
              <a:defRPr>
                <a:cs typeface="Arial" charset="0"/>
              </a:defRPr>
            </a:lvl1pPr>
          </a:lstStyle>
          <a:p>
            <a:pPr>
              <a:defRPr/>
            </a:pPr>
            <a:endParaRPr lang="sv-SE"/>
          </a:p>
        </p:txBody>
      </p:sp>
      <p:sp>
        <p:nvSpPr>
          <p:cNvPr id="7" name="Platshållare för bildnummer 6">
            <a:extLst>
              <a:ext uri="{FF2B5EF4-FFF2-40B4-BE49-F238E27FC236}">
                <a16:creationId xmlns:a16="http://schemas.microsoft.com/office/drawing/2014/main" id="{1A3A6115-919E-4648-8498-5CAA43CACE7A}"/>
              </a:ext>
            </a:extLst>
          </p:cNvPr>
          <p:cNvSpPr>
            <a:spLocks noGrp="1"/>
          </p:cNvSpPr>
          <p:nvPr>
            <p:ph type="sldNum" sz="quarter" idx="12"/>
          </p:nvPr>
        </p:nvSpPr>
        <p:spPr/>
        <p:txBody>
          <a:bodyPr/>
          <a:lstStyle>
            <a:lvl1pPr>
              <a:defRPr/>
            </a:lvl1pPr>
          </a:lstStyle>
          <a:p>
            <a:pPr>
              <a:defRPr/>
            </a:pPr>
            <a:fld id="{B67CC037-4BEF-45BD-BCAA-53EEC338E48E}" type="slidenum">
              <a:rPr lang="sv-SE" altLang="sv-SE"/>
              <a:pPr>
                <a:defRPr/>
              </a:pPr>
              <a:t>‹#›</a:t>
            </a:fld>
            <a:endParaRPr lang="sv-SE" altLang="sv-SE"/>
          </a:p>
        </p:txBody>
      </p:sp>
    </p:spTree>
    <p:extLst>
      <p:ext uri="{BB962C8B-B14F-4D97-AF65-F5344CB8AC3E}">
        <p14:creationId xmlns:p14="http://schemas.microsoft.com/office/powerpoint/2010/main" val="6553307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B1A9112-0BBE-48BD-88FF-F07366303CD1}"/>
              </a:ext>
            </a:extLst>
          </p:cNvPr>
          <p:cNvSpPr>
            <a:spLocks noGrp="1"/>
          </p:cNvSpPr>
          <p:nvPr>
            <p:ph type="dt" sz="half" idx="10"/>
          </p:nvPr>
        </p:nvSpPr>
        <p:spPr/>
        <p:txBody>
          <a:bodyPr/>
          <a:lstStyle>
            <a:lvl1pPr>
              <a:defRPr>
                <a:cs typeface="Arial" charset="0"/>
              </a:defRPr>
            </a:lvl1pPr>
          </a:lstStyle>
          <a:p>
            <a:pPr>
              <a:defRPr/>
            </a:pPr>
            <a:fld id="{79D02BBF-8DAD-4088-9A79-BC78B93CEE50}" type="datetimeFigureOut">
              <a:rPr lang="sv-SE"/>
              <a:pPr>
                <a:defRPr/>
              </a:pPr>
              <a:t>2025-05-05</a:t>
            </a:fld>
            <a:endParaRPr lang="sv-SE" dirty="0"/>
          </a:p>
        </p:txBody>
      </p:sp>
      <p:sp>
        <p:nvSpPr>
          <p:cNvPr id="5" name="Platshållare för sidfot 4">
            <a:extLst>
              <a:ext uri="{FF2B5EF4-FFF2-40B4-BE49-F238E27FC236}">
                <a16:creationId xmlns:a16="http://schemas.microsoft.com/office/drawing/2014/main" id="{B4490C2F-752B-415C-BB3B-436A03C85393}"/>
              </a:ext>
            </a:extLst>
          </p:cNvPr>
          <p:cNvSpPr>
            <a:spLocks noGrp="1"/>
          </p:cNvSpPr>
          <p:nvPr>
            <p:ph type="ftr" sz="quarter" idx="11"/>
          </p:nvPr>
        </p:nvSpPr>
        <p:spPr/>
        <p:txBody>
          <a:bodyPr/>
          <a:lstStyle>
            <a:lvl1pPr>
              <a:defRPr>
                <a:cs typeface="Arial" charset="0"/>
              </a:defRPr>
            </a:lvl1pPr>
          </a:lstStyle>
          <a:p>
            <a:pPr>
              <a:defRPr/>
            </a:pPr>
            <a:endParaRPr lang="sv-SE"/>
          </a:p>
        </p:txBody>
      </p:sp>
      <p:sp>
        <p:nvSpPr>
          <p:cNvPr id="6" name="Platshållare för bildnummer 5">
            <a:extLst>
              <a:ext uri="{FF2B5EF4-FFF2-40B4-BE49-F238E27FC236}">
                <a16:creationId xmlns:a16="http://schemas.microsoft.com/office/drawing/2014/main" id="{E5B6B617-1CE0-4B3E-9DB2-08CCFD112DE0}"/>
              </a:ext>
            </a:extLst>
          </p:cNvPr>
          <p:cNvSpPr>
            <a:spLocks noGrp="1"/>
          </p:cNvSpPr>
          <p:nvPr>
            <p:ph type="sldNum" sz="quarter" idx="12"/>
          </p:nvPr>
        </p:nvSpPr>
        <p:spPr/>
        <p:txBody>
          <a:bodyPr/>
          <a:lstStyle>
            <a:lvl1pPr>
              <a:defRPr/>
            </a:lvl1pPr>
          </a:lstStyle>
          <a:p>
            <a:pPr>
              <a:defRPr/>
            </a:pPr>
            <a:fld id="{7888D2EE-C8F7-410B-85A0-58B180030B09}" type="slidenum">
              <a:rPr lang="sv-SE" altLang="sv-SE"/>
              <a:pPr>
                <a:defRPr/>
              </a:pPr>
              <a:t>‹#›</a:t>
            </a:fld>
            <a:endParaRPr lang="sv-SE" altLang="sv-SE"/>
          </a:p>
        </p:txBody>
      </p:sp>
    </p:spTree>
    <p:extLst>
      <p:ext uri="{BB962C8B-B14F-4D97-AF65-F5344CB8AC3E}">
        <p14:creationId xmlns:p14="http://schemas.microsoft.com/office/powerpoint/2010/main" val="32955693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839200" y="274639"/>
            <a:ext cx="27432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09600" y="274639"/>
            <a:ext cx="80264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73944C6-9957-4920-B7A9-FF1383D14DBA}"/>
              </a:ext>
            </a:extLst>
          </p:cNvPr>
          <p:cNvSpPr>
            <a:spLocks noGrp="1"/>
          </p:cNvSpPr>
          <p:nvPr>
            <p:ph type="dt" sz="half" idx="10"/>
          </p:nvPr>
        </p:nvSpPr>
        <p:spPr/>
        <p:txBody>
          <a:bodyPr/>
          <a:lstStyle>
            <a:lvl1pPr>
              <a:defRPr>
                <a:cs typeface="Arial" charset="0"/>
              </a:defRPr>
            </a:lvl1pPr>
          </a:lstStyle>
          <a:p>
            <a:pPr>
              <a:defRPr/>
            </a:pPr>
            <a:fld id="{1CA50B7F-7A35-42B1-9299-6920DC8DBA64}" type="datetimeFigureOut">
              <a:rPr lang="sv-SE"/>
              <a:pPr>
                <a:defRPr/>
              </a:pPr>
              <a:t>2025-05-05</a:t>
            </a:fld>
            <a:endParaRPr lang="sv-SE" dirty="0"/>
          </a:p>
        </p:txBody>
      </p:sp>
      <p:sp>
        <p:nvSpPr>
          <p:cNvPr id="5" name="Platshållare för sidfot 4">
            <a:extLst>
              <a:ext uri="{FF2B5EF4-FFF2-40B4-BE49-F238E27FC236}">
                <a16:creationId xmlns:a16="http://schemas.microsoft.com/office/drawing/2014/main" id="{246941D6-9C2F-480F-9ABE-DAE451C6A329}"/>
              </a:ext>
            </a:extLst>
          </p:cNvPr>
          <p:cNvSpPr>
            <a:spLocks noGrp="1"/>
          </p:cNvSpPr>
          <p:nvPr>
            <p:ph type="ftr" sz="quarter" idx="11"/>
          </p:nvPr>
        </p:nvSpPr>
        <p:spPr/>
        <p:txBody>
          <a:bodyPr/>
          <a:lstStyle>
            <a:lvl1pPr>
              <a:defRPr>
                <a:cs typeface="Arial" charset="0"/>
              </a:defRPr>
            </a:lvl1pPr>
          </a:lstStyle>
          <a:p>
            <a:pPr>
              <a:defRPr/>
            </a:pPr>
            <a:endParaRPr lang="sv-SE"/>
          </a:p>
        </p:txBody>
      </p:sp>
      <p:sp>
        <p:nvSpPr>
          <p:cNvPr id="6" name="Platshållare för bildnummer 5">
            <a:extLst>
              <a:ext uri="{FF2B5EF4-FFF2-40B4-BE49-F238E27FC236}">
                <a16:creationId xmlns:a16="http://schemas.microsoft.com/office/drawing/2014/main" id="{19109698-0B11-41FD-9684-2E335DC12817}"/>
              </a:ext>
            </a:extLst>
          </p:cNvPr>
          <p:cNvSpPr>
            <a:spLocks noGrp="1"/>
          </p:cNvSpPr>
          <p:nvPr>
            <p:ph type="sldNum" sz="quarter" idx="12"/>
          </p:nvPr>
        </p:nvSpPr>
        <p:spPr/>
        <p:txBody>
          <a:bodyPr/>
          <a:lstStyle>
            <a:lvl1pPr>
              <a:defRPr/>
            </a:lvl1pPr>
          </a:lstStyle>
          <a:p>
            <a:pPr>
              <a:defRPr/>
            </a:pPr>
            <a:fld id="{DA07378F-1261-4508-9CAD-8A5BA34B63A8}" type="slidenum">
              <a:rPr lang="sv-SE" altLang="sv-SE"/>
              <a:pPr>
                <a:defRPr/>
              </a:pPr>
              <a:t>‹#›</a:t>
            </a:fld>
            <a:endParaRPr lang="sv-SE" altLang="sv-SE"/>
          </a:p>
        </p:txBody>
      </p:sp>
    </p:spTree>
    <p:extLst>
      <p:ext uri="{BB962C8B-B14F-4D97-AF65-F5344CB8AC3E}">
        <p14:creationId xmlns:p14="http://schemas.microsoft.com/office/powerpoint/2010/main" val="488330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till höger_2">
    <p:spTree>
      <p:nvGrpSpPr>
        <p:cNvPr id="1" name=""/>
        <p:cNvGrpSpPr/>
        <p:nvPr/>
      </p:nvGrpSpPr>
      <p:grpSpPr>
        <a:xfrm>
          <a:off x="0" y="0"/>
          <a:ext cx="0" cy="0"/>
          <a:chOff x="0" y="0"/>
          <a:chExt cx="0" cy="0"/>
        </a:xfrm>
      </p:grpSpPr>
      <p:sp>
        <p:nvSpPr>
          <p:cNvPr id="31" name="Rektangel med rundat hörn 30">
            <a:extLst>
              <a:ext uri="{FF2B5EF4-FFF2-40B4-BE49-F238E27FC236}">
                <a16:creationId xmlns:a16="http://schemas.microsoft.com/office/drawing/2014/main" id="{14E865C4-2AAB-7D8B-EC3A-97BBE53BB780}"/>
              </a:ext>
              <a:ext uri="{C183D7F6-B498-43B3-948B-1728B52AA6E4}">
                <adec:decorative xmlns:adec="http://schemas.microsoft.com/office/drawing/2017/decorative" val="1"/>
              </a:ext>
            </a:extLst>
          </p:cNvPr>
          <p:cNvSpPr/>
          <p:nvPr userDrawn="1"/>
        </p:nvSpPr>
        <p:spPr>
          <a:xfrm>
            <a:off x="8562973" y="616114"/>
            <a:ext cx="3629027" cy="6241886"/>
          </a:xfrm>
          <a:prstGeom prst="round1Rect">
            <a:avLst>
              <a:gd name="adj" fmla="val 50000"/>
            </a:avLst>
          </a:prstGeom>
          <a:solidFill>
            <a:srgbClr val="B4D9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5">
            <a:extLst>
              <a:ext uri="{FF2B5EF4-FFF2-40B4-BE49-F238E27FC236}">
                <a16:creationId xmlns:a16="http://schemas.microsoft.com/office/drawing/2014/main" id="{B0888258-5F69-4461-1EF5-61C228B86497}"/>
              </a:ext>
            </a:extLst>
          </p:cNvPr>
          <p:cNvSpPr>
            <a:spLocks noGrp="1"/>
          </p:cNvSpPr>
          <p:nvPr>
            <p:ph type="title"/>
          </p:nvPr>
        </p:nvSpPr>
        <p:spPr>
          <a:xfrm>
            <a:off x="633529" y="517522"/>
            <a:ext cx="5052898" cy="1325563"/>
          </a:xfrm>
        </p:spPr>
        <p:txBody>
          <a:bodyPr/>
          <a:lstStyle/>
          <a:p>
            <a:r>
              <a:rPr lang="sv-SE"/>
              <a:t>Klicka här för att ändra mall för rubrikformat</a:t>
            </a:r>
          </a:p>
        </p:txBody>
      </p:sp>
      <p:sp>
        <p:nvSpPr>
          <p:cNvPr id="30" name="Platshållare för text 23">
            <a:extLst>
              <a:ext uri="{FF2B5EF4-FFF2-40B4-BE49-F238E27FC236}">
                <a16:creationId xmlns:a16="http://schemas.microsoft.com/office/drawing/2014/main" id="{C2AAFA03-2D02-09D7-6A14-3C1178DD2EDC}"/>
              </a:ext>
            </a:extLst>
          </p:cNvPr>
          <p:cNvSpPr>
            <a:spLocks noGrp="1"/>
          </p:cNvSpPr>
          <p:nvPr>
            <p:ph type="body" sz="quarter" idx="20"/>
          </p:nvPr>
        </p:nvSpPr>
        <p:spPr>
          <a:xfrm>
            <a:off x="633529" y="2025497"/>
            <a:ext cx="5052897"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8" name="Platshållare för bild 27">
            <a:extLst>
              <a:ext uri="{FF2B5EF4-FFF2-40B4-BE49-F238E27FC236}">
                <a16:creationId xmlns:a16="http://schemas.microsoft.com/office/drawing/2014/main" id="{976D0C01-CC2E-282A-9FA6-A5D978963CC3}"/>
              </a:ext>
            </a:extLst>
          </p:cNvPr>
          <p:cNvSpPr>
            <a:spLocks noGrp="1"/>
          </p:cNvSpPr>
          <p:nvPr>
            <p:ph type="pic" sz="quarter" idx="15"/>
          </p:nvPr>
        </p:nvSpPr>
        <p:spPr>
          <a:xfrm>
            <a:off x="6244303" y="1233946"/>
            <a:ext cx="4537997" cy="4807200"/>
          </a:xfrm>
          <a:prstGeom prst="round2DiagRect">
            <a:avLst>
              <a:gd name="adj1" fmla="val 41761"/>
              <a:gd name="adj2" fmla="val 0"/>
            </a:avLst>
          </a:prstGeom>
          <a:noFill/>
        </p:spPr>
        <p:txBody>
          <a:bodyPr/>
          <a:lstStyle/>
          <a:p>
            <a:r>
              <a:rPr lang="sv-SE"/>
              <a:t>Klicka på ikonen för att lägga till en bild</a:t>
            </a:r>
          </a:p>
        </p:txBody>
      </p:sp>
      <p:sp>
        <p:nvSpPr>
          <p:cNvPr id="4" name="Platshållare för bildnummer 3">
            <a:extLst>
              <a:ext uri="{FF2B5EF4-FFF2-40B4-BE49-F238E27FC236}">
                <a16:creationId xmlns:a16="http://schemas.microsoft.com/office/drawing/2014/main" id="{B0DBF6F4-F46B-57B9-1ADA-AE5CB852743B}"/>
              </a:ext>
            </a:extLst>
          </p:cNvPr>
          <p:cNvSpPr>
            <a:spLocks noGrp="1"/>
          </p:cNvSpPr>
          <p:nvPr>
            <p:ph type="sldNum" sz="quarter" idx="23"/>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897553C7-B092-A71C-7D19-1B5907A545BF}"/>
              </a:ext>
            </a:extLst>
          </p:cNvPr>
          <p:cNvSpPr>
            <a:spLocks noGrp="1"/>
          </p:cNvSpPr>
          <p:nvPr>
            <p:ph type="dt" sz="half" idx="21"/>
          </p:nvPr>
        </p:nvSpPr>
        <p:spPr/>
        <p:txBody>
          <a:bodyPr/>
          <a:lstStyle/>
          <a:p>
            <a:fld id="{663AC0A1-BF03-4687-BDDD-A787ED1917E4}" type="datetimeFigureOut">
              <a:rPr lang="sv-SE" smtClean="0"/>
              <a:pPr/>
              <a:t>2025-05-05</a:t>
            </a:fld>
            <a:endParaRPr lang="sv-SE" dirty="0"/>
          </a:p>
        </p:txBody>
      </p:sp>
      <p:sp>
        <p:nvSpPr>
          <p:cNvPr id="3" name="Platshållare för sidfot 2">
            <a:extLst>
              <a:ext uri="{FF2B5EF4-FFF2-40B4-BE49-F238E27FC236}">
                <a16:creationId xmlns:a16="http://schemas.microsoft.com/office/drawing/2014/main" id="{B3F539D1-6402-4870-44EE-DD03D1F3C59E}"/>
              </a:ext>
            </a:extLst>
          </p:cNvPr>
          <p:cNvSpPr>
            <a:spLocks noGrp="1"/>
          </p:cNvSpPr>
          <p:nvPr>
            <p:ph type="ftr" sz="quarter" idx="22"/>
          </p:nvPr>
        </p:nvSpPr>
        <p:spPr/>
        <p:txBody>
          <a:bodyPr/>
          <a:lstStyle/>
          <a:p>
            <a:endParaRPr lang="sv-SE" dirty="0"/>
          </a:p>
        </p:txBody>
      </p:sp>
      <p:pic>
        <p:nvPicPr>
          <p:cNvPr id="5" name="Bildobjekt 4" descr="Region Kronobergs logotyp">
            <a:extLst>
              <a:ext uri="{FF2B5EF4-FFF2-40B4-BE49-F238E27FC236}">
                <a16:creationId xmlns:a16="http://schemas.microsoft.com/office/drawing/2014/main" id="{3891D30F-5414-1D96-E793-81F0CA69AF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20998857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26"/>
            <a:ext cx="10363200" cy="1470025"/>
          </a:xfrm>
        </p:spPr>
        <p:txBody>
          <a:bodyPr/>
          <a:lstStyle/>
          <a:p>
            <a:r>
              <a:rPr lang="sv-SE"/>
              <a:t>Klicka här för att ändra format</a:t>
            </a:r>
          </a:p>
        </p:txBody>
      </p:sp>
      <p:sp>
        <p:nvSpPr>
          <p:cNvPr id="3" name="Underrubri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a:extLst>
              <a:ext uri="{FF2B5EF4-FFF2-40B4-BE49-F238E27FC236}">
                <a16:creationId xmlns:a16="http://schemas.microsoft.com/office/drawing/2014/main" id="{D01FAB8E-5C93-4123-A7BE-6CE3C207044A}"/>
              </a:ext>
            </a:extLst>
          </p:cNvPr>
          <p:cNvSpPr>
            <a:spLocks noGrp="1"/>
          </p:cNvSpPr>
          <p:nvPr>
            <p:ph type="dt" sz="half" idx="10"/>
          </p:nvPr>
        </p:nvSpPr>
        <p:spPr/>
        <p:txBody>
          <a:bodyPr/>
          <a:lstStyle>
            <a:lvl1pPr>
              <a:defRPr>
                <a:cs typeface="Arial" charset="0"/>
              </a:defRPr>
            </a:lvl1pPr>
          </a:lstStyle>
          <a:p>
            <a:pPr>
              <a:defRPr/>
            </a:pPr>
            <a:fld id="{E728258C-8AFE-409A-B3AF-79011DE6AAB2}" type="datetimeFigureOut">
              <a:rPr lang="sv-SE"/>
              <a:pPr>
                <a:defRPr/>
              </a:pPr>
              <a:t>2025-05-05</a:t>
            </a:fld>
            <a:endParaRPr lang="sv-SE" dirty="0"/>
          </a:p>
        </p:txBody>
      </p:sp>
      <p:sp>
        <p:nvSpPr>
          <p:cNvPr id="5" name="Platshållare för sidfot 4">
            <a:extLst>
              <a:ext uri="{FF2B5EF4-FFF2-40B4-BE49-F238E27FC236}">
                <a16:creationId xmlns:a16="http://schemas.microsoft.com/office/drawing/2014/main" id="{B2822E62-D365-4D69-90F0-F6F58F3CFEEE}"/>
              </a:ext>
            </a:extLst>
          </p:cNvPr>
          <p:cNvSpPr>
            <a:spLocks noGrp="1"/>
          </p:cNvSpPr>
          <p:nvPr>
            <p:ph type="ftr" sz="quarter" idx="11"/>
          </p:nvPr>
        </p:nvSpPr>
        <p:spPr/>
        <p:txBody>
          <a:bodyPr/>
          <a:lstStyle>
            <a:lvl1pPr>
              <a:defRPr>
                <a:cs typeface="Arial" charset="0"/>
              </a:defRPr>
            </a:lvl1pPr>
          </a:lstStyle>
          <a:p>
            <a:pPr>
              <a:defRPr/>
            </a:pPr>
            <a:endParaRPr lang="sv-SE"/>
          </a:p>
        </p:txBody>
      </p:sp>
      <p:sp>
        <p:nvSpPr>
          <p:cNvPr id="6" name="Platshållare för bildnummer 5">
            <a:extLst>
              <a:ext uri="{FF2B5EF4-FFF2-40B4-BE49-F238E27FC236}">
                <a16:creationId xmlns:a16="http://schemas.microsoft.com/office/drawing/2014/main" id="{6FD66A14-C934-41FB-AF38-BE84807EF5FA}"/>
              </a:ext>
            </a:extLst>
          </p:cNvPr>
          <p:cNvSpPr>
            <a:spLocks noGrp="1"/>
          </p:cNvSpPr>
          <p:nvPr>
            <p:ph type="sldNum" sz="quarter" idx="12"/>
          </p:nvPr>
        </p:nvSpPr>
        <p:spPr/>
        <p:txBody>
          <a:bodyPr/>
          <a:lstStyle>
            <a:lvl1pPr>
              <a:defRPr/>
            </a:lvl1pPr>
          </a:lstStyle>
          <a:p>
            <a:pPr>
              <a:defRPr/>
            </a:pPr>
            <a:fld id="{FCC8F112-43AF-4DE9-B800-281684A0F776}" type="slidenum">
              <a:rPr lang="sv-SE" altLang="sv-SE"/>
              <a:pPr>
                <a:defRPr/>
              </a:pPr>
              <a:t>‹#›</a:t>
            </a:fld>
            <a:endParaRPr lang="sv-SE" altLang="sv-SE"/>
          </a:p>
        </p:txBody>
      </p:sp>
    </p:spTree>
    <p:extLst>
      <p:ext uri="{BB962C8B-B14F-4D97-AF65-F5344CB8AC3E}">
        <p14:creationId xmlns:p14="http://schemas.microsoft.com/office/powerpoint/2010/main" val="18400609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403726D-F1A8-46D3-9D3C-5E04FE786C11}"/>
              </a:ext>
            </a:extLst>
          </p:cNvPr>
          <p:cNvSpPr>
            <a:spLocks noGrp="1"/>
          </p:cNvSpPr>
          <p:nvPr>
            <p:ph type="dt" sz="half" idx="10"/>
          </p:nvPr>
        </p:nvSpPr>
        <p:spPr/>
        <p:txBody>
          <a:bodyPr/>
          <a:lstStyle>
            <a:lvl1pPr>
              <a:defRPr>
                <a:cs typeface="Arial" charset="0"/>
              </a:defRPr>
            </a:lvl1pPr>
          </a:lstStyle>
          <a:p>
            <a:pPr>
              <a:defRPr/>
            </a:pPr>
            <a:fld id="{F3F5FA12-EA3A-47AA-8BC4-89D374EC59F4}" type="datetimeFigureOut">
              <a:rPr lang="sv-SE"/>
              <a:pPr>
                <a:defRPr/>
              </a:pPr>
              <a:t>2025-05-05</a:t>
            </a:fld>
            <a:endParaRPr lang="sv-SE" dirty="0"/>
          </a:p>
        </p:txBody>
      </p:sp>
      <p:sp>
        <p:nvSpPr>
          <p:cNvPr id="5" name="Platshållare för sidfot 4">
            <a:extLst>
              <a:ext uri="{FF2B5EF4-FFF2-40B4-BE49-F238E27FC236}">
                <a16:creationId xmlns:a16="http://schemas.microsoft.com/office/drawing/2014/main" id="{F5FDFA0B-50F0-4C9E-A70E-C6DF723026C7}"/>
              </a:ext>
            </a:extLst>
          </p:cNvPr>
          <p:cNvSpPr>
            <a:spLocks noGrp="1"/>
          </p:cNvSpPr>
          <p:nvPr>
            <p:ph type="ftr" sz="quarter" idx="11"/>
          </p:nvPr>
        </p:nvSpPr>
        <p:spPr/>
        <p:txBody>
          <a:bodyPr/>
          <a:lstStyle>
            <a:lvl1pPr>
              <a:defRPr>
                <a:cs typeface="Arial" charset="0"/>
              </a:defRPr>
            </a:lvl1pPr>
          </a:lstStyle>
          <a:p>
            <a:pPr>
              <a:defRPr/>
            </a:pPr>
            <a:endParaRPr lang="sv-SE"/>
          </a:p>
        </p:txBody>
      </p:sp>
      <p:sp>
        <p:nvSpPr>
          <p:cNvPr id="6" name="Platshållare för bildnummer 5">
            <a:extLst>
              <a:ext uri="{FF2B5EF4-FFF2-40B4-BE49-F238E27FC236}">
                <a16:creationId xmlns:a16="http://schemas.microsoft.com/office/drawing/2014/main" id="{4168AA3C-AB76-49FE-BC7E-CC3167B8789E}"/>
              </a:ext>
            </a:extLst>
          </p:cNvPr>
          <p:cNvSpPr>
            <a:spLocks noGrp="1"/>
          </p:cNvSpPr>
          <p:nvPr>
            <p:ph type="sldNum" sz="quarter" idx="12"/>
          </p:nvPr>
        </p:nvSpPr>
        <p:spPr/>
        <p:txBody>
          <a:bodyPr/>
          <a:lstStyle>
            <a:lvl1pPr>
              <a:defRPr/>
            </a:lvl1pPr>
          </a:lstStyle>
          <a:p>
            <a:pPr>
              <a:defRPr/>
            </a:pPr>
            <a:fld id="{BCC72FE1-7408-436B-A911-D8D27278F997}" type="slidenum">
              <a:rPr lang="sv-SE" altLang="sv-SE"/>
              <a:pPr>
                <a:defRPr/>
              </a:pPr>
              <a:t>‹#›</a:t>
            </a:fld>
            <a:endParaRPr lang="sv-SE" altLang="sv-SE"/>
          </a:p>
        </p:txBody>
      </p:sp>
    </p:spTree>
    <p:extLst>
      <p:ext uri="{BB962C8B-B14F-4D97-AF65-F5344CB8AC3E}">
        <p14:creationId xmlns:p14="http://schemas.microsoft.com/office/powerpoint/2010/main" val="39030571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4" y="4406901"/>
            <a:ext cx="103632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FB2E39E0-0A9F-4176-9F69-FB9C1A49767F}"/>
              </a:ext>
            </a:extLst>
          </p:cNvPr>
          <p:cNvSpPr>
            <a:spLocks noGrp="1"/>
          </p:cNvSpPr>
          <p:nvPr>
            <p:ph type="dt" sz="half" idx="10"/>
          </p:nvPr>
        </p:nvSpPr>
        <p:spPr/>
        <p:txBody>
          <a:bodyPr/>
          <a:lstStyle>
            <a:lvl1pPr>
              <a:defRPr>
                <a:cs typeface="Arial" charset="0"/>
              </a:defRPr>
            </a:lvl1pPr>
          </a:lstStyle>
          <a:p>
            <a:pPr>
              <a:defRPr/>
            </a:pPr>
            <a:fld id="{7E8830CF-BCDC-46CB-A5E6-230BB96E98D4}" type="datetimeFigureOut">
              <a:rPr lang="sv-SE"/>
              <a:pPr>
                <a:defRPr/>
              </a:pPr>
              <a:t>2025-05-05</a:t>
            </a:fld>
            <a:endParaRPr lang="sv-SE" dirty="0"/>
          </a:p>
        </p:txBody>
      </p:sp>
      <p:sp>
        <p:nvSpPr>
          <p:cNvPr id="5" name="Platshållare för sidfot 4">
            <a:extLst>
              <a:ext uri="{FF2B5EF4-FFF2-40B4-BE49-F238E27FC236}">
                <a16:creationId xmlns:a16="http://schemas.microsoft.com/office/drawing/2014/main" id="{97C62975-CC41-4343-BE67-C6757839C93F}"/>
              </a:ext>
            </a:extLst>
          </p:cNvPr>
          <p:cNvSpPr>
            <a:spLocks noGrp="1"/>
          </p:cNvSpPr>
          <p:nvPr>
            <p:ph type="ftr" sz="quarter" idx="11"/>
          </p:nvPr>
        </p:nvSpPr>
        <p:spPr/>
        <p:txBody>
          <a:bodyPr/>
          <a:lstStyle>
            <a:lvl1pPr>
              <a:defRPr>
                <a:cs typeface="Arial" charset="0"/>
              </a:defRPr>
            </a:lvl1pPr>
          </a:lstStyle>
          <a:p>
            <a:pPr>
              <a:defRPr/>
            </a:pPr>
            <a:endParaRPr lang="sv-SE"/>
          </a:p>
        </p:txBody>
      </p:sp>
      <p:sp>
        <p:nvSpPr>
          <p:cNvPr id="6" name="Platshållare för bildnummer 5">
            <a:extLst>
              <a:ext uri="{FF2B5EF4-FFF2-40B4-BE49-F238E27FC236}">
                <a16:creationId xmlns:a16="http://schemas.microsoft.com/office/drawing/2014/main" id="{E3040C5C-3766-4FF9-AB9C-B35A141097A0}"/>
              </a:ext>
            </a:extLst>
          </p:cNvPr>
          <p:cNvSpPr>
            <a:spLocks noGrp="1"/>
          </p:cNvSpPr>
          <p:nvPr>
            <p:ph type="sldNum" sz="quarter" idx="12"/>
          </p:nvPr>
        </p:nvSpPr>
        <p:spPr/>
        <p:txBody>
          <a:bodyPr/>
          <a:lstStyle>
            <a:lvl1pPr>
              <a:defRPr/>
            </a:lvl1pPr>
          </a:lstStyle>
          <a:p>
            <a:pPr>
              <a:defRPr/>
            </a:pPr>
            <a:fld id="{00FEC3A9-AED0-45B5-9D60-3A064950A2A8}" type="slidenum">
              <a:rPr lang="sv-SE" altLang="sv-SE"/>
              <a:pPr>
                <a:defRPr/>
              </a:pPr>
              <a:t>‹#›</a:t>
            </a:fld>
            <a:endParaRPr lang="sv-SE" altLang="sv-SE"/>
          </a:p>
        </p:txBody>
      </p:sp>
    </p:spTree>
    <p:extLst>
      <p:ext uri="{BB962C8B-B14F-4D97-AF65-F5344CB8AC3E}">
        <p14:creationId xmlns:p14="http://schemas.microsoft.com/office/powerpoint/2010/main" val="1768672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6A426A2A-8286-4731-8659-73C322BD9D55}"/>
              </a:ext>
            </a:extLst>
          </p:cNvPr>
          <p:cNvSpPr>
            <a:spLocks noGrp="1"/>
          </p:cNvSpPr>
          <p:nvPr>
            <p:ph type="dt" sz="half" idx="10"/>
          </p:nvPr>
        </p:nvSpPr>
        <p:spPr/>
        <p:txBody>
          <a:bodyPr/>
          <a:lstStyle>
            <a:lvl1pPr>
              <a:defRPr>
                <a:cs typeface="Arial" charset="0"/>
              </a:defRPr>
            </a:lvl1pPr>
          </a:lstStyle>
          <a:p>
            <a:pPr>
              <a:defRPr/>
            </a:pPr>
            <a:fld id="{77C741DC-DA13-4955-9DE1-6CF1F5AF8D3E}" type="datetimeFigureOut">
              <a:rPr lang="sv-SE"/>
              <a:pPr>
                <a:defRPr/>
              </a:pPr>
              <a:t>2025-05-05</a:t>
            </a:fld>
            <a:endParaRPr lang="sv-SE" dirty="0"/>
          </a:p>
        </p:txBody>
      </p:sp>
      <p:sp>
        <p:nvSpPr>
          <p:cNvPr id="6" name="Platshållare för sidfot 5">
            <a:extLst>
              <a:ext uri="{FF2B5EF4-FFF2-40B4-BE49-F238E27FC236}">
                <a16:creationId xmlns:a16="http://schemas.microsoft.com/office/drawing/2014/main" id="{6D9DC07F-6A1C-49BE-81FE-1A2708CADE36}"/>
              </a:ext>
            </a:extLst>
          </p:cNvPr>
          <p:cNvSpPr>
            <a:spLocks noGrp="1"/>
          </p:cNvSpPr>
          <p:nvPr>
            <p:ph type="ftr" sz="quarter" idx="11"/>
          </p:nvPr>
        </p:nvSpPr>
        <p:spPr/>
        <p:txBody>
          <a:bodyPr/>
          <a:lstStyle>
            <a:lvl1pPr>
              <a:defRPr>
                <a:cs typeface="Arial" charset="0"/>
              </a:defRPr>
            </a:lvl1pPr>
          </a:lstStyle>
          <a:p>
            <a:pPr>
              <a:defRPr/>
            </a:pPr>
            <a:endParaRPr lang="sv-SE"/>
          </a:p>
        </p:txBody>
      </p:sp>
      <p:sp>
        <p:nvSpPr>
          <p:cNvPr id="7" name="Platshållare för bildnummer 6">
            <a:extLst>
              <a:ext uri="{FF2B5EF4-FFF2-40B4-BE49-F238E27FC236}">
                <a16:creationId xmlns:a16="http://schemas.microsoft.com/office/drawing/2014/main" id="{1611B73B-8BAA-4D8B-B0B0-F814A9E9114B}"/>
              </a:ext>
            </a:extLst>
          </p:cNvPr>
          <p:cNvSpPr>
            <a:spLocks noGrp="1"/>
          </p:cNvSpPr>
          <p:nvPr>
            <p:ph type="sldNum" sz="quarter" idx="12"/>
          </p:nvPr>
        </p:nvSpPr>
        <p:spPr/>
        <p:txBody>
          <a:bodyPr/>
          <a:lstStyle>
            <a:lvl1pPr>
              <a:defRPr/>
            </a:lvl1pPr>
          </a:lstStyle>
          <a:p>
            <a:pPr>
              <a:defRPr/>
            </a:pPr>
            <a:fld id="{D2D88E0F-7B9F-45E5-ACA8-D978DF9756F1}" type="slidenum">
              <a:rPr lang="sv-SE" altLang="sv-SE"/>
              <a:pPr>
                <a:defRPr/>
              </a:pPr>
              <a:t>‹#›</a:t>
            </a:fld>
            <a:endParaRPr lang="sv-SE" altLang="sv-SE"/>
          </a:p>
        </p:txBody>
      </p:sp>
    </p:spTree>
    <p:extLst>
      <p:ext uri="{BB962C8B-B14F-4D97-AF65-F5344CB8AC3E}">
        <p14:creationId xmlns:p14="http://schemas.microsoft.com/office/powerpoint/2010/main" val="27421251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17A98826-028C-4AB2-A2F7-C34F997BA0BC}"/>
              </a:ext>
            </a:extLst>
          </p:cNvPr>
          <p:cNvSpPr>
            <a:spLocks noGrp="1"/>
          </p:cNvSpPr>
          <p:nvPr>
            <p:ph type="dt" sz="half" idx="10"/>
          </p:nvPr>
        </p:nvSpPr>
        <p:spPr/>
        <p:txBody>
          <a:bodyPr/>
          <a:lstStyle>
            <a:lvl1pPr>
              <a:defRPr>
                <a:cs typeface="Arial" charset="0"/>
              </a:defRPr>
            </a:lvl1pPr>
          </a:lstStyle>
          <a:p>
            <a:pPr>
              <a:defRPr/>
            </a:pPr>
            <a:fld id="{9D56A001-45E4-4742-A6DE-1985855DFD58}" type="datetimeFigureOut">
              <a:rPr lang="sv-SE"/>
              <a:pPr>
                <a:defRPr/>
              </a:pPr>
              <a:t>2025-05-05</a:t>
            </a:fld>
            <a:endParaRPr lang="sv-SE" dirty="0"/>
          </a:p>
        </p:txBody>
      </p:sp>
      <p:sp>
        <p:nvSpPr>
          <p:cNvPr id="8" name="Platshållare för sidfot 7">
            <a:extLst>
              <a:ext uri="{FF2B5EF4-FFF2-40B4-BE49-F238E27FC236}">
                <a16:creationId xmlns:a16="http://schemas.microsoft.com/office/drawing/2014/main" id="{84C48BFF-A524-4C16-8CA3-F7295D56148F}"/>
              </a:ext>
            </a:extLst>
          </p:cNvPr>
          <p:cNvSpPr>
            <a:spLocks noGrp="1"/>
          </p:cNvSpPr>
          <p:nvPr>
            <p:ph type="ftr" sz="quarter" idx="11"/>
          </p:nvPr>
        </p:nvSpPr>
        <p:spPr/>
        <p:txBody>
          <a:bodyPr/>
          <a:lstStyle>
            <a:lvl1pPr>
              <a:defRPr>
                <a:cs typeface="Arial" charset="0"/>
              </a:defRPr>
            </a:lvl1pPr>
          </a:lstStyle>
          <a:p>
            <a:pPr>
              <a:defRPr/>
            </a:pPr>
            <a:endParaRPr lang="sv-SE"/>
          </a:p>
        </p:txBody>
      </p:sp>
      <p:sp>
        <p:nvSpPr>
          <p:cNvPr id="9" name="Platshållare för bildnummer 8">
            <a:extLst>
              <a:ext uri="{FF2B5EF4-FFF2-40B4-BE49-F238E27FC236}">
                <a16:creationId xmlns:a16="http://schemas.microsoft.com/office/drawing/2014/main" id="{E86F6621-B48B-40ED-AA80-5C1A897A4CF3}"/>
              </a:ext>
            </a:extLst>
          </p:cNvPr>
          <p:cNvSpPr>
            <a:spLocks noGrp="1"/>
          </p:cNvSpPr>
          <p:nvPr>
            <p:ph type="sldNum" sz="quarter" idx="12"/>
          </p:nvPr>
        </p:nvSpPr>
        <p:spPr/>
        <p:txBody>
          <a:bodyPr/>
          <a:lstStyle>
            <a:lvl1pPr>
              <a:defRPr/>
            </a:lvl1pPr>
          </a:lstStyle>
          <a:p>
            <a:pPr>
              <a:defRPr/>
            </a:pPr>
            <a:fld id="{F29FD643-4BF4-4517-9BCF-A56FB5D34B3F}" type="slidenum">
              <a:rPr lang="sv-SE" altLang="sv-SE"/>
              <a:pPr>
                <a:defRPr/>
              </a:pPr>
              <a:t>‹#›</a:t>
            </a:fld>
            <a:endParaRPr lang="sv-SE" altLang="sv-SE"/>
          </a:p>
        </p:txBody>
      </p:sp>
    </p:spTree>
    <p:extLst>
      <p:ext uri="{BB962C8B-B14F-4D97-AF65-F5344CB8AC3E}">
        <p14:creationId xmlns:p14="http://schemas.microsoft.com/office/powerpoint/2010/main" val="3952055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id="{99C08281-E926-43AB-A130-169E34EDE9E5}"/>
              </a:ext>
            </a:extLst>
          </p:cNvPr>
          <p:cNvSpPr>
            <a:spLocks noGrp="1"/>
          </p:cNvSpPr>
          <p:nvPr>
            <p:ph type="dt" sz="half" idx="10"/>
          </p:nvPr>
        </p:nvSpPr>
        <p:spPr/>
        <p:txBody>
          <a:bodyPr/>
          <a:lstStyle>
            <a:lvl1pPr>
              <a:defRPr>
                <a:cs typeface="Arial" charset="0"/>
              </a:defRPr>
            </a:lvl1pPr>
          </a:lstStyle>
          <a:p>
            <a:pPr>
              <a:defRPr/>
            </a:pPr>
            <a:fld id="{54C451B8-38AA-4578-9EC1-8C1DF0FAD736}" type="datetimeFigureOut">
              <a:rPr lang="sv-SE"/>
              <a:pPr>
                <a:defRPr/>
              </a:pPr>
              <a:t>2025-05-05</a:t>
            </a:fld>
            <a:endParaRPr lang="sv-SE" dirty="0"/>
          </a:p>
        </p:txBody>
      </p:sp>
      <p:sp>
        <p:nvSpPr>
          <p:cNvPr id="4" name="Platshållare för sidfot 3">
            <a:extLst>
              <a:ext uri="{FF2B5EF4-FFF2-40B4-BE49-F238E27FC236}">
                <a16:creationId xmlns:a16="http://schemas.microsoft.com/office/drawing/2014/main" id="{9B5AF74F-5651-4B76-A19C-AA43BE29874E}"/>
              </a:ext>
            </a:extLst>
          </p:cNvPr>
          <p:cNvSpPr>
            <a:spLocks noGrp="1"/>
          </p:cNvSpPr>
          <p:nvPr>
            <p:ph type="ftr" sz="quarter" idx="11"/>
          </p:nvPr>
        </p:nvSpPr>
        <p:spPr/>
        <p:txBody>
          <a:bodyPr/>
          <a:lstStyle>
            <a:lvl1pPr>
              <a:defRPr>
                <a:cs typeface="Arial" charset="0"/>
              </a:defRPr>
            </a:lvl1pPr>
          </a:lstStyle>
          <a:p>
            <a:pPr>
              <a:defRPr/>
            </a:pPr>
            <a:endParaRPr lang="sv-SE"/>
          </a:p>
        </p:txBody>
      </p:sp>
      <p:sp>
        <p:nvSpPr>
          <p:cNvPr id="5" name="Platshållare för bildnummer 4">
            <a:extLst>
              <a:ext uri="{FF2B5EF4-FFF2-40B4-BE49-F238E27FC236}">
                <a16:creationId xmlns:a16="http://schemas.microsoft.com/office/drawing/2014/main" id="{CD9151D9-E442-4C10-8165-85C6FFAC71B5}"/>
              </a:ext>
            </a:extLst>
          </p:cNvPr>
          <p:cNvSpPr>
            <a:spLocks noGrp="1"/>
          </p:cNvSpPr>
          <p:nvPr>
            <p:ph type="sldNum" sz="quarter" idx="12"/>
          </p:nvPr>
        </p:nvSpPr>
        <p:spPr/>
        <p:txBody>
          <a:bodyPr/>
          <a:lstStyle>
            <a:lvl1pPr>
              <a:defRPr/>
            </a:lvl1pPr>
          </a:lstStyle>
          <a:p>
            <a:pPr>
              <a:defRPr/>
            </a:pPr>
            <a:fld id="{BBF06D3B-A744-41E7-9490-83A5344F6578}" type="slidenum">
              <a:rPr lang="sv-SE" altLang="sv-SE"/>
              <a:pPr>
                <a:defRPr/>
              </a:pPr>
              <a:t>‹#›</a:t>
            </a:fld>
            <a:endParaRPr lang="sv-SE" altLang="sv-SE"/>
          </a:p>
        </p:txBody>
      </p:sp>
    </p:spTree>
    <p:extLst>
      <p:ext uri="{BB962C8B-B14F-4D97-AF65-F5344CB8AC3E}">
        <p14:creationId xmlns:p14="http://schemas.microsoft.com/office/powerpoint/2010/main" val="7306743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BA53941-BEBB-406B-B1F1-EC52FC46E26E}"/>
              </a:ext>
            </a:extLst>
          </p:cNvPr>
          <p:cNvSpPr>
            <a:spLocks noGrp="1"/>
          </p:cNvSpPr>
          <p:nvPr>
            <p:ph type="dt" sz="half" idx="10"/>
          </p:nvPr>
        </p:nvSpPr>
        <p:spPr/>
        <p:txBody>
          <a:bodyPr/>
          <a:lstStyle>
            <a:lvl1pPr>
              <a:defRPr>
                <a:cs typeface="Arial" charset="0"/>
              </a:defRPr>
            </a:lvl1pPr>
          </a:lstStyle>
          <a:p>
            <a:pPr>
              <a:defRPr/>
            </a:pPr>
            <a:fld id="{CD093C85-0B64-40DA-BBAB-A257B7800F4B}" type="datetimeFigureOut">
              <a:rPr lang="sv-SE"/>
              <a:pPr>
                <a:defRPr/>
              </a:pPr>
              <a:t>2025-05-05</a:t>
            </a:fld>
            <a:endParaRPr lang="sv-SE" dirty="0"/>
          </a:p>
        </p:txBody>
      </p:sp>
      <p:sp>
        <p:nvSpPr>
          <p:cNvPr id="3" name="Platshållare för sidfot 2">
            <a:extLst>
              <a:ext uri="{FF2B5EF4-FFF2-40B4-BE49-F238E27FC236}">
                <a16:creationId xmlns:a16="http://schemas.microsoft.com/office/drawing/2014/main" id="{0A53433B-7503-4371-881B-5D460119BC38}"/>
              </a:ext>
            </a:extLst>
          </p:cNvPr>
          <p:cNvSpPr>
            <a:spLocks noGrp="1"/>
          </p:cNvSpPr>
          <p:nvPr>
            <p:ph type="ftr" sz="quarter" idx="11"/>
          </p:nvPr>
        </p:nvSpPr>
        <p:spPr/>
        <p:txBody>
          <a:bodyPr/>
          <a:lstStyle>
            <a:lvl1pPr>
              <a:defRPr>
                <a:cs typeface="Arial" charset="0"/>
              </a:defRPr>
            </a:lvl1pPr>
          </a:lstStyle>
          <a:p>
            <a:pPr>
              <a:defRPr/>
            </a:pPr>
            <a:endParaRPr lang="sv-SE"/>
          </a:p>
        </p:txBody>
      </p:sp>
      <p:sp>
        <p:nvSpPr>
          <p:cNvPr id="4" name="Platshållare för bildnummer 3">
            <a:extLst>
              <a:ext uri="{FF2B5EF4-FFF2-40B4-BE49-F238E27FC236}">
                <a16:creationId xmlns:a16="http://schemas.microsoft.com/office/drawing/2014/main" id="{BD9DA786-5FFE-4BEC-B1B0-BFF892E995D0}"/>
              </a:ext>
            </a:extLst>
          </p:cNvPr>
          <p:cNvSpPr>
            <a:spLocks noGrp="1"/>
          </p:cNvSpPr>
          <p:nvPr>
            <p:ph type="sldNum" sz="quarter" idx="12"/>
          </p:nvPr>
        </p:nvSpPr>
        <p:spPr/>
        <p:txBody>
          <a:bodyPr/>
          <a:lstStyle>
            <a:lvl1pPr>
              <a:defRPr/>
            </a:lvl1pPr>
          </a:lstStyle>
          <a:p>
            <a:pPr>
              <a:defRPr/>
            </a:pPr>
            <a:fld id="{58E9C319-FD8A-468E-B38E-5A22E7BEDC57}" type="slidenum">
              <a:rPr lang="sv-SE" altLang="sv-SE"/>
              <a:pPr>
                <a:defRPr/>
              </a:pPr>
              <a:t>‹#›</a:t>
            </a:fld>
            <a:endParaRPr lang="sv-SE" altLang="sv-SE"/>
          </a:p>
        </p:txBody>
      </p:sp>
    </p:spTree>
    <p:extLst>
      <p:ext uri="{BB962C8B-B14F-4D97-AF65-F5344CB8AC3E}">
        <p14:creationId xmlns:p14="http://schemas.microsoft.com/office/powerpoint/2010/main" val="7779529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1" y="273050"/>
            <a:ext cx="4011084"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74AF917-1AA3-4FCE-95C3-4C2FE9EDEE24}"/>
              </a:ext>
            </a:extLst>
          </p:cNvPr>
          <p:cNvSpPr>
            <a:spLocks noGrp="1"/>
          </p:cNvSpPr>
          <p:nvPr>
            <p:ph type="dt" sz="half" idx="10"/>
          </p:nvPr>
        </p:nvSpPr>
        <p:spPr/>
        <p:txBody>
          <a:bodyPr/>
          <a:lstStyle>
            <a:lvl1pPr>
              <a:defRPr>
                <a:cs typeface="Arial" charset="0"/>
              </a:defRPr>
            </a:lvl1pPr>
          </a:lstStyle>
          <a:p>
            <a:pPr>
              <a:defRPr/>
            </a:pPr>
            <a:fld id="{428866C7-B6D8-4E8D-9692-6F1BDE577B58}" type="datetimeFigureOut">
              <a:rPr lang="sv-SE"/>
              <a:pPr>
                <a:defRPr/>
              </a:pPr>
              <a:t>2025-05-05</a:t>
            </a:fld>
            <a:endParaRPr lang="sv-SE" dirty="0"/>
          </a:p>
        </p:txBody>
      </p:sp>
      <p:sp>
        <p:nvSpPr>
          <p:cNvPr id="6" name="Platshållare för sidfot 5">
            <a:extLst>
              <a:ext uri="{FF2B5EF4-FFF2-40B4-BE49-F238E27FC236}">
                <a16:creationId xmlns:a16="http://schemas.microsoft.com/office/drawing/2014/main" id="{2A4B740A-7758-4D83-AFE5-B7136C5DB1E1}"/>
              </a:ext>
            </a:extLst>
          </p:cNvPr>
          <p:cNvSpPr>
            <a:spLocks noGrp="1"/>
          </p:cNvSpPr>
          <p:nvPr>
            <p:ph type="ftr" sz="quarter" idx="11"/>
          </p:nvPr>
        </p:nvSpPr>
        <p:spPr/>
        <p:txBody>
          <a:bodyPr/>
          <a:lstStyle>
            <a:lvl1pPr>
              <a:defRPr>
                <a:cs typeface="Arial" charset="0"/>
              </a:defRPr>
            </a:lvl1pPr>
          </a:lstStyle>
          <a:p>
            <a:pPr>
              <a:defRPr/>
            </a:pPr>
            <a:endParaRPr lang="sv-SE"/>
          </a:p>
        </p:txBody>
      </p:sp>
      <p:sp>
        <p:nvSpPr>
          <p:cNvPr id="7" name="Platshållare för bildnummer 6">
            <a:extLst>
              <a:ext uri="{FF2B5EF4-FFF2-40B4-BE49-F238E27FC236}">
                <a16:creationId xmlns:a16="http://schemas.microsoft.com/office/drawing/2014/main" id="{D0F0BB22-4E89-44A5-9EDB-314AA9C24428}"/>
              </a:ext>
            </a:extLst>
          </p:cNvPr>
          <p:cNvSpPr>
            <a:spLocks noGrp="1"/>
          </p:cNvSpPr>
          <p:nvPr>
            <p:ph type="sldNum" sz="quarter" idx="12"/>
          </p:nvPr>
        </p:nvSpPr>
        <p:spPr/>
        <p:txBody>
          <a:bodyPr/>
          <a:lstStyle>
            <a:lvl1pPr>
              <a:defRPr/>
            </a:lvl1pPr>
          </a:lstStyle>
          <a:p>
            <a:pPr>
              <a:defRPr/>
            </a:pPr>
            <a:fld id="{066491E9-9D11-4D68-8FE0-217D0B7E29B7}" type="slidenum">
              <a:rPr lang="sv-SE" altLang="sv-SE"/>
              <a:pPr>
                <a:defRPr/>
              </a:pPr>
              <a:t>‹#›</a:t>
            </a:fld>
            <a:endParaRPr lang="sv-SE" altLang="sv-SE"/>
          </a:p>
        </p:txBody>
      </p:sp>
    </p:spTree>
    <p:extLst>
      <p:ext uri="{BB962C8B-B14F-4D97-AF65-F5344CB8AC3E}">
        <p14:creationId xmlns:p14="http://schemas.microsoft.com/office/powerpoint/2010/main" val="4904958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0"/>
            <a:ext cx="73152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dirty="0"/>
              <a:t>Klicka på ikonen för att lägga till en bild</a:t>
            </a:r>
          </a:p>
        </p:txBody>
      </p:sp>
      <p:sp>
        <p:nvSpPr>
          <p:cNvPr id="4" name="Platshållare för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50AF6C0-C267-486E-B94E-5C3761767D08}"/>
              </a:ext>
            </a:extLst>
          </p:cNvPr>
          <p:cNvSpPr>
            <a:spLocks noGrp="1"/>
          </p:cNvSpPr>
          <p:nvPr>
            <p:ph type="dt" sz="half" idx="10"/>
          </p:nvPr>
        </p:nvSpPr>
        <p:spPr/>
        <p:txBody>
          <a:bodyPr/>
          <a:lstStyle>
            <a:lvl1pPr>
              <a:defRPr>
                <a:cs typeface="Arial" charset="0"/>
              </a:defRPr>
            </a:lvl1pPr>
          </a:lstStyle>
          <a:p>
            <a:pPr>
              <a:defRPr/>
            </a:pPr>
            <a:fld id="{C15671E2-1E87-408A-A0D6-02F2B80AF483}" type="datetimeFigureOut">
              <a:rPr lang="sv-SE"/>
              <a:pPr>
                <a:defRPr/>
              </a:pPr>
              <a:t>2025-05-05</a:t>
            </a:fld>
            <a:endParaRPr lang="sv-SE" dirty="0"/>
          </a:p>
        </p:txBody>
      </p:sp>
      <p:sp>
        <p:nvSpPr>
          <p:cNvPr id="6" name="Platshållare för sidfot 5">
            <a:extLst>
              <a:ext uri="{FF2B5EF4-FFF2-40B4-BE49-F238E27FC236}">
                <a16:creationId xmlns:a16="http://schemas.microsoft.com/office/drawing/2014/main" id="{5CA5A5ED-4F5B-4612-A8E8-120E66CEF3E0}"/>
              </a:ext>
            </a:extLst>
          </p:cNvPr>
          <p:cNvSpPr>
            <a:spLocks noGrp="1"/>
          </p:cNvSpPr>
          <p:nvPr>
            <p:ph type="ftr" sz="quarter" idx="11"/>
          </p:nvPr>
        </p:nvSpPr>
        <p:spPr/>
        <p:txBody>
          <a:bodyPr/>
          <a:lstStyle>
            <a:lvl1pPr>
              <a:defRPr>
                <a:cs typeface="Arial" charset="0"/>
              </a:defRPr>
            </a:lvl1pPr>
          </a:lstStyle>
          <a:p>
            <a:pPr>
              <a:defRPr/>
            </a:pPr>
            <a:endParaRPr lang="sv-SE"/>
          </a:p>
        </p:txBody>
      </p:sp>
      <p:sp>
        <p:nvSpPr>
          <p:cNvPr id="7" name="Platshållare för bildnummer 6">
            <a:extLst>
              <a:ext uri="{FF2B5EF4-FFF2-40B4-BE49-F238E27FC236}">
                <a16:creationId xmlns:a16="http://schemas.microsoft.com/office/drawing/2014/main" id="{E4597EAE-6A9D-4231-B04E-549BB604A68C}"/>
              </a:ext>
            </a:extLst>
          </p:cNvPr>
          <p:cNvSpPr>
            <a:spLocks noGrp="1"/>
          </p:cNvSpPr>
          <p:nvPr>
            <p:ph type="sldNum" sz="quarter" idx="12"/>
          </p:nvPr>
        </p:nvSpPr>
        <p:spPr/>
        <p:txBody>
          <a:bodyPr/>
          <a:lstStyle>
            <a:lvl1pPr>
              <a:defRPr/>
            </a:lvl1pPr>
          </a:lstStyle>
          <a:p>
            <a:pPr>
              <a:defRPr/>
            </a:pPr>
            <a:fld id="{081735D4-2AC2-4F86-AE8C-6F55D2E2759A}" type="slidenum">
              <a:rPr lang="sv-SE" altLang="sv-SE"/>
              <a:pPr>
                <a:defRPr/>
              </a:pPr>
              <a:t>‹#›</a:t>
            </a:fld>
            <a:endParaRPr lang="sv-SE" altLang="sv-SE"/>
          </a:p>
        </p:txBody>
      </p:sp>
    </p:spTree>
    <p:extLst>
      <p:ext uri="{BB962C8B-B14F-4D97-AF65-F5344CB8AC3E}">
        <p14:creationId xmlns:p14="http://schemas.microsoft.com/office/powerpoint/2010/main" val="42920857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DCB8AC8-044C-4CAE-B8B5-5AF141931EF9}"/>
              </a:ext>
            </a:extLst>
          </p:cNvPr>
          <p:cNvSpPr>
            <a:spLocks noGrp="1"/>
          </p:cNvSpPr>
          <p:nvPr>
            <p:ph type="dt" sz="half" idx="10"/>
          </p:nvPr>
        </p:nvSpPr>
        <p:spPr/>
        <p:txBody>
          <a:bodyPr/>
          <a:lstStyle>
            <a:lvl1pPr>
              <a:defRPr>
                <a:cs typeface="Arial" charset="0"/>
              </a:defRPr>
            </a:lvl1pPr>
          </a:lstStyle>
          <a:p>
            <a:pPr>
              <a:defRPr/>
            </a:pPr>
            <a:fld id="{F19DDFFA-7AF5-42E2-8FEA-724D2DAD64C1}" type="datetimeFigureOut">
              <a:rPr lang="sv-SE"/>
              <a:pPr>
                <a:defRPr/>
              </a:pPr>
              <a:t>2025-05-05</a:t>
            </a:fld>
            <a:endParaRPr lang="sv-SE" dirty="0"/>
          </a:p>
        </p:txBody>
      </p:sp>
      <p:sp>
        <p:nvSpPr>
          <p:cNvPr id="5" name="Platshållare för sidfot 4">
            <a:extLst>
              <a:ext uri="{FF2B5EF4-FFF2-40B4-BE49-F238E27FC236}">
                <a16:creationId xmlns:a16="http://schemas.microsoft.com/office/drawing/2014/main" id="{F3544E2B-E244-4F77-A734-D955AD817B73}"/>
              </a:ext>
            </a:extLst>
          </p:cNvPr>
          <p:cNvSpPr>
            <a:spLocks noGrp="1"/>
          </p:cNvSpPr>
          <p:nvPr>
            <p:ph type="ftr" sz="quarter" idx="11"/>
          </p:nvPr>
        </p:nvSpPr>
        <p:spPr/>
        <p:txBody>
          <a:bodyPr/>
          <a:lstStyle>
            <a:lvl1pPr>
              <a:defRPr>
                <a:cs typeface="Arial" charset="0"/>
              </a:defRPr>
            </a:lvl1pPr>
          </a:lstStyle>
          <a:p>
            <a:pPr>
              <a:defRPr/>
            </a:pPr>
            <a:endParaRPr lang="sv-SE"/>
          </a:p>
        </p:txBody>
      </p:sp>
      <p:sp>
        <p:nvSpPr>
          <p:cNvPr id="6" name="Platshållare för bildnummer 5">
            <a:extLst>
              <a:ext uri="{FF2B5EF4-FFF2-40B4-BE49-F238E27FC236}">
                <a16:creationId xmlns:a16="http://schemas.microsoft.com/office/drawing/2014/main" id="{7BE1B2B9-72C7-4970-AC96-9F593B17FB5E}"/>
              </a:ext>
            </a:extLst>
          </p:cNvPr>
          <p:cNvSpPr>
            <a:spLocks noGrp="1"/>
          </p:cNvSpPr>
          <p:nvPr>
            <p:ph type="sldNum" sz="quarter" idx="12"/>
          </p:nvPr>
        </p:nvSpPr>
        <p:spPr/>
        <p:txBody>
          <a:bodyPr/>
          <a:lstStyle>
            <a:lvl1pPr>
              <a:defRPr/>
            </a:lvl1pPr>
          </a:lstStyle>
          <a:p>
            <a:pPr>
              <a:defRPr/>
            </a:pPr>
            <a:fld id="{6B09B693-09B4-443B-9DF0-F74261A8B83B}" type="slidenum">
              <a:rPr lang="sv-SE" altLang="sv-SE"/>
              <a:pPr>
                <a:defRPr/>
              </a:pPr>
              <a:t>‹#›</a:t>
            </a:fld>
            <a:endParaRPr lang="sv-SE" altLang="sv-SE"/>
          </a:p>
        </p:txBody>
      </p:sp>
    </p:spTree>
    <p:extLst>
      <p:ext uri="{BB962C8B-B14F-4D97-AF65-F5344CB8AC3E}">
        <p14:creationId xmlns:p14="http://schemas.microsoft.com/office/powerpoint/2010/main" val="763266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theme" Target="../theme/theme3.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9.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4.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9.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5.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1" name="Platshållare för rubrik 10">
            <a:extLst>
              <a:ext uri="{FF2B5EF4-FFF2-40B4-BE49-F238E27FC236}">
                <a16:creationId xmlns:a16="http://schemas.microsoft.com/office/drawing/2014/main" id="{E2F4B709-8EFF-28BF-199E-C0BC81A855AC}"/>
              </a:ext>
            </a:extLst>
          </p:cNvPr>
          <p:cNvSpPr>
            <a:spLocks noGrp="1"/>
          </p:cNvSpPr>
          <p:nvPr>
            <p:ph type="title"/>
          </p:nvPr>
        </p:nvSpPr>
        <p:spPr>
          <a:xfrm>
            <a:off x="633528" y="517522"/>
            <a:ext cx="8336301"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2025496"/>
            <a:ext cx="8336301"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78009161-4D9F-4935-A23F-27979DED39A6}"/>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bg1"/>
                </a:solidFill>
              </a:defRPr>
            </a:lvl1pPr>
          </a:lstStyle>
          <a:p>
            <a:fld id="{FDD9FC71-94E5-4C63-83F9-09F1766974D0}" type="slidenum">
              <a:rPr lang="sv-SE" smtClean="0"/>
              <a:pPr/>
              <a:t>‹#›</a:t>
            </a:fld>
            <a:endParaRPr lang="sv-SE"/>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2025-05-05</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2" name="Bildobjekt 1" descr="Region Kronobergs logotyp">
            <a:extLst>
              <a:ext uri="{FF2B5EF4-FFF2-40B4-BE49-F238E27FC236}">
                <a16:creationId xmlns:a16="http://schemas.microsoft.com/office/drawing/2014/main" id="{2BE57839-76ED-6B82-DAF4-52F5CB5FBFFB}"/>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2379078289"/>
      </p:ext>
    </p:extLst>
  </p:cSld>
  <p:clrMap bg1="dk1" tx1="lt1" bg2="dk2" tx2="lt2" accent1="accent1" accent2="accent2" accent3="accent3" accent4="accent4" accent5="accent5" accent6="accent6" hlink="hlink" folHlink="folHlink"/>
  <p:sldLayoutIdLst>
    <p:sldLayoutId id="2147483741" r:id="rId1"/>
    <p:sldLayoutId id="2147483743" r:id="rId2"/>
    <p:sldLayoutId id="2147483744" r:id="rId3"/>
    <p:sldLayoutId id="2147483745" r:id="rId4"/>
    <p:sldLayoutId id="2147483748" r:id="rId5"/>
    <p:sldLayoutId id="2147483746" r:id="rId6"/>
    <p:sldLayoutId id="2147483747" r:id="rId7"/>
    <p:sldLayoutId id="2147483749" r:id="rId8"/>
    <p:sldLayoutId id="2147483773" r:id="rId9"/>
    <p:sldLayoutId id="2147483752" r:id="rId10"/>
    <p:sldLayoutId id="2147483774" r:id="rId11"/>
    <p:sldLayoutId id="2147483751" r:id="rId12"/>
    <p:sldLayoutId id="2147483753" r:id="rId13"/>
    <p:sldLayoutId id="2147483754" r:id="rId14"/>
    <p:sldLayoutId id="2147483755" r:id="rId15"/>
    <p:sldLayoutId id="2147483768" r:id="rId16"/>
    <p:sldLayoutId id="2147483757" r:id="rId17"/>
    <p:sldLayoutId id="2147483769" r:id="rId18"/>
    <p:sldLayoutId id="2147483761" r:id="rId19"/>
    <p:sldLayoutId id="2147483771" r:id="rId20"/>
    <p:sldLayoutId id="2147483770" r:id="rId21"/>
    <p:sldLayoutId id="2147483764" r:id="rId22"/>
    <p:sldLayoutId id="2147483765" r:id="rId23"/>
    <p:sldLayoutId id="2147483766" r:id="rId24"/>
    <p:sldLayoutId id="2147483767" r:id="rId25"/>
  </p:sldLayoutIdLst>
  <p:txStyles>
    <p:titleStyle>
      <a:lvl1pPr algn="l" defTabSz="914400" rtl="0" eaLnBrk="1" latinLnBrk="0" hangingPunct="1">
        <a:lnSpc>
          <a:spcPct val="125000"/>
        </a:lnSpc>
        <a:spcBef>
          <a:spcPct val="0"/>
        </a:spcBef>
        <a:buNone/>
        <a:defRPr lang="sv-SE" sz="3600" b="1" i="0" kern="1200" cap="none" spc="0" baseline="0" dirty="0">
          <a:solidFill>
            <a:schemeClr val="accent1"/>
          </a:solidFill>
          <a:latin typeface="+mj-lt"/>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1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93713" indent="-249238" algn="l" defTabSz="914400" rtl="0" eaLnBrk="1" latinLnBrk="0" hangingPunct="1">
        <a:lnSpc>
          <a:spcPct val="150000"/>
        </a:lnSpc>
        <a:spcBef>
          <a:spcPts val="500"/>
        </a:spcBef>
        <a:buFont typeface="Arial" panose="020B0604020202020204" pitchFamily="34" charset="0"/>
        <a:buChar char="•"/>
        <a:defRPr sz="19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758825" indent="-247650" algn="l" defTabSz="914400" rtl="0" eaLnBrk="1" latinLnBrk="0" hangingPunct="1">
        <a:lnSpc>
          <a:spcPct val="150000"/>
        </a:lnSpc>
        <a:spcBef>
          <a:spcPts val="500"/>
        </a:spcBef>
        <a:buFont typeface="Arial" panose="020B0604020202020204" pitchFamily="34" charset="0"/>
        <a:buChar char="•"/>
        <a:tabLst/>
        <a:defRPr sz="17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009650" indent="-247650" algn="l" defTabSz="914400" rtl="0" eaLnBrk="1" latinLnBrk="0" hangingPunct="1">
        <a:lnSpc>
          <a:spcPct val="150000"/>
        </a:lnSpc>
        <a:spcBef>
          <a:spcPts val="500"/>
        </a:spcBef>
        <a:buFont typeface="Arial" panose="020B0604020202020204" pitchFamily="34" charset="0"/>
        <a:buChar char="•"/>
        <a:defRPr sz="15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1290638" indent="-260350" algn="l" defTabSz="914400" rtl="0" eaLnBrk="1" latinLnBrk="0" hangingPunct="1">
        <a:lnSpc>
          <a:spcPct val="150000"/>
        </a:lnSpc>
        <a:spcBef>
          <a:spcPts val="500"/>
        </a:spcBef>
        <a:buFont typeface="Arial" panose="020B0604020202020204" pitchFamily="34" charset="0"/>
        <a:buChar char="•"/>
        <a:defRPr sz="13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59" userDrawn="1">
          <p15:clr>
            <a:srgbClr val="F26B43"/>
          </p15:clr>
        </p15:guide>
        <p15:guide id="2" orient="horz" pos="1277" userDrawn="1">
          <p15:clr>
            <a:srgbClr val="F26B43"/>
          </p15:clr>
        </p15:guide>
        <p15:guide id="3" orient="horz" pos="365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1" name="Platshållare för rubrik 10">
            <a:extLst>
              <a:ext uri="{FF2B5EF4-FFF2-40B4-BE49-F238E27FC236}">
                <a16:creationId xmlns:a16="http://schemas.microsoft.com/office/drawing/2014/main" id="{E2F4B709-8EFF-28BF-199E-C0BC81A855AC}"/>
              </a:ext>
            </a:extLst>
          </p:cNvPr>
          <p:cNvSpPr>
            <a:spLocks noGrp="1"/>
          </p:cNvSpPr>
          <p:nvPr>
            <p:ph type="title"/>
          </p:nvPr>
        </p:nvSpPr>
        <p:spPr>
          <a:xfrm>
            <a:off x="633528" y="517522"/>
            <a:ext cx="8336301"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2025496"/>
            <a:ext cx="8336301"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78009161-4D9F-4935-A23F-27979DED39A6}"/>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2025-05-05</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7" name="Bildobjekt 6" descr="Region Kronobergs logotyp">
            <a:extLst>
              <a:ext uri="{FF2B5EF4-FFF2-40B4-BE49-F238E27FC236}">
                <a16:creationId xmlns:a16="http://schemas.microsoft.com/office/drawing/2014/main" id="{AF44FD0E-75BD-2148-0264-73CEB5A7A759}"/>
              </a:ext>
            </a:extLst>
          </p:cNvPr>
          <p:cNvPicPr>
            <a:picLocks noChangeAspect="1"/>
          </p:cNvPicPr>
          <p:nvPr userDrawn="1"/>
        </p:nvPicPr>
        <p:blipFill rotWithShape="1">
          <a:blip r:embed="rId27">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657464216"/>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38" r:id="rId4"/>
    <p:sldLayoutId id="2147483731" r:id="rId5"/>
    <p:sldLayoutId id="2147483739" r:id="rId6"/>
    <p:sldLayoutId id="2147483733" r:id="rId7"/>
    <p:sldLayoutId id="2147483772" r:id="rId8"/>
    <p:sldLayoutId id="2147483707" r:id="rId9"/>
    <p:sldLayoutId id="2147483732" r:id="rId10"/>
    <p:sldLayoutId id="2147483736" r:id="rId11"/>
    <p:sldLayoutId id="2147483711" r:id="rId12"/>
    <p:sldLayoutId id="2147483712" r:id="rId13"/>
    <p:sldLayoutId id="2147483709" r:id="rId14"/>
    <p:sldLayoutId id="2147483722" r:id="rId15"/>
    <p:sldLayoutId id="2147483719" r:id="rId16"/>
    <p:sldLayoutId id="2147483721" r:id="rId17"/>
    <p:sldLayoutId id="2147483724" r:id="rId18"/>
    <p:sldLayoutId id="2147483725" r:id="rId19"/>
    <p:sldLayoutId id="2147483775" r:id="rId20"/>
    <p:sldLayoutId id="2147483735" r:id="rId21"/>
    <p:sldLayoutId id="2147483713" r:id="rId22"/>
    <p:sldLayoutId id="2147483728" r:id="rId23"/>
    <p:sldLayoutId id="2147483717" r:id="rId24"/>
    <p:sldLayoutId id="2147483718" r:id="rId25"/>
  </p:sldLayoutIdLst>
  <p:txStyles>
    <p:titleStyle>
      <a:lvl1pPr algn="l" defTabSz="914400" rtl="0" eaLnBrk="1" latinLnBrk="0" hangingPunct="1">
        <a:lnSpc>
          <a:spcPct val="125000"/>
        </a:lnSpc>
        <a:spcBef>
          <a:spcPct val="0"/>
        </a:spcBef>
        <a:buNone/>
        <a:defRPr sz="3600" b="1" i="0" kern="1200" cap="none" spc="0" baseline="0">
          <a:solidFill>
            <a:schemeClr val="tx1"/>
          </a:solidFill>
          <a:latin typeface="+mj-lt"/>
          <a:ea typeface="Open Sans Bold" panose="020B0806030504020204" pitchFamily="34" charset="0"/>
          <a:cs typeface="Open Sans Bold" panose="020B0806030504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100" b="0" i="0" kern="1200">
          <a:solidFill>
            <a:schemeClr val="tx1"/>
          </a:solidFill>
          <a:latin typeface="+mn-lt"/>
          <a:ea typeface="Open Sans" panose="020B0606030504020204" pitchFamily="34" charset="0"/>
          <a:cs typeface="Open Sans" panose="020B0606030504020204" pitchFamily="34" charset="0"/>
        </a:defRPr>
      </a:lvl1pPr>
      <a:lvl2pPr marL="493713" indent="-249238" algn="l" defTabSz="914400" rtl="0" eaLnBrk="1" latinLnBrk="0" hangingPunct="1">
        <a:lnSpc>
          <a:spcPct val="150000"/>
        </a:lnSpc>
        <a:spcBef>
          <a:spcPts val="500"/>
        </a:spcBef>
        <a:buFont typeface="Arial" panose="020B0604020202020204" pitchFamily="34" charset="0"/>
        <a:buChar char="•"/>
        <a:defRPr sz="1900" b="0" i="0" kern="1200">
          <a:solidFill>
            <a:schemeClr val="tx1"/>
          </a:solidFill>
          <a:latin typeface="+mn-lt"/>
          <a:ea typeface="Open Sans" panose="020B0606030504020204" pitchFamily="34" charset="0"/>
          <a:cs typeface="Open Sans" panose="020B0606030504020204" pitchFamily="34" charset="0"/>
        </a:defRPr>
      </a:lvl2pPr>
      <a:lvl3pPr marL="758825" indent="-247650" algn="l" defTabSz="914400" rtl="0" eaLnBrk="1" latinLnBrk="0" hangingPunct="1">
        <a:lnSpc>
          <a:spcPct val="150000"/>
        </a:lnSpc>
        <a:spcBef>
          <a:spcPts val="500"/>
        </a:spcBef>
        <a:buFont typeface="Arial" panose="020B0604020202020204" pitchFamily="34" charset="0"/>
        <a:buChar char="•"/>
        <a:tabLst/>
        <a:defRPr sz="1700" b="0" i="0" kern="1200">
          <a:solidFill>
            <a:schemeClr val="tx1"/>
          </a:solidFill>
          <a:latin typeface="+mn-lt"/>
          <a:ea typeface="Open Sans" panose="020B0606030504020204" pitchFamily="34" charset="0"/>
          <a:cs typeface="Open Sans" panose="020B0606030504020204" pitchFamily="34" charset="0"/>
        </a:defRPr>
      </a:lvl3pPr>
      <a:lvl4pPr marL="1009650" indent="-247650" algn="l" defTabSz="914400" rtl="0" eaLnBrk="1" latinLnBrk="0" hangingPunct="1">
        <a:lnSpc>
          <a:spcPct val="150000"/>
        </a:lnSpc>
        <a:spcBef>
          <a:spcPts val="500"/>
        </a:spcBef>
        <a:buFont typeface="Arial" panose="020B0604020202020204" pitchFamily="34" charset="0"/>
        <a:buChar char="•"/>
        <a:defRPr sz="1500" b="0" i="0" kern="1200">
          <a:solidFill>
            <a:schemeClr val="tx1"/>
          </a:solidFill>
          <a:latin typeface="+mn-lt"/>
          <a:ea typeface="Open Sans" panose="020B0606030504020204" pitchFamily="34" charset="0"/>
          <a:cs typeface="Open Sans" panose="020B0606030504020204" pitchFamily="34" charset="0"/>
        </a:defRPr>
      </a:lvl4pPr>
      <a:lvl5pPr marL="1290638" indent="-260350" algn="l" defTabSz="914400" rtl="0" eaLnBrk="1" latinLnBrk="0" hangingPunct="1">
        <a:lnSpc>
          <a:spcPct val="150000"/>
        </a:lnSpc>
        <a:spcBef>
          <a:spcPts val="500"/>
        </a:spcBef>
        <a:buFont typeface="Arial" panose="020B0604020202020204" pitchFamily="34" charset="0"/>
        <a:buChar char="•"/>
        <a:defRPr sz="1300" b="0" i="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59" userDrawn="1">
          <p15:clr>
            <a:srgbClr val="F26B43"/>
          </p15:clr>
        </p15:guide>
        <p15:guide id="2" orient="horz" pos="1277" userDrawn="1">
          <p15:clr>
            <a:srgbClr val="F26B43"/>
          </p15:clr>
        </p15:guide>
        <p15:guide id="3" orient="horz" pos="365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Platshållare för rubrik 10">
            <a:extLst>
              <a:ext uri="{FF2B5EF4-FFF2-40B4-BE49-F238E27FC236}">
                <a16:creationId xmlns:a16="http://schemas.microsoft.com/office/drawing/2014/main" id="{E2F4B709-8EFF-28BF-199E-C0BC81A855AC}"/>
              </a:ext>
            </a:extLst>
          </p:cNvPr>
          <p:cNvSpPr>
            <a:spLocks noGrp="1"/>
          </p:cNvSpPr>
          <p:nvPr>
            <p:ph type="title"/>
          </p:nvPr>
        </p:nvSpPr>
        <p:spPr>
          <a:xfrm>
            <a:off x="633528" y="517522"/>
            <a:ext cx="8336301"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2025496"/>
            <a:ext cx="8336301"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78009161-4D9F-4935-A23F-27979DED39A6}"/>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2025-05-05</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2" name="Bildobjekt 1" descr="Region Kronobergs logotyp">
            <a:extLst>
              <a:ext uri="{FF2B5EF4-FFF2-40B4-BE49-F238E27FC236}">
                <a16:creationId xmlns:a16="http://schemas.microsoft.com/office/drawing/2014/main" id="{2BE57839-76ED-6B82-DAF4-52F5CB5FBFFB}"/>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3509238752"/>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 id="2147483800" r:id="rId21"/>
    <p:sldLayoutId id="2147483801" r:id="rId22"/>
    <p:sldLayoutId id="2147483802" r:id="rId23"/>
    <p:sldLayoutId id="2147483803" r:id="rId24"/>
    <p:sldLayoutId id="2147483804" r:id="rId25"/>
    <p:sldLayoutId id="2147483805" r:id="rId26"/>
    <p:sldLayoutId id="2147483806" r:id="rId27"/>
    <p:sldLayoutId id="2147483807" r:id="rId28"/>
  </p:sldLayoutIdLst>
  <p:txStyles>
    <p:titleStyle>
      <a:lvl1pPr algn="l" defTabSz="914400" rtl="0" eaLnBrk="1" latinLnBrk="0" hangingPunct="1">
        <a:lnSpc>
          <a:spcPct val="125000"/>
        </a:lnSpc>
        <a:spcBef>
          <a:spcPct val="0"/>
        </a:spcBef>
        <a:buNone/>
        <a:defRPr lang="sv-SE" sz="3600" b="1" i="0" kern="1200" cap="none" spc="0" baseline="0" dirty="0">
          <a:solidFill>
            <a:schemeClr val="accent1"/>
          </a:solidFill>
          <a:latin typeface="+mj-lt"/>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93713" indent="-249238" algn="l" defTabSz="914400" rtl="0" eaLnBrk="1" latinLnBrk="0" hangingPunct="1">
        <a:lnSpc>
          <a:spcPct val="150000"/>
        </a:lnSpc>
        <a:spcBef>
          <a:spcPts val="500"/>
        </a:spcBef>
        <a:buFont typeface="Arial" panose="020B0604020202020204" pitchFamily="34" charset="0"/>
        <a:buChar char="•"/>
        <a:defRPr sz="19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758825" indent="-247650" algn="l" defTabSz="914400" rtl="0" eaLnBrk="1" latinLnBrk="0" hangingPunct="1">
        <a:lnSpc>
          <a:spcPct val="150000"/>
        </a:lnSpc>
        <a:spcBef>
          <a:spcPts val="500"/>
        </a:spcBef>
        <a:buFont typeface="Arial" panose="020B0604020202020204" pitchFamily="34" charset="0"/>
        <a:buChar char="•"/>
        <a:tabLst/>
        <a:defRPr sz="17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09650" indent="-247650" algn="l" defTabSz="914400" rtl="0" eaLnBrk="1" latinLnBrk="0" hangingPunct="1">
        <a:lnSpc>
          <a:spcPct val="150000"/>
        </a:lnSpc>
        <a:spcBef>
          <a:spcPts val="500"/>
        </a:spcBef>
        <a:buFont typeface="Arial" panose="020B0604020202020204" pitchFamily="34" charset="0"/>
        <a:buChar char="•"/>
        <a:defRPr sz="15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290638" indent="-260350" algn="l" defTabSz="914400" rtl="0" eaLnBrk="1" latinLnBrk="0" hangingPunct="1">
        <a:lnSpc>
          <a:spcPct val="150000"/>
        </a:lnSpc>
        <a:spcBef>
          <a:spcPts val="500"/>
        </a:spcBef>
        <a:buFont typeface="Arial" panose="020B0604020202020204" pitchFamily="34" charset="0"/>
        <a:buChar char="•"/>
        <a:defRPr sz="13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59">
          <p15:clr>
            <a:srgbClr val="F26B43"/>
          </p15:clr>
        </p15:guide>
        <p15:guide id="2" orient="horz" pos="1277">
          <p15:clr>
            <a:srgbClr val="F26B43"/>
          </p15:clr>
        </p15:guide>
        <p15:guide id="3" orient="horz" pos="365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Platshållare för rubrik 1">
            <a:extLst>
              <a:ext uri="{FF2B5EF4-FFF2-40B4-BE49-F238E27FC236}">
                <a16:creationId xmlns:a16="http://schemas.microsoft.com/office/drawing/2014/main" id="{1781D4ED-0A44-438C-A51B-3B0DF34FD46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format</a:t>
            </a:r>
          </a:p>
        </p:txBody>
      </p:sp>
      <p:sp>
        <p:nvSpPr>
          <p:cNvPr id="1027" name="Platshållare för text 2">
            <a:extLst>
              <a:ext uri="{FF2B5EF4-FFF2-40B4-BE49-F238E27FC236}">
                <a16:creationId xmlns:a16="http://schemas.microsoft.com/office/drawing/2014/main" id="{C55795A7-8CAD-486F-A0F1-A0C85D086DD3}"/>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B2128B3D-ED1E-4054-8FDF-0EE658F686F9}"/>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244BC6A9-D789-4ED6-8D18-EB6DAC66B121}" type="datetimeFigureOut">
              <a:rPr lang="sv-SE"/>
              <a:pPr>
                <a:defRPr/>
              </a:pPr>
              <a:t>2025-05-05</a:t>
            </a:fld>
            <a:endParaRPr lang="sv-SE" dirty="0"/>
          </a:p>
        </p:txBody>
      </p:sp>
      <p:sp>
        <p:nvSpPr>
          <p:cNvPr id="5" name="Platshållare för sidfot 4">
            <a:extLst>
              <a:ext uri="{FF2B5EF4-FFF2-40B4-BE49-F238E27FC236}">
                <a16:creationId xmlns:a16="http://schemas.microsoft.com/office/drawing/2014/main" id="{368C910E-BD92-4D09-96FA-0354DA8EF1BF}"/>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sv-SE"/>
          </a:p>
        </p:txBody>
      </p:sp>
      <p:sp>
        <p:nvSpPr>
          <p:cNvPr id="6" name="Platshållare för bildnummer 5">
            <a:extLst>
              <a:ext uri="{FF2B5EF4-FFF2-40B4-BE49-F238E27FC236}">
                <a16:creationId xmlns:a16="http://schemas.microsoft.com/office/drawing/2014/main" id="{FCC0621C-E183-47F0-8997-7A1C79B2F9B9}"/>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EE2FACC9-FC75-472A-92EC-A2251CD27A9C}" type="slidenum">
              <a:rPr lang="sv-SE" altLang="sv-SE"/>
              <a:pPr>
                <a:defRPr/>
              </a:pPr>
              <a:t>‹#›</a:t>
            </a:fld>
            <a:endParaRPr lang="sv-SE" altLang="sv-SE"/>
          </a:p>
        </p:txBody>
      </p:sp>
      <p:pic>
        <p:nvPicPr>
          <p:cNvPr id="1031" name="Picture 2">
            <a:extLst>
              <a:ext uri="{FF2B5EF4-FFF2-40B4-BE49-F238E27FC236}">
                <a16:creationId xmlns:a16="http://schemas.microsoft.com/office/drawing/2014/main" id="{C0F1A657-1CEF-493D-A0A6-6B9E1325273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683" y="0"/>
            <a:ext cx="12240684"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1741747"/>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Platshållare för rubrik 1">
            <a:extLst>
              <a:ext uri="{FF2B5EF4-FFF2-40B4-BE49-F238E27FC236}">
                <a16:creationId xmlns:a16="http://schemas.microsoft.com/office/drawing/2014/main" id="{B46A8746-F0C2-420E-A56E-A65A2BC6D0E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format</a:t>
            </a:r>
          </a:p>
        </p:txBody>
      </p:sp>
      <p:sp>
        <p:nvSpPr>
          <p:cNvPr id="2051" name="Platshållare för text 2">
            <a:extLst>
              <a:ext uri="{FF2B5EF4-FFF2-40B4-BE49-F238E27FC236}">
                <a16:creationId xmlns:a16="http://schemas.microsoft.com/office/drawing/2014/main" id="{8D6A7A1A-37D6-441A-B5FB-88A934E05F46}"/>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39E59A14-A66E-431E-8A89-0E813007151B}"/>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1D0F859B-E57C-4D8F-988A-2F11F577DF53}" type="datetimeFigureOut">
              <a:rPr lang="sv-SE"/>
              <a:pPr>
                <a:defRPr/>
              </a:pPr>
              <a:t>2025-05-05</a:t>
            </a:fld>
            <a:endParaRPr lang="sv-SE" dirty="0"/>
          </a:p>
        </p:txBody>
      </p:sp>
      <p:sp>
        <p:nvSpPr>
          <p:cNvPr id="5" name="Platshållare för sidfot 4">
            <a:extLst>
              <a:ext uri="{FF2B5EF4-FFF2-40B4-BE49-F238E27FC236}">
                <a16:creationId xmlns:a16="http://schemas.microsoft.com/office/drawing/2014/main" id="{E3E8CE52-DD7B-413C-846E-438A2FE2E9F4}"/>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sv-SE"/>
          </a:p>
        </p:txBody>
      </p:sp>
      <p:sp>
        <p:nvSpPr>
          <p:cNvPr id="6" name="Platshållare för bildnummer 5">
            <a:extLst>
              <a:ext uri="{FF2B5EF4-FFF2-40B4-BE49-F238E27FC236}">
                <a16:creationId xmlns:a16="http://schemas.microsoft.com/office/drawing/2014/main" id="{D492B30A-42F4-4C00-9456-31C0F0F41D8F}"/>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F15D070-DE32-4ACC-92BA-0D2502F9070C}" type="slidenum">
              <a:rPr lang="sv-SE" altLang="sv-SE"/>
              <a:pPr>
                <a:defRPr/>
              </a:pPr>
              <a:t>‹#›</a:t>
            </a:fld>
            <a:endParaRPr lang="sv-SE" altLang="sv-SE"/>
          </a:p>
        </p:txBody>
      </p:sp>
      <p:pic>
        <p:nvPicPr>
          <p:cNvPr id="2055" name="Picture 2">
            <a:extLst>
              <a:ext uri="{FF2B5EF4-FFF2-40B4-BE49-F238E27FC236}">
                <a16:creationId xmlns:a16="http://schemas.microsoft.com/office/drawing/2014/main" id="{C44F36B2-C7A8-47FD-85D0-822D5736509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683" y="0"/>
            <a:ext cx="12240684"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5408989"/>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7.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4.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4.xml"/></Relationships>
</file>

<file path=ppt/slides/_rels/slide3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4.xml"/></Relationships>
</file>

<file path=ppt/slides/_rels/slide3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4.xml"/></Relationships>
</file>

<file path=ppt/slides/_rels/slide3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8.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3" Type="http://schemas.openxmlformats.org/officeDocument/2006/relationships/hyperlink" Target="https://www.folkhalsomyndigheten.se/contentassets/246aa17721b44c5380a0117f6d0aba40/behandlingsrekommendationer-oppenvard.pdf" TargetMode="External"/><Relationship Id="rId2" Type="http://schemas.openxmlformats.org/officeDocument/2006/relationships/notesSlide" Target="../notesSlides/notesSlide13.xml"/><Relationship Id="rId1" Type="http://schemas.openxmlformats.org/officeDocument/2006/relationships/slideLayout" Target="../slideLayouts/slideLayout52.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hyperlink" Target="https://strama-nationell.infosynk.se/" TargetMode="External"/><Relationship Id="rId2" Type="http://schemas.openxmlformats.org/officeDocument/2006/relationships/notesSlide" Target="../notesSlides/notesSlide14.xml"/><Relationship Id="rId1" Type="http://schemas.openxmlformats.org/officeDocument/2006/relationships/slideLayout" Target="../slideLayouts/slideLayout52.xml"/><Relationship Id="rId5" Type="http://schemas.openxmlformats.org/officeDocument/2006/relationships/image" Target="../media/image21.jpeg"/><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7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5.xml"/></Relationships>
</file>

<file path=ppt/slides/_rels/slide4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5.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5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2.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2.xml"/><Relationship Id="rId5" Type="http://schemas.openxmlformats.org/officeDocument/2006/relationships/image" Target="../media/image28.png"/><Relationship Id="rId4" Type="http://schemas.openxmlformats.org/officeDocument/2006/relationships/image" Target="../media/image2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80.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91.xml"/><Relationship Id="rId4" Type="http://schemas.openxmlformats.org/officeDocument/2006/relationships/hyperlink" Target="https://pixabay.com/sv/illustrations/fr%C3%A5getecken-fr%C3%A5ga-svar-s%C3%B6kmotor-1019820/"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91.xml"/><Relationship Id="rId4" Type="http://schemas.openxmlformats.org/officeDocument/2006/relationships/hyperlink" Target="https://mickesfigurer.se/anvand-figurerna/"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1.xml"/></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91.xml"/><Relationship Id="rId4" Type="http://schemas.openxmlformats.org/officeDocument/2006/relationships/hyperlink" Target="https://pixabay.com/fr/ic%C3%B4ne-personnes-discussion-2967797/"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regionkronoberg.se/vardgivare/vardriktlinjer/provtagning-och-diagnostik/kliniskt-kemiska-laboratoriet/patientnara-analys/" TargetMode="Externa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74.xml"/><Relationship Id="rId4" Type="http://schemas.openxmlformats.org/officeDocument/2006/relationships/image" Target="../media/image37.jpg"/></Relationships>
</file>

<file path=ppt/slides/_rels/slide7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2.xml"/></Relationships>
</file>

<file path=ppt/slides/_rels/slide74.xml.rels><?xml version="1.0" encoding="UTF-8" standalone="yes"?>
<Relationships xmlns="http://schemas.openxmlformats.org/package/2006/relationships"><Relationship Id="rId2" Type="http://schemas.openxmlformats.org/officeDocument/2006/relationships/hyperlink" Target="https://www.regionkronoberg.se/vardgivare/vardadministration/kontakt-lakare-till-lakare/" TargetMode="External"/><Relationship Id="rId1" Type="http://schemas.openxmlformats.org/officeDocument/2006/relationships/slideLayout" Target="../slideLayouts/slideLayout5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Region Kronobergs logotyp">
            <a:extLst>
              <a:ext uri="{FF2B5EF4-FFF2-40B4-BE49-F238E27FC236}">
                <a16:creationId xmlns:a16="http://schemas.microsoft.com/office/drawing/2014/main" id="{12B0327A-ECA8-E266-3A67-B03F5CAA5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639334" y="1786467"/>
            <a:ext cx="1947600" cy="2298552"/>
          </a:xfrm>
          <a:prstGeom prst="rect">
            <a:avLst/>
          </a:prstGeom>
        </p:spPr>
      </p:pic>
      <p:sp>
        <p:nvSpPr>
          <p:cNvPr id="3" name="Rubrik 2">
            <a:extLst>
              <a:ext uri="{FF2B5EF4-FFF2-40B4-BE49-F238E27FC236}">
                <a16:creationId xmlns:a16="http://schemas.microsoft.com/office/drawing/2014/main" id="{D150D985-95F7-2902-F168-DDB0DDAEE9A4}"/>
              </a:ext>
            </a:extLst>
          </p:cNvPr>
          <p:cNvSpPr>
            <a:spLocks noGrp="1"/>
          </p:cNvSpPr>
          <p:nvPr>
            <p:ph type="title"/>
          </p:nvPr>
        </p:nvSpPr>
        <p:spPr/>
        <p:txBody>
          <a:bodyPr/>
          <a:lstStyle/>
          <a:p>
            <a:r>
              <a:rPr lang="sv-SE" dirty="0"/>
              <a:t>PV forum</a:t>
            </a:r>
            <a:br>
              <a:rPr lang="sv-SE" dirty="0"/>
            </a:br>
            <a:r>
              <a:rPr lang="sv-SE" dirty="0"/>
              <a:t>2025 04 28</a:t>
            </a:r>
          </a:p>
        </p:txBody>
      </p:sp>
      <p:sp>
        <p:nvSpPr>
          <p:cNvPr id="6" name="Underrubrik 5">
            <a:extLst>
              <a:ext uri="{FF2B5EF4-FFF2-40B4-BE49-F238E27FC236}">
                <a16:creationId xmlns:a16="http://schemas.microsoft.com/office/drawing/2014/main" id="{F9F13777-5240-729B-716B-D06BEBAE8276}"/>
              </a:ext>
            </a:extLst>
          </p:cNvPr>
          <p:cNvSpPr>
            <a:spLocks noGrp="1"/>
          </p:cNvSpPr>
          <p:nvPr>
            <p:ph type="subTitle" idx="1"/>
          </p:nvPr>
        </p:nvSpPr>
        <p:spPr>
          <a:xfrm>
            <a:off x="6988630" y="4969823"/>
            <a:ext cx="4332434" cy="1027471"/>
          </a:xfrm>
        </p:spPr>
        <p:txBody>
          <a:bodyPr>
            <a:normAutofit/>
          </a:bodyPr>
          <a:lstStyle/>
          <a:p>
            <a:pPr algn="l"/>
            <a:endParaRPr lang="sv-SE" dirty="0"/>
          </a:p>
        </p:txBody>
      </p:sp>
    </p:spTree>
    <p:extLst>
      <p:ext uri="{BB962C8B-B14F-4D97-AF65-F5344CB8AC3E}">
        <p14:creationId xmlns:p14="http://schemas.microsoft.com/office/powerpoint/2010/main" val="2836708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3">
            <a:extLst>
              <a:ext uri="{FF2B5EF4-FFF2-40B4-BE49-F238E27FC236}">
                <a16:creationId xmlns:a16="http://schemas.microsoft.com/office/drawing/2014/main" id="{F59540C4-B435-9C18-CBC1-3C9639CD1418}"/>
              </a:ext>
            </a:extLst>
          </p:cNvPr>
          <p:cNvSpPr>
            <a:spLocks noGrp="1"/>
          </p:cNvSpPr>
          <p:nvPr>
            <p:ph type="title"/>
          </p:nvPr>
        </p:nvSpPr>
        <p:spPr>
          <a:xfrm>
            <a:off x="633528" y="565608"/>
            <a:ext cx="5264851" cy="744718"/>
          </a:xfrm>
        </p:spPr>
        <p:txBody>
          <a:bodyPr>
            <a:normAutofit/>
          </a:bodyPr>
          <a:lstStyle/>
          <a:p>
            <a:r>
              <a:rPr lang="sv-SE" dirty="0"/>
              <a:t>BHV, Barnhälsovård </a:t>
            </a:r>
          </a:p>
        </p:txBody>
      </p:sp>
      <p:sp>
        <p:nvSpPr>
          <p:cNvPr id="16" name="Platshållare för text 15">
            <a:extLst>
              <a:ext uri="{FF2B5EF4-FFF2-40B4-BE49-F238E27FC236}">
                <a16:creationId xmlns:a16="http://schemas.microsoft.com/office/drawing/2014/main" id="{53AC6ED7-0EC2-F4C1-E379-651D06F6618F}"/>
              </a:ext>
            </a:extLst>
          </p:cNvPr>
          <p:cNvSpPr>
            <a:spLocks noGrp="1"/>
          </p:cNvSpPr>
          <p:nvPr>
            <p:ph type="body" sz="quarter" idx="20"/>
          </p:nvPr>
        </p:nvSpPr>
        <p:spPr>
          <a:xfrm>
            <a:off x="633531" y="1677551"/>
            <a:ext cx="6266890" cy="4363595"/>
          </a:xfrm>
        </p:spPr>
        <p:txBody>
          <a:bodyPr>
            <a:normAutofit fontScale="92500" lnSpcReduction="20000"/>
          </a:bodyPr>
          <a:lstStyle/>
          <a:p>
            <a:pPr marL="0" indent="0">
              <a:buNone/>
            </a:pPr>
            <a:r>
              <a:rPr lang="sv-SE" dirty="0"/>
              <a:t>Skapa ett separat hälsoval för barnhälsovård och ta bort barnhälsovård som en tvingande del i basåtagandet inom Vårdval Kronoberg. </a:t>
            </a:r>
          </a:p>
          <a:p>
            <a:pPr marL="0" indent="0">
              <a:buNone/>
            </a:pPr>
            <a:r>
              <a:rPr lang="sv-SE" dirty="0"/>
              <a:t>Vikta den ekonomiska ersättningen utifrån behov baserat på Barn-CNI. </a:t>
            </a:r>
          </a:p>
          <a:p>
            <a:r>
              <a:rPr lang="sv-SE" dirty="0"/>
              <a:t> Minimikrav på 25 nyfödda barn/år i genomsnitt för enheten de senaste 5 åren för att få bedriva barnhälsovård  </a:t>
            </a:r>
          </a:p>
          <a:p>
            <a:r>
              <a:rPr lang="sv-SE" dirty="0"/>
              <a:t>Vårdcentralen har två år på sig att uppnå tillräckligt stort barnunderlag eller genomföra förändringen.</a:t>
            </a:r>
          </a:p>
          <a:p>
            <a:pPr marL="0" indent="0">
              <a:buNone/>
            </a:pPr>
            <a:endParaRPr lang="sv-SE" dirty="0"/>
          </a:p>
          <a:p>
            <a:endParaRPr lang="sv-SE" dirty="0"/>
          </a:p>
        </p:txBody>
      </p:sp>
      <p:sp>
        <p:nvSpPr>
          <p:cNvPr id="17" name="Platshållare för text 16">
            <a:extLst>
              <a:ext uri="{FF2B5EF4-FFF2-40B4-BE49-F238E27FC236}">
                <a16:creationId xmlns:a16="http://schemas.microsoft.com/office/drawing/2014/main" id="{32C64FF5-AE77-5EB3-E220-713085C0CC02}"/>
              </a:ext>
            </a:extLst>
          </p:cNvPr>
          <p:cNvSpPr>
            <a:spLocks noGrp="1"/>
          </p:cNvSpPr>
          <p:nvPr>
            <p:ph type="body" sz="quarter" idx="25"/>
          </p:nvPr>
        </p:nvSpPr>
        <p:spPr>
          <a:xfrm>
            <a:off x="7155809" y="175499"/>
            <a:ext cx="4969078" cy="3206788"/>
          </a:xfrm>
          <a:solidFill>
            <a:schemeClr val="tx2"/>
          </a:solidFill>
          <a:ln w="19050">
            <a:solidFill>
              <a:schemeClr val="accent1"/>
            </a:solidFill>
          </a:ln>
        </p:spPr>
        <p:txBody>
          <a:bodyPr/>
          <a:lstStyle/>
          <a:p>
            <a:r>
              <a:rPr lang="sv-SE" sz="2000" dirty="0">
                <a:solidFill>
                  <a:schemeClr val="accent1"/>
                </a:solidFill>
              </a:rPr>
              <a:t>Inkommet från:</a:t>
            </a:r>
          </a:p>
          <a:p>
            <a:pPr marL="285750" indent="-285750">
              <a:lnSpc>
                <a:spcPct val="100000"/>
              </a:lnSpc>
              <a:buFontTx/>
              <a:buChar char="-"/>
            </a:pPr>
            <a:r>
              <a:rPr lang="sv-SE" sz="1400" b="0" dirty="0">
                <a:solidFill>
                  <a:schemeClr val="accent1"/>
                </a:solidFill>
              </a:rPr>
              <a:t>BHV samordnare</a:t>
            </a:r>
          </a:p>
          <a:p>
            <a:pPr marL="285750" indent="-285750">
              <a:lnSpc>
                <a:spcPct val="100000"/>
              </a:lnSpc>
              <a:buFontTx/>
              <a:buChar char="-"/>
            </a:pPr>
            <a:r>
              <a:rPr lang="sv-SE" sz="1400" b="0" dirty="0">
                <a:solidFill>
                  <a:schemeClr val="accent1"/>
                </a:solidFill>
              </a:rPr>
              <a:t>Medicinskt ansvarig Läkare BHV</a:t>
            </a:r>
          </a:p>
          <a:p>
            <a:pPr marL="285750" indent="-285750">
              <a:lnSpc>
                <a:spcPct val="100000"/>
              </a:lnSpc>
              <a:buFontTx/>
              <a:buChar char="-"/>
            </a:pPr>
            <a:endParaRPr lang="sv-SE" sz="1400" b="0" dirty="0">
              <a:solidFill>
                <a:schemeClr val="accent1"/>
              </a:solidFill>
            </a:endParaRPr>
          </a:p>
          <a:p>
            <a:endParaRPr lang="sv-SE" dirty="0"/>
          </a:p>
        </p:txBody>
      </p:sp>
    </p:spTree>
    <p:extLst>
      <p:ext uri="{BB962C8B-B14F-4D97-AF65-F5344CB8AC3E}">
        <p14:creationId xmlns:p14="http://schemas.microsoft.com/office/powerpoint/2010/main" val="1976443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21A9DD2A-0EA5-4F8B-B661-13BE115D529C}"/>
              </a:ext>
            </a:extLst>
          </p:cNvPr>
          <p:cNvSpPr>
            <a:spLocks noGrp="1"/>
          </p:cNvSpPr>
          <p:nvPr>
            <p:ph type="body" sz="quarter" idx="25"/>
          </p:nvPr>
        </p:nvSpPr>
        <p:spPr>
          <a:xfrm>
            <a:off x="10632558" y="206280"/>
            <a:ext cx="1297818" cy="1154687"/>
          </a:xfrm>
          <a:solidFill>
            <a:schemeClr val="accent1"/>
          </a:solidFill>
        </p:spPr>
        <p:txBody>
          <a:bodyPr/>
          <a:lstStyle/>
          <a:p>
            <a:r>
              <a:rPr lang="sv-SE" dirty="0"/>
              <a:t>BHV</a:t>
            </a:r>
          </a:p>
        </p:txBody>
      </p:sp>
      <p:pic>
        <p:nvPicPr>
          <p:cNvPr id="2" name="Bildobjekt 1">
            <a:extLst>
              <a:ext uri="{FF2B5EF4-FFF2-40B4-BE49-F238E27FC236}">
                <a16:creationId xmlns:a16="http://schemas.microsoft.com/office/drawing/2014/main" id="{5EA348D2-FE87-40C2-8F7B-8058A5928E9D}"/>
              </a:ext>
            </a:extLst>
          </p:cNvPr>
          <p:cNvPicPr>
            <a:picLocks noChangeAspect="1"/>
          </p:cNvPicPr>
          <p:nvPr/>
        </p:nvPicPr>
        <p:blipFill>
          <a:blip r:embed="rId2"/>
          <a:stretch>
            <a:fillRect/>
          </a:stretch>
        </p:blipFill>
        <p:spPr>
          <a:xfrm>
            <a:off x="663416" y="672174"/>
            <a:ext cx="9227135" cy="5652426"/>
          </a:xfrm>
          <a:prstGeom prst="rect">
            <a:avLst/>
          </a:prstGeom>
        </p:spPr>
      </p:pic>
    </p:spTree>
    <p:extLst>
      <p:ext uri="{BB962C8B-B14F-4D97-AF65-F5344CB8AC3E}">
        <p14:creationId xmlns:p14="http://schemas.microsoft.com/office/powerpoint/2010/main" val="3167840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3">
            <a:extLst>
              <a:ext uri="{FF2B5EF4-FFF2-40B4-BE49-F238E27FC236}">
                <a16:creationId xmlns:a16="http://schemas.microsoft.com/office/drawing/2014/main" id="{F59540C4-B435-9C18-CBC1-3C9639CD1418}"/>
              </a:ext>
            </a:extLst>
          </p:cNvPr>
          <p:cNvSpPr>
            <a:spLocks noGrp="1"/>
          </p:cNvSpPr>
          <p:nvPr>
            <p:ph type="title"/>
          </p:nvPr>
        </p:nvSpPr>
        <p:spPr>
          <a:xfrm>
            <a:off x="633528" y="565608"/>
            <a:ext cx="7577218" cy="1291472"/>
          </a:xfrm>
        </p:spPr>
        <p:txBody>
          <a:bodyPr>
            <a:normAutofit fontScale="90000"/>
          </a:bodyPr>
          <a:lstStyle/>
          <a:p>
            <a:r>
              <a:rPr lang="sv-SE" dirty="0"/>
              <a:t>Konkurrens neutralitet, ex momskompensation</a:t>
            </a:r>
          </a:p>
        </p:txBody>
      </p:sp>
      <p:sp>
        <p:nvSpPr>
          <p:cNvPr id="16" name="Platshållare för text 15">
            <a:extLst>
              <a:ext uri="{FF2B5EF4-FFF2-40B4-BE49-F238E27FC236}">
                <a16:creationId xmlns:a16="http://schemas.microsoft.com/office/drawing/2014/main" id="{53AC6ED7-0EC2-F4C1-E379-651D06F6618F}"/>
              </a:ext>
            </a:extLst>
          </p:cNvPr>
          <p:cNvSpPr>
            <a:spLocks noGrp="1"/>
          </p:cNvSpPr>
          <p:nvPr>
            <p:ph type="body" sz="quarter" idx="20"/>
          </p:nvPr>
        </p:nvSpPr>
        <p:spPr>
          <a:xfrm>
            <a:off x="633531" y="1857081"/>
            <a:ext cx="6522278" cy="4184066"/>
          </a:xfrm>
        </p:spPr>
        <p:txBody>
          <a:bodyPr>
            <a:normAutofit fontScale="70000" lnSpcReduction="20000"/>
          </a:bodyPr>
          <a:lstStyle/>
          <a:p>
            <a:pPr marL="0" indent="0">
              <a:buNone/>
            </a:pPr>
            <a:r>
              <a:rPr lang="sv-SE" dirty="0"/>
              <a:t>Privata vårdcentraler ska få en momskompensation som täcker denna kostnad i den ekonomisk regleringen tills lagändring sker.</a:t>
            </a:r>
          </a:p>
          <a:p>
            <a:pPr marL="0" indent="0">
              <a:buNone/>
            </a:pPr>
            <a:r>
              <a:rPr lang="sv-SE" dirty="0"/>
              <a:t>Förutsättningarna är inte konkurrensneutrala</a:t>
            </a:r>
          </a:p>
          <a:p>
            <a:pPr marL="0" indent="0">
              <a:buNone/>
            </a:pPr>
            <a:endParaRPr lang="sv-SE" dirty="0"/>
          </a:p>
          <a:p>
            <a:r>
              <a:rPr lang="sv-SE" dirty="0"/>
              <a:t>Privata vårdcentraler kan inte längre beställa upphandlade varor från materialförrådet, utan hänvisas att handla externt till andra priser och i större volymer</a:t>
            </a:r>
          </a:p>
          <a:p>
            <a:endParaRPr lang="sv-SE" dirty="0"/>
          </a:p>
          <a:p>
            <a:r>
              <a:rPr lang="sv-SE" dirty="0"/>
              <a:t>De offentliga vårdcentralerna slår ihop sina verksamheter på sommaren, patienten kommer till en stängd dörr på sin ordinarie vårdcentral ofta under 6-8 veckor  </a:t>
            </a:r>
          </a:p>
          <a:p>
            <a:endParaRPr lang="sv-SE" dirty="0"/>
          </a:p>
          <a:p>
            <a:endParaRPr lang="sv-SE" dirty="0"/>
          </a:p>
          <a:p>
            <a:endParaRPr lang="sv-SE" dirty="0"/>
          </a:p>
          <a:p>
            <a:endParaRPr lang="sv-SE" dirty="0"/>
          </a:p>
        </p:txBody>
      </p:sp>
      <p:sp>
        <p:nvSpPr>
          <p:cNvPr id="17" name="Platshållare för text 16">
            <a:extLst>
              <a:ext uri="{FF2B5EF4-FFF2-40B4-BE49-F238E27FC236}">
                <a16:creationId xmlns:a16="http://schemas.microsoft.com/office/drawing/2014/main" id="{32C64FF5-AE77-5EB3-E220-713085C0CC02}"/>
              </a:ext>
            </a:extLst>
          </p:cNvPr>
          <p:cNvSpPr>
            <a:spLocks noGrp="1"/>
          </p:cNvSpPr>
          <p:nvPr>
            <p:ph type="body" sz="quarter" idx="25"/>
          </p:nvPr>
        </p:nvSpPr>
        <p:spPr>
          <a:xfrm>
            <a:off x="7541443" y="175499"/>
            <a:ext cx="4583444" cy="3206788"/>
          </a:xfrm>
          <a:solidFill>
            <a:schemeClr val="tx2"/>
          </a:solidFill>
          <a:ln w="19050">
            <a:solidFill>
              <a:schemeClr val="accent1"/>
            </a:solidFill>
          </a:ln>
        </p:spPr>
        <p:txBody>
          <a:bodyPr/>
          <a:lstStyle/>
          <a:p>
            <a:r>
              <a:rPr lang="sv-SE" sz="2000" dirty="0">
                <a:solidFill>
                  <a:schemeClr val="accent1"/>
                </a:solidFill>
              </a:rPr>
              <a:t>Inkommet från:</a:t>
            </a:r>
          </a:p>
          <a:p>
            <a:pPr marL="285750" indent="-285750">
              <a:lnSpc>
                <a:spcPct val="100000"/>
              </a:lnSpc>
              <a:buFontTx/>
              <a:buChar char="-"/>
            </a:pPr>
            <a:r>
              <a:rPr lang="sv-SE" sz="1400" b="0" dirty="0">
                <a:solidFill>
                  <a:schemeClr val="accent1"/>
                </a:solidFill>
              </a:rPr>
              <a:t>Läkarhuset</a:t>
            </a:r>
          </a:p>
          <a:p>
            <a:pPr marL="285750" indent="-285750">
              <a:lnSpc>
                <a:spcPct val="100000"/>
              </a:lnSpc>
              <a:buFontTx/>
              <a:buChar char="-"/>
            </a:pPr>
            <a:endParaRPr lang="sv-SE" sz="1400" b="0" dirty="0">
              <a:solidFill>
                <a:schemeClr val="accent1"/>
              </a:solidFill>
            </a:endParaRPr>
          </a:p>
          <a:p>
            <a:endParaRPr lang="sv-SE" dirty="0"/>
          </a:p>
        </p:txBody>
      </p:sp>
    </p:spTree>
    <p:extLst>
      <p:ext uri="{BB962C8B-B14F-4D97-AF65-F5344CB8AC3E}">
        <p14:creationId xmlns:p14="http://schemas.microsoft.com/office/powerpoint/2010/main" val="4208688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3">
            <a:extLst>
              <a:ext uri="{FF2B5EF4-FFF2-40B4-BE49-F238E27FC236}">
                <a16:creationId xmlns:a16="http://schemas.microsoft.com/office/drawing/2014/main" id="{F59540C4-B435-9C18-CBC1-3C9639CD1418}"/>
              </a:ext>
            </a:extLst>
          </p:cNvPr>
          <p:cNvSpPr>
            <a:spLocks noGrp="1"/>
          </p:cNvSpPr>
          <p:nvPr>
            <p:ph type="title"/>
          </p:nvPr>
        </p:nvSpPr>
        <p:spPr>
          <a:xfrm>
            <a:off x="633528" y="565608"/>
            <a:ext cx="7058744" cy="1291472"/>
          </a:xfrm>
        </p:spPr>
        <p:txBody>
          <a:bodyPr>
            <a:normAutofit fontScale="90000"/>
          </a:bodyPr>
          <a:lstStyle/>
          <a:p>
            <a:r>
              <a:rPr lang="sv-SE" dirty="0"/>
              <a:t>Hjälpmedel/egenvårdprodukter</a:t>
            </a:r>
            <a:br>
              <a:rPr lang="sv-SE" dirty="0"/>
            </a:br>
            <a:r>
              <a:rPr lang="sv-SE" dirty="0"/>
              <a:t>- Ortopedtekniska</a:t>
            </a:r>
            <a:br>
              <a:rPr lang="sv-SE" dirty="0"/>
            </a:br>
            <a:r>
              <a:rPr lang="sv-SE" dirty="0"/>
              <a:t>- Egenvårdshjälpmedel, ex inkontinens</a:t>
            </a:r>
          </a:p>
        </p:txBody>
      </p:sp>
      <p:sp>
        <p:nvSpPr>
          <p:cNvPr id="16" name="Platshållare för text 15">
            <a:extLst>
              <a:ext uri="{FF2B5EF4-FFF2-40B4-BE49-F238E27FC236}">
                <a16:creationId xmlns:a16="http://schemas.microsoft.com/office/drawing/2014/main" id="{53AC6ED7-0EC2-F4C1-E379-651D06F6618F}"/>
              </a:ext>
            </a:extLst>
          </p:cNvPr>
          <p:cNvSpPr>
            <a:spLocks noGrp="1"/>
          </p:cNvSpPr>
          <p:nvPr>
            <p:ph type="body" sz="quarter" idx="20"/>
          </p:nvPr>
        </p:nvSpPr>
        <p:spPr>
          <a:xfrm>
            <a:off x="633530" y="2516957"/>
            <a:ext cx="6696909" cy="3524189"/>
          </a:xfrm>
        </p:spPr>
        <p:txBody>
          <a:bodyPr>
            <a:normAutofit/>
          </a:bodyPr>
          <a:lstStyle/>
          <a:p>
            <a:r>
              <a:rPr lang="sv-SE" dirty="0"/>
              <a:t>Mottagning som förskriver ska själv stå för kostnaderna</a:t>
            </a:r>
          </a:p>
          <a:p>
            <a:r>
              <a:rPr lang="sv-SE" dirty="0"/>
              <a:t>Förskrivning ska ej göras i onödan</a:t>
            </a:r>
          </a:p>
          <a:p>
            <a:r>
              <a:rPr lang="sv-SE" dirty="0"/>
              <a:t>Stora summor faktureras vårdcentralerna</a:t>
            </a:r>
          </a:p>
          <a:p>
            <a:r>
              <a:rPr lang="sv-SE" dirty="0"/>
              <a:t>Det ekonomisk ersättning som överförts till resp. vc motsvarar inte de faktiska kostnaderna</a:t>
            </a:r>
          </a:p>
          <a:p>
            <a:endParaRPr lang="sv-SE" dirty="0"/>
          </a:p>
          <a:p>
            <a:endParaRPr lang="sv-SE" dirty="0"/>
          </a:p>
          <a:p>
            <a:endParaRPr lang="sv-SE" dirty="0"/>
          </a:p>
        </p:txBody>
      </p:sp>
      <p:sp>
        <p:nvSpPr>
          <p:cNvPr id="17" name="Platshållare för text 16">
            <a:extLst>
              <a:ext uri="{FF2B5EF4-FFF2-40B4-BE49-F238E27FC236}">
                <a16:creationId xmlns:a16="http://schemas.microsoft.com/office/drawing/2014/main" id="{32C64FF5-AE77-5EB3-E220-713085C0CC02}"/>
              </a:ext>
            </a:extLst>
          </p:cNvPr>
          <p:cNvSpPr>
            <a:spLocks noGrp="1"/>
          </p:cNvSpPr>
          <p:nvPr>
            <p:ph type="body" sz="quarter" idx="25"/>
          </p:nvPr>
        </p:nvSpPr>
        <p:spPr>
          <a:xfrm>
            <a:off x="7477810" y="175498"/>
            <a:ext cx="4581087" cy="3206788"/>
          </a:xfrm>
          <a:solidFill>
            <a:schemeClr val="tx2"/>
          </a:solidFill>
          <a:ln w="19050">
            <a:solidFill>
              <a:schemeClr val="accent1"/>
            </a:solidFill>
          </a:ln>
        </p:spPr>
        <p:txBody>
          <a:bodyPr/>
          <a:lstStyle/>
          <a:p>
            <a:r>
              <a:rPr lang="sv-SE" sz="2000" dirty="0">
                <a:solidFill>
                  <a:schemeClr val="accent1"/>
                </a:solidFill>
              </a:rPr>
              <a:t>Inkommet från:</a:t>
            </a:r>
          </a:p>
          <a:p>
            <a:pPr marL="285750" indent="-285750">
              <a:lnSpc>
                <a:spcPct val="100000"/>
              </a:lnSpc>
              <a:buFontTx/>
              <a:buChar char="-"/>
            </a:pPr>
            <a:r>
              <a:rPr lang="sv-SE" sz="1400" b="0" dirty="0" err="1">
                <a:solidFill>
                  <a:schemeClr val="accent1"/>
                </a:solidFill>
              </a:rPr>
              <a:t>Achima</a:t>
            </a:r>
            <a:r>
              <a:rPr lang="sv-SE" sz="1400" b="0" dirty="0">
                <a:solidFill>
                  <a:schemeClr val="accent1"/>
                </a:solidFill>
              </a:rPr>
              <a:t> Care Växjö, Älmhult</a:t>
            </a:r>
          </a:p>
          <a:p>
            <a:pPr marL="285750" indent="-285750">
              <a:lnSpc>
                <a:spcPct val="100000"/>
              </a:lnSpc>
              <a:buFontTx/>
              <a:buChar char="-"/>
            </a:pPr>
            <a:r>
              <a:rPr lang="sv-SE" sz="1400" b="0" dirty="0">
                <a:solidFill>
                  <a:schemeClr val="accent1"/>
                </a:solidFill>
              </a:rPr>
              <a:t>- Capio</a:t>
            </a:r>
          </a:p>
          <a:p>
            <a:pPr marL="285750" indent="-285750">
              <a:lnSpc>
                <a:spcPct val="100000"/>
              </a:lnSpc>
              <a:buFontTx/>
              <a:buChar char="-"/>
            </a:pPr>
            <a:r>
              <a:rPr lang="sv-SE" sz="1400" b="0" dirty="0">
                <a:solidFill>
                  <a:schemeClr val="accent1"/>
                </a:solidFill>
              </a:rPr>
              <a:t>Växjöhälsan</a:t>
            </a:r>
          </a:p>
          <a:p>
            <a:pPr marL="285750" indent="-285750">
              <a:lnSpc>
                <a:spcPct val="100000"/>
              </a:lnSpc>
              <a:buFontTx/>
              <a:buChar char="-"/>
            </a:pPr>
            <a:r>
              <a:rPr lang="sv-SE" sz="1400" b="0" dirty="0">
                <a:solidFill>
                  <a:schemeClr val="accent1"/>
                </a:solidFill>
              </a:rPr>
              <a:t>Kry Älmhult</a:t>
            </a:r>
          </a:p>
          <a:p>
            <a:pPr marL="285750" indent="-285750">
              <a:lnSpc>
                <a:spcPct val="100000"/>
              </a:lnSpc>
              <a:buFontTx/>
              <a:buChar char="-"/>
            </a:pPr>
            <a:endParaRPr lang="sv-SE" sz="1400" b="0" dirty="0">
              <a:solidFill>
                <a:schemeClr val="accent1"/>
              </a:solidFill>
            </a:endParaRPr>
          </a:p>
          <a:p>
            <a:endParaRPr lang="sv-SE" dirty="0"/>
          </a:p>
        </p:txBody>
      </p:sp>
      <p:sp>
        <p:nvSpPr>
          <p:cNvPr id="7" name="Platshållare för text 16">
            <a:extLst>
              <a:ext uri="{FF2B5EF4-FFF2-40B4-BE49-F238E27FC236}">
                <a16:creationId xmlns:a16="http://schemas.microsoft.com/office/drawing/2014/main" id="{429854BE-2BB1-4476-B9F0-3727DBBD5579}"/>
              </a:ext>
            </a:extLst>
          </p:cNvPr>
          <p:cNvSpPr txBox="1">
            <a:spLocks/>
          </p:cNvSpPr>
          <p:nvPr/>
        </p:nvSpPr>
        <p:spPr>
          <a:xfrm>
            <a:off x="7477811" y="3475715"/>
            <a:ext cx="4714189" cy="2816678"/>
          </a:xfrm>
          <a:prstGeom prst="round2DiagRect">
            <a:avLst>
              <a:gd name="adj1" fmla="val 0"/>
              <a:gd name="adj2" fmla="val 42021"/>
            </a:avLst>
          </a:prstGeom>
          <a:solidFill>
            <a:schemeClr val="accent1"/>
          </a:solidFill>
        </p:spPr>
        <p:txBody>
          <a:bodyPr vert="horz" lIns="91440" tIns="45720" rIns="91440" bIns="45720" rtlCol="0" anchor="ctr">
            <a:noAutofit/>
          </a:bodyPr>
          <a:lstStyle>
            <a:lvl1pPr marL="0" indent="0" algn="ctr" defTabSz="914400" rtl="0" eaLnBrk="1" latinLnBrk="0" hangingPunct="1">
              <a:lnSpc>
                <a:spcPct val="150000"/>
              </a:lnSpc>
              <a:spcBef>
                <a:spcPts val="1000"/>
              </a:spcBef>
              <a:buFont typeface="Arial" panose="020B0604020202020204" pitchFamily="34" charset="0"/>
              <a:buNone/>
              <a:defRPr sz="24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244475" indent="0" algn="ctr" defTabSz="914400" rtl="0" eaLnBrk="1" latinLnBrk="0" hangingPunct="1">
              <a:lnSpc>
                <a:spcPct val="150000"/>
              </a:lnSpc>
              <a:spcBef>
                <a:spcPts val="500"/>
              </a:spcBef>
              <a:buFont typeface="Arial" panose="020B0604020202020204" pitchFamily="34" charset="0"/>
              <a:buNone/>
              <a:defRPr sz="20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511175" indent="0" algn="ctr" defTabSz="914400" rtl="0" eaLnBrk="1" latinLnBrk="0" hangingPunct="1">
              <a:lnSpc>
                <a:spcPct val="150000"/>
              </a:lnSpc>
              <a:spcBef>
                <a:spcPts val="500"/>
              </a:spcBef>
              <a:buFont typeface="Arial" panose="020B0604020202020204" pitchFamily="34" charset="0"/>
              <a:buNone/>
              <a:tabLst/>
              <a:defRPr sz="18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762000" indent="0" algn="ctr" defTabSz="914400" rtl="0" eaLnBrk="1" latinLnBrk="0" hangingPunct="1">
              <a:lnSpc>
                <a:spcPct val="150000"/>
              </a:lnSpc>
              <a:spcBef>
                <a:spcPts val="500"/>
              </a:spcBef>
              <a:buFont typeface="Arial" panose="020B0604020202020204" pitchFamily="34" charset="0"/>
              <a:buNone/>
              <a:defRPr sz="16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30288" indent="0" algn="ctr" defTabSz="914400" rtl="0" eaLnBrk="1" latinLnBrk="0" hangingPunct="1">
              <a:lnSpc>
                <a:spcPct val="150000"/>
              </a:lnSpc>
              <a:spcBef>
                <a:spcPts val="500"/>
              </a:spcBef>
              <a:buFont typeface="Arial" panose="020B0604020202020204" pitchFamily="34" charset="0"/>
              <a:buNone/>
              <a:defRPr sz="14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t>Kundval rekommenderar:</a:t>
            </a:r>
          </a:p>
          <a:p>
            <a:r>
              <a:rPr lang="sv-SE" sz="2000" dirty="0"/>
              <a:t>Hjälpmedelsutredning är  pågående</a:t>
            </a:r>
          </a:p>
        </p:txBody>
      </p:sp>
    </p:spTree>
    <p:extLst>
      <p:ext uri="{BB962C8B-B14F-4D97-AF65-F5344CB8AC3E}">
        <p14:creationId xmlns:p14="http://schemas.microsoft.com/office/powerpoint/2010/main" val="1569392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3">
            <a:extLst>
              <a:ext uri="{FF2B5EF4-FFF2-40B4-BE49-F238E27FC236}">
                <a16:creationId xmlns:a16="http://schemas.microsoft.com/office/drawing/2014/main" id="{F59540C4-B435-9C18-CBC1-3C9639CD1418}"/>
              </a:ext>
            </a:extLst>
          </p:cNvPr>
          <p:cNvSpPr>
            <a:spLocks noGrp="1"/>
          </p:cNvSpPr>
          <p:nvPr>
            <p:ph type="title"/>
          </p:nvPr>
        </p:nvSpPr>
        <p:spPr>
          <a:xfrm>
            <a:off x="633528" y="565608"/>
            <a:ext cx="5955808" cy="1291472"/>
          </a:xfrm>
        </p:spPr>
        <p:txBody>
          <a:bodyPr>
            <a:normAutofit/>
          </a:bodyPr>
          <a:lstStyle/>
          <a:p>
            <a:r>
              <a:rPr lang="sv-SE" dirty="0"/>
              <a:t>Täckningsgrad</a:t>
            </a:r>
          </a:p>
        </p:txBody>
      </p:sp>
      <p:sp>
        <p:nvSpPr>
          <p:cNvPr id="16" name="Platshållare för text 15">
            <a:extLst>
              <a:ext uri="{FF2B5EF4-FFF2-40B4-BE49-F238E27FC236}">
                <a16:creationId xmlns:a16="http://schemas.microsoft.com/office/drawing/2014/main" id="{53AC6ED7-0EC2-F4C1-E379-651D06F6618F}"/>
              </a:ext>
            </a:extLst>
          </p:cNvPr>
          <p:cNvSpPr>
            <a:spLocks noGrp="1"/>
          </p:cNvSpPr>
          <p:nvPr>
            <p:ph type="body" sz="quarter" idx="20"/>
          </p:nvPr>
        </p:nvSpPr>
        <p:spPr>
          <a:xfrm>
            <a:off x="633531" y="2516957"/>
            <a:ext cx="6229182" cy="3524189"/>
          </a:xfrm>
        </p:spPr>
        <p:txBody>
          <a:bodyPr>
            <a:normAutofit/>
          </a:bodyPr>
          <a:lstStyle/>
          <a:p>
            <a:r>
              <a:rPr lang="sv-SE" dirty="0"/>
              <a:t>Se över täckningsgraden och hur en del mottagningar registrerar sina besök</a:t>
            </a:r>
          </a:p>
          <a:p>
            <a:endParaRPr lang="sv-SE" dirty="0"/>
          </a:p>
          <a:p>
            <a:endParaRPr lang="sv-SE" dirty="0"/>
          </a:p>
          <a:p>
            <a:endParaRPr lang="sv-SE" dirty="0"/>
          </a:p>
        </p:txBody>
      </p:sp>
      <p:sp>
        <p:nvSpPr>
          <p:cNvPr id="17" name="Platshållare för text 16">
            <a:extLst>
              <a:ext uri="{FF2B5EF4-FFF2-40B4-BE49-F238E27FC236}">
                <a16:creationId xmlns:a16="http://schemas.microsoft.com/office/drawing/2014/main" id="{32C64FF5-AE77-5EB3-E220-713085C0CC02}"/>
              </a:ext>
            </a:extLst>
          </p:cNvPr>
          <p:cNvSpPr>
            <a:spLocks noGrp="1"/>
          </p:cNvSpPr>
          <p:nvPr>
            <p:ph type="body" sz="quarter" idx="25"/>
          </p:nvPr>
        </p:nvSpPr>
        <p:spPr>
          <a:xfrm>
            <a:off x="7155809" y="175499"/>
            <a:ext cx="4969078" cy="3206788"/>
          </a:xfrm>
          <a:solidFill>
            <a:schemeClr val="tx2"/>
          </a:solidFill>
          <a:ln w="19050">
            <a:solidFill>
              <a:schemeClr val="accent1"/>
            </a:solidFill>
          </a:ln>
        </p:spPr>
        <p:txBody>
          <a:bodyPr/>
          <a:lstStyle/>
          <a:p>
            <a:r>
              <a:rPr lang="sv-SE" sz="2000" dirty="0">
                <a:solidFill>
                  <a:schemeClr val="accent1"/>
                </a:solidFill>
              </a:rPr>
              <a:t>Inkommet från:</a:t>
            </a:r>
          </a:p>
          <a:p>
            <a:pPr marL="285750" indent="-285750">
              <a:lnSpc>
                <a:spcPct val="100000"/>
              </a:lnSpc>
              <a:buFontTx/>
              <a:buChar char="-"/>
            </a:pPr>
            <a:r>
              <a:rPr lang="sv-SE" sz="1400" b="0" dirty="0" err="1">
                <a:solidFill>
                  <a:schemeClr val="accent1"/>
                </a:solidFill>
              </a:rPr>
              <a:t>Achima</a:t>
            </a:r>
            <a:r>
              <a:rPr lang="sv-SE" sz="1400" b="0" dirty="0">
                <a:solidFill>
                  <a:schemeClr val="accent1"/>
                </a:solidFill>
              </a:rPr>
              <a:t> Care Växjö</a:t>
            </a:r>
          </a:p>
          <a:p>
            <a:pPr marL="285750" indent="-285750">
              <a:lnSpc>
                <a:spcPct val="100000"/>
              </a:lnSpc>
              <a:buFontTx/>
              <a:buChar char="-"/>
            </a:pPr>
            <a:endParaRPr lang="sv-SE" sz="1400" b="0" dirty="0">
              <a:solidFill>
                <a:schemeClr val="accent1"/>
              </a:solidFill>
            </a:endParaRPr>
          </a:p>
          <a:p>
            <a:endParaRPr lang="sv-SE" dirty="0"/>
          </a:p>
        </p:txBody>
      </p:sp>
    </p:spTree>
    <p:extLst>
      <p:ext uri="{BB962C8B-B14F-4D97-AF65-F5344CB8AC3E}">
        <p14:creationId xmlns:p14="http://schemas.microsoft.com/office/powerpoint/2010/main" val="231742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3">
            <a:extLst>
              <a:ext uri="{FF2B5EF4-FFF2-40B4-BE49-F238E27FC236}">
                <a16:creationId xmlns:a16="http://schemas.microsoft.com/office/drawing/2014/main" id="{F59540C4-B435-9C18-CBC1-3C9639CD1418}"/>
              </a:ext>
            </a:extLst>
          </p:cNvPr>
          <p:cNvSpPr>
            <a:spLocks noGrp="1"/>
          </p:cNvSpPr>
          <p:nvPr>
            <p:ph type="title"/>
          </p:nvPr>
        </p:nvSpPr>
        <p:spPr>
          <a:xfrm>
            <a:off x="633527" y="565608"/>
            <a:ext cx="6522281" cy="1291472"/>
          </a:xfrm>
        </p:spPr>
        <p:txBody>
          <a:bodyPr>
            <a:normAutofit fontScale="90000"/>
          </a:bodyPr>
          <a:lstStyle/>
          <a:p>
            <a:r>
              <a:rPr lang="sv-SE" dirty="0"/>
              <a:t>Patienter med skyddad identitet</a:t>
            </a:r>
          </a:p>
        </p:txBody>
      </p:sp>
      <p:sp>
        <p:nvSpPr>
          <p:cNvPr id="16" name="Platshållare för text 15">
            <a:extLst>
              <a:ext uri="{FF2B5EF4-FFF2-40B4-BE49-F238E27FC236}">
                <a16:creationId xmlns:a16="http://schemas.microsoft.com/office/drawing/2014/main" id="{53AC6ED7-0EC2-F4C1-E379-651D06F6618F}"/>
              </a:ext>
            </a:extLst>
          </p:cNvPr>
          <p:cNvSpPr>
            <a:spLocks noGrp="1"/>
          </p:cNvSpPr>
          <p:nvPr>
            <p:ph type="body" sz="quarter" idx="20"/>
          </p:nvPr>
        </p:nvSpPr>
        <p:spPr>
          <a:xfrm>
            <a:off x="633531" y="2516957"/>
            <a:ext cx="6229182" cy="3524189"/>
          </a:xfrm>
        </p:spPr>
        <p:txBody>
          <a:bodyPr>
            <a:normAutofit/>
          </a:bodyPr>
          <a:lstStyle/>
          <a:p>
            <a:r>
              <a:rPr lang="sv-SE" dirty="0"/>
              <a:t>Betala ut någon typ av ersättning till vårdcentralen eftersom det är </a:t>
            </a:r>
            <a:r>
              <a:rPr lang="sv-SE"/>
              <a:t>tidskrävande hantering</a:t>
            </a:r>
            <a:endParaRPr lang="sv-SE" dirty="0"/>
          </a:p>
          <a:p>
            <a:endParaRPr lang="sv-SE" dirty="0"/>
          </a:p>
          <a:p>
            <a:endParaRPr lang="sv-SE" dirty="0"/>
          </a:p>
          <a:p>
            <a:endParaRPr lang="sv-SE" dirty="0"/>
          </a:p>
        </p:txBody>
      </p:sp>
      <p:sp>
        <p:nvSpPr>
          <p:cNvPr id="17" name="Platshållare för text 16">
            <a:extLst>
              <a:ext uri="{FF2B5EF4-FFF2-40B4-BE49-F238E27FC236}">
                <a16:creationId xmlns:a16="http://schemas.microsoft.com/office/drawing/2014/main" id="{32C64FF5-AE77-5EB3-E220-713085C0CC02}"/>
              </a:ext>
            </a:extLst>
          </p:cNvPr>
          <p:cNvSpPr>
            <a:spLocks noGrp="1"/>
          </p:cNvSpPr>
          <p:nvPr>
            <p:ph type="body" sz="quarter" idx="25"/>
          </p:nvPr>
        </p:nvSpPr>
        <p:spPr>
          <a:xfrm>
            <a:off x="7155809" y="175499"/>
            <a:ext cx="4969078" cy="3206788"/>
          </a:xfrm>
          <a:solidFill>
            <a:schemeClr val="tx2"/>
          </a:solidFill>
          <a:ln w="19050">
            <a:solidFill>
              <a:schemeClr val="accent1"/>
            </a:solidFill>
          </a:ln>
        </p:spPr>
        <p:txBody>
          <a:bodyPr/>
          <a:lstStyle/>
          <a:p>
            <a:r>
              <a:rPr lang="sv-SE" sz="2000" dirty="0">
                <a:solidFill>
                  <a:schemeClr val="accent1"/>
                </a:solidFill>
              </a:rPr>
              <a:t>Inkommet från:</a:t>
            </a:r>
          </a:p>
          <a:p>
            <a:pPr marL="285750" indent="-285750">
              <a:lnSpc>
                <a:spcPct val="100000"/>
              </a:lnSpc>
              <a:buFontTx/>
              <a:buChar char="-"/>
            </a:pPr>
            <a:r>
              <a:rPr lang="sv-SE" sz="1400" b="0" dirty="0" err="1">
                <a:solidFill>
                  <a:schemeClr val="accent1"/>
                </a:solidFill>
              </a:rPr>
              <a:t>Achima</a:t>
            </a:r>
            <a:r>
              <a:rPr lang="sv-SE" sz="1400" b="0" dirty="0">
                <a:solidFill>
                  <a:schemeClr val="accent1"/>
                </a:solidFill>
              </a:rPr>
              <a:t> Care Växjö</a:t>
            </a:r>
          </a:p>
          <a:p>
            <a:pPr marL="285750" indent="-285750">
              <a:lnSpc>
                <a:spcPct val="100000"/>
              </a:lnSpc>
              <a:buFontTx/>
              <a:buChar char="-"/>
            </a:pPr>
            <a:endParaRPr lang="sv-SE" sz="1400" b="0" dirty="0">
              <a:solidFill>
                <a:schemeClr val="accent1"/>
              </a:solidFill>
            </a:endParaRPr>
          </a:p>
          <a:p>
            <a:endParaRPr lang="sv-SE" dirty="0"/>
          </a:p>
        </p:txBody>
      </p:sp>
    </p:spTree>
    <p:extLst>
      <p:ext uri="{BB962C8B-B14F-4D97-AF65-F5344CB8AC3E}">
        <p14:creationId xmlns:p14="http://schemas.microsoft.com/office/powerpoint/2010/main" val="4253449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3">
            <a:extLst>
              <a:ext uri="{FF2B5EF4-FFF2-40B4-BE49-F238E27FC236}">
                <a16:creationId xmlns:a16="http://schemas.microsoft.com/office/drawing/2014/main" id="{F59540C4-B435-9C18-CBC1-3C9639CD1418}"/>
              </a:ext>
            </a:extLst>
          </p:cNvPr>
          <p:cNvSpPr>
            <a:spLocks noGrp="1"/>
          </p:cNvSpPr>
          <p:nvPr>
            <p:ph type="title"/>
          </p:nvPr>
        </p:nvSpPr>
        <p:spPr>
          <a:xfrm>
            <a:off x="633528" y="565607"/>
            <a:ext cx="6097210" cy="1809947"/>
          </a:xfrm>
        </p:spPr>
        <p:txBody>
          <a:bodyPr>
            <a:normAutofit fontScale="90000"/>
          </a:bodyPr>
          <a:lstStyle/>
          <a:p>
            <a:r>
              <a:rPr lang="sv-SE" dirty="0"/>
              <a:t>Införande av arbetsuppgifter som inte ingår i grunduppdraget </a:t>
            </a:r>
          </a:p>
        </p:txBody>
      </p:sp>
      <p:sp>
        <p:nvSpPr>
          <p:cNvPr id="16" name="Platshållare för text 15">
            <a:extLst>
              <a:ext uri="{FF2B5EF4-FFF2-40B4-BE49-F238E27FC236}">
                <a16:creationId xmlns:a16="http://schemas.microsoft.com/office/drawing/2014/main" id="{53AC6ED7-0EC2-F4C1-E379-651D06F6618F}"/>
              </a:ext>
            </a:extLst>
          </p:cNvPr>
          <p:cNvSpPr>
            <a:spLocks noGrp="1"/>
          </p:cNvSpPr>
          <p:nvPr>
            <p:ph type="body" sz="quarter" idx="20"/>
          </p:nvPr>
        </p:nvSpPr>
        <p:spPr>
          <a:xfrm>
            <a:off x="633530" y="2516956"/>
            <a:ext cx="6925509" cy="4036243"/>
          </a:xfrm>
        </p:spPr>
        <p:txBody>
          <a:bodyPr>
            <a:normAutofit fontScale="92500"/>
          </a:bodyPr>
          <a:lstStyle/>
          <a:p>
            <a:pPr marL="0" indent="0">
              <a:buNone/>
            </a:pPr>
            <a:r>
              <a:rPr lang="sv-SE" dirty="0"/>
              <a:t>Innan införande av ett nytt arbetsområde för primärvården som inte är med i grunduppdraget -  oavsett omfattning - ska en risk och konsekvensanalys medfölja. </a:t>
            </a:r>
          </a:p>
          <a:p>
            <a:pPr marL="0" indent="0">
              <a:buNone/>
            </a:pPr>
            <a:r>
              <a:rPr lang="sv-SE" dirty="0"/>
              <a:t>Analysen ska innefatta konsekvenser för både patient </a:t>
            </a:r>
            <a:r>
              <a:rPr lang="sv-SE"/>
              <a:t>och verksamhet</a:t>
            </a:r>
            <a:r>
              <a:rPr lang="sv-SE" dirty="0"/>
              <a:t>. </a:t>
            </a:r>
          </a:p>
          <a:p>
            <a:pPr marL="0" indent="0">
              <a:buNone/>
            </a:pPr>
            <a:r>
              <a:rPr lang="sv-SE" dirty="0"/>
              <a:t>För nya arbetsuppgifter som överflyttas från annan vårdgivare, skall en ekonomisk ersättning medfölja.</a:t>
            </a:r>
          </a:p>
          <a:p>
            <a:pPr marL="0" indent="0">
              <a:buNone/>
            </a:pPr>
            <a:r>
              <a:rPr lang="sv-SE" dirty="0"/>
              <a:t>Dialog ska genomföras innan beslut.</a:t>
            </a:r>
          </a:p>
          <a:p>
            <a:endParaRPr lang="sv-SE" dirty="0"/>
          </a:p>
          <a:p>
            <a:endParaRPr lang="sv-SE" dirty="0"/>
          </a:p>
          <a:p>
            <a:endParaRPr lang="sv-SE" dirty="0"/>
          </a:p>
          <a:p>
            <a:endParaRPr lang="sv-SE" dirty="0"/>
          </a:p>
        </p:txBody>
      </p:sp>
      <p:sp>
        <p:nvSpPr>
          <p:cNvPr id="17" name="Platshållare för text 16">
            <a:extLst>
              <a:ext uri="{FF2B5EF4-FFF2-40B4-BE49-F238E27FC236}">
                <a16:creationId xmlns:a16="http://schemas.microsoft.com/office/drawing/2014/main" id="{32C64FF5-AE77-5EB3-E220-713085C0CC02}"/>
              </a:ext>
            </a:extLst>
          </p:cNvPr>
          <p:cNvSpPr>
            <a:spLocks noGrp="1"/>
          </p:cNvSpPr>
          <p:nvPr>
            <p:ph type="body" sz="quarter" idx="25"/>
          </p:nvPr>
        </p:nvSpPr>
        <p:spPr>
          <a:xfrm>
            <a:off x="7818119" y="175499"/>
            <a:ext cx="4306767" cy="3206788"/>
          </a:xfrm>
          <a:solidFill>
            <a:schemeClr val="tx2"/>
          </a:solidFill>
          <a:ln w="19050">
            <a:solidFill>
              <a:schemeClr val="accent1"/>
            </a:solidFill>
          </a:ln>
        </p:spPr>
        <p:txBody>
          <a:bodyPr/>
          <a:lstStyle/>
          <a:p>
            <a:r>
              <a:rPr lang="sv-SE" sz="2000" dirty="0">
                <a:solidFill>
                  <a:schemeClr val="accent1"/>
                </a:solidFill>
              </a:rPr>
              <a:t>Inkommet från:</a:t>
            </a:r>
          </a:p>
          <a:p>
            <a:pPr marL="285750" indent="-285750">
              <a:lnSpc>
                <a:spcPct val="100000"/>
              </a:lnSpc>
              <a:buFontTx/>
              <a:buChar char="-"/>
            </a:pPr>
            <a:r>
              <a:rPr lang="sv-SE" sz="1400" b="0" dirty="0">
                <a:solidFill>
                  <a:schemeClr val="accent1"/>
                </a:solidFill>
              </a:rPr>
              <a:t>Läkarhuset</a:t>
            </a:r>
          </a:p>
          <a:p>
            <a:pPr marL="285750" indent="-285750">
              <a:lnSpc>
                <a:spcPct val="100000"/>
              </a:lnSpc>
              <a:buFontTx/>
              <a:buChar char="-"/>
            </a:pPr>
            <a:endParaRPr lang="sv-SE" sz="1400" b="0" dirty="0">
              <a:solidFill>
                <a:schemeClr val="accent1"/>
              </a:solidFill>
            </a:endParaRPr>
          </a:p>
          <a:p>
            <a:endParaRPr lang="sv-SE" dirty="0"/>
          </a:p>
        </p:txBody>
      </p:sp>
      <p:sp>
        <p:nvSpPr>
          <p:cNvPr id="7" name="Platshållare för text 16">
            <a:extLst>
              <a:ext uri="{FF2B5EF4-FFF2-40B4-BE49-F238E27FC236}">
                <a16:creationId xmlns:a16="http://schemas.microsoft.com/office/drawing/2014/main" id="{429854BE-2BB1-4476-B9F0-3727DBBD5579}"/>
              </a:ext>
            </a:extLst>
          </p:cNvPr>
          <p:cNvSpPr txBox="1">
            <a:spLocks/>
          </p:cNvSpPr>
          <p:nvPr/>
        </p:nvSpPr>
        <p:spPr>
          <a:xfrm>
            <a:off x="7818119" y="3429000"/>
            <a:ext cx="4306768" cy="2713182"/>
          </a:xfrm>
          <a:prstGeom prst="round2DiagRect">
            <a:avLst>
              <a:gd name="adj1" fmla="val 0"/>
              <a:gd name="adj2" fmla="val 42021"/>
            </a:avLst>
          </a:prstGeom>
          <a:solidFill>
            <a:schemeClr val="accent1"/>
          </a:solidFill>
        </p:spPr>
        <p:txBody>
          <a:bodyPr vert="horz" lIns="91440" tIns="45720" rIns="91440" bIns="45720" rtlCol="0" anchor="ctr">
            <a:noAutofit/>
          </a:bodyPr>
          <a:lstStyle>
            <a:lvl1pPr marL="0" indent="0" algn="ctr" defTabSz="914400" rtl="0" eaLnBrk="1" latinLnBrk="0" hangingPunct="1">
              <a:lnSpc>
                <a:spcPct val="150000"/>
              </a:lnSpc>
              <a:spcBef>
                <a:spcPts val="1000"/>
              </a:spcBef>
              <a:buFont typeface="Arial" panose="020B0604020202020204" pitchFamily="34" charset="0"/>
              <a:buNone/>
              <a:defRPr sz="24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244475" indent="0" algn="ctr" defTabSz="914400" rtl="0" eaLnBrk="1" latinLnBrk="0" hangingPunct="1">
              <a:lnSpc>
                <a:spcPct val="150000"/>
              </a:lnSpc>
              <a:spcBef>
                <a:spcPts val="500"/>
              </a:spcBef>
              <a:buFont typeface="Arial" panose="020B0604020202020204" pitchFamily="34" charset="0"/>
              <a:buNone/>
              <a:defRPr sz="20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511175" indent="0" algn="ctr" defTabSz="914400" rtl="0" eaLnBrk="1" latinLnBrk="0" hangingPunct="1">
              <a:lnSpc>
                <a:spcPct val="150000"/>
              </a:lnSpc>
              <a:spcBef>
                <a:spcPts val="500"/>
              </a:spcBef>
              <a:buFont typeface="Arial" panose="020B0604020202020204" pitchFamily="34" charset="0"/>
              <a:buNone/>
              <a:tabLst/>
              <a:defRPr sz="18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762000" indent="0" algn="ctr" defTabSz="914400" rtl="0" eaLnBrk="1" latinLnBrk="0" hangingPunct="1">
              <a:lnSpc>
                <a:spcPct val="150000"/>
              </a:lnSpc>
              <a:spcBef>
                <a:spcPts val="500"/>
              </a:spcBef>
              <a:buFont typeface="Arial" panose="020B0604020202020204" pitchFamily="34" charset="0"/>
              <a:buNone/>
              <a:defRPr sz="16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30288" indent="0" algn="ctr" defTabSz="914400" rtl="0" eaLnBrk="1" latinLnBrk="0" hangingPunct="1">
              <a:lnSpc>
                <a:spcPct val="150000"/>
              </a:lnSpc>
              <a:spcBef>
                <a:spcPts val="500"/>
              </a:spcBef>
              <a:buFont typeface="Arial" panose="020B0604020202020204" pitchFamily="34" charset="0"/>
              <a:buNone/>
              <a:defRPr sz="14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t>Kundvals kommentar:</a:t>
            </a:r>
          </a:p>
          <a:p>
            <a:r>
              <a:rPr lang="sv-SE" sz="2000" b="0" dirty="0"/>
              <a:t>Tillämplig projektmodell är framtagen och förankrad   </a:t>
            </a:r>
          </a:p>
          <a:p>
            <a:endParaRPr lang="sv-SE" sz="1400" b="0" dirty="0"/>
          </a:p>
        </p:txBody>
      </p:sp>
    </p:spTree>
    <p:extLst>
      <p:ext uri="{BB962C8B-B14F-4D97-AF65-F5344CB8AC3E}">
        <p14:creationId xmlns:p14="http://schemas.microsoft.com/office/powerpoint/2010/main" val="3337079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rundade hörn 2">
            <a:extLst>
              <a:ext uri="{FF2B5EF4-FFF2-40B4-BE49-F238E27FC236}">
                <a16:creationId xmlns:a16="http://schemas.microsoft.com/office/drawing/2014/main" id="{C3356D51-C15A-4F13-80B2-B1567806BC13}"/>
              </a:ext>
            </a:extLst>
          </p:cNvPr>
          <p:cNvSpPr/>
          <p:nvPr/>
        </p:nvSpPr>
        <p:spPr>
          <a:xfrm>
            <a:off x="3772846" y="513357"/>
            <a:ext cx="1536547" cy="399339"/>
          </a:xfrm>
          <a:prstGeom prst="round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Calibri" panose="020F0502020204030204" pitchFamily="34" charset="0"/>
              </a:rPr>
              <a:t>Prioritering/Initiering</a:t>
            </a:r>
          </a:p>
        </p:txBody>
      </p:sp>
      <p:sp>
        <p:nvSpPr>
          <p:cNvPr id="17" name="Rektangel: rundade hörn 16">
            <a:extLst>
              <a:ext uri="{FF2B5EF4-FFF2-40B4-BE49-F238E27FC236}">
                <a16:creationId xmlns:a16="http://schemas.microsoft.com/office/drawing/2014/main" id="{228185E7-FD46-4D02-A9D3-092E4CC26CA8}"/>
              </a:ext>
            </a:extLst>
          </p:cNvPr>
          <p:cNvSpPr/>
          <p:nvPr/>
        </p:nvSpPr>
        <p:spPr>
          <a:xfrm>
            <a:off x="5355132" y="507605"/>
            <a:ext cx="1183827" cy="402325"/>
          </a:xfrm>
          <a:prstGeom prst="round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Calibri" panose="020F0502020204030204" pitchFamily="34" charset="0"/>
              </a:rPr>
              <a:t>Direktiv</a:t>
            </a:r>
          </a:p>
        </p:txBody>
      </p:sp>
      <p:sp>
        <p:nvSpPr>
          <p:cNvPr id="18" name="Rektangel: rundade hörn 17">
            <a:extLst>
              <a:ext uri="{FF2B5EF4-FFF2-40B4-BE49-F238E27FC236}">
                <a16:creationId xmlns:a16="http://schemas.microsoft.com/office/drawing/2014/main" id="{9B664F20-8D96-4259-9B72-07BDF9679BE6}"/>
              </a:ext>
            </a:extLst>
          </p:cNvPr>
          <p:cNvSpPr/>
          <p:nvPr/>
        </p:nvSpPr>
        <p:spPr>
          <a:xfrm>
            <a:off x="6584506" y="507605"/>
            <a:ext cx="1436650" cy="402325"/>
          </a:xfrm>
          <a:prstGeom prst="round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Calibri" panose="020F0502020204030204" pitchFamily="34" charset="0"/>
              </a:rPr>
              <a:t>Planering</a:t>
            </a:r>
          </a:p>
        </p:txBody>
      </p:sp>
      <p:sp>
        <p:nvSpPr>
          <p:cNvPr id="19" name="Rektangel: rundade hörn 18">
            <a:extLst>
              <a:ext uri="{FF2B5EF4-FFF2-40B4-BE49-F238E27FC236}">
                <a16:creationId xmlns:a16="http://schemas.microsoft.com/office/drawing/2014/main" id="{0A7A2793-446C-4692-8292-68CD350362D0}"/>
              </a:ext>
            </a:extLst>
          </p:cNvPr>
          <p:cNvSpPr/>
          <p:nvPr/>
        </p:nvSpPr>
        <p:spPr>
          <a:xfrm>
            <a:off x="8060377" y="511494"/>
            <a:ext cx="1217201" cy="412951"/>
          </a:xfrm>
          <a:prstGeom prst="round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Calibri" panose="020F0502020204030204" pitchFamily="34" charset="0"/>
              </a:rPr>
              <a:t>Genomförande</a:t>
            </a:r>
          </a:p>
        </p:txBody>
      </p:sp>
      <p:sp>
        <p:nvSpPr>
          <p:cNvPr id="20" name="Rektangel: rundade hörn 19">
            <a:extLst>
              <a:ext uri="{FF2B5EF4-FFF2-40B4-BE49-F238E27FC236}">
                <a16:creationId xmlns:a16="http://schemas.microsoft.com/office/drawing/2014/main" id="{75949A7A-613F-497B-83FF-C8E195E20AAF}"/>
              </a:ext>
            </a:extLst>
          </p:cNvPr>
          <p:cNvSpPr/>
          <p:nvPr/>
        </p:nvSpPr>
        <p:spPr>
          <a:xfrm>
            <a:off x="9318033" y="503806"/>
            <a:ext cx="1527545" cy="412951"/>
          </a:xfrm>
          <a:prstGeom prst="round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Calibri" panose="020F0502020204030204" pitchFamily="34" charset="0"/>
              </a:rPr>
              <a:t>Överlämning/Avslut</a:t>
            </a:r>
          </a:p>
        </p:txBody>
      </p:sp>
      <p:sp>
        <p:nvSpPr>
          <p:cNvPr id="21" name="Rektangel: rundade hörn 20">
            <a:extLst>
              <a:ext uri="{FF2B5EF4-FFF2-40B4-BE49-F238E27FC236}">
                <a16:creationId xmlns:a16="http://schemas.microsoft.com/office/drawing/2014/main" id="{95199F08-11C2-4B35-B399-A8D67EAB7E86}"/>
              </a:ext>
            </a:extLst>
          </p:cNvPr>
          <p:cNvSpPr/>
          <p:nvPr/>
        </p:nvSpPr>
        <p:spPr>
          <a:xfrm>
            <a:off x="10962409" y="494235"/>
            <a:ext cx="1207056" cy="422522"/>
          </a:xfrm>
          <a:prstGeom prst="round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Calibri" panose="020F0502020204030204" pitchFamily="34" charset="0"/>
              </a:rPr>
              <a:t>Effekthantering</a:t>
            </a:r>
          </a:p>
        </p:txBody>
      </p:sp>
      <p:sp>
        <p:nvSpPr>
          <p:cNvPr id="22" name="Rektangel: rundade hörn 21">
            <a:extLst>
              <a:ext uri="{FF2B5EF4-FFF2-40B4-BE49-F238E27FC236}">
                <a16:creationId xmlns:a16="http://schemas.microsoft.com/office/drawing/2014/main" id="{5A58B963-D49F-423C-A2FC-CC4D2998A99D}"/>
              </a:ext>
            </a:extLst>
          </p:cNvPr>
          <p:cNvSpPr/>
          <p:nvPr/>
        </p:nvSpPr>
        <p:spPr>
          <a:xfrm>
            <a:off x="3766201" y="1655491"/>
            <a:ext cx="1574826" cy="1773509"/>
          </a:xfrm>
          <a:prstGeom prst="roundRect">
            <a:avLst/>
          </a:prstGeom>
          <a:solidFill>
            <a:schemeClr val="accent3">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sng"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Riskanalys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1" u="sng"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Förutsätter?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Ändrat arbetssätt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Utbildning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Ny utrustning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Resursförstärkning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Resursförflyttning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600" b="0" i="0" u="none" strike="noStrike" kern="1200" cap="none" spc="0" normalizeH="0" baseline="0" noProof="0" dirty="0">
              <a:ln>
                <a:noFill/>
              </a:ln>
              <a:solidFill>
                <a:prstClr val="white">
                  <a:lumMod val="65000"/>
                </a:prstClr>
              </a:solidFill>
              <a:effectLst/>
              <a:uLnTx/>
              <a:uFillTx/>
              <a:latin typeface="Arial Narrow" panose="020B0606020202030204" pitchFamily="34" charset="0"/>
              <a:ea typeface="+mn-ea"/>
              <a:cs typeface="+mn-cs"/>
            </a:endParaRPr>
          </a:p>
        </p:txBody>
      </p:sp>
      <p:sp>
        <p:nvSpPr>
          <p:cNvPr id="23" name="Rektangel: rundade hörn 22">
            <a:extLst>
              <a:ext uri="{FF2B5EF4-FFF2-40B4-BE49-F238E27FC236}">
                <a16:creationId xmlns:a16="http://schemas.microsoft.com/office/drawing/2014/main" id="{9F7A2D34-72D5-4844-80DC-91A62F418B2E}"/>
              </a:ext>
            </a:extLst>
          </p:cNvPr>
          <p:cNvSpPr/>
          <p:nvPr/>
        </p:nvSpPr>
        <p:spPr>
          <a:xfrm>
            <a:off x="6584505" y="976553"/>
            <a:ext cx="1436651" cy="1521199"/>
          </a:xfrm>
          <a:prstGeom prst="round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Calibri" panose="020F0502020204030204" pitchFamily="34" charset="0"/>
              </a:rPr>
              <a:t>Planering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Calibri" panose="020F0502020204030204" pitchFamily="34" charset="0"/>
              </a:rPr>
              <a:t>Gannt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Calibri" panose="020F0502020204030204" pitchFamily="34" charset="0"/>
              </a:rPr>
              <a:t>Resursplanering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Calibri" panose="020F0502020204030204" pitchFamily="34" charset="0"/>
              </a:rPr>
              <a:t>Riskidentifikation och analys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Calibri" panose="020F0502020204030204" pitchFamily="34" charset="0"/>
              </a:rPr>
              <a:t>Kommunikations-plan</a:t>
            </a:r>
          </a:p>
        </p:txBody>
      </p:sp>
      <p:sp>
        <p:nvSpPr>
          <p:cNvPr id="24" name="Rektangel: rundade hörn 23">
            <a:extLst>
              <a:ext uri="{FF2B5EF4-FFF2-40B4-BE49-F238E27FC236}">
                <a16:creationId xmlns:a16="http://schemas.microsoft.com/office/drawing/2014/main" id="{77E14943-B5A2-4EC6-A082-2722DE267134}"/>
              </a:ext>
            </a:extLst>
          </p:cNvPr>
          <p:cNvSpPr/>
          <p:nvPr/>
        </p:nvSpPr>
        <p:spPr>
          <a:xfrm>
            <a:off x="8089065" y="976553"/>
            <a:ext cx="1175711" cy="787842"/>
          </a:xfrm>
          <a:prstGeom prst="round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Calibri" panose="020F0502020204030204" pitchFamily="34" charset="0"/>
              </a:rPr>
              <a:t>Projekt-uppföljning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Calibri" panose="020F0502020204030204" pitchFamily="34" charset="0"/>
              </a:rPr>
              <a:t>Uppföljning</a:t>
            </a:r>
          </a:p>
        </p:txBody>
      </p:sp>
      <p:sp>
        <p:nvSpPr>
          <p:cNvPr id="25" name="Rektangel: rundade hörn 24">
            <a:extLst>
              <a:ext uri="{FF2B5EF4-FFF2-40B4-BE49-F238E27FC236}">
                <a16:creationId xmlns:a16="http://schemas.microsoft.com/office/drawing/2014/main" id="{3442E041-C0DF-4892-BAAA-376AEAFEB193}"/>
              </a:ext>
            </a:extLst>
          </p:cNvPr>
          <p:cNvSpPr/>
          <p:nvPr/>
        </p:nvSpPr>
        <p:spPr>
          <a:xfrm>
            <a:off x="9318033" y="974636"/>
            <a:ext cx="1527546" cy="787842"/>
          </a:xfrm>
          <a:prstGeom prst="round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Calibri" panose="020F0502020204030204" pitchFamily="34" charset="0"/>
              </a:rPr>
              <a:t>Projektutvärdering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Calibri" panose="020F0502020204030204" pitchFamily="34" charset="0"/>
              </a:rPr>
              <a:t>Överlämning effektmål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Calibri" panose="020F0502020204030204" pitchFamily="34" charset="0"/>
              </a:rPr>
              <a:t>Överlämning förvaltning</a:t>
            </a:r>
          </a:p>
        </p:txBody>
      </p:sp>
      <p:sp>
        <p:nvSpPr>
          <p:cNvPr id="26" name="Rektangel: rundade hörn 25">
            <a:extLst>
              <a:ext uri="{FF2B5EF4-FFF2-40B4-BE49-F238E27FC236}">
                <a16:creationId xmlns:a16="http://schemas.microsoft.com/office/drawing/2014/main" id="{A03BD319-0AEA-4816-8C11-A6795707A20C}"/>
              </a:ext>
            </a:extLst>
          </p:cNvPr>
          <p:cNvSpPr/>
          <p:nvPr/>
        </p:nvSpPr>
        <p:spPr>
          <a:xfrm>
            <a:off x="10967752" y="964424"/>
            <a:ext cx="1179305" cy="798053"/>
          </a:xfrm>
          <a:prstGeom prst="round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Calibri" panose="020F0502020204030204" pitchFamily="34" charset="0"/>
              </a:rPr>
              <a:t>Effekt-hemtagning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Calibri" panose="020F0502020204030204" pitchFamily="34" charset="0"/>
              </a:rPr>
              <a:t>Uppdrag</a:t>
            </a:r>
          </a:p>
        </p:txBody>
      </p:sp>
      <p:sp>
        <p:nvSpPr>
          <p:cNvPr id="28" name="Ellips 27">
            <a:extLst>
              <a:ext uri="{FF2B5EF4-FFF2-40B4-BE49-F238E27FC236}">
                <a16:creationId xmlns:a16="http://schemas.microsoft.com/office/drawing/2014/main" id="{1B4118E7-0E84-41FA-954E-D04317336C35}"/>
              </a:ext>
            </a:extLst>
          </p:cNvPr>
          <p:cNvSpPr/>
          <p:nvPr/>
        </p:nvSpPr>
        <p:spPr>
          <a:xfrm>
            <a:off x="5053738" y="20598"/>
            <a:ext cx="549858" cy="480617"/>
          </a:xfrm>
          <a:prstGeom prst="ellipse">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BP 0</a:t>
            </a:r>
          </a:p>
        </p:txBody>
      </p:sp>
      <p:sp>
        <p:nvSpPr>
          <p:cNvPr id="36" name="Ellips 35">
            <a:extLst>
              <a:ext uri="{FF2B5EF4-FFF2-40B4-BE49-F238E27FC236}">
                <a16:creationId xmlns:a16="http://schemas.microsoft.com/office/drawing/2014/main" id="{C2726B6C-62EE-402A-9BBE-E7BFDF0A6E73}"/>
              </a:ext>
            </a:extLst>
          </p:cNvPr>
          <p:cNvSpPr/>
          <p:nvPr/>
        </p:nvSpPr>
        <p:spPr>
          <a:xfrm>
            <a:off x="6304565" y="22839"/>
            <a:ext cx="535751" cy="478862"/>
          </a:xfrm>
          <a:prstGeom prst="ellipse">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BP 1</a:t>
            </a:r>
          </a:p>
        </p:txBody>
      </p:sp>
      <p:sp>
        <p:nvSpPr>
          <p:cNvPr id="37" name="Ellips 36">
            <a:extLst>
              <a:ext uri="{FF2B5EF4-FFF2-40B4-BE49-F238E27FC236}">
                <a16:creationId xmlns:a16="http://schemas.microsoft.com/office/drawing/2014/main" id="{0FCEFB6B-CEA3-48AC-9E34-914CAC43161F}"/>
              </a:ext>
            </a:extLst>
          </p:cNvPr>
          <p:cNvSpPr/>
          <p:nvPr/>
        </p:nvSpPr>
        <p:spPr>
          <a:xfrm>
            <a:off x="7763448" y="11781"/>
            <a:ext cx="542830" cy="478862"/>
          </a:xfrm>
          <a:prstGeom prst="ellipse">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BP 2</a:t>
            </a:r>
          </a:p>
        </p:txBody>
      </p:sp>
      <p:sp>
        <p:nvSpPr>
          <p:cNvPr id="38" name="Ellips 37">
            <a:extLst>
              <a:ext uri="{FF2B5EF4-FFF2-40B4-BE49-F238E27FC236}">
                <a16:creationId xmlns:a16="http://schemas.microsoft.com/office/drawing/2014/main" id="{BB07456A-E8C9-4850-B734-D98E58BC17DD}"/>
              </a:ext>
            </a:extLst>
          </p:cNvPr>
          <p:cNvSpPr/>
          <p:nvPr/>
        </p:nvSpPr>
        <p:spPr>
          <a:xfrm>
            <a:off x="8418356" y="24377"/>
            <a:ext cx="535750" cy="476201"/>
          </a:xfrm>
          <a:prstGeom prst="ellipse">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BP 3</a:t>
            </a:r>
          </a:p>
        </p:txBody>
      </p:sp>
      <p:sp>
        <p:nvSpPr>
          <p:cNvPr id="39" name="Ellips 38">
            <a:extLst>
              <a:ext uri="{FF2B5EF4-FFF2-40B4-BE49-F238E27FC236}">
                <a16:creationId xmlns:a16="http://schemas.microsoft.com/office/drawing/2014/main" id="{14D811EB-2944-4FA4-8E9D-6F3CA3C4AFA2}"/>
              </a:ext>
            </a:extLst>
          </p:cNvPr>
          <p:cNvSpPr/>
          <p:nvPr/>
        </p:nvSpPr>
        <p:spPr>
          <a:xfrm>
            <a:off x="9046209" y="14065"/>
            <a:ext cx="533074" cy="487120"/>
          </a:xfrm>
          <a:prstGeom prst="ellipse">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BP 4</a:t>
            </a:r>
          </a:p>
        </p:txBody>
      </p:sp>
      <p:sp>
        <p:nvSpPr>
          <p:cNvPr id="2" name="Rektangel: rundade hörn 1">
            <a:extLst>
              <a:ext uri="{FF2B5EF4-FFF2-40B4-BE49-F238E27FC236}">
                <a16:creationId xmlns:a16="http://schemas.microsoft.com/office/drawing/2014/main" id="{E87739EE-3C10-4141-AC85-792AB59EF75C}"/>
              </a:ext>
            </a:extLst>
          </p:cNvPr>
          <p:cNvSpPr/>
          <p:nvPr/>
        </p:nvSpPr>
        <p:spPr>
          <a:xfrm>
            <a:off x="1866219" y="974636"/>
            <a:ext cx="1787171" cy="3870688"/>
          </a:xfrm>
          <a:prstGeom prst="roundRect">
            <a:avLst/>
          </a:prstGeom>
          <a:solidFill>
            <a:schemeClr val="accent3">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sng" strike="noStrike" kern="1200" cap="none" spc="0" normalizeH="0" baseline="0" noProof="0" dirty="0">
                <a:ln>
                  <a:noFill/>
                </a:ln>
                <a:solidFill>
                  <a:prstClr val="black"/>
                </a:solidFill>
                <a:effectLst/>
                <a:uLnTx/>
                <a:uFillTx/>
                <a:latin typeface="Arial Narrow" panose="020B0606020202030204" pitchFamily="34" charset="0"/>
                <a:ea typeface="+mn-ea"/>
                <a:cs typeface="+mn-cs"/>
              </a:rPr>
              <a:t>Målsättning/ Syfte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Höja kvalité &amp; gynna patienter/ invånare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sv-SE" sz="1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Personcentrering</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sv-SE" sz="1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Kontinuitet</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sv-SE" sz="1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Tillgänglighet</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sv-SE" sz="1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Patientsäkerhet</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sv-SE" sz="1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Medicinsk kvalitet</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sv-SE" sz="1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Effektivisering</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sv-SE" sz="1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Jämlik vård</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sv-SE" sz="1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Kostnads-minskning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sng"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Baserat på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Behovsanalyser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sng"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Involvering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Valfritt/Obligatoriskt?</a:t>
            </a:r>
          </a:p>
        </p:txBody>
      </p:sp>
      <p:sp>
        <p:nvSpPr>
          <p:cNvPr id="4" name="Rektangel: rundade hörn 3">
            <a:extLst>
              <a:ext uri="{FF2B5EF4-FFF2-40B4-BE49-F238E27FC236}">
                <a16:creationId xmlns:a16="http://schemas.microsoft.com/office/drawing/2014/main" id="{DBEF02E4-43D7-40F1-8672-7C9558B457F8}"/>
              </a:ext>
            </a:extLst>
          </p:cNvPr>
          <p:cNvSpPr/>
          <p:nvPr/>
        </p:nvSpPr>
        <p:spPr>
          <a:xfrm>
            <a:off x="1875088" y="499655"/>
            <a:ext cx="1775707" cy="410593"/>
          </a:xfrm>
          <a:prstGeom prst="roundRect">
            <a:avLst/>
          </a:prstGeom>
          <a:solidFill>
            <a:schemeClr val="accent3">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Förstudie </a:t>
            </a:r>
          </a:p>
        </p:txBody>
      </p:sp>
      <p:sp>
        <p:nvSpPr>
          <p:cNvPr id="6" name="Pil: höger 5">
            <a:extLst>
              <a:ext uri="{FF2B5EF4-FFF2-40B4-BE49-F238E27FC236}">
                <a16:creationId xmlns:a16="http://schemas.microsoft.com/office/drawing/2014/main" id="{5F29E802-E7E0-403B-96A1-91505F062EEF}"/>
              </a:ext>
            </a:extLst>
          </p:cNvPr>
          <p:cNvSpPr/>
          <p:nvPr/>
        </p:nvSpPr>
        <p:spPr>
          <a:xfrm>
            <a:off x="3579282" y="634803"/>
            <a:ext cx="261026" cy="158372"/>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9" name="Pil: höger 28">
            <a:extLst>
              <a:ext uri="{FF2B5EF4-FFF2-40B4-BE49-F238E27FC236}">
                <a16:creationId xmlns:a16="http://schemas.microsoft.com/office/drawing/2014/main" id="{5B32A309-D7F0-4168-9B5B-6CDA24E8C920}"/>
              </a:ext>
            </a:extLst>
          </p:cNvPr>
          <p:cNvSpPr/>
          <p:nvPr/>
        </p:nvSpPr>
        <p:spPr>
          <a:xfrm>
            <a:off x="5241742" y="653497"/>
            <a:ext cx="184727" cy="144328"/>
          </a:xfrm>
          <a:prstGeom prst="right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0" name="Pil: höger 29">
            <a:extLst>
              <a:ext uri="{FF2B5EF4-FFF2-40B4-BE49-F238E27FC236}">
                <a16:creationId xmlns:a16="http://schemas.microsoft.com/office/drawing/2014/main" id="{780F0C09-464C-4C18-953E-88425BC86320}"/>
              </a:ext>
            </a:extLst>
          </p:cNvPr>
          <p:cNvSpPr/>
          <p:nvPr/>
        </p:nvSpPr>
        <p:spPr>
          <a:xfrm>
            <a:off x="6480078" y="643181"/>
            <a:ext cx="184727" cy="144328"/>
          </a:xfrm>
          <a:prstGeom prst="right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1" name="Pil: höger 30">
            <a:extLst>
              <a:ext uri="{FF2B5EF4-FFF2-40B4-BE49-F238E27FC236}">
                <a16:creationId xmlns:a16="http://schemas.microsoft.com/office/drawing/2014/main" id="{291AADDC-F0A3-4A83-A45C-0B5D4A1526A5}"/>
              </a:ext>
            </a:extLst>
          </p:cNvPr>
          <p:cNvSpPr/>
          <p:nvPr/>
        </p:nvSpPr>
        <p:spPr>
          <a:xfrm>
            <a:off x="7953483" y="643181"/>
            <a:ext cx="184727" cy="144328"/>
          </a:xfrm>
          <a:prstGeom prst="right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2" name="Pil: höger 31">
            <a:extLst>
              <a:ext uri="{FF2B5EF4-FFF2-40B4-BE49-F238E27FC236}">
                <a16:creationId xmlns:a16="http://schemas.microsoft.com/office/drawing/2014/main" id="{0AD6144B-A79B-43A6-831E-E360B492E484}"/>
              </a:ext>
            </a:extLst>
          </p:cNvPr>
          <p:cNvSpPr/>
          <p:nvPr/>
        </p:nvSpPr>
        <p:spPr>
          <a:xfrm>
            <a:off x="9208431" y="660480"/>
            <a:ext cx="184727" cy="144328"/>
          </a:xfrm>
          <a:prstGeom prst="right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3" name="Pil: höger 32">
            <a:extLst>
              <a:ext uri="{FF2B5EF4-FFF2-40B4-BE49-F238E27FC236}">
                <a16:creationId xmlns:a16="http://schemas.microsoft.com/office/drawing/2014/main" id="{AAFCDAFE-8933-4CBE-A565-A2A0AAC21EED}"/>
              </a:ext>
            </a:extLst>
          </p:cNvPr>
          <p:cNvSpPr/>
          <p:nvPr/>
        </p:nvSpPr>
        <p:spPr>
          <a:xfrm>
            <a:off x="10823100" y="644755"/>
            <a:ext cx="184727" cy="144328"/>
          </a:xfrm>
          <a:prstGeom prst="right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Rektangel: rundade hörn 4">
            <a:extLst>
              <a:ext uri="{FF2B5EF4-FFF2-40B4-BE49-F238E27FC236}">
                <a16:creationId xmlns:a16="http://schemas.microsoft.com/office/drawing/2014/main" id="{EE3DB7E7-4675-49DA-A5ED-87F6A9586DBC}"/>
              </a:ext>
            </a:extLst>
          </p:cNvPr>
          <p:cNvSpPr/>
          <p:nvPr/>
        </p:nvSpPr>
        <p:spPr>
          <a:xfrm>
            <a:off x="1764391" y="4893662"/>
            <a:ext cx="10368271" cy="664264"/>
          </a:xfrm>
          <a:prstGeom prst="roundRect">
            <a:avLst/>
          </a:prstGeom>
          <a:solidFill>
            <a:schemeClr val="bg2">
              <a:lumMod val="20000"/>
              <a:lumOff val="80000"/>
            </a:schemeClr>
          </a:solidFill>
          <a:ln w="15875">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sng" strike="noStrike" kern="1200" cap="none" spc="0" normalizeH="0" baseline="0" noProof="0" dirty="0">
                <a:ln>
                  <a:noFill/>
                </a:ln>
                <a:solidFill>
                  <a:prstClr val="black"/>
                </a:solidFill>
                <a:effectLst/>
                <a:uLnTx/>
                <a:uFillTx/>
                <a:latin typeface="Arial Narrow" panose="020B0606020202030204" pitchFamily="34" charset="0"/>
                <a:ea typeface="+mn-ea"/>
                <a:cs typeface="+mn-cs"/>
              </a:rPr>
              <a:t>Beslutsnivåer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sng" strike="noStrike" kern="1200" cap="none" spc="0" normalizeH="0" baseline="0" noProof="0" dirty="0">
                <a:ln>
                  <a:noFill/>
                </a:ln>
                <a:solidFill>
                  <a:prstClr val="black"/>
                </a:solidFill>
                <a:effectLst/>
                <a:uLnTx/>
                <a:uFillTx/>
                <a:latin typeface="Arial Narrow" panose="020B0606020202030204" pitchFamily="34" charset="0"/>
                <a:ea typeface="+mn-ea"/>
                <a:cs typeface="+mn-cs"/>
              </a:rPr>
              <a:t>VAD</a:t>
            </a:r>
            <a:r>
              <a:rPr kumimoji="0" lang="sv-SE"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t>
            </a:r>
            <a:r>
              <a:rPr kumimoji="0" lang="sv-SE"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Politiken om Närmare Kronobergaren och Uppdragsspecifikation Vårdval Primärvård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sng" strike="noStrike" kern="1200" cap="none" spc="0" normalizeH="0" baseline="0" noProof="0" dirty="0">
                <a:ln>
                  <a:noFill/>
                </a:ln>
                <a:solidFill>
                  <a:prstClr val="black"/>
                </a:solidFill>
                <a:effectLst/>
                <a:uLnTx/>
                <a:uFillTx/>
                <a:latin typeface="Arial Narrow" panose="020B0606020202030204" pitchFamily="34" charset="0"/>
                <a:ea typeface="+mn-ea"/>
                <a:cs typeface="+mn-cs"/>
              </a:rPr>
              <a:t>HUR</a:t>
            </a:r>
            <a:r>
              <a:rPr kumimoji="0" lang="sv-SE"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t>
            </a:r>
            <a:r>
              <a:rPr kumimoji="0" lang="sv-SE"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Styrgrupp Nära Vård/ Regiondirektör utifrån beslutsunderlag</a:t>
            </a:r>
          </a:p>
        </p:txBody>
      </p:sp>
      <p:sp>
        <p:nvSpPr>
          <p:cNvPr id="7" name="Rektangel 6">
            <a:extLst>
              <a:ext uri="{FF2B5EF4-FFF2-40B4-BE49-F238E27FC236}">
                <a16:creationId xmlns:a16="http://schemas.microsoft.com/office/drawing/2014/main" id="{CBD4B6AD-1304-4870-A264-D6373348D26D}"/>
              </a:ext>
            </a:extLst>
          </p:cNvPr>
          <p:cNvSpPr/>
          <p:nvPr/>
        </p:nvSpPr>
        <p:spPr>
          <a:xfrm>
            <a:off x="107176" y="20598"/>
            <a:ext cx="1149016" cy="427933"/>
          </a:xfrm>
          <a:prstGeom prst="rect">
            <a:avLst/>
          </a:prstGeom>
          <a:solidFill>
            <a:schemeClr val="bg2">
              <a:lumMod val="20000"/>
              <a:lumOff val="80000"/>
            </a:schemeClr>
          </a:solidFill>
          <a:ln w="158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Arial"/>
                <a:ea typeface="+mn-ea"/>
                <a:cs typeface="+mn-cs"/>
              </a:rPr>
              <a:t>Projekt inom Nära Vård </a:t>
            </a:r>
          </a:p>
        </p:txBody>
      </p:sp>
      <p:sp>
        <p:nvSpPr>
          <p:cNvPr id="35" name="Rektangel: rundade hörn 34">
            <a:extLst>
              <a:ext uri="{FF2B5EF4-FFF2-40B4-BE49-F238E27FC236}">
                <a16:creationId xmlns:a16="http://schemas.microsoft.com/office/drawing/2014/main" id="{9835B9AF-10EF-40E5-88EA-5EFFBBEED090}"/>
              </a:ext>
            </a:extLst>
          </p:cNvPr>
          <p:cNvSpPr/>
          <p:nvPr/>
        </p:nvSpPr>
        <p:spPr>
          <a:xfrm>
            <a:off x="3772651" y="955127"/>
            <a:ext cx="1536547" cy="657932"/>
          </a:xfrm>
          <a:prstGeom prst="round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Calibri" panose="020F0502020204030204" pitchFamily="34" charset="0"/>
              </a:rPr>
              <a:t>Initiativ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Calibri" panose="020F0502020204030204" pitchFamily="34" charset="0"/>
              </a:rPr>
              <a:t>Prioritering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Calibri" panose="020F0502020204030204" pitchFamily="34" charset="0"/>
              </a:rPr>
              <a:t>Prioriterings-matris</a:t>
            </a:r>
          </a:p>
        </p:txBody>
      </p:sp>
      <p:sp>
        <p:nvSpPr>
          <p:cNvPr id="41" name="Rektangel: rundade hörn 40">
            <a:extLst>
              <a:ext uri="{FF2B5EF4-FFF2-40B4-BE49-F238E27FC236}">
                <a16:creationId xmlns:a16="http://schemas.microsoft.com/office/drawing/2014/main" id="{79D3FB1C-2C12-4611-A343-70DD6D66BC39}"/>
              </a:ext>
            </a:extLst>
          </p:cNvPr>
          <p:cNvSpPr/>
          <p:nvPr/>
        </p:nvSpPr>
        <p:spPr>
          <a:xfrm>
            <a:off x="5378339" y="964425"/>
            <a:ext cx="1157249" cy="342957"/>
          </a:xfrm>
          <a:prstGeom prst="round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Calibri" panose="020F0502020204030204" pitchFamily="34" charset="0"/>
              </a:rPr>
              <a:t>Projektdirektiv</a:t>
            </a:r>
          </a:p>
        </p:txBody>
      </p:sp>
      <p:sp>
        <p:nvSpPr>
          <p:cNvPr id="42" name="Rektangel: rundade hörn 41">
            <a:extLst>
              <a:ext uri="{FF2B5EF4-FFF2-40B4-BE49-F238E27FC236}">
                <a16:creationId xmlns:a16="http://schemas.microsoft.com/office/drawing/2014/main" id="{BC9733F4-D586-4DE6-9329-ED58C40B0BE9}"/>
              </a:ext>
            </a:extLst>
          </p:cNvPr>
          <p:cNvSpPr/>
          <p:nvPr/>
        </p:nvSpPr>
        <p:spPr>
          <a:xfrm>
            <a:off x="5408936" y="1622532"/>
            <a:ext cx="1140238" cy="853280"/>
          </a:xfrm>
          <a:prstGeom prst="roundRect">
            <a:avLst/>
          </a:prstGeom>
          <a:solidFill>
            <a:schemeClr val="accent3">
              <a:lumMod val="20000"/>
              <a:lumOff val="80000"/>
            </a:schemeClr>
          </a:solidFill>
          <a:ln>
            <a:solidFill>
              <a:schemeClr val="bg2">
                <a:alpha val="99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sng"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Integration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Vårdval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Sjukhusvård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Kommuner</a:t>
            </a:r>
          </a:p>
        </p:txBody>
      </p:sp>
      <p:cxnSp>
        <p:nvCxnSpPr>
          <p:cNvPr id="11" name="Rak koppling 10">
            <a:extLst>
              <a:ext uri="{FF2B5EF4-FFF2-40B4-BE49-F238E27FC236}">
                <a16:creationId xmlns:a16="http://schemas.microsoft.com/office/drawing/2014/main" id="{6FBA46A6-E9CD-4D61-84AF-53E97E5B545C}"/>
              </a:ext>
            </a:extLst>
          </p:cNvPr>
          <p:cNvCxnSpPr>
            <a:cxnSpLocks/>
          </p:cNvCxnSpPr>
          <p:nvPr/>
        </p:nvCxnSpPr>
        <p:spPr>
          <a:xfrm>
            <a:off x="3709795" y="499655"/>
            <a:ext cx="0" cy="439400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Rektangel: rundade hörn 11">
            <a:extLst>
              <a:ext uri="{FF2B5EF4-FFF2-40B4-BE49-F238E27FC236}">
                <a16:creationId xmlns:a16="http://schemas.microsoft.com/office/drawing/2014/main" id="{8BD164FA-5F13-46DA-92BE-5481CDA53251}"/>
              </a:ext>
            </a:extLst>
          </p:cNvPr>
          <p:cNvSpPr/>
          <p:nvPr/>
        </p:nvSpPr>
        <p:spPr>
          <a:xfrm>
            <a:off x="72157" y="490643"/>
            <a:ext cx="1649856" cy="415983"/>
          </a:xfrm>
          <a:prstGeom prst="roundRect">
            <a:avLst/>
          </a:prstGeom>
          <a:solidFill>
            <a:schemeClr val="accent3">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Behovsanalys</a:t>
            </a:r>
          </a:p>
        </p:txBody>
      </p:sp>
      <p:sp>
        <p:nvSpPr>
          <p:cNvPr id="47" name="Rektangel: rundade hörn 46">
            <a:extLst>
              <a:ext uri="{FF2B5EF4-FFF2-40B4-BE49-F238E27FC236}">
                <a16:creationId xmlns:a16="http://schemas.microsoft.com/office/drawing/2014/main" id="{348EFBF2-CE72-42B9-83F9-4990BEB19622}"/>
              </a:ext>
            </a:extLst>
          </p:cNvPr>
          <p:cNvSpPr/>
          <p:nvPr/>
        </p:nvSpPr>
        <p:spPr>
          <a:xfrm>
            <a:off x="80590" y="955127"/>
            <a:ext cx="1635214" cy="2473873"/>
          </a:xfrm>
          <a:prstGeom prst="roundRect">
            <a:avLst/>
          </a:prstGeom>
          <a:solidFill>
            <a:schemeClr val="accent3">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sng"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sng"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Förslag från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Politiken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Ledning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Expertgrupp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Verksamhet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sng"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sng"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Baserad på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Målgrupp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Population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Analyser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Uppföljningar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Mätningar</a:t>
            </a:r>
            <a:endParaRPr kumimoji="0" lang="sv-SE" sz="1400" b="0" i="0" u="sng"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endParaRPr>
          </a:p>
        </p:txBody>
      </p:sp>
      <p:sp>
        <p:nvSpPr>
          <p:cNvPr id="53" name="Pratbubbla: rektangel med rundade hörn 52">
            <a:extLst>
              <a:ext uri="{FF2B5EF4-FFF2-40B4-BE49-F238E27FC236}">
                <a16:creationId xmlns:a16="http://schemas.microsoft.com/office/drawing/2014/main" id="{F73AA86E-B1ED-4C86-8879-813CE94149FF}"/>
              </a:ext>
            </a:extLst>
          </p:cNvPr>
          <p:cNvSpPr/>
          <p:nvPr/>
        </p:nvSpPr>
        <p:spPr>
          <a:xfrm>
            <a:off x="59337" y="5169495"/>
            <a:ext cx="1614468" cy="1649718"/>
          </a:xfrm>
          <a:prstGeom prst="wedgeRoundRectCallout">
            <a:avLst>
              <a:gd name="adj1" fmla="val 19286"/>
              <a:gd name="adj2" fmla="val -49270"/>
              <a:gd name="adj3" fmla="val 16667"/>
            </a:avLst>
          </a:prstGeom>
          <a:solidFill>
            <a:schemeClr val="accent5">
              <a:lumMod val="20000"/>
              <a:lumOff val="8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sng" strike="noStrike" kern="1200" cap="none" spc="0" normalizeH="0" baseline="0" noProof="0" dirty="0">
                <a:ln>
                  <a:noFill/>
                </a:ln>
                <a:solidFill>
                  <a:prstClr val="black"/>
                </a:solidFill>
                <a:effectLst/>
                <a:uLnTx/>
                <a:uFillTx/>
                <a:latin typeface="Arial Narrow" panose="020B0606020202030204" pitchFamily="34" charset="0"/>
                <a:ea typeface="+mn-ea"/>
                <a:cs typeface="+mn-cs"/>
              </a:rPr>
              <a:t>Ingång verksamhet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Mail omställn.kontor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Via forum, nätverk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sng" strike="noStrike" kern="1200" cap="none" spc="0" normalizeH="0" baseline="0" noProof="0" dirty="0">
                <a:ln>
                  <a:noFill/>
                </a:ln>
                <a:solidFill>
                  <a:prstClr val="black"/>
                </a:solidFill>
                <a:effectLst/>
                <a:uLnTx/>
                <a:uFillTx/>
                <a:latin typeface="Arial Narrow" panose="020B0606020202030204" pitchFamily="34" charset="0"/>
                <a:ea typeface="+mn-ea"/>
                <a:cs typeface="+mn-cs"/>
              </a:rPr>
              <a:t>Struktur på förslag </a:t>
            </a:r>
            <a:r>
              <a:rPr kumimoji="0" lang="sv-SE"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Motivera/förklara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Syfte, Process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sng" strike="noStrike" kern="1200" cap="none" spc="0" normalizeH="0" baseline="0" noProof="0" dirty="0">
                <a:ln>
                  <a:noFill/>
                </a:ln>
                <a:solidFill>
                  <a:prstClr val="black"/>
                </a:solidFill>
                <a:effectLst/>
                <a:uLnTx/>
                <a:uFillTx/>
                <a:latin typeface="Arial Narrow" panose="020B0606020202030204" pitchFamily="34" charset="0"/>
                <a:ea typeface="+mn-ea"/>
                <a:cs typeface="+mn-cs"/>
              </a:rPr>
              <a:t>Återkoppling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Antagning/avslag</a:t>
            </a:r>
          </a:p>
        </p:txBody>
      </p:sp>
      <p:sp>
        <p:nvSpPr>
          <p:cNvPr id="61" name="Rektangel: rundade hörn 60">
            <a:extLst>
              <a:ext uri="{FF2B5EF4-FFF2-40B4-BE49-F238E27FC236}">
                <a16:creationId xmlns:a16="http://schemas.microsoft.com/office/drawing/2014/main" id="{C252D48B-549A-4E91-97A2-3422B29D9BB5}"/>
              </a:ext>
            </a:extLst>
          </p:cNvPr>
          <p:cNvSpPr/>
          <p:nvPr/>
        </p:nvSpPr>
        <p:spPr>
          <a:xfrm>
            <a:off x="1788891" y="5606263"/>
            <a:ext cx="10343621" cy="664264"/>
          </a:xfrm>
          <a:prstGeom prst="roundRect">
            <a:avLst/>
          </a:prstGeom>
          <a:solidFill>
            <a:schemeClr val="accent5">
              <a:lumMod val="20000"/>
              <a:lumOff val="8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sng"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Forum för kommunikation och delaktighet</a:t>
            </a:r>
            <a:r>
              <a:rPr kumimoji="0" lang="sv-SE"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    </a:t>
            </a:r>
            <a:r>
              <a:rPr kumimoji="0" lang="sv-SE" sz="1400" b="0" i="0" u="sng"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Vårdvalsråd</a:t>
            </a:r>
            <a:r>
              <a:rPr kumimoji="0" lang="sv-SE"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              </a:t>
            </a:r>
            <a:r>
              <a:rPr kumimoji="0" lang="sv-SE" sz="1400" b="0" i="0" u="sng"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PV-forum</a:t>
            </a:r>
            <a:r>
              <a:rPr kumimoji="0" lang="sv-SE"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 	    </a:t>
            </a:r>
            <a:r>
              <a:rPr kumimoji="0" lang="sv-SE" sz="1400" b="0" i="0" u="sng"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Workshop </a:t>
            </a:r>
            <a:r>
              <a:rPr kumimoji="0" lang="sv-SE"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	                    </a:t>
            </a:r>
            <a:r>
              <a:rPr kumimoji="0" lang="sv-SE" sz="1400" b="0" i="0" u="sng"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Vårdgivarwebb</a:t>
            </a:r>
            <a:r>
              <a:rPr kumimoji="0" lang="sv-SE"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 	 </a:t>
            </a:r>
            <a:r>
              <a:rPr kumimoji="0" lang="sv-SE" sz="1400" b="0" i="0" u="sng"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E-post</a:t>
            </a:r>
            <a:r>
              <a:rPr kumimoji="0" lang="sv-SE"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                                                                           Arbetsgrupp            Info/dialog              Brainstorm, innovation    Info, länkar, dokument etc.     Frågor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                                                                           Remissinstans        </a:t>
            </a:r>
            <a:r>
              <a:rPr kumimoji="0" lang="sv-SE" sz="1400" b="0" i="1" u="none" strike="noStrike" kern="1200" cap="none" spc="0" normalizeH="0" baseline="0" noProof="0" dirty="0" err="1">
                <a:ln>
                  <a:noFill/>
                </a:ln>
                <a:solidFill>
                  <a:prstClr val="black"/>
                </a:solidFill>
                <a:effectLst/>
                <a:uLnTx/>
                <a:uFillTx/>
                <a:latin typeface="Arial Narrow" panose="020B0606020202030204" pitchFamily="34" charset="0"/>
                <a:ea typeface="+mn-ea"/>
                <a:cs typeface="Calibri" panose="020F0502020204030204" pitchFamily="34" charset="0"/>
              </a:rPr>
              <a:t>Remissinstans</a:t>
            </a:r>
            <a:r>
              <a:rPr kumimoji="0" lang="sv-SE" sz="1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       För bred förankring 	                                             Klargöranden</a:t>
            </a:r>
          </a:p>
        </p:txBody>
      </p:sp>
      <p:cxnSp>
        <p:nvCxnSpPr>
          <p:cNvPr id="83" name="Rak koppling 82">
            <a:extLst>
              <a:ext uri="{FF2B5EF4-FFF2-40B4-BE49-F238E27FC236}">
                <a16:creationId xmlns:a16="http://schemas.microsoft.com/office/drawing/2014/main" id="{72B8F5AF-5836-4450-8CAA-C11D5AE55CDE}"/>
              </a:ext>
            </a:extLst>
          </p:cNvPr>
          <p:cNvCxnSpPr>
            <a:cxnSpLocks/>
          </p:cNvCxnSpPr>
          <p:nvPr/>
        </p:nvCxnSpPr>
        <p:spPr>
          <a:xfrm flipH="1">
            <a:off x="5341027" y="2431413"/>
            <a:ext cx="99654" cy="8935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4" name="Rektangel: rundade hörn 33">
            <a:extLst>
              <a:ext uri="{FF2B5EF4-FFF2-40B4-BE49-F238E27FC236}">
                <a16:creationId xmlns:a16="http://schemas.microsoft.com/office/drawing/2014/main" id="{2041A67B-1F31-428D-A74C-1EA0D5C1130E}"/>
              </a:ext>
            </a:extLst>
          </p:cNvPr>
          <p:cNvSpPr/>
          <p:nvPr/>
        </p:nvSpPr>
        <p:spPr>
          <a:xfrm>
            <a:off x="59337" y="3477501"/>
            <a:ext cx="1614468" cy="1649718"/>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sng" strike="noStrike" kern="1200" cap="none" spc="0" normalizeH="0" baseline="0" noProof="0" dirty="0">
                <a:ln>
                  <a:noFill/>
                </a:ln>
                <a:solidFill>
                  <a:prstClr val="black"/>
                </a:solidFill>
                <a:effectLst/>
                <a:uLnTx/>
                <a:uFillTx/>
                <a:latin typeface="Arial Narrow" panose="020B0606020202030204" pitchFamily="34" charset="0"/>
                <a:ea typeface="+mn-ea"/>
                <a:cs typeface="+mn-cs"/>
              </a:rPr>
              <a:t>Säkra medicinskt perspektiv</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sv-SE"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Medicinska kommittén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sv-SE"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Medicinska grupper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sv-SE"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Vårdriktlinjer</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sv-SE"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Vårdöverens-</a:t>
            </a:r>
            <a:r>
              <a:rPr kumimoji="0" lang="sv-SE" sz="12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kommelser</a:t>
            </a:r>
            <a:endParaRPr kumimoji="0" lang="sv-SE"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pic>
        <p:nvPicPr>
          <p:cNvPr id="49" name="Bildobjekt 48">
            <a:extLst>
              <a:ext uri="{FF2B5EF4-FFF2-40B4-BE49-F238E27FC236}">
                <a16:creationId xmlns:a16="http://schemas.microsoft.com/office/drawing/2014/main" id="{07A8B5F9-6972-4167-B24A-AF595C093797}"/>
              </a:ext>
            </a:extLst>
          </p:cNvPr>
          <p:cNvPicPr>
            <a:picLocks noChangeAspect="1"/>
          </p:cNvPicPr>
          <p:nvPr/>
        </p:nvPicPr>
        <p:blipFill>
          <a:blip r:embed="rId3"/>
          <a:stretch>
            <a:fillRect/>
          </a:stretch>
        </p:blipFill>
        <p:spPr>
          <a:xfrm>
            <a:off x="1715804" y="616241"/>
            <a:ext cx="261026" cy="181584"/>
          </a:xfrm>
          <a:prstGeom prst="rect">
            <a:avLst/>
          </a:prstGeom>
        </p:spPr>
      </p:pic>
      <p:sp>
        <p:nvSpPr>
          <p:cNvPr id="50" name="Ellips 49">
            <a:extLst>
              <a:ext uri="{FF2B5EF4-FFF2-40B4-BE49-F238E27FC236}">
                <a16:creationId xmlns:a16="http://schemas.microsoft.com/office/drawing/2014/main" id="{F3D90061-5BBC-4E7D-B71D-1E1F02A0CDF8}"/>
              </a:ext>
            </a:extLst>
          </p:cNvPr>
          <p:cNvSpPr/>
          <p:nvPr/>
        </p:nvSpPr>
        <p:spPr>
          <a:xfrm>
            <a:off x="1312231" y="0"/>
            <a:ext cx="1025360" cy="490643"/>
          </a:xfrm>
          <a:prstGeom prst="ellipse">
            <a:avLst/>
          </a:prstGeom>
          <a:solidFill>
            <a:schemeClr val="bg2">
              <a:lumMod val="20000"/>
              <a:lumOff val="80000"/>
            </a:schemeClr>
          </a:solidFill>
          <a:ln w="158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Prioritera</a:t>
            </a:r>
          </a:p>
        </p:txBody>
      </p:sp>
      <p:sp>
        <p:nvSpPr>
          <p:cNvPr id="51" name="Ellips 50">
            <a:extLst>
              <a:ext uri="{FF2B5EF4-FFF2-40B4-BE49-F238E27FC236}">
                <a16:creationId xmlns:a16="http://schemas.microsoft.com/office/drawing/2014/main" id="{26C058A7-7220-48F3-A43E-F5512F338948}"/>
              </a:ext>
            </a:extLst>
          </p:cNvPr>
          <p:cNvSpPr/>
          <p:nvPr/>
        </p:nvSpPr>
        <p:spPr>
          <a:xfrm>
            <a:off x="3237591" y="10026"/>
            <a:ext cx="1005886" cy="480617"/>
          </a:xfrm>
          <a:prstGeom prst="ellipse">
            <a:avLst/>
          </a:prstGeom>
          <a:solidFill>
            <a:schemeClr val="bg2">
              <a:lumMod val="20000"/>
              <a:lumOff val="80000"/>
            </a:schemeClr>
          </a:solidFill>
          <a:ln w="158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Initiera</a:t>
            </a:r>
          </a:p>
        </p:txBody>
      </p:sp>
      <p:cxnSp>
        <p:nvCxnSpPr>
          <p:cNvPr id="52" name="Rak koppling 51">
            <a:extLst>
              <a:ext uri="{FF2B5EF4-FFF2-40B4-BE49-F238E27FC236}">
                <a16:creationId xmlns:a16="http://schemas.microsoft.com/office/drawing/2014/main" id="{1C02DCF5-54BD-426F-86A4-C6F124F9647F}"/>
              </a:ext>
            </a:extLst>
          </p:cNvPr>
          <p:cNvCxnSpPr>
            <a:cxnSpLocks/>
          </p:cNvCxnSpPr>
          <p:nvPr/>
        </p:nvCxnSpPr>
        <p:spPr>
          <a:xfrm flipH="1">
            <a:off x="1764392" y="490643"/>
            <a:ext cx="24500" cy="45294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5" name="Rak pilkoppling 64">
            <a:extLst>
              <a:ext uri="{FF2B5EF4-FFF2-40B4-BE49-F238E27FC236}">
                <a16:creationId xmlns:a16="http://schemas.microsoft.com/office/drawing/2014/main" id="{D6B49644-FBB8-4317-BBA4-2BFD29697030}"/>
              </a:ext>
            </a:extLst>
          </p:cNvPr>
          <p:cNvCxnSpPr>
            <a:cxnSpLocks/>
          </p:cNvCxnSpPr>
          <p:nvPr/>
        </p:nvCxnSpPr>
        <p:spPr>
          <a:xfrm>
            <a:off x="10081805" y="1762477"/>
            <a:ext cx="0" cy="3131184"/>
          </a:xfrm>
          <a:prstGeom prst="straightConnector1">
            <a:avLst/>
          </a:prstGeom>
          <a:ln w="254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0" name="Rak koppling 69">
            <a:extLst>
              <a:ext uri="{FF2B5EF4-FFF2-40B4-BE49-F238E27FC236}">
                <a16:creationId xmlns:a16="http://schemas.microsoft.com/office/drawing/2014/main" id="{936A21E3-1BCD-40AE-8BA2-1F405702FD49}"/>
              </a:ext>
            </a:extLst>
          </p:cNvPr>
          <p:cNvCxnSpPr>
            <a:cxnSpLocks/>
          </p:cNvCxnSpPr>
          <p:nvPr/>
        </p:nvCxnSpPr>
        <p:spPr>
          <a:xfrm flipH="1">
            <a:off x="10876160" y="482394"/>
            <a:ext cx="26294" cy="441126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2" name="Ellips 71">
            <a:extLst>
              <a:ext uri="{FF2B5EF4-FFF2-40B4-BE49-F238E27FC236}">
                <a16:creationId xmlns:a16="http://schemas.microsoft.com/office/drawing/2014/main" id="{A21A754F-3CC2-4866-A8BE-A578479B5B92}"/>
              </a:ext>
            </a:extLst>
          </p:cNvPr>
          <p:cNvSpPr/>
          <p:nvPr/>
        </p:nvSpPr>
        <p:spPr>
          <a:xfrm>
            <a:off x="10399690" y="0"/>
            <a:ext cx="1031546" cy="502496"/>
          </a:xfrm>
          <a:prstGeom prst="ellipse">
            <a:avLst/>
          </a:prstGeom>
          <a:solidFill>
            <a:schemeClr val="bg2">
              <a:lumMod val="20000"/>
              <a:lumOff val="80000"/>
            </a:schemeClr>
          </a:solidFill>
          <a:ln w="158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Involvera</a:t>
            </a:r>
          </a:p>
        </p:txBody>
      </p:sp>
      <p:sp>
        <p:nvSpPr>
          <p:cNvPr id="71" name="Rektangel: rundade hörn 70">
            <a:extLst>
              <a:ext uri="{FF2B5EF4-FFF2-40B4-BE49-F238E27FC236}">
                <a16:creationId xmlns:a16="http://schemas.microsoft.com/office/drawing/2014/main" id="{DEE098FD-4318-4E3A-854E-DFC7DA1AAC28}"/>
              </a:ext>
            </a:extLst>
          </p:cNvPr>
          <p:cNvSpPr/>
          <p:nvPr/>
        </p:nvSpPr>
        <p:spPr>
          <a:xfrm>
            <a:off x="5408936" y="2579232"/>
            <a:ext cx="6723576" cy="473510"/>
          </a:xfrm>
          <a:prstGeom prst="roundRect">
            <a:avLst>
              <a:gd name="adj"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sng"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Kommunikation</a:t>
            </a:r>
            <a:r>
              <a:rPr kumimoji="0" lang="sv-SE"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 </a:t>
            </a:r>
            <a:r>
              <a:rPr kumimoji="0" lang="sv-SE"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under projektets gång och inför </a:t>
            </a:r>
            <a:r>
              <a:rPr kumimoji="0" lang="sv-SE" sz="14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Calibri" panose="020F0502020204030204" pitchFamily="34" charset="0"/>
              </a:rPr>
              <a:t>ev</a:t>
            </a:r>
            <a:r>
              <a:rPr kumimoji="0" lang="sv-SE"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 breddinförande        </a:t>
            </a:r>
          </a:p>
        </p:txBody>
      </p:sp>
      <p:sp>
        <p:nvSpPr>
          <p:cNvPr id="75" name="Rektangel: rundade hörn 74">
            <a:extLst>
              <a:ext uri="{FF2B5EF4-FFF2-40B4-BE49-F238E27FC236}">
                <a16:creationId xmlns:a16="http://schemas.microsoft.com/office/drawing/2014/main" id="{F82638BF-0B9F-489B-9D9D-84336E84FC37}"/>
              </a:ext>
            </a:extLst>
          </p:cNvPr>
          <p:cNvSpPr/>
          <p:nvPr/>
        </p:nvSpPr>
        <p:spPr>
          <a:xfrm>
            <a:off x="5408935" y="3118382"/>
            <a:ext cx="6738121" cy="524491"/>
          </a:xfrm>
          <a:prstGeom prst="roundRect">
            <a:avLst>
              <a:gd name="adj"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sng"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Plan </a:t>
            </a:r>
            <a:r>
              <a:rPr kumimoji="0" lang="sv-SE"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för praktisk implementering med god framförhållning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sng"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Överskådlig visualisering </a:t>
            </a:r>
            <a:r>
              <a:rPr kumimoji="0" lang="sv-SE"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av pågående &amp; planerade projekt där status &amp; effekt kan följas i realtid</a:t>
            </a:r>
          </a:p>
        </p:txBody>
      </p:sp>
      <p:sp>
        <p:nvSpPr>
          <p:cNvPr id="76" name="Pratbubbla: rektangel med rundade hörn 75">
            <a:extLst>
              <a:ext uri="{FF2B5EF4-FFF2-40B4-BE49-F238E27FC236}">
                <a16:creationId xmlns:a16="http://schemas.microsoft.com/office/drawing/2014/main" id="{BE0CDBC0-6912-4BCE-8698-DCFE165FA8D0}"/>
              </a:ext>
            </a:extLst>
          </p:cNvPr>
          <p:cNvSpPr/>
          <p:nvPr/>
        </p:nvSpPr>
        <p:spPr>
          <a:xfrm>
            <a:off x="1976830" y="6346666"/>
            <a:ext cx="1614468" cy="448624"/>
          </a:xfrm>
          <a:prstGeom prst="wedgeRoundRectCallout">
            <a:avLst>
              <a:gd name="adj1" fmla="val -72193"/>
              <a:gd name="adj2" fmla="val -70916"/>
              <a:gd name="adj3" fmla="val 16667"/>
            </a:avLst>
          </a:prstGeom>
          <a:solidFill>
            <a:schemeClr val="accent5">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Formulär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Rutin för förslagshantering </a:t>
            </a:r>
          </a:p>
        </p:txBody>
      </p:sp>
      <p:sp>
        <p:nvSpPr>
          <p:cNvPr id="77" name="Pratbubbla: rektangel med rundade hörn 76">
            <a:extLst>
              <a:ext uri="{FF2B5EF4-FFF2-40B4-BE49-F238E27FC236}">
                <a16:creationId xmlns:a16="http://schemas.microsoft.com/office/drawing/2014/main" id="{E0519357-2980-4BBA-8899-E45F35E3245B}"/>
              </a:ext>
            </a:extLst>
          </p:cNvPr>
          <p:cNvSpPr/>
          <p:nvPr/>
        </p:nvSpPr>
        <p:spPr>
          <a:xfrm>
            <a:off x="8533709" y="2084735"/>
            <a:ext cx="1120121" cy="391382"/>
          </a:xfrm>
          <a:prstGeom prst="wedgeRoundRectCallout">
            <a:avLst>
              <a:gd name="adj1" fmla="val 89378"/>
              <a:gd name="adj2" fmla="val -36816"/>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Återkoppling </a:t>
            </a:r>
            <a:r>
              <a:rPr kumimoji="0" lang="sv-SE"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till beslutsfattare</a:t>
            </a:r>
          </a:p>
        </p:txBody>
      </p:sp>
      <p:sp>
        <p:nvSpPr>
          <p:cNvPr id="78" name="Flödesschema: Process 77">
            <a:extLst>
              <a:ext uri="{FF2B5EF4-FFF2-40B4-BE49-F238E27FC236}">
                <a16:creationId xmlns:a16="http://schemas.microsoft.com/office/drawing/2014/main" id="{BD410363-7714-4F84-A284-207A1B01509B}"/>
              </a:ext>
            </a:extLst>
          </p:cNvPr>
          <p:cNvSpPr/>
          <p:nvPr/>
        </p:nvSpPr>
        <p:spPr>
          <a:xfrm>
            <a:off x="5749000" y="3779362"/>
            <a:ext cx="4228882" cy="967721"/>
          </a:xfrm>
          <a:prstGeom prst="flowChartProcess">
            <a:avLst/>
          </a:prstGeom>
          <a:solidFill>
            <a:schemeClr val="accent5">
              <a:lumMod val="20000"/>
              <a:lumOff val="80000"/>
            </a:schemeClr>
          </a:solidFill>
          <a:ln w="2222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sng"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Definiera roll/uppdrag/mandat </a:t>
            </a:r>
            <a:r>
              <a:rPr kumimoji="0" lang="sv-SE"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        </a:t>
            </a:r>
            <a:r>
              <a:rPr kumimoji="0" lang="sv-SE" sz="1200" b="1" i="0" u="sng"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 Definiera gruppdeltagare utifrån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Styrgrupp                                             Kompetens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Programgrupp                                      Mandat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Referensgrupp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Projektgrupp</a:t>
            </a:r>
          </a:p>
        </p:txBody>
      </p:sp>
    </p:spTree>
    <p:extLst>
      <p:ext uri="{BB962C8B-B14F-4D97-AF65-F5344CB8AC3E}">
        <p14:creationId xmlns:p14="http://schemas.microsoft.com/office/powerpoint/2010/main" val="615824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3">
            <a:extLst>
              <a:ext uri="{FF2B5EF4-FFF2-40B4-BE49-F238E27FC236}">
                <a16:creationId xmlns:a16="http://schemas.microsoft.com/office/drawing/2014/main" id="{F59540C4-B435-9C18-CBC1-3C9639CD1418}"/>
              </a:ext>
            </a:extLst>
          </p:cNvPr>
          <p:cNvSpPr>
            <a:spLocks noGrp="1"/>
          </p:cNvSpPr>
          <p:nvPr>
            <p:ph type="title"/>
          </p:nvPr>
        </p:nvSpPr>
        <p:spPr>
          <a:xfrm>
            <a:off x="633527" y="565608"/>
            <a:ext cx="6522281" cy="1291472"/>
          </a:xfrm>
        </p:spPr>
        <p:txBody>
          <a:bodyPr>
            <a:normAutofit fontScale="90000"/>
          </a:bodyPr>
          <a:lstStyle/>
          <a:p>
            <a:r>
              <a:rPr lang="sv-SE" dirty="0"/>
              <a:t>Tillägga arbetsterapeut i kompetenskraven</a:t>
            </a:r>
          </a:p>
        </p:txBody>
      </p:sp>
      <p:sp>
        <p:nvSpPr>
          <p:cNvPr id="16" name="Platshållare för text 15">
            <a:extLst>
              <a:ext uri="{FF2B5EF4-FFF2-40B4-BE49-F238E27FC236}">
                <a16:creationId xmlns:a16="http://schemas.microsoft.com/office/drawing/2014/main" id="{53AC6ED7-0EC2-F4C1-E379-651D06F6618F}"/>
              </a:ext>
            </a:extLst>
          </p:cNvPr>
          <p:cNvSpPr>
            <a:spLocks noGrp="1"/>
          </p:cNvSpPr>
          <p:nvPr>
            <p:ph type="body" sz="quarter" idx="20"/>
          </p:nvPr>
        </p:nvSpPr>
        <p:spPr>
          <a:xfrm>
            <a:off x="633531" y="2026921"/>
            <a:ext cx="6229182" cy="4014226"/>
          </a:xfrm>
        </p:spPr>
        <p:txBody>
          <a:bodyPr>
            <a:normAutofit fontScale="85000" lnSpcReduction="20000"/>
          </a:bodyPr>
          <a:lstStyle/>
          <a:p>
            <a:pPr marL="0" indent="0">
              <a:buNone/>
            </a:pPr>
            <a:r>
              <a:rPr lang="sv-SE" dirty="0"/>
              <a:t>Vårdcentral ska ha tillgång till fysioterapeut och psykosocial resurs. </a:t>
            </a:r>
          </a:p>
          <a:p>
            <a:pPr marL="0" indent="0">
              <a:buNone/>
            </a:pPr>
            <a:r>
              <a:rPr lang="sv-SE" dirty="0"/>
              <a:t>Här borde även arbetsterapeut finnas med.</a:t>
            </a:r>
          </a:p>
          <a:p>
            <a:r>
              <a:rPr lang="sv-SE" dirty="0"/>
              <a:t>I Primärvården finns patienter som har behov av arbetsterapeutiska insatser som inte kan erbjudas av andra professioner.</a:t>
            </a:r>
          </a:p>
          <a:p>
            <a:r>
              <a:rPr lang="sv-SE" dirty="0"/>
              <a:t>Ett team i PV är inte komplett utan arbetsterapeut.</a:t>
            </a:r>
          </a:p>
          <a:p>
            <a:r>
              <a:rPr lang="sv-SE" dirty="0"/>
              <a:t>Syftet med ändringen är att en vårdcentral kan utföra sitt fulla uppdrag inom primärvårdskontexten</a:t>
            </a:r>
          </a:p>
          <a:p>
            <a:endParaRPr lang="sv-SE" dirty="0"/>
          </a:p>
          <a:p>
            <a:endParaRPr lang="sv-SE" dirty="0"/>
          </a:p>
          <a:p>
            <a:endParaRPr lang="sv-SE" dirty="0"/>
          </a:p>
        </p:txBody>
      </p:sp>
      <p:sp>
        <p:nvSpPr>
          <p:cNvPr id="17" name="Platshållare för text 16">
            <a:extLst>
              <a:ext uri="{FF2B5EF4-FFF2-40B4-BE49-F238E27FC236}">
                <a16:creationId xmlns:a16="http://schemas.microsoft.com/office/drawing/2014/main" id="{32C64FF5-AE77-5EB3-E220-713085C0CC02}"/>
              </a:ext>
            </a:extLst>
          </p:cNvPr>
          <p:cNvSpPr>
            <a:spLocks noGrp="1"/>
          </p:cNvSpPr>
          <p:nvPr>
            <p:ph type="body" sz="quarter" idx="25"/>
          </p:nvPr>
        </p:nvSpPr>
        <p:spPr>
          <a:xfrm>
            <a:off x="7155809" y="175499"/>
            <a:ext cx="4969078" cy="3206788"/>
          </a:xfrm>
          <a:solidFill>
            <a:schemeClr val="tx2"/>
          </a:solidFill>
          <a:ln w="19050">
            <a:solidFill>
              <a:schemeClr val="accent1"/>
            </a:solidFill>
          </a:ln>
        </p:spPr>
        <p:txBody>
          <a:bodyPr/>
          <a:lstStyle/>
          <a:p>
            <a:r>
              <a:rPr lang="sv-SE" sz="2000" dirty="0">
                <a:solidFill>
                  <a:schemeClr val="accent1"/>
                </a:solidFill>
              </a:rPr>
              <a:t>Inkommet från:</a:t>
            </a:r>
          </a:p>
          <a:p>
            <a:pPr marL="285750" indent="-285750">
              <a:lnSpc>
                <a:spcPct val="100000"/>
              </a:lnSpc>
              <a:buFontTx/>
              <a:buChar char="-"/>
            </a:pPr>
            <a:r>
              <a:rPr lang="sv-SE" sz="1400" b="0" dirty="0">
                <a:solidFill>
                  <a:schemeClr val="accent1"/>
                </a:solidFill>
              </a:rPr>
              <a:t>Primärvårdsrehab</a:t>
            </a:r>
          </a:p>
          <a:p>
            <a:pPr marL="285750" indent="-285750">
              <a:lnSpc>
                <a:spcPct val="100000"/>
              </a:lnSpc>
              <a:buFontTx/>
              <a:buChar char="-"/>
            </a:pPr>
            <a:endParaRPr lang="sv-SE" sz="1400" b="0" dirty="0">
              <a:solidFill>
                <a:schemeClr val="accent1"/>
              </a:solidFill>
            </a:endParaRPr>
          </a:p>
          <a:p>
            <a:endParaRPr lang="sv-SE" dirty="0"/>
          </a:p>
        </p:txBody>
      </p:sp>
    </p:spTree>
    <p:extLst>
      <p:ext uri="{BB962C8B-B14F-4D97-AF65-F5344CB8AC3E}">
        <p14:creationId xmlns:p14="http://schemas.microsoft.com/office/powerpoint/2010/main" val="1142253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2F61CF-8C96-92F5-3488-15348F0E3C1F}"/>
              </a:ext>
            </a:extLst>
          </p:cNvPr>
          <p:cNvSpPr>
            <a:spLocks noGrp="1"/>
          </p:cNvSpPr>
          <p:nvPr>
            <p:ph type="title"/>
          </p:nvPr>
        </p:nvSpPr>
        <p:spPr/>
        <p:txBody>
          <a:bodyPr/>
          <a:lstStyle/>
          <a:p>
            <a:endParaRPr lang="sv-SE"/>
          </a:p>
        </p:txBody>
      </p:sp>
    </p:spTree>
    <p:extLst>
      <p:ext uri="{BB962C8B-B14F-4D97-AF65-F5344CB8AC3E}">
        <p14:creationId xmlns:p14="http://schemas.microsoft.com/office/powerpoint/2010/main" val="1670940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DE8197-1EBD-4B2D-8C8D-BAC7843042A3}"/>
              </a:ext>
            </a:extLst>
          </p:cNvPr>
          <p:cNvSpPr>
            <a:spLocks noGrp="1"/>
          </p:cNvSpPr>
          <p:nvPr>
            <p:ph type="title"/>
          </p:nvPr>
        </p:nvSpPr>
        <p:spPr>
          <a:xfrm>
            <a:off x="633528" y="517523"/>
            <a:ext cx="7519871" cy="604268"/>
          </a:xfrm>
        </p:spPr>
        <p:txBody>
          <a:bodyPr>
            <a:normAutofit fontScale="90000"/>
          </a:bodyPr>
          <a:lstStyle/>
          <a:p>
            <a:r>
              <a:rPr lang="sv-SE" dirty="0"/>
              <a:t>Dagordning</a:t>
            </a:r>
          </a:p>
        </p:txBody>
      </p:sp>
      <p:sp>
        <p:nvSpPr>
          <p:cNvPr id="3" name="Platshållare för text 2">
            <a:extLst>
              <a:ext uri="{FF2B5EF4-FFF2-40B4-BE49-F238E27FC236}">
                <a16:creationId xmlns:a16="http://schemas.microsoft.com/office/drawing/2014/main" id="{D48B099C-7524-4714-B2B3-B89F85879C0A}"/>
              </a:ext>
            </a:extLst>
          </p:cNvPr>
          <p:cNvSpPr>
            <a:spLocks noGrp="1"/>
          </p:cNvSpPr>
          <p:nvPr>
            <p:ph type="body" sz="quarter" idx="20"/>
          </p:nvPr>
        </p:nvSpPr>
        <p:spPr>
          <a:xfrm>
            <a:off x="633530" y="1121791"/>
            <a:ext cx="10056466" cy="4919356"/>
          </a:xfrm>
        </p:spPr>
        <p:txBody>
          <a:bodyPr>
            <a:normAutofit fontScale="47500" lnSpcReduction="20000"/>
          </a:bodyPr>
          <a:lstStyle/>
          <a:p>
            <a:pPr marL="0" lvl="0" indent="0">
              <a:buNone/>
            </a:pPr>
            <a:r>
              <a:rPr lang="sv-SE" b="1" dirty="0"/>
              <a:t>Informationsärende </a:t>
            </a:r>
          </a:p>
          <a:p>
            <a:r>
              <a:rPr lang="sv-SE" dirty="0" err="1"/>
              <a:t>kl</a:t>
            </a:r>
            <a:r>
              <a:rPr lang="sv-SE" dirty="0"/>
              <a:t> 9.00 Nämnden för Folkhälsa och vårdval		Helen Bengtsson ordförande</a:t>
            </a:r>
          </a:p>
          <a:p>
            <a:r>
              <a:rPr lang="sv-SE" dirty="0" err="1"/>
              <a:t>kl</a:t>
            </a:r>
            <a:r>
              <a:rPr lang="sv-SE" dirty="0"/>
              <a:t> 9.45 Fika </a:t>
            </a:r>
          </a:p>
          <a:p>
            <a:r>
              <a:rPr lang="sv-SE" dirty="0" err="1"/>
              <a:t>kl</a:t>
            </a:r>
            <a:r>
              <a:rPr lang="sv-SE" dirty="0"/>
              <a:t> 10.00 Utveckling läkemedelskostnader	Cecilia Nordquist, läkemedelsenheten</a:t>
            </a:r>
          </a:p>
          <a:p>
            <a:r>
              <a:rPr lang="sv-SE" dirty="0"/>
              <a:t> </a:t>
            </a:r>
            <a:r>
              <a:rPr lang="sv-SE" dirty="0" err="1"/>
              <a:t>kl</a:t>
            </a:r>
            <a:r>
              <a:rPr lang="sv-SE" dirty="0"/>
              <a:t> 10.30 Kvalitetsarbete </a:t>
            </a:r>
          </a:p>
          <a:p>
            <a:pPr lvl="1"/>
            <a:r>
              <a:rPr lang="sv-SE" dirty="0"/>
              <a:t>Vc </a:t>
            </a:r>
            <a:r>
              <a:rPr lang="sv-SE" dirty="0" err="1"/>
              <a:t>Achima</a:t>
            </a:r>
            <a:r>
              <a:rPr lang="sv-SE" dirty="0"/>
              <a:t> Care Vislanda</a:t>
            </a:r>
          </a:p>
          <a:p>
            <a:pPr lvl="1"/>
            <a:r>
              <a:rPr lang="sv-SE" dirty="0"/>
              <a:t>Vc Skärvet</a:t>
            </a:r>
            <a:br>
              <a:rPr lang="sv-SE" dirty="0"/>
            </a:br>
            <a:r>
              <a:rPr lang="sv-SE" dirty="0"/>
              <a:t>Informationsärende </a:t>
            </a:r>
          </a:p>
          <a:p>
            <a:r>
              <a:rPr lang="sv-SE" dirty="0" err="1"/>
              <a:t>kl</a:t>
            </a:r>
            <a:r>
              <a:rPr lang="sv-SE" dirty="0"/>
              <a:t> 11.00 Vårdval, Primärvårdens uppdrag med psykisk ohälsa, statsbidrag</a:t>
            </a:r>
          </a:p>
          <a:p>
            <a:pPr lvl="0"/>
            <a:r>
              <a:rPr lang="sv-SE" dirty="0" err="1"/>
              <a:t>Kl</a:t>
            </a:r>
            <a:r>
              <a:rPr lang="sv-SE" dirty="0"/>
              <a:t> 11.15 AMK</a:t>
            </a:r>
          </a:p>
          <a:p>
            <a:pPr lvl="1"/>
            <a:r>
              <a:rPr lang="sv-SE" dirty="0"/>
              <a:t>Kommande utbildningar från kompetensutvecklingsrådet</a:t>
            </a:r>
          </a:p>
          <a:p>
            <a:pPr lvl="1"/>
            <a:r>
              <a:rPr lang="sv-SE" dirty="0"/>
              <a:t>Återrapportering om arbetsgrupp laboratoriemedicin</a:t>
            </a:r>
          </a:p>
          <a:p>
            <a:pPr lvl="1"/>
            <a:r>
              <a:rPr lang="sv-SE" dirty="0"/>
              <a:t>Information från primärvårdsrådet</a:t>
            </a:r>
          </a:p>
          <a:p>
            <a:pPr lvl="0"/>
            <a:r>
              <a:rPr lang="sv-SE" dirty="0" err="1"/>
              <a:t>Kl</a:t>
            </a:r>
            <a:r>
              <a:rPr lang="sv-SE" dirty="0"/>
              <a:t> 11.30 Chefsläkarnytt</a:t>
            </a:r>
          </a:p>
          <a:p>
            <a:pPr lvl="1"/>
            <a:r>
              <a:rPr lang="sv-SE" dirty="0"/>
              <a:t>Kontaktvägar Läkare till Läkare</a:t>
            </a:r>
          </a:p>
          <a:p>
            <a:pPr marL="0" indent="0">
              <a:buNone/>
            </a:pPr>
            <a:r>
              <a:rPr lang="sv-SE" dirty="0"/>
              <a:t>	</a:t>
            </a:r>
          </a:p>
          <a:p>
            <a:pPr lvl="1"/>
            <a:endParaRPr lang="sv-SE" dirty="0"/>
          </a:p>
          <a:p>
            <a:endParaRPr lang="sv-SE" dirty="0"/>
          </a:p>
          <a:p>
            <a:endParaRPr lang="sv-SE" dirty="0"/>
          </a:p>
          <a:p>
            <a:endParaRPr lang="sv-SE" dirty="0"/>
          </a:p>
        </p:txBody>
      </p:sp>
      <p:sp>
        <p:nvSpPr>
          <p:cNvPr id="4" name="Platshållare för text 3">
            <a:extLst>
              <a:ext uri="{FF2B5EF4-FFF2-40B4-BE49-F238E27FC236}">
                <a16:creationId xmlns:a16="http://schemas.microsoft.com/office/drawing/2014/main" id="{04BFEC6A-646A-431F-86AA-E22138E59D4B}"/>
              </a:ext>
            </a:extLst>
          </p:cNvPr>
          <p:cNvSpPr>
            <a:spLocks noGrp="1"/>
          </p:cNvSpPr>
          <p:nvPr>
            <p:ph type="body" sz="quarter" idx="25"/>
          </p:nvPr>
        </p:nvSpPr>
        <p:spPr>
          <a:xfrm>
            <a:off x="9662473" y="225117"/>
            <a:ext cx="2351647" cy="2404961"/>
          </a:xfrm>
        </p:spPr>
        <p:txBody>
          <a:bodyPr/>
          <a:lstStyle/>
          <a:p>
            <a:endParaRPr lang="sv-SE" dirty="0"/>
          </a:p>
        </p:txBody>
      </p:sp>
    </p:spTree>
    <p:extLst>
      <p:ext uri="{BB962C8B-B14F-4D97-AF65-F5344CB8AC3E}">
        <p14:creationId xmlns:p14="http://schemas.microsoft.com/office/powerpoint/2010/main" val="3410730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Region Kronobergs logotyp">
            <a:extLst>
              <a:ext uri="{FF2B5EF4-FFF2-40B4-BE49-F238E27FC236}">
                <a16:creationId xmlns:a16="http://schemas.microsoft.com/office/drawing/2014/main" id="{12B0327A-ECA8-E266-3A67-B03F5CAA5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black">
          <a:xfrm>
            <a:off x="1639334" y="1786467"/>
            <a:ext cx="1947600" cy="2298552"/>
          </a:xfrm>
          <a:prstGeom prst="rect">
            <a:avLst/>
          </a:prstGeom>
        </p:spPr>
      </p:pic>
      <p:sp>
        <p:nvSpPr>
          <p:cNvPr id="4" name="Rubrik 3">
            <a:extLst>
              <a:ext uri="{FF2B5EF4-FFF2-40B4-BE49-F238E27FC236}">
                <a16:creationId xmlns:a16="http://schemas.microsoft.com/office/drawing/2014/main" id="{0E272219-9BE1-5F03-623C-A04626759FD2}"/>
              </a:ext>
            </a:extLst>
          </p:cNvPr>
          <p:cNvSpPr>
            <a:spLocks noGrp="1"/>
          </p:cNvSpPr>
          <p:nvPr>
            <p:ph type="title"/>
          </p:nvPr>
        </p:nvSpPr>
        <p:spPr>
          <a:xfrm>
            <a:off x="6181344" y="864105"/>
            <a:ext cx="5846064" cy="3535156"/>
          </a:xfrm>
        </p:spPr>
        <p:txBody>
          <a:bodyPr>
            <a:normAutofit/>
          </a:bodyPr>
          <a:lstStyle/>
          <a:p>
            <a:pPr algn="l"/>
            <a:r>
              <a:rPr lang="sv-SE" sz="5400" dirty="0"/>
              <a:t>Läkemedelsnytt</a:t>
            </a:r>
            <a:br>
              <a:rPr lang="sv-SE" sz="5400" dirty="0"/>
            </a:br>
            <a:r>
              <a:rPr lang="sv-SE" sz="5400" dirty="0"/>
              <a:t>PV-forum</a:t>
            </a:r>
          </a:p>
        </p:txBody>
      </p:sp>
      <p:sp>
        <p:nvSpPr>
          <p:cNvPr id="5" name="Underrubrik 4">
            <a:extLst>
              <a:ext uri="{FF2B5EF4-FFF2-40B4-BE49-F238E27FC236}">
                <a16:creationId xmlns:a16="http://schemas.microsoft.com/office/drawing/2014/main" id="{44218442-D758-34D8-257C-33FD1FD439A1}"/>
              </a:ext>
            </a:extLst>
          </p:cNvPr>
          <p:cNvSpPr>
            <a:spLocks noGrp="1"/>
          </p:cNvSpPr>
          <p:nvPr>
            <p:ph type="subTitle" idx="1"/>
          </p:nvPr>
        </p:nvSpPr>
        <p:spPr/>
        <p:txBody>
          <a:bodyPr/>
          <a:lstStyle/>
          <a:p>
            <a:pPr algn="l"/>
            <a:r>
              <a:rPr lang="sv-SE" dirty="0"/>
              <a:t>2025-04-29</a:t>
            </a:r>
          </a:p>
        </p:txBody>
      </p:sp>
    </p:spTree>
    <p:extLst>
      <p:ext uri="{BB962C8B-B14F-4D97-AF65-F5344CB8AC3E}">
        <p14:creationId xmlns:p14="http://schemas.microsoft.com/office/powerpoint/2010/main" val="1884519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10AB75-016A-4535-8091-35D9CB1593DD}"/>
              </a:ext>
            </a:extLst>
          </p:cNvPr>
          <p:cNvSpPr>
            <a:spLocks noGrp="1"/>
          </p:cNvSpPr>
          <p:nvPr>
            <p:ph type="title"/>
          </p:nvPr>
        </p:nvSpPr>
        <p:spPr>
          <a:xfrm>
            <a:off x="6333197" y="1514253"/>
            <a:ext cx="5468112" cy="3535156"/>
          </a:xfrm>
        </p:spPr>
        <p:txBody>
          <a:bodyPr>
            <a:normAutofit/>
          </a:bodyPr>
          <a:lstStyle/>
          <a:p>
            <a:pPr algn="l"/>
            <a:r>
              <a:rPr lang="sv-SE" dirty="0"/>
              <a:t>Högkostnads-skyddet</a:t>
            </a:r>
          </a:p>
        </p:txBody>
      </p:sp>
      <p:pic>
        <p:nvPicPr>
          <p:cNvPr id="4" name="Bildobjekt 3">
            <a:extLst>
              <a:ext uri="{FF2B5EF4-FFF2-40B4-BE49-F238E27FC236}">
                <a16:creationId xmlns:a16="http://schemas.microsoft.com/office/drawing/2014/main" id="{5046CB6C-D5D0-44B7-9950-EC9632C6A7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918" y="1514253"/>
            <a:ext cx="2539682" cy="2539682"/>
          </a:xfrm>
          <a:prstGeom prst="rect">
            <a:avLst/>
          </a:prstGeom>
        </p:spPr>
      </p:pic>
    </p:spTree>
    <p:extLst>
      <p:ext uri="{BB962C8B-B14F-4D97-AF65-F5344CB8AC3E}">
        <p14:creationId xmlns:p14="http://schemas.microsoft.com/office/powerpoint/2010/main" val="1567015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35274F-3DAE-4478-B228-4864BD006495}"/>
              </a:ext>
            </a:extLst>
          </p:cNvPr>
          <p:cNvSpPr>
            <a:spLocks noGrp="1"/>
          </p:cNvSpPr>
          <p:nvPr>
            <p:ph type="title"/>
          </p:nvPr>
        </p:nvSpPr>
        <p:spPr>
          <a:xfrm>
            <a:off x="633075" y="154780"/>
            <a:ext cx="10188270" cy="1325563"/>
          </a:xfrm>
        </p:spPr>
        <p:txBody>
          <a:bodyPr>
            <a:normAutofit/>
          </a:bodyPr>
          <a:lstStyle/>
          <a:p>
            <a:r>
              <a:rPr lang="sv-SE" dirty="0"/>
              <a:t>Förändrat högkostnadsskydd för läkemedel</a:t>
            </a:r>
          </a:p>
        </p:txBody>
      </p:sp>
      <p:sp>
        <p:nvSpPr>
          <p:cNvPr id="3" name="Platshållare för innehåll 2">
            <a:extLst>
              <a:ext uri="{FF2B5EF4-FFF2-40B4-BE49-F238E27FC236}">
                <a16:creationId xmlns:a16="http://schemas.microsoft.com/office/drawing/2014/main" id="{8AF676A5-8337-4F77-9956-D9A7F880D969}"/>
              </a:ext>
            </a:extLst>
          </p:cNvPr>
          <p:cNvSpPr>
            <a:spLocks noGrp="1"/>
          </p:cNvSpPr>
          <p:nvPr>
            <p:ph sz="quarter" idx="15"/>
          </p:nvPr>
        </p:nvSpPr>
        <p:spPr>
          <a:xfrm>
            <a:off x="633075" y="1712977"/>
            <a:ext cx="10331335" cy="4479862"/>
          </a:xfrm>
        </p:spPr>
        <p:txBody>
          <a:bodyPr/>
          <a:lstStyle/>
          <a:p>
            <a:pPr marL="0" indent="0">
              <a:buNone/>
            </a:pPr>
            <a:r>
              <a:rPr lang="sv-SE" sz="2400" dirty="0"/>
              <a:t>Regeringen föreslår att:</a:t>
            </a:r>
          </a:p>
          <a:p>
            <a:r>
              <a:rPr lang="sv-SE" sz="2400" dirty="0"/>
              <a:t>kostnadstaket höjs från 2 900 kr till 3 800 kr</a:t>
            </a:r>
          </a:p>
          <a:p>
            <a:r>
              <a:rPr lang="sv-SE" sz="2400" dirty="0"/>
              <a:t>beloppen inom högkostnadstrappan höjs i varje steg</a:t>
            </a:r>
          </a:p>
          <a:p>
            <a:r>
              <a:rPr lang="sv-SE" sz="2400" dirty="0"/>
              <a:t>patientens andel höjs i de första stegen i trappan</a:t>
            </a:r>
          </a:p>
          <a:p>
            <a:pPr marL="0" indent="0">
              <a:buNone/>
            </a:pPr>
            <a:r>
              <a:rPr lang="sv-SE" sz="2400" dirty="0"/>
              <a:t>Lagändringen förväntas träda i kraft </a:t>
            </a:r>
            <a:r>
              <a:rPr lang="sv-SE" sz="2400" b="1" dirty="0"/>
              <a:t>den 1 juli 2025.</a:t>
            </a:r>
          </a:p>
          <a:p>
            <a:endParaRPr lang="sv-SE" dirty="0"/>
          </a:p>
        </p:txBody>
      </p:sp>
      <p:pic>
        <p:nvPicPr>
          <p:cNvPr id="5" name="Bildobjekt 4">
            <a:extLst>
              <a:ext uri="{FF2B5EF4-FFF2-40B4-BE49-F238E27FC236}">
                <a16:creationId xmlns:a16="http://schemas.microsoft.com/office/drawing/2014/main" id="{35A0CB4C-B328-4AA0-BBB1-D231A4F3E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5071" y="2159159"/>
            <a:ext cx="2539682" cy="2539682"/>
          </a:xfrm>
          <a:prstGeom prst="rect">
            <a:avLst/>
          </a:prstGeom>
        </p:spPr>
      </p:pic>
    </p:spTree>
    <p:extLst>
      <p:ext uri="{BB962C8B-B14F-4D97-AF65-F5344CB8AC3E}">
        <p14:creationId xmlns:p14="http://schemas.microsoft.com/office/powerpoint/2010/main" val="4232827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52021B-8632-470B-BFF1-B672527979AA}"/>
              </a:ext>
            </a:extLst>
          </p:cNvPr>
          <p:cNvSpPr>
            <a:spLocks noGrp="1"/>
          </p:cNvSpPr>
          <p:nvPr>
            <p:ph type="title"/>
          </p:nvPr>
        </p:nvSpPr>
        <p:spPr>
          <a:xfrm>
            <a:off x="633528" y="131577"/>
            <a:ext cx="10632887" cy="1325563"/>
          </a:xfrm>
        </p:spPr>
        <p:txBody>
          <a:bodyPr>
            <a:normAutofit/>
          </a:bodyPr>
          <a:lstStyle/>
          <a:p>
            <a:r>
              <a:rPr lang="sv-SE" dirty="0"/>
              <a:t>Förändrat högkostnadsskydd för läkemedel</a:t>
            </a:r>
          </a:p>
        </p:txBody>
      </p:sp>
      <p:pic>
        <p:nvPicPr>
          <p:cNvPr id="4" name="Bildobjekt 3">
            <a:extLst>
              <a:ext uri="{FF2B5EF4-FFF2-40B4-BE49-F238E27FC236}">
                <a16:creationId xmlns:a16="http://schemas.microsoft.com/office/drawing/2014/main" id="{CFD134AA-258F-4B1C-902D-A2A4C8DA90A1}"/>
              </a:ext>
            </a:extLst>
          </p:cNvPr>
          <p:cNvPicPr>
            <a:picLocks noChangeAspect="1"/>
          </p:cNvPicPr>
          <p:nvPr/>
        </p:nvPicPr>
        <p:blipFill>
          <a:blip r:embed="rId3"/>
          <a:stretch>
            <a:fillRect/>
          </a:stretch>
        </p:blipFill>
        <p:spPr>
          <a:xfrm>
            <a:off x="44542" y="1433844"/>
            <a:ext cx="11745122" cy="4748859"/>
          </a:xfrm>
          <a:prstGeom prst="rect">
            <a:avLst/>
          </a:prstGeom>
        </p:spPr>
      </p:pic>
    </p:spTree>
    <p:extLst>
      <p:ext uri="{BB962C8B-B14F-4D97-AF65-F5344CB8AC3E}">
        <p14:creationId xmlns:p14="http://schemas.microsoft.com/office/powerpoint/2010/main" val="690289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0B06DB-05C6-4CBD-8B79-7CA7F1527DFE}"/>
              </a:ext>
            </a:extLst>
          </p:cNvPr>
          <p:cNvSpPr>
            <a:spLocks noGrp="1"/>
          </p:cNvSpPr>
          <p:nvPr>
            <p:ph type="title"/>
          </p:nvPr>
        </p:nvSpPr>
        <p:spPr>
          <a:xfrm>
            <a:off x="633528" y="115186"/>
            <a:ext cx="8336301" cy="1325563"/>
          </a:xfrm>
        </p:spPr>
        <p:txBody>
          <a:bodyPr/>
          <a:lstStyle/>
          <a:p>
            <a:r>
              <a:rPr lang="sv-SE" dirty="0"/>
              <a:t>Nuvarande högkostnadstrappa</a:t>
            </a:r>
          </a:p>
        </p:txBody>
      </p:sp>
      <p:pic>
        <p:nvPicPr>
          <p:cNvPr id="4" name="Bildobjekt 3">
            <a:extLst>
              <a:ext uri="{FF2B5EF4-FFF2-40B4-BE49-F238E27FC236}">
                <a16:creationId xmlns:a16="http://schemas.microsoft.com/office/drawing/2014/main" id="{0CB22F96-2F52-449E-8849-B3010B5C1A7F}"/>
              </a:ext>
            </a:extLst>
          </p:cNvPr>
          <p:cNvPicPr>
            <a:picLocks noChangeAspect="1"/>
          </p:cNvPicPr>
          <p:nvPr/>
        </p:nvPicPr>
        <p:blipFill>
          <a:blip r:embed="rId3"/>
          <a:stretch>
            <a:fillRect/>
          </a:stretch>
        </p:blipFill>
        <p:spPr>
          <a:xfrm>
            <a:off x="1235515" y="1659053"/>
            <a:ext cx="8646715" cy="4741747"/>
          </a:xfrm>
          <a:prstGeom prst="rect">
            <a:avLst/>
          </a:prstGeom>
        </p:spPr>
      </p:pic>
    </p:spTree>
    <p:extLst>
      <p:ext uri="{BB962C8B-B14F-4D97-AF65-F5344CB8AC3E}">
        <p14:creationId xmlns:p14="http://schemas.microsoft.com/office/powerpoint/2010/main" val="3041685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10AB75-016A-4535-8091-35D9CB1593DD}"/>
              </a:ext>
            </a:extLst>
          </p:cNvPr>
          <p:cNvSpPr>
            <a:spLocks noGrp="1"/>
          </p:cNvSpPr>
          <p:nvPr>
            <p:ph type="title"/>
          </p:nvPr>
        </p:nvSpPr>
        <p:spPr>
          <a:xfrm>
            <a:off x="6254496" y="1355017"/>
            <a:ext cx="5650121" cy="3535156"/>
          </a:xfrm>
        </p:spPr>
        <p:txBody>
          <a:bodyPr>
            <a:normAutofit/>
          </a:bodyPr>
          <a:lstStyle/>
          <a:p>
            <a:pPr algn="l"/>
            <a:r>
              <a:rPr lang="sv-SE" dirty="0"/>
              <a:t>Läkemedels-kostnader</a:t>
            </a:r>
          </a:p>
        </p:txBody>
      </p:sp>
      <p:pic>
        <p:nvPicPr>
          <p:cNvPr id="7" name="Bildobjekt 6">
            <a:extLst>
              <a:ext uri="{FF2B5EF4-FFF2-40B4-BE49-F238E27FC236}">
                <a16:creationId xmlns:a16="http://schemas.microsoft.com/office/drawing/2014/main" id="{329294AE-45CE-4F2D-9A23-A4DA2C69FB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081" y="1355017"/>
            <a:ext cx="2555065" cy="2555065"/>
          </a:xfrm>
          <a:prstGeom prst="rect">
            <a:avLst/>
          </a:prstGeom>
        </p:spPr>
      </p:pic>
    </p:spTree>
    <p:extLst>
      <p:ext uri="{BB962C8B-B14F-4D97-AF65-F5344CB8AC3E}">
        <p14:creationId xmlns:p14="http://schemas.microsoft.com/office/powerpoint/2010/main" val="2054454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noChangeAspect="1"/>
          </p:cNvGraphicFramePr>
          <p:nvPr>
            <p:ph/>
            <p:extLst/>
          </p:nvPr>
        </p:nvGraphicFramePr>
        <p:xfrm>
          <a:off x="130628" y="-151230"/>
          <a:ext cx="11672595" cy="6719977"/>
        </p:xfrm>
        <a:graphic>
          <a:graphicData uri="http://schemas.openxmlformats.org/drawingml/2006/chart">
            <c:chart xmlns:c="http://schemas.openxmlformats.org/drawingml/2006/chart" xmlns:r="http://schemas.openxmlformats.org/officeDocument/2006/relationships" r:id="rId3"/>
          </a:graphicData>
        </a:graphic>
      </p:graphicFrame>
      <p:sp>
        <p:nvSpPr>
          <p:cNvPr id="6147" name="Text Box 3"/>
          <p:cNvSpPr txBox="1">
            <a:spLocks noChangeArrowheads="1"/>
          </p:cNvSpPr>
          <p:nvPr/>
        </p:nvSpPr>
        <p:spPr bwMode="auto">
          <a:xfrm>
            <a:off x="2442293" y="5960968"/>
            <a:ext cx="1728192" cy="64633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charset="0"/>
                <a:ea typeface="+mn-ea"/>
                <a:cs typeface="+mn-cs"/>
              </a:rPr>
              <a:t>Rabatter som betalats tillbaka till regionen i efterhand ingår inte</a:t>
            </a:r>
          </a:p>
        </p:txBody>
      </p:sp>
      <p:sp>
        <p:nvSpPr>
          <p:cNvPr id="4" name="Höger klammerparentes 3"/>
          <p:cNvSpPr/>
          <p:nvPr/>
        </p:nvSpPr>
        <p:spPr>
          <a:xfrm>
            <a:off x="10298891" y="2808514"/>
            <a:ext cx="222072" cy="2634571"/>
          </a:xfrm>
          <a:prstGeom prst="rightBrace">
            <a:avLst>
              <a:gd name="adj1" fmla="val 20783"/>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5" name="textruta 4"/>
          <p:cNvSpPr txBox="1"/>
          <p:nvPr/>
        </p:nvSpPr>
        <p:spPr>
          <a:xfrm>
            <a:off x="10498035" y="3906119"/>
            <a:ext cx="109874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Open Sans"/>
                <a:ea typeface="+mn-ea"/>
                <a:cs typeface="+mn-cs"/>
              </a:rPr>
              <a:t>Läkemedels- förmån (recept)</a:t>
            </a:r>
          </a:p>
        </p:txBody>
      </p:sp>
      <p:sp>
        <p:nvSpPr>
          <p:cNvPr id="6" name="Höger klammerparentes 5"/>
          <p:cNvSpPr/>
          <p:nvPr/>
        </p:nvSpPr>
        <p:spPr>
          <a:xfrm>
            <a:off x="10298891" y="1782147"/>
            <a:ext cx="222072" cy="987815"/>
          </a:xfrm>
          <a:prstGeom prst="rightBrace">
            <a:avLst>
              <a:gd name="adj1" fmla="val 8333"/>
              <a:gd name="adj2" fmla="val 5194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8" name="textruta 7"/>
          <p:cNvSpPr txBox="1"/>
          <p:nvPr/>
        </p:nvSpPr>
        <p:spPr>
          <a:xfrm>
            <a:off x="10498035" y="1889367"/>
            <a:ext cx="98039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Open Sans"/>
                <a:ea typeface="+mn-ea"/>
                <a:cs typeface="+mn-cs"/>
              </a:rPr>
              <a:t>Rekvirerade läkemedel (avdelningar, mottagningar)</a:t>
            </a:r>
          </a:p>
        </p:txBody>
      </p:sp>
      <p:sp>
        <p:nvSpPr>
          <p:cNvPr id="3" name="textruta 2"/>
          <p:cNvSpPr txBox="1"/>
          <p:nvPr/>
        </p:nvSpPr>
        <p:spPr>
          <a:xfrm>
            <a:off x="4495136" y="6107082"/>
            <a:ext cx="2084867" cy="461665"/>
          </a:xfrm>
          <a:prstGeom prst="rect">
            <a:avLst/>
          </a:prstGeom>
          <a:solidFill>
            <a:schemeClr val="bg1"/>
          </a:solidFill>
          <a:ln>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Inklusive förbruknings-artiklar inom förmånen</a:t>
            </a:r>
          </a:p>
        </p:txBody>
      </p:sp>
      <p:sp>
        <p:nvSpPr>
          <p:cNvPr id="9" name="textruta 8"/>
          <p:cNvSpPr txBox="1"/>
          <p:nvPr/>
        </p:nvSpPr>
        <p:spPr>
          <a:xfrm>
            <a:off x="6904654" y="5941692"/>
            <a:ext cx="2664296" cy="646331"/>
          </a:xfrm>
          <a:prstGeom prst="rect">
            <a:avLst/>
          </a:prstGeom>
          <a:solidFill>
            <a:schemeClr val="bg1"/>
          </a:solidFill>
          <a:ln>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*Smittskyddsläkemedel och övriga landstingssubventionerade läkemedel ingår inte i diagrammet.</a:t>
            </a:r>
          </a:p>
        </p:txBody>
      </p:sp>
    </p:spTree>
    <p:extLst>
      <p:ext uri="{BB962C8B-B14F-4D97-AF65-F5344CB8AC3E}">
        <p14:creationId xmlns:p14="http://schemas.microsoft.com/office/powerpoint/2010/main" val="2356132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00000000-0008-0000-0300-000004000000}"/>
              </a:ext>
            </a:extLst>
          </p:cNvPr>
          <p:cNvGraphicFramePr>
            <a:graphicFrameLocks/>
          </p:cNvGraphicFramePr>
          <p:nvPr>
            <p:extLst/>
          </p:nvPr>
        </p:nvGraphicFramePr>
        <p:xfrm>
          <a:off x="363895" y="1026368"/>
          <a:ext cx="11402008" cy="5001208"/>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27C710C2-79B8-4FB0-AA0B-FF0F5105A264}"/>
              </a:ext>
            </a:extLst>
          </p:cNvPr>
          <p:cNvSpPr/>
          <p:nvPr/>
        </p:nvSpPr>
        <p:spPr>
          <a:xfrm>
            <a:off x="1040235" y="172360"/>
            <a:ext cx="9223449"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kumimoji="0" lang="sv-SE" sz="1800" b="1" i="0" u="none" strike="noStrike" kern="1200" cap="none" spc="0" normalizeH="0" baseline="0" noProof="0" dirty="0">
                <a:ln>
                  <a:noFill/>
                </a:ln>
                <a:solidFill>
                  <a:prstClr val="black"/>
                </a:solidFill>
                <a:effectLst/>
                <a:uLnTx/>
                <a:uFillTx/>
                <a:latin typeface="Open Sans"/>
                <a:ea typeface="+mn-ea"/>
                <a:cs typeface="+mn-cs"/>
              </a:rPr>
              <a:t>Kostnadsutveckling läkemedel (ej förbrukningsartiklar) </a:t>
            </a:r>
          </a:p>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kumimoji="0" lang="sv-SE" sz="1800" b="1" i="0" u="none" strike="noStrike" kern="1200" cap="none" spc="0" normalizeH="0" baseline="0" noProof="0" dirty="0">
                <a:ln>
                  <a:noFill/>
                </a:ln>
                <a:solidFill>
                  <a:prstClr val="black"/>
                </a:solidFill>
                <a:effectLst/>
                <a:uLnTx/>
                <a:uFillTx/>
                <a:latin typeface="Open Sans"/>
                <a:ea typeface="+mn-ea"/>
                <a:cs typeface="+mn-cs"/>
              </a:rPr>
              <a:t> Kronoberg 2012-2024</a:t>
            </a:r>
          </a:p>
        </p:txBody>
      </p:sp>
      <p:sp>
        <p:nvSpPr>
          <p:cNvPr id="5" name="textruta 4">
            <a:extLst>
              <a:ext uri="{FF2B5EF4-FFF2-40B4-BE49-F238E27FC236}">
                <a16:creationId xmlns:a16="http://schemas.microsoft.com/office/drawing/2014/main" id="{F0E1CB3E-E750-4CE0-A490-CDF50523E761}"/>
              </a:ext>
            </a:extLst>
          </p:cNvPr>
          <p:cNvSpPr txBox="1"/>
          <p:nvPr/>
        </p:nvSpPr>
        <p:spPr>
          <a:xfrm>
            <a:off x="1191651" y="3354701"/>
            <a:ext cx="5305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000000"/>
                </a:solidFill>
                <a:effectLst/>
                <a:uLnTx/>
                <a:uFillTx/>
                <a:latin typeface="Open Sans"/>
                <a:ea typeface="+mn-ea"/>
                <a:cs typeface="+mn-cs"/>
              </a:rPr>
              <a:t>510</a:t>
            </a:r>
          </a:p>
        </p:txBody>
      </p:sp>
      <p:sp>
        <p:nvSpPr>
          <p:cNvPr id="6" name="textruta 5">
            <a:extLst>
              <a:ext uri="{FF2B5EF4-FFF2-40B4-BE49-F238E27FC236}">
                <a16:creationId xmlns:a16="http://schemas.microsoft.com/office/drawing/2014/main" id="{A92BC374-DF32-41EC-AF9F-99CFB4676FBE}"/>
              </a:ext>
            </a:extLst>
          </p:cNvPr>
          <p:cNvSpPr txBox="1"/>
          <p:nvPr/>
        </p:nvSpPr>
        <p:spPr>
          <a:xfrm>
            <a:off x="1914534" y="3437576"/>
            <a:ext cx="40608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000000"/>
                </a:solidFill>
                <a:effectLst/>
                <a:uLnTx/>
                <a:uFillTx/>
                <a:latin typeface="Open Sans"/>
                <a:ea typeface="+mn-ea"/>
                <a:cs typeface="+mn-cs"/>
              </a:rPr>
              <a:t>496</a:t>
            </a:r>
          </a:p>
        </p:txBody>
      </p:sp>
      <p:sp>
        <p:nvSpPr>
          <p:cNvPr id="7" name="textruta 6">
            <a:extLst>
              <a:ext uri="{FF2B5EF4-FFF2-40B4-BE49-F238E27FC236}">
                <a16:creationId xmlns:a16="http://schemas.microsoft.com/office/drawing/2014/main" id="{8B3D4E7C-DFC9-4ED7-9BF3-B535554DA9B9}"/>
              </a:ext>
            </a:extLst>
          </p:cNvPr>
          <p:cNvSpPr txBox="1"/>
          <p:nvPr/>
        </p:nvSpPr>
        <p:spPr>
          <a:xfrm>
            <a:off x="3424700" y="3354701"/>
            <a:ext cx="5305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000000"/>
                </a:solidFill>
                <a:effectLst/>
                <a:uLnTx/>
                <a:uFillTx/>
                <a:latin typeface="Open Sans"/>
                <a:ea typeface="+mn-ea"/>
                <a:cs typeface="+mn-cs"/>
              </a:rPr>
              <a:t>517</a:t>
            </a:r>
          </a:p>
        </p:txBody>
      </p:sp>
      <p:sp>
        <p:nvSpPr>
          <p:cNvPr id="8" name="textruta 7">
            <a:extLst>
              <a:ext uri="{FF2B5EF4-FFF2-40B4-BE49-F238E27FC236}">
                <a16:creationId xmlns:a16="http://schemas.microsoft.com/office/drawing/2014/main" id="{26945576-27D0-4124-845C-4D1DE2C3B0DF}"/>
              </a:ext>
            </a:extLst>
          </p:cNvPr>
          <p:cNvSpPr txBox="1"/>
          <p:nvPr/>
        </p:nvSpPr>
        <p:spPr>
          <a:xfrm>
            <a:off x="4915374" y="3043571"/>
            <a:ext cx="5305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000000"/>
                </a:solidFill>
                <a:effectLst/>
                <a:uLnTx/>
                <a:uFillTx/>
                <a:latin typeface="Open Sans"/>
                <a:ea typeface="+mn-ea"/>
                <a:cs typeface="+mn-cs"/>
              </a:rPr>
              <a:t>611</a:t>
            </a:r>
          </a:p>
        </p:txBody>
      </p:sp>
      <p:sp>
        <p:nvSpPr>
          <p:cNvPr id="9" name="textruta 8">
            <a:extLst>
              <a:ext uri="{FF2B5EF4-FFF2-40B4-BE49-F238E27FC236}">
                <a16:creationId xmlns:a16="http://schemas.microsoft.com/office/drawing/2014/main" id="{B6182339-4FF9-45DB-814B-28FB4F4E58EB}"/>
              </a:ext>
            </a:extLst>
          </p:cNvPr>
          <p:cNvSpPr txBox="1"/>
          <p:nvPr/>
        </p:nvSpPr>
        <p:spPr>
          <a:xfrm>
            <a:off x="5534458" y="2918626"/>
            <a:ext cx="5305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000000"/>
                </a:solidFill>
                <a:effectLst/>
                <a:uLnTx/>
                <a:uFillTx/>
                <a:latin typeface="Open Sans"/>
                <a:ea typeface="+mn-ea"/>
                <a:cs typeface="+mn-cs"/>
              </a:rPr>
              <a:t>650</a:t>
            </a:r>
          </a:p>
        </p:txBody>
      </p:sp>
      <p:sp>
        <p:nvSpPr>
          <p:cNvPr id="10" name="textruta 9">
            <a:extLst>
              <a:ext uri="{FF2B5EF4-FFF2-40B4-BE49-F238E27FC236}">
                <a16:creationId xmlns:a16="http://schemas.microsoft.com/office/drawing/2014/main" id="{43625652-DAF2-4B5F-B5F4-619659423181}"/>
              </a:ext>
            </a:extLst>
          </p:cNvPr>
          <p:cNvSpPr txBox="1"/>
          <p:nvPr/>
        </p:nvSpPr>
        <p:spPr>
          <a:xfrm>
            <a:off x="6305866" y="2661797"/>
            <a:ext cx="5305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000000"/>
                </a:solidFill>
                <a:effectLst/>
                <a:uLnTx/>
                <a:uFillTx/>
                <a:latin typeface="Open Sans"/>
                <a:ea typeface="+mn-ea"/>
                <a:cs typeface="+mn-cs"/>
              </a:rPr>
              <a:t>717</a:t>
            </a:r>
          </a:p>
        </p:txBody>
      </p:sp>
      <p:sp>
        <p:nvSpPr>
          <p:cNvPr id="11" name="textruta 10">
            <a:extLst>
              <a:ext uri="{FF2B5EF4-FFF2-40B4-BE49-F238E27FC236}">
                <a16:creationId xmlns:a16="http://schemas.microsoft.com/office/drawing/2014/main" id="{0607D93A-550B-4120-94C8-3FC610CB34F1}"/>
              </a:ext>
            </a:extLst>
          </p:cNvPr>
          <p:cNvSpPr txBox="1"/>
          <p:nvPr/>
        </p:nvSpPr>
        <p:spPr>
          <a:xfrm>
            <a:off x="4170037" y="3166682"/>
            <a:ext cx="5305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000000"/>
                </a:solidFill>
                <a:effectLst/>
                <a:uLnTx/>
                <a:uFillTx/>
                <a:latin typeface="Open Sans"/>
                <a:ea typeface="+mn-ea"/>
                <a:cs typeface="+mn-cs"/>
              </a:rPr>
              <a:t>564</a:t>
            </a:r>
          </a:p>
        </p:txBody>
      </p:sp>
      <p:sp>
        <p:nvSpPr>
          <p:cNvPr id="12" name="textruta 11">
            <a:extLst>
              <a:ext uri="{FF2B5EF4-FFF2-40B4-BE49-F238E27FC236}">
                <a16:creationId xmlns:a16="http://schemas.microsoft.com/office/drawing/2014/main" id="{48F40712-D2AC-4440-8166-1509AEAD018C}"/>
              </a:ext>
            </a:extLst>
          </p:cNvPr>
          <p:cNvSpPr txBox="1"/>
          <p:nvPr/>
        </p:nvSpPr>
        <p:spPr>
          <a:xfrm>
            <a:off x="7039203" y="2538687"/>
            <a:ext cx="5305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000000"/>
                </a:solidFill>
                <a:effectLst/>
                <a:uLnTx/>
                <a:uFillTx/>
                <a:latin typeface="Open Sans"/>
                <a:ea typeface="+mn-ea"/>
                <a:cs typeface="+mn-cs"/>
              </a:rPr>
              <a:t>760</a:t>
            </a:r>
          </a:p>
        </p:txBody>
      </p:sp>
      <p:sp>
        <p:nvSpPr>
          <p:cNvPr id="13" name="textruta 12">
            <a:extLst>
              <a:ext uri="{FF2B5EF4-FFF2-40B4-BE49-F238E27FC236}">
                <a16:creationId xmlns:a16="http://schemas.microsoft.com/office/drawing/2014/main" id="{83EDCCD3-6D3C-496D-AEFC-50E1347F575F}"/>
              </a:ext>
            </a:extLst>
          </p:cNvPr>
          <p:cNvSpPr txBox="1"/>
          <p:nvPr/>
        </p:nvSpPr>
        <p:spPr>
          <a:xfrm>
            <a:off x="2669617" y="3452733"/>
            <a:ext cx="40608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000000"/>
                </a:solidFill>
                <a:effectLst/>
                <a:uLnTx/>
                <a:uFillTx/>
                <a:latin typeface="Open Sans"/>
                <a:ea typeface="+mn-ea"/>
                <a:cs typeface="+mn-cs"/>
              </a:rPr>
              <a:t>488</a:t>
            </a:r>
          </a:p>
        </p:txBody>
      </p:sp>
      <p:sp>
        <p:nvSpPr>
          <p:cNvPr id="14" name="textruta 13">
            <a:extLst>
              <a:ext uri="{FF2B5EF4-FFF2-40B4-BE49-F238E27FC236}">
                <a16:creationId xmlns:a16="http://schemas.microsoft.com/office/drawing/2014/main" id="{58A71DB9-B92E-4D03-A391-F852A256D514}"/>
              </a:ext>
            </a:extLst>
          </p:cNvPr>
          <p:cNvSpPr txBox="1"/>
          <p:nvPr/>
        </p:nvSpPr>
        <p:spPr>
          <a:xfrm>
            <a:off x="7772540" y="2415577"/>
            <a:ext cx="40608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000000"/>
                </a:solidFill>
                <a:effectLst/>
                <a:uLnTx/>
                <a:uFillTx/>
                <a:latin typeface="Open Sans"/>
                <a:ea typeface="+mn-ea"/>
                <a:cs typeface="+mn-cs"/>
              </a:rPr>
              <a:t>794</a:t>
            </a:r>
          </a:p>
        </p:txBody>
      </p:sp>
      <p:sp>
        <p:nvSpPr>
          <p:cNvPr id="15" name="textruta 14">
            <a:extLst>
              <a:ext uri="{FF2B5EF4-FFF2-40B4-BE49-F238E27FC236}">
                <a16:creationId xmlns:a16="http://schemas.microsoft.com/office/drawing/2014/main" id="{23B574C9-DC4E-4B42-BF15-25CC55A37479}"/>
              </a:ext>
            </a:extLst>
          </p:cNvPr>
          <p:cNvSpPr txBox="1"/>
          <p:nvPr/>
        </p:nvSpPr>
        <p:spPr>
          <a:xfrm>
            <a:off x="9261322" y="2169340"/>
            <a:ext cx="406057" cy="24623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000000"/>
                </a:solidFill>
                <a:effectLst/>
                <a:uLnTx/>
                <a:uFillTx/>
                <a:latin typeface="Open Sans"/>
                <a:ea typeface="+mn-ea"/>
                <a:cs typeface="+mn-cs"/>
              </a:rPr>
              <a:t>854</a:t>
            </a:r>
          </a:p>
        </p:txBody>
      </p:sp>
      <p:sp>
        <p:nvSpPr>
          <p:cNvPr id="16" name="textruta 14">
            <a:extLst>
              <a:ext uri="{FF2B5EF4-FFF2-40B4-BE49-F238E27FC236}">
                <a16:creationId xmlns:a16="http://schemas.microsoft.com/office/drawing/2014/main" id="{014088BD-3B1F-46AF-96D7-FE778428D6D5}"/>
              </a:ext>
            </a:extLst>
          </p:cNvPr>
          <p:cNvSpPr txBox="1"/>
          <p:nvPr/>
        </p:nvSpPr>
        <p:spPr>
          <a:xfrm>
            <a:off x="8516942" y="2304936"/>
            <a:ext cx="406058" cy="24619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000000"/>
                </a:solidFill>
                <a:effectLst/>
                <a:uLnTx/>
                <a:uFillTx/>
                <a:latin typeface="Open Sans"/>
                <a:ea typeface="+mn-ea"/>
                <a:cs typeface="+mn-cs"/>
              </a:rPr>
              <a:t>803</a:t>
            </a:r>
          </a:p>
        </p:txBody>
      </p:sp>
      <p:sp>
        <p:nvSpPr>
          <p:cNvPr id="17" name="textruta 14">
            <a:extLst>
              <a:ext uri="{FF2B5EF4-FFF2-40B4-BE49-F238E27FC236}">
                <a16:creationId xmlns:a16="http://schemas.microsoft.com/office/drawing/2014/main" id="{D0C50C24-3AAE-4ECF-8997-EB2E5AFAE52B}"/>
              </a:ext>
            </a:extLst>
          </p:cNvPr>
          <p:cNvSpPr txBox="1"/>
          <p:nvPr/>
        </p:nvSpPr>
        <p:spPr>
          <a:xfrm>
            <a:off x="10060655" y="1923103"/>
            <a:ext cx="406057" cy="24623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000000"/>
                </a:solidFill>
                <a:effectLst/>
                <a:uLnTx/>
                <a:uFillTx/>
                <a:latin typeface="Open Sans"/>
                <a:ea typeface="+mn-ea"/>
                <a:cs typeface="+mn-cs"/>
              </a:rPr>
              <a:t>929</a:t>
            </a:r>
          </a:p>
        </p:txBody>
      </p:sp>
      <p:sp>
        <p:nvSpPr>
          <p:cNvPr id="18" name="textruta 14">
            <a:extLst>
              <a:ext uri="{FF2B5EF4-FFF2-40B4-BE49-F238E27FC236}">
                <a16:creationId xmlns:a16="http://schemas.microsoft.com/office/drawing/2014/main" id="{8FE6EDD9-43DC-433E-9D8F-7DF6ABFAAEE8}"/>
              </a:ext>
            </a:extLst>
          </p:cNvPr>
          <p:cNvSpPr txBox="1"/>
          <p:nvPr/>
        </p:nvSpPr>
        <p:spPr>
          <a:xfrm>
            <a:off x="10688186" y="1512999"/>
            <a:ext cx="536541"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000000"/>
                </a:solidFill>
                <a:effectLst/>
                <a:uLnTx/>
                <a:uFillTx/>
                <a:latin typeface="Open Sans"/>
                <a:ea typeface="+mn-ea"/>
                <a:cs typeface="+mn-cs"/>
              </a:rPr>
              <a:t>1 026</a:t>
            </a:r>
          </a:p>
        </p:txBody>
      </p:sp>
      <p:sp>
        <p:nvSpPr>
          <p:cNvPr id="19" name="textruta 18">
            <a:extLst>
              <a:ext uri="{FF2B5EF4-FFF2-40B4-BE49-F238E27FC236}">
                <a16:creationId xmlns:a16="http://schemas.microsoft.com/office/drawing/2014/main" id="{B746DB7F-B50D-4E75-84DC-08BD1302A232}"/>
              </a:ext>
            </a:extLst>
          </p:cNvPr>
          <p:cNvSpPr txBox="1"/>
          <p:nvPr/>
        </p:nvSpPr>
        <p:spPr>
          <a:xfrm>
            <a:off x="3599219" y="864703"/>
            <a:ext cx="4831717" cy="1477328"/>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Open Sans"/>
                <a:ea typeface="+mn-ea"/>
                <a:cs typeface="+mn-cs"/>
              </a:rPr>
              <a:t>Kostnadsförändring (brutto) 2023-2024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Open Sans"/>
                <a:ea typeface="+mn-ea"/>
                <a:cs typeface="+mn-cs"/>
              </a:rPr>
              <a:t> +97 </a:t>
            </a:r>
            <a:r>
              <a:rPr kumimoji="0" lang="sv-SE" sz="1800" b="0" i="0" u="none" strike="noStrike" kern="1200" cap="none" spc="0" normalizeH="0" baseline="0" noProof="0" dirty="0" err="1">
                <a:ln>
                  <a:noFill/>
                </a:ln>
                <a:solidFill>
                  <a:srgbClr val="000000"/>
                </a:solidFill>
                <a:effectLst/>
                <a:uLnTx/>
                <a:uFillTx/>
                <a:latin typeface="Open Sans"/>
                <a:ea typeface="+mn-ea"/>
                <a:cs typeface="+mn-cs"/>
              </a:rPr>
              <a:t>milj</a:t>
            </a:r>
            <a:r>
              <a:rPr kumimoji="0" lang="sv-SE" sz="1800" b="0" i="0" u="none" strike="noStrike" kern="1200" cap="none" spc="0" normalizeH="0" baseline="0" noProof="0" dirty="0">
                <a:ln>
                  <a:noFill/>
                </a:ln>
                <a:solidFill>
                  <a:srgbClr val="000000"/>
                </a:solidFill>
                <a:effectLst/>
                <a:uLnTx/>
                <a:uFillTx/>
                <a:latin typeface="Open Sans"/>
                <a:ea typeface="+mn-ea"/>
                <a:cs typeface="+mn-cs"/>
              </a:rPr>
              <a:t> kr (10%)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Open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Open Sans"/>
                <a:ea typeface="+mn-ea"/>
                <a:cs typeface="+mn-cs"/>
              </a:rPr>
              <a:t>Volymförändring 2023-2024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Open Sans"/>
                <a:ea typeface="+mn-ea"/>
                <a:cs typeface="+mn-cs"/>
              </a:rPr>
              <a:t>+4,8 </a:t>
            </a:r>
            <a:r>
              <a:rPr kumimoji="0" lang="sv-SE" sz="1800" b="0" i="0" u="none" strike="noStrike" kern="1200" cap="none" spc="0" normalizeH="0" baseline="0" noProof="0" dirty="0" err="1">
                <a:ln>
                  <a:noFill/>
                </a:ln>
                <a:solidFill>
                  <a:srgbClr val="000000"/>
                </a:solidFill>
                <a:effectLst/>
                <a:uLnTx/>
                <a:uFillTx/>
                <a:latin typeface="Open Sans"/>
                <a:ea typeface="+mn-ea"/>
                <a:cs typeface="+mn-cs"/>
              </a:rPr>
              <a:t>milj</a:t>
            </a:r>
            <a:r>
              <a:rPr kumimoji="0" lang="sv-SE" sz="1800" b="0" i="0" u="none" strike="noStrike" kern="1200" cap="none" spc="0" normalizeH="0" baseline="0" noProof="0" dirty="0">
                <a:ln>
                  <a:noFill/>
                </a:ln>
                <a:solidFill>
                  <a:srgbClr val="000000"/>
                </a:solidFill>
                <a:effectLst/>
                <a:uLnTx/>
                <a:uFillTx/>
                <a:latin typeface="Open Sans"/>
                <a:ea typeface="+mn-ea"/>
                <a:cs typeface="+mn-cs"/>
              </a:rPr>
              <a:t> DDD </a:t>
            </a:r>
            <a:r>
              <a:rPr kumimoji="0" lang="sv-SE" sz="1400" b="0" i="0" u="none" strike="noStrike" kern="1200" cap="none" spc="0" normalizeH="0" baseline="0" noProof="0" dirty="0">
                <a:ln>
                  <a:noFill/>
                </a:ln>
                <a:solidFill>
                  <a:srgbClr val="000000"/>
                </a:solidFill>
                <a:effectLst/>
                <a:uLnTx/>
                <a:uFillTx/>
                <a:latin typeface="Open Sans"/>
                <a:ea typeface="+mn-ea"/>
                <a:cs typeface="+mn-cs"/>
              </a:rPr>
              <a:t>(definierade dygnsdoser) </a:t>
            </a:r>
            <a:r>
              <a:rPr kumimoji="0" lang="sv-SE" sz="1800" b="0" i="0" u="none" strike="noStrike" kern="1200" cap="none" spc="0" normalizeH="0" baseline="0" noProof="0" dirty="0">
                <a:ln>
                  <a:noFill/>
                </a:ln>
                <a:solidFill>
                  <a:srgbClr val="000000"/>
                </a:solidFill>
                <a:effectLst/>
                <a:uLnTx/>
                <a:uFillTx/>
                <a:latin typeface="Open Sans"/>
                <a:ea typeface="+mn-ea"/>
                <a:cs typeface="+mn-cs"/>
              </a:rPr>
              <a:t>(4%)</a:t>
            </a:r>
          </a:p>
        </p:txBody>
      </p:sp>
    </p:spTree>
    <p:extLst>
      <p:ext uri="{BB962C8B-B14F-4D97-AF65-F5344CB8AC3E}">
        <p14:creationId xmlns:p14="http://schemas.microsoft.com/office/powerpoint/2010/main" val="2647095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0000000-0008-0000-0300-000003000000}"/>
              </a:ext>
            </a:extLst>
          </p:cNvPr>
          <p:cNvGraphicFramePr>
            <a:graphicFrameLocks/>
          </p:cNvGraphicFramePr>
          <p:nvPr>
            <p:extLst/>
          </p:nvPr>
        </p:nvGraphicFramePr>
        <p:xfrm>
          <a:off x="261257" y="1017037"/>
          <a:ext cx="11280710" cy="5206481"/>
        </p:xfrm>
        <a:graphic>
          <a:graphicData uri="http://schemas.openxmlformats.org/drawingml/2006/chart">
            <c:chart xmlns:c="http://schemas.openxmlformats.org/drawingml/2006/chart" xmlns:r="http://schemas.openxmlformats.org/officeDocument/2006/relationships" r:id="rId2"/>
          </a:graphicData>
        </a:graphic>
      </p:graphicFrame>
      <p:sp>
        <p:nvSpPr>
          <p:cNvPr id="5" name="Rektangel 4">
            <a:extLst>
              <a:ext uri="{FF2B5EF4-FFF2-40B4-BE49-F238E27FC236}">
                <a16:creationId xmlns:a16="http://schemas.microsoft.com/office/drawing/2014/main" id="{CC06A813-33D2-4A1F-AAE9-E67A144B3FF9}"/>
              </a:ext>
            </a:extLst>
          </p:cNvPr>
          <p:cNvSpPr/>
          <p:nvPr/>
        </p:nvSpPr>
        <p:spPr>
          <a:xfrm>
            <a:off x="2015412" y="244256"/>
            <a:ext cx="863081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kumimoji="0" lang="sv-SE" sz="1800" b="1" i="0" u="none" strike="noStrike" kern="1200" cap="none" spc="0" normalizeH="0" baseline="0" noProof="0" dirty="0">
                <a:ln>
                  <a:noFill/>
                </a:ln>
                <a:solidFill>
                  <a:prstClr val="black"/>
                </a:solidFill>
                <a:effectLst/>
                <a:uLnTx/>
                <a:uFillTx/>
                <a:latin typeface="Open Sans"/>
                <a:ea typeface="+mn-ea"/>
                <a:cs typeface="+mn-cs"/>
              </a:rPr>
              <a:t>Kostnadsutveckling läkemedel (ej förbrukningsartiklar) </a:t>
            </a:r>
          </a:p>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kumimoji="0" lang="sv-SE" sz="1800" b="1" i="0" u="none" strike="noStrike" kern="1200" cap="none" spc="0" normalizeH="0" baseline="0" noProof="0" dirty="0">
                <a:ln>
                  <a:noFill/>
                </a:ln>
                <a:solidFill>
                  <a:prstClr val="black"/>
                </a:solidFill>
                <a:effectLst/>
                <a:uLnTx/>
                <a:uFillTx/>
                <a:latin typeface="Open Sans"/>
                <a:ea typeface="+mn-ea"/>
                <a:cs typeface="+mn-cs"/>
              </a:rPr>
              <a:t> Kronoberg 2012-2024 (bruttokostnader, före återbäring)</a:t>
            </a:r>
          </a:p>
        </p:txBody>
      </p:sp>
      <p:sp>
        <p:nvSpPr>
          <p:cNvPr id="6" name="textruta 5">
            <a:extLst>
              <a:ext uri="{FF2B5EF4-FFF2-40B4-BE49-F238E27FC236}">
                <a16:creationId xmlns:a16="http://schemas.microsoft.com/office/drawing/2014/main" id="{3F405835-AC99-4F27-938E-9CB71534988F}"/>
              </a:ext>
            </a:extLst>
          </p:cNvPr>
          <p:cNvSpPr txBox="1"/>
          <p:nvPr/>
        </p:nvSpPr>
        <p:spPr>
          <a:xfrm>
            <a:off x="2319496" y="3374056"/>
            <a:ext cx="58659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Open Sans"/>
                <a:ea typeface="+mn-ea"/>
                <a:cs typeface="+mn-cs"/>
              </a:rPr>
              <a:t>+14%</a:t>
            </a:r>
          </a:p>
        </p:txBody>
      </p:sp>
      <p:sp>
        <p:nvSpPr>
          <p:cNvPr id="7" name="textruta 6">
            <a:extLst>
              <a:ext uri="{FF2B5EF4-FFF2-40B4-BE49-F238E27FC236}">
                <a16:creationId xmlns:a16="http://schemas.microsoft.com/office/drawing/2014/main" id="{F434FCA0-0263-479C-BDD1-99DB502DE6EB}"/>
              </a:ext>
            </a:extLst>
          </p:cNvPr>
          <p:cNvSpPr txBox="1"/>
          <p:nvPr/>
        </p:nvSpPr>
        <p:spPr>
          <a:xfrm>
            <a:off x="4264960" y="1635897"/>
            <a:ext cx="58659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Open Sans"/>
                <a:ea typeface="+mn-ea"/>
                <a:cs typeface="+mn-cs"/>
              </a:rPr>
              <a:t>+10%</a:t>
            </a:r>
          </a:p>
        </p:txBody>
      </p:sp>
      <p:sp>
        <p:nvSpPr>
          <p:cNvPr id="8" name="textruta 7">
            <a:extLst>
              <a:ext uri="{FF2B5EF4-FFF2-40B4-BE49-F238E27FC236}">
                <a16:creationId xmlns:a16="http://schemas.microsoft.com/office/drawing/2014/main" id="{E723F574-8E52-4853-AAC4-058F7B1563EF}"/>
              </a:ext>
            </a:extLst>
          </p:cNvPr>
          <p:cNvSpPr txBox="1"/>
          <p:nvPr/>
        </p:nvSpPr>
        <p:spPr>
          <a:xfrm>
            <a:off x="6245291" y="4814383"/>
            <a:ext cx="58659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Open Sans"/>
                <a:ea typeface="+mn-ea"/>
                <a:cs typeface="+mn-cs"/>
              </a:rPr>
              <a:t>+16%</a:t>
            </a:r>
          </a:p>
        </p:txBody>
      </p:sp>
      <p:sp>
        <p:nvSpPr>
          <p:cNvPr id="9" name="textruta 8">
            <a:extLst>
              <a:ext uri="{FF2B5EF4-FFF2-40B4-BE49-F238E27FC236}">
                <a16:creationId xmlns:a16="http://schemas.microsoft.com/office/drawing/2014/main" id="{8546B9F8-78DA-41C9-9439-D4AC39231A4F}"/>
              </a:ext>
            </a:extLst>
          </p:cNvPr>
          <p:cNvSpPr txBox="1"/>
          <p:nvPr/>
        </p:nvSpPr>
        <p:spPr>
          <a:xfrm>
            <a:off x="8288851" y="3054589"/>
            <a:ext cx="58659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Open Sans"/>
                <a:ea typeface="+mn-ea"/>
                <a:cs typeface="+mn-cs"/>
              </a:rPr>
              <a:t>+7%</a:t>
            </a:r>
          </a:p>
        </p:txBody>
      </p:sp>
      <p:sp>
        <p:nvSpPr>
          <p:cNvPr id="10" name="textruta 9">
            <a:extLst>
              <a:ext uri="{FF2B5EF4-FFF2-40B4-BE49-F238E27FC236}">
                <a16:creationId xmlns:a16="http://schemas.microsoft.com/office/drawing/2014/main" id="{EBCDC16E-C454-4FE5-82AC-4170BC33BBFB}"/>
              </a:ext>
            </a:extLst>
          </p:cNvPr>
          <p:cNvSpPr txBox="1"/>
          <p:nvPr/>
        </p:nvSpPr>
        <p:spPr>
          <a:xfrm>
            <a:off x="10277898" y="5459307"/>
            <a:ext cx="58659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Open Sans"/>
                <a:ea typeface="+mn-ea"/>
                <a:cs typeface="+mn-cs"/>
              </a:rPr>
              <a:t>+6%</a:t>
            </a:r>
          </a:p>
        </p:txBody>
      </p:sp>
      <p:sp>
        <p:nvSpPr>
          <p:cNvPr id="11" name="textruta 10">
            <a:extLst>
              <a:ext uri="{FF2B5EF4-FFF2-40B4-BE49-F238E27FC236}">
                <a16:creationId xmlns:a16="http://schemas.microsoft.com/office/drawing/2014/main" id="{D13042AA-D1F9-4A97-AAF4-A66781417BAB}"/>
              </a:ext>
            </a:extLst>
          </p:cNvPr>
          <p:cNvSpPr txBox="1"/>
          <p:nvPr/>
        </p:nvSpPr>
        <p:spPr>
          <a:xfrm>
            <a:off x="5223122" y="1030546"/>
            <a:ext cx="4760633" cy="1754326"/>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Open Sans"/>
                <a:ea typeface="+mn-ea"/>
                <a:cs typeface="+mn-cs"/>
              </a:rPr>
              <a:t>Allmänläkemedel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Open Sans"/>
                <a:ea typeface="+mn-ea"/>
                <a:cs typeface="+mn-cs"/>
              </a:rPr>
              <a:t>Kostnadsförändring (brutto) 2023-2024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Open Sans"/>
                <a:ea typeface="+mn-ea"/>
                <a:cs typeface="+mn-cs"/>
              </a:rPr>
              <a:t> +29 </a:t>
            </a:r>
            <a:r>
              <a:rPr kumimoji="0" lang="sv-SE" sz="1800" b="0" i="0" u="none" strike="noStrike" kern="1200" cap="none" spc="0" normalizeH="0" baseline="0" noProof="0" dirty="0" err="1">
                <a:ln>
                  <a:noFill/>
                </a:ln>
                <a:solidFill>
                  <a:srgbClr val="000000"/>
                </a:solidFill>
                <a:effectLst/>
                <a:uLnTx/>
                <a:uFillTx/>
                <a:latin typeface="Open Sans"/>
                <a:ea typeface="+mn-ea"/>
                <a:cs typeface="+mn-cs"/>
              </a:rPr>
              <a:t>milj</a:t>
            </a:r>
            <a:r>
              <a:rPr kumimoji="0" lang="sv-SE" sz="1800" b="0" i="0" u="none" strike="noStrike" kern="1200" cap="none" spc="0" normalizeH="0" baseline="0" noProof="0" dirty="0">
                <a:ln>
                  <a:noFill/>
                </a:ln>
                <a:solidFill>
                  <a:srgbClr val="000000"/>
                </a:solidFill>
                <a:effectLst/>
                <a:uLnTx/>
                <a:uFillTx/>
                <a:latin typeface="Open Sans"/>
                <a:ea typeface="+mn-ea"/>
                <a:cs typeface="+mn-cs"/>
              </a:rPr>
              <a:t> kr (14%)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Open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Open Sans"/>
                <a:ea typeface="+mn-ea"/>
                <a:cs typeface="+mn-cs"/>
              </a:rPr>
              <a:t>Volymförändring 2023-2024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Open Sans"/>
                <a:ea typeface="+mn-ea"/>
                <a:cs typeface="+mn-cs"/>
              </a:rPr>
              <a:t>+3,8 </a:t>
            </a:r>
            <a:r>
              <a:rPr kumimoji="0" lang="sv-SE" sz="1800" b="0" i="0" u="none" strike="noStrike" kern="1200" cap="none" spc="0" normalizeH="0" baseline="0" noProof="0" dirty="0" err="1">
                <a:ln>
                  <a:noFill/>
                </a:ln>
                <a:solidFill>
                  <a:srgbClr val="000000"/>
                </a:solidFill>
                <a:effectLst/>
                <a:uLnTx/>
                <a:uFillTx/>
                <a:latin typeface="Open Sans"/>
                <a:ea typeface="+mn-ea"/>
                <a:cs typeface="+mn-cs"/>
              </a:rPr>
              <a:t>milj</a:t>
            </a:r>
            <a:r>
              <a:rPr kumimoji="0" lang="sv-SE" sz="1800" b="0" i="0" u="none" strike="noStrike" kern="1200" cap="none" spc="0" normalizeH="0" baseline="0" noProof="0" dirty="0">
                <a:ln>
                  <a:noFill/>
                </a:ln>
                <a:solidFill>
                  <a:srgbClr val="000000"/>
                </a:solidFill>
                <a:effectLst/>
                <a:uLnTx/>
                <a:uFillTx/>
                <a:latin typeface="Open Sans"/>
                <a:ea typeface="+mn-ea"/>
                <a:cs typeface="+mn-cs"/>
              </a:rPr>
              <a:t> DDD </a:t>
            </a:r>
            <a:r>
              <a:rPr kumimoji="0" lang="sv-SE" sz="1400" b="0" i="0" u="none" strike="noStrike" kern="1200" cap="none" spc="0" normalizeH="0" baseline="0" noProof="0" dirty="0">
                <a:ln>
                  <a:noFill/>
                </a:ln>
                <a:solidFill>
                  <a:srgbClr val="000000"/>
                </a:solidFill>
                <a:effectLst/>
                <a:uLnTx/>
                <a:uFillTx/>
                <a:latin typeface="Open Sans"/>
                <a:ea typeface="+mn-ea"/>
                <a:cs typeface="+mn-cs"/>
              </a:rPr>
              <a:t>(definierade dygnsdoser) </a:t>
            </a:r>
            <a:r>
              <a:rPr kumimoji="0" lang="sv-SE" sz="1800" b="0" i="0" u="none" strike="noStrike" kern="1200" cap="none" spc="0" normalizeH="0" baseline="0" noProof="0" dirty="0">
                <a:ln>
                  <a:noFill/>
                </a:ln>
                <a:solidFill>
                  <a:srgbClr val="000000"/>
                </a:solidFill>
                <a:effectLst/>
                <a:uLnTx/>
                <a:uFillTx/>
                <a:latin typeface="Open Sans"/>
                <a:ea typeface="+mn-ea"/>
                <a:cs typeface="+mn-cs"/>
              </a:rPr>
              <a:t>(4%)</a:t>
            </a:r>
          </a:p>
        </p:txBody>
      </p:sp>
    </p:spTree>
    <p:extLst>
      <p:ext uri="{BB962C8B-B14F-4D97-AF65-F5344CB8AC3E}">
        <p14:creationId xmlns:p14="http://schemas.microsoft.com/office/powerpoint/2010/main" val="637644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1E50056D-8FB5-4942-9AF2-2B5FF05EED91}"/>
              </a:ext>
            </a:extLst>
          </p:cNvPr>
          <p:cNvSpPr>
            <a:spLocks noGrp="1"/>
          </p:cNvSpPr>
          <p:nvPr>
            <p:ph sz="quarter" idx="11"/>
          </p:nvPr>
        </p:nvSpPr>
        <p:spPr>
          <a:xfrm>
            <a:off x="628649" y="1719263"/>
            <a:ext cx="10325863" cy="4039853"/>
          </a:xfrm>
        </p:spPr>
        <p:txBody>
          <a:bodyPr>
            <a:normAutofit fontScale="85000" lnSpcReduction="20000"/>
          </a:bodyPr>
          <a:lstStyle/>
          <a:p>
            <a:pPr marL="457200" indent="-457200">
              <a:buFont typeface="+mj-lt"/>
              <a:buAutoNum type="arabicPeriod"/>
            </a:pPr>
            <a:r>
              <a:rPr lang="sv-SE" dirty="0"/>
              <a:t>Ökad användning av relativt sett dyrare läkemedel – fler patienter, fler doser – framförallt ”diabetesläkemedel”</a:t>
            </a:r>
            <a:br>
              <a:rPr lang="sv-SE" dirty="0"/>
            </a:br>
            <a:endParaRPr lang="sv-SE" dirty="0"/>
          </a:p>
          <a:p>
            <a:pPr marL="457200" indent="-457200">
              <a:buFont typeface="+mj-lt"/>
              <a:buAutoNum type="arabicPeriod" startAt="2"/>
            </a:pPr>
            <a:r>
              <a:rPr lang="sv-SE" dirty="0"/>
              <a:t>Ökade priser för många vanliga ”billiga” generiska läkemedel – t ex blodtryckssänkande, protonpumpshämmare, antidepressiva, smärtstillande mm</a:t>
            </a:r>
          </a:p>
          <a:p>
            <a:pPr lvl="2"/>
            <a:r>
              <a:rPr lang="sv-SE" sz="1800" dirty="0"/>
              <a:t>Stora kostnadsökningar men liten/ingen volymförändring</a:t>
            </a:r>
          </a:p>
          <a:p>
            <a:pPr lvl="2"/>
            <a:r>
              <a:rPr lang="sv-SE" sz="1800" dirty="0"/>
              <a:t>Små prishöjningar får tydliga konsekvenser på kostnaden för ”högvolymsläkemedel”</a:t>
            </a:r>
          </a:p>
          <a:p>
            <a:pPr lvl="2"/>
            <a:r>
              <a:rPr lang="sv-SE" sz="1800" dirty="0"/>
              <a:t>TLV höjde takprisnivåerna under 2023 (maj och sep) med ca 30-35% för utbytbara läkemedel i ”periodens vara-systemet”</a:t>
            </a:r>
          </a:p>
          <a:p>
            <a:pPr lvl="2"/>
            <a:r>
              <a:rPr lang="sv-SE" sz="1800" dirty="0"/>
              <a:t>Hög inflation, lågt värde på svenska kronan, höjd handelsmarginal för apoteken (mars 2024) - har också bidragit till högre prisnivåer</a:t>
            </a:r>
          </a:p>
          <a:p>
            <a:pPr lvl="1"/>
            <a:endParaRPr lang="sv-SE" dirty="0"/>
          </a:p>
        </p:txBody>
      </p:sp>
      <p:sp>
        <p:nvSpPr>
          <p:cNvPr id="3" name="Rubrik 2">
            <a:extLst>
              <a:ext uri="{FF2B5EF4-FFF2-40B4-BE49-F238E27FC236}">
                <a16:creationId xmlns:a16="http://schemas.microsoft.com/office/drawing/2014/main" id="{AAB4F2B8-CEF3-4DA5-A800-49BB821251CB}"/>
              </a:ext>
            </a:extLst>
          </p:cNvPr>
          <p:cNvSpPr>
            <a:spLocks noGrp="1"/>
          </p:cNvSpPr>
          <p:nvPr>
            <p:ph type="title"/>
          </p:nvPr>
        </p:nvSpPr>
        <p:spPr>
          <a:xfrm>
            <a:off x="628649" y="0"/>
            <a:ext cx="9669809" cy="1325563"/>
          </a:xfrm>
        </p:spPr>
        <p:txBody>
          <a:bodyPr vert="horz" lIns="91440" tIns="45720" rIns="91440" bIns="45720" rtlCol="0" anchor="ctr">
            <a:normAutofit/>
          </a:bodyPr>
          <a:lstStyle/>
          <a:p>
            <a:r>
              <a:rPr lang="sv-SE" dirty="0">
                <a:solidFill>
                  <a:schemeClr val="accent1"/>
                </a:solidFill>
                <a:latin typeface="+mj-lt"/>
              </a:rPr>
              <a:t>Varför ökar kostnaderna NU?</a:t>
            </a:r>
          </a:p>
        </p:txBody>
      </p:sp>
    </p:spTree>
    <p:extLst>
      <p:ext uri="{BB962C8B-B14F-4D97-AF65-F5344CB8AC3E}">
        <p14:creationId xmlns:p14="http://schemas.microsoft.com/office/powerpoint/2010/main" val="664815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Region Kronobergs logotyp">
            <a:extLst>
              <a:ext uri="{FF2B5EF4-FFF2-40B4-BE49-F238E27FC236}">
                <a16:creationId xmlns:a16="http://schemas.microsoft.com/office/drawing/2014/main" id="{12B0327A-ECA8-E266-3A67-B03F5CAA5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639334" y="1786467"/>
            <a:ext cx="1947600" cy="2298552"/>
          </a:xfrm>
          <a:prstGeom prst="rect">
            <a:avLst/>
          </a:prstGeom>
        </p:spPr>
      </p:pic>
      <p:sp>
        <p:nvSpPr>
          <p:cNvPr id="3" name="Rubrik 2">
            <a:extLst>
              <a:ext uri="{FF2B5EF4-FFF2-40B4-BE49-F238E27FC236}">
                <a16:creationId xmlns:a16="http://schemas.microsoft.com/office/drawing/2014/main" id="{D150D985-95F7-2902-F168-DDB0DDAEE9A4}"/>
              </a:ext>
            </a:extLst>
          </p:cNvPr>
          <p:cNvSpPr>
            <a:spLocks noGrp="1"/>
          </p:cNvSpPr>
          <p:nvPr>
            <p:ph type="title"/>
          </p:nvPr>
        </p:nvSpPr>
        <p:spPr>
          <a:xfrm>
            <a:off x="3586934" y="134263"/>
            <a:ext cx="8605067" cy="3535156"/>
          </a:xfrm>
        </p:spPr>
        <p:txBody>
          <a:bodyPr>
            <a:normAutofit fontScale="90000"/>
          </a:bodyPr>
          <a:lstStyle/>
          <a:p>
            <a:pPr algn="ctr"/>
            <a:r>
              <a:rPr lang="sv-SE" dirty="0"/>
              <a:t>Inkomna förslag</a:t>
            </a:r>
            <a:br>
              <a:rPr lang="sv-SE" dirty="0"/>
            </a:br>
            <a:r>
              <a:rPr lang="sv-SE" dirty="0">
                <a:solidFill>
                  <a:schemeClr val="accent1">
                    <a:lumMod val="75000"/>
                  </a:schemeClr>
                </a:solidFill>
              </a:rPr>
              <a:t>Up</a:t>
            </a:r>
            <a:r>
              <a:rPr lang="sv-SE" dirty="0"/>
              <a:t>pdragsspecifikation</a:t>
            </a:r>
            <a:br>
              <a:rPr lang="sv-SE" dirty="0"/>
            </a:br>
            <a:r>
              <a:rPr lang="sv-SE" dirty="0"/>
              <a:t>       2026</a:t>
            </a:r>
          </a:p>
        </p:txBody>
      </p:sp>
      <p:sp>
        <p:nvSpPr>
          <p:cNvPr id="6" name="Underrubrik 5">
            <a:extLst>
              <a:ext uri="{FF2B5EF4-FFF2-40B4-BE49-F238E27FC236}">
                <a16:creationId xmlns:a16="http://schemas.microsoft.com/office/drawing/2014/main" id="{F9F13777-5240-729B-716B-D06BEBAE8276}"/>
              </a:ext>
            </a:extLst>
          </p:cNvPr>
          <p:cNvSpPr>
            <a:spLocks noGrp="1"/>
          </p:cNvSpPr>
          <p:nvPr>
            <p:ph type="subTitle" idx="1"/>
          </p:nvPr>
        </p:nvSpPr>
        <p:spPr>
          <a:xfrm>
            <a:off x="6988630" y="5373407"/>
            <a:ext cx="4332434" cy="623887"/>
          </a:xfrm>
        </p:spPr>
        <p:txBody>
          <a:bodyPr>
            <a:normAutofit/>
          </a:bodyPr>
          <a:lstStyle/>
          <a:p>
            <a:r>
              <a:rPr lang="sv-SE" dirty="0"/>
              <a:t>Kundval </a:t>
            </a:r>
          </a:p>
        </p:txBody>
      </p:sp>
    </p:spTree>
    <p:extLst>
      <p:ext uri="{BB962C8B-B14F-4D97-AF65-F5344CB8AC3E}">
        <p14:creationId xmlns:p14="http://schemas.microsoft.com/office/powerpoint/2010/main" val="2539296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2C3D637-346D-4720-B060-0594FDFD3E4C}"/>
              </a:ext>
            </a:extLst>
          </p:cNvPr>
          <p:cNvSpPr>
            <a:spLocks noGrp="1"/>
          </p:cNvSpPr>
          <p:nvPr>
            <p:ph type="title"/>
          </p:nvPr>
        </p:nvSpPr>
        <p:spPr>
          <a:xfrm>
            <a:off x="629194" y="230157"/>
            <a:ext cx="10940765" cy="1325563"/>
          </a:xfrm>
        </p:spPr>
        <p:txBody>
          <a:bodyPr>
            <a:noAutofit/>
          </a:bodyPr>
          <a:lstStyle/>
          <a:p>
            <a:r>
              <a:rPr lang="sv-SE" sz="2400" dirty="0">
                <a:latin typeface="Arial" panose="020B0604020202020204" pitchFamily="34" charset="0"/>
                <a:cs typeface="Arial" panose="020B0604020202020204" pitchFamily="34" charset="0"/>
              </a:rPr>
              <a:t>Topplista allmänläkemedel recept och rekvisition, Kronoberg</a:t>
            </a:r>
            <a:br>
              <a:rPr lang="sv-SE" sz="2400" dirty="0">
                <a:latin typeface="Arial" panose="020B0604020202020204" pitchFamily="34" charset="0"/>
                <a:cs typeface="Arial" panose="020B0604020202020204" pitchFamily="34" charset="0"/>
              </a:rPr>
            </a:br>
            <a:r>
              <a:rPr lang="sv-SE" sz="2400" dirty="0">
                <a:latin typeface="Arial" panose="020B0604020202020204" pitchFamily="34" charset="0"/>
                <a:cs typeface="Arial" panose="020B0604020202020204" pitchFamily="34" charset="0"/>
              </a:rPr>
              <a:t>2024 jmf med 2023 </a:t>
            </a:r>
            <a:br>
              <a:rPr lang="sv-SE" sz="2400" dirty="0">
                <a:latin typeface="Arial" panose="020B0604020202020204" pitchFamily="34" charset="0"/>
                <a:cs typeface="Arial" panose="020B0604020202020204" pitchFamily="34" charset="0"/>
              </a:rPr>
            </a:br>
            <a:endParaRPr lang="sv-SE" sz="2400" dirty="0">
              <a:latin typeface="Arial" panose="020B0604020202020204" pitchFamily="34" charset="0"/>
              <a:cs typeface="Arial" panose="020B0604020202020204" pitchFamily="34" charset="0"/>
            </a:endParaRPr>
          </a:p>
        </p:txBody>
      </p:sp>
      <p:graphicFrame>
        <p:nvGraphicFramePr>
          <p:cNvPr id="4" name="Diagram 3">
            <a:extLst>
              <a:ext uri="{FF2B5EF4-FFF2-40B4-BE49-F238E27FC236}">
                <a16:creationId xmlns:a16="http://schemas.microsoft.com/office/drawing/2014/main" id="{4BB99166-A3C0-4A06-9818-9E90749601B4}"/>
              </a:ext>
            </a:extLst>
          </p:cNvPr>
          <p:cNvGraphicFramePr>
            <a:graphicFrameLocks noGrp="1"/>
          </p:cNvGraphicFramePr>
          <p:nvPr>
            <p:extLst/>
          </p:nvPr>
        </p:nvGraphicFramePr>
        <p:xfrm>
          <a:off x="513184" y="1119673"/>
          <a:ext cx="11056775" cy="56263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2901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F54E81C1-B97F-4397-BB8A-20E329A8580A}"/>
              </a:ext>
            </a:extLst>
          </p:cNvPr>
          <p:cNvSpPr>
            <a:spLocks noGrp="1"/>
          </p:cNvSpPr>
          <p:nvPr>
            <p:ph sz="quarter" idx="11"/>
          </p:nvPr>
        </p:nvSpPr>
        <p:spPr>
          <a:xfrm>
            <a:off x="628650" y="1719263"/>
            <a:ext cx="10721222" cy="5030329"/>
          </a:xfrm>
        </p:spPr>
        <p:txBody>
          <a:bodyPr>
            <a:normAutofit fontScale="77500" lnSpcReduction="20000"/>
          </a:bodyPr>
          <a:lstStyle/>
          <a:p>
            <a:r>
              <a:rPr lang="sv-SE" sz="2400" b="1" dirty="0"/>
              <a:t>Diabetesmedel</a:t>
            </a:r>
            <a:r>
              <a:rPr lang="sv-SE" sz="2400" dirty="0"/>
              <a:t> + 8,7 </a:t>
            </a:r>
            <a:r>
              <a:rPr lang="sv-SE" sz="2400" dirty="0" err="1"/>
              <a:t>milj</a:t>
            </a:r>
            <a:r>
              <a:rPr lang="sv-SE" sz="2400" dirty="0"/>
              <a:t> kr, + 14%</a:t>
            </a:r>
            <a:br>
              <a:rPr lang="sv-SE" sz="2400" dirty="0"/>
            </a:br>
            <a:r>
              <a:rPr lang="sv-SE" sz="2400" dirty="0"/>
              <a:t>Ökar i volym och kostnad</a:t>
            </a:r>
            <a:br>
              <a:rPr lang="sv-SE" sz="2400" dirty="0"/>
            </a:br>
            <a:endParaRPr lang="sv-SE" sz="2400" dirty="0"/>
          </a:p>
          <a:p>
            <a:r>
              <a:rPr lang="sv-SE" sz="2400" b="1" dirty="0" err="1"/>
              <a:t>Psykoanaleptika</a:t>
            </a:r>
            <a:r>
              <a:rPr lang="sv-SE" sz="2400" dirty="0"/>
              <a:t> = antidepressiva och demensmedel + 2,3 </a:t>
            </a:r>
            <a:r>
              <a:rPr lang="sv-SE" sz="2400" dirty="0" err="1"/>
              <a:t>milj</a:t>
            </a:r>
            <a:r>
              <a:rPr lang="sv-SE" sz="2400" dirty="0"/>
              <a:t> kr, + 22%</a:t>
            </a:r>
            <a:br>
              <a:rPr lang="sv-SE" sz="2400" dirty="0"/>
            </a:br>
            <a:r>
              <a:rPr lang="sv-SE" sz="2400" dirty="0"/>
              <a:t>Ökar i pris och kostnad</a:t>
            </a:r>
            <a:br>
              <a:rPr lang="sv-SE" sz="2400" dirty="0"/>
            </a:br>
            <a:endParaRPr lang="sv-SE" sz="2400" dirty="0"/>
          </a:p>
          <a:p>
            <a:r>
              <a:rPr lang="sv-SE" sz="2400" b="1" dirty="0"/>
              <a:t>Betablockare</a:t>
            </a:r>
            <a:r>
              <a:rPr lang="sv-SE" sz="2400" dirty="0"/>
              <a:t> + 2,0 </a:t>
            </a:r>
            <a:r>
              <a:rPr lang="sv-SE" sz="2400" dirty="0" err="1"/>
              <a:t>milj</a:t>
            </a:r>
            <a:r>
              <a:rPr lang="sv-SE" sz="2400" dirty="0"/>
              <a:t> kr, + 39%</a:t>
            </a:r>
            <a:br>
              <a:rPr lang="sv-SE" sz="2400" dirty="0"/>
            </a:br>
            <a:r>
              <a:rPr lang="sv-SE" sz="2400" dirty="0"/>
              <a:t>Ökar i pris och kostnad </a:t>
            </a:r>
            <a:br>
              <a:rPr lang="sv-SE" sz="2400" dirty="0"/>
            </a:br>
            <a:endParaRPr lang="sv-SE" sz="2400" dirty="0"/>
          </a:p>
          <a:p>
            <a:r>
              <a:rPr lang="sv-SE" sz="2400" b="1" dirty="0"/>
              <a:t>Blodfettssänkare </a:t>
            </a:r>
            <a:r>
              <a:rPr lang="sv-SE" sz="2400" dirty="0"/>
              <a:t>+ 1,5 </a:t>
            </a:r>
            <a:r>
              <a:rPr lang="sv-SE" sz="2400" dirty="0" err="1"/>
              <a:t>milj</a:t>
            </a:r>
            <a:r>
              <a:rPr lang="sv-SE" sz="2400" dirty="0"/>
              <a:t> kr, + 30%</a:t>
            </a:r>
            <a:br>
              <a:rPr lang="sv-SE" sz="2400" dirty="0"/>
            </a:br>
            <a:r>
              <a:rPr lang="sv-SE" sz="2400" dirty="0"/>
              <a:t>Volym- och prisökningar ger ökad kostnad</a:t>
            </a:r>
            <a:br>
              <a:rPr lang="sv-SE" sz="2400" b="1" dirty="0"/>
            </a:br>
            <a:endParaRPr lang="sv-SE" sz="2400" b="1" dirty="0"/>
          </a:p>
        </p:txBody>
      </p:sp>
      <p:sp>
        <p:nvSpPr>
          <p:cNvPr id="3" name="Rubrik 2">
            <a:extLst>
              <a:ext uri="{FF2B5EF4-FFF2-40B4-BE49-F238E27FC236}">
                <a16:creationId xmlns:a16="http://schemas.microsoft.com/office/drawing/2014/main" id="{A559E6C5-5999-4790-B140-B83D7E1E3717}"/>
              </a:ext>
            </a:extLst>
          </p:cNvPr>
          <p:cNvSpPr>
            <a:spLocks noGrp="1"/>
          </p:cNvSpPr>
          <p:nvPr>
            <p:ph type="title"/>
          </p:nvPr>
        </p:nvSpPr>
        <p:spPr>
          <a:xfrm>
            <a:off x="629223" y="108408"/>
            <a:ext cx="9669809" cy="1325563"/>
          </a:xfrm>
        </p:spPr>
        <p:txBody>
          <a:bodyPr/>
          <a:lstStyle/>
          <a:p>
            <a:r>
              <a:rPr lang="sv-SE" dirty="0"/>
              <a:t>Primärvården - störst ökningar</a:t>
            </a:r>
          </a:p>
        </p:txBody>
      </p:sp>
    </p:spTree>
    <p:extLst>
      <p:ext uri="{BB962C8B-B14F-4D97-AF65-F5344CB8AC3E}">
        <p14:creationId xmlns:p14="http://schemas.microsoft.com/office/powerpoint/2010/main" val="1761168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21BE6191-C840-42B8-8126-3FEA8C7B2285}"/>
              </a:ext>
            </a:extLst>
          </p:cNvPr>
          <p:cNvSpPr>
            <a:spLocks noGrp="1"/>
          </p:cNvSpPr>
          <p:nvPr>
            <p:ph sz="quarter" idx="11"/>
          </p:nvPr>
        </p:nvSpPr>
        <p:spPr>
          <a:xfrm>
            <a:off x="628077" y="1877760"/>
            <a:ext cx="9670382" cy="4980240"/>
          </a:xfrm>
        </p:spPr>
        <p:txBody>
          <a:bodyPr>
            <a:normAutofit fontScale="62500" lnSpcReduction="20000"/>
          </a:bodyPr>
          <a:lstStyle/>
          <a:p>
            <a:r>
              <a:rPr lang="sv-SE" sz="3100" b="1" dirty="0"/>
              <a:t>Medel vid astma/KOL </a:t>
            </a:r>
            <a:r>
              <a:rPr lang="sv-SE" sz="3100" dirty="0"/>
              <a:t>+ 1,6 </a:t>
            </a:r>
            <a:r>
              <a:rPr lang="sv-SE" sz="3100" dirty="0" err="1"/>
              <a:t>milj</a:t>
            </a:r>
            <a:r>
              <a:rPr lang="sv-SE" sz="3100" dirty="0"/>
              <a:t> kr, + 7%</a:t>
            </a:r>
            <a:br>
              <a:rPr lang="sv-SE" sz="3100" dirty="0"/>
            </a:br>
            <a:r>
              <a:rPr lang="sv-SE" sz="3100" dirty="0"/>
              <a:t>Skifte till nyare kombinationspreparat </a:t>
            </a:r>
            <a:br>
              <a:rPr lang="sv-SE" sz="3100" dirty="0"/>
            </a:br>
            <a:endParaRPr lang="sv-SE" sz="3100" dirty="0"/>
          </a:p>
          <a:p>
            <a:r>
              <a:rPr lang="sv-SE" sz="3100" b="1" dirty="0"/>
              <a:t>Medel som påverkar RAS </a:t>
            </a:r>
            <a:r>
              <a:rPr lang="sv-SE" sz="3100" dirty="0"/>
              <a:t>+ 1,4 </a:t>
            </a:r>
            <a:r>
              <a:rPr lang="sv-SE" sz="3100" dirty="0" err="1"/>
              <a:t>milj</a:t>
            </a:r>
            <a:r>
              <a:rPr lang="sv-SE" sz="3100" dirty="0"/>
              <a:t> kr, + 28%</a:t>
            </a:r>
            <a:br>
              <a:rPr lang="sv-SE" sz="3100" dirty="0"/>
            </a:br>
            <a:r>
              <a:rPr lang="sv-SE" sz="3100" dirty="0"/>
              <a:t>Ökar i pris och kostnad </a:t>
            </a:r>
            <a:br>
              <a:rPr lang="sv-SE" sz="3100" dirty="0"/>
            </a:br>
            <a:endParaRPr lang="sv-SE" sz="3100" dirty="0"/>
          </a:p>
          <a:p>
            <a:r>
              <a:rPr lang="sv-SE" sz="3100" b="1" dirty="0"/>
              <a:t>Medel vid </a:t>
            </a:r>
            <a:r>
              <a:rPr lang="sv-SE" sz="3100" b="1" dirty="0" err="1"/>
              <a:t>syrarelaterade</a:t>
            </a:r>
            <a:r>
              <a:rPr lang="sv-SE" sz="3100" b="1" dirty="0"/>
              <a:t> symtom </a:t>
            </a:r>
            <a:r>
              <a:rPr lang="sv-SE" sz="3100" dirty="0"/>
              <a:t>+ 1,0 </a:t>
            </a:r>
            <a:r>
              <a:rPr lang="sv-SE" sz="3100" dirty="0" err="1"/>
              <a:t>milj</a:t>
            </a:r>
            <a:r>
              <a:rPr lang="sv-SE" sz="3100" dirty="0"/>
              <a:t> kr, + 24%</a:t>
            </a:r>
            <a:br>
              <a:rPr lang="sv-SE" sz="3100" dirty="0"/>
            </a:br>
            <a:r>
              <a:rPr lang="sv-SE" sz="3100" dirty="0"/>
              <a:t>Ökar i pris och kostnad</a:t>
            </a:r>
            <a:br>
              <a:rPr lang="sv-SE" sz="3100" dirty="0"/>
            </a:br>
            <a:endParaRPr lang="sv-SE" sz="3100" dirty="0"/>
          </a:p>
          <a:p>
            <a:r>
              <a:rPr lang="sv-SE" sz="3100" b="1" dirty="0"/>
              <a:t>Medel vid skelettsjukdomar</a:t>
            </a:r>
            <a:r>
              <a:rPr lang="sv-SE" sz="3100" dirty="0"/>
              <a:t> + 0,6 </a:t>
            </a:r>
            <a:r>
              <a:rPr lang="sv-SE" sz="3100" dirty="0" err="1"/>
              <a:t>milj</a:t>
            </a:r>
            <a:r>
              <a:rPr lang="sv-SE" sz="3100" dirty="0"/>
              <a:t> kr, + 28%</a:t>
            </a:r>
            <a:br>
              <a:rPr lang="sv-SE" sz="3100" dirty="0"/>
            </a:br>
            <a:r>
              <a:rPr lang="sv-SE" sz="3100" dirty="0"/>
              <a:t>Volymökningar och skifte till dyrare preparat ger ökad kostnad</a:t>
            </a:r>
            <a:br>
              <a:rPr lang="sv-SE" sz="2600" b="1" dirty="0"/>
            </a:br>
            <a:endParaRPr lang="sv-SE" sz="2400" dirty="0"/>
          </a:p>
        </p:txBody>
      </p:sp>
      <p:sp>
        <p:nvSpPr>
          <p:cNvPr id="3" name="Rubrik 2">
            <a:extLst>
              <a:ext uri="{FF2B5EF4-FFF2-40B4-BE49-F238E27FC236}">
                <a16:creationId xmlns:a16="http://schemas.microsoft.com/office/drawing/2014/main" id="{DD837A3C-4B31-48CD-AD15-ADDBCE6DF65B}"/>
              </a:ext>
            </a:extLst>
          </p:cNvPr>
          <p:cNvSpPr>
            <a:spLocks noGrp="1"/>
          </p:cNvSpPr>
          <p:nvPr>
            <p:ph type="title"/>
          </p:nvPr>
        </p:nvSpPr>
        <p:spPr/>
        <p:txBody>
          <a:bodyPr/>
          <a:lstStyle/>
          <a:p>
            <a:r>
              <a:rPr lang="sv-SE" dirty="0"/>
              <a:t>Primärvården - störst ökningar </a:t>
            </a:r>
          </a:p>
        </p:txBody>
      </p:sp>
    </p:spTree>
    <p:extLst>
      <p:ext uri="{BB962C8B-B14F-4D97-AF65-F5344CB8AC3E}">
        <p14:creationId xmlns:p14="http://schemas.microsoft.com/office/powerpoint/2010/main" val="1471261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0000000-0008-0000-0000-000002000000}"/>
              </a:ext>
            </a:extLst>
          </p:cNvPr>
          <p:cNvGraphicFramePr>
            <a:graphicFrameLocks noGrp="1"/>
          </p:cNvGraphicFramePr>
          <p:nvPr>
            <p:extLst/>
          </p:nvPr>
        </p:nvGraphicFramePr>
        <p:xfrm>
          <a:off x="54864" y="1"/>
          <a:ext cx="12076175" cy="5998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1602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0000000-0008-0000-0100-000002000000}"/>
              </a:ext>
            </a:extLst>
          </p:cNvPr>
          <p:cNvGraphicFramePr>
            <a:graphicFrameLocks noGrp="1"/>
          </p:cNvGraphicFramePr>
          <p:nvPr>
            <p:extLst/>
          </p:nvPr>
        </p:nvGraphicFramePr>
        <p:xfrm>
          <a:off x="103632" y="0"/>
          <a:ext cx="12039600" cy="60228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10866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85BA377-3B5B-4653-8096-24650027DBCE}"/>
              </a:ext>
            </a:extLst>
          </p:cNvPr>
          <p:cNvGraphicFramePr>
            <a:graphicFrameLocks noGrp="1"/>
          </p:cNvGraphicFramePr>
          <p:nvPr>
            <p:extLst/>
          </p:nvPr>
        </p:nvGraphicFramePr>
        <p:xfrm>
          <a:off x="75063" y="46228"/>
          <a:ext cx="12050973" cy="59724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8925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1476FA2-14FB-483E-B101-E6F905519C49}"/>
              </a:ext>
            </a:extLst>
          </p:cNvPr>
          <p:cNvGraphicFramePr>
            <a:graphicFrameLocks noGrp="1"/>
          </p:cNvGraphicFramePr>
          <p:nvPr>
            <p:extLst/>
          </p:nvPr>
        </p:nvGraphicFramePr>
        <p:xfrm>
          <a:off x="94267" y="0"/>
          <a:ext cx="12019175" cy="59898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7160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tshållare för innehåll 3">
            <a:extLst>
              <a:ext uri="{FF2B5EF4-FFF2-40B4-BE49-F238E27FC236}">
                <a16:creationId xmlns:a16="http://schemas.microsoft.com/office/drawing/2014/main" id="{FF8F2497-9214-4875-B0BB-7EE2FBED2C42}"/>
              </a:ext>
            </a:extLst>
          </p:cNvPr>
          <p:cNvGraphicFramePr>
            <a:graphicFrameLocks noGrp="1"/>
          </p:cNvGraphicFramePr>
          <p:nvPr>
            <p:ph sz="quarter" idx="11"/>
            <p:extLst/>
          </p:nvPr>
        </p:nvGraphicFramePr>
        <p:xfrm>
          <a:off x="363470" y="1672458"/>
          <a:ext cx="11604400" cy="4279883"/>
        </p:xfrm>
        <a:graphic>
          <a:graphicData uri="http://schemas.openxmlformats.org/drawingml/2006/table">
            <a:tbl>
              <a:tblPr firstRow="1" bandRow="1">
                <a:tableStyleId>{5C22544A-7EE6-4342-B048-85BDC9FD1C3A}</a:tableStyleId>
              </a:tblPr>
              <a:tblGrid>
                <a:gridCol w="2405856">
                  <a:extLst>
                    <a:ext uri="{9D8B030D-6E8A-4147-A177-3AD203B41FA5}">
                      <a16:colId xmlns:a16="http://schemas.microsoft.com/office/drawing/2014/main" val="2073018780"/>
                    </a:ext>
                  </a:extLst>
                </a:gridCol>
                <a:gridCol w="908228">
                  <a:extLst>
                    <a:ext uri="{9D8B030D-6E8A-4147-A177-3AD203B41FA5}">
                      <a16:colId xmlns:a16="http://schemas.microsoft.com/office/drawing/2014/main" val="3465122176"/>
                    </a:ext>
                  </a:extLst>
                </a:gridCol>
                <a:gridCol w="2174606">
                  <a:extLst>
                    <a:ext uri="{9D8B030D-6E8A-4147-A177-3AD203B41FA5}">
                      <a16:colId xmlns:a16="http://schemas.microsoft.com/office/drawing/2014/main" val="1660930562"/>
                    </a:ext>
                  </a:extLst>
                </a:gridCol>
                <a:gridCol w="1970552">
                  <a:extLst>
                    <a:ext uri="{9D8B030D-6E8A-4147-A177-3AD203B41FA5}">
                      <a16:colId xmlns:a16="http://schemas.microsoft.com/office/drawing/2014/main" val="584295107"/>
                    </a:ext>
                  </a:extLst>
                </a:gridCol>
                <a:gridCol w="2072579">
                  <a:extLst>
                    <a:ext uri="{9D8B030D-6E8A-4147-A177-3AD203B41FA5}">
                      <a16:colId xmlns:a16="http://schemas.microsoft.com/office/drawing/2014/main" val="2939528590"/>
                    </a:ext>
                  </a:extLst>
                </a:gridCol>
                <a:gridCol w="2072579">
                  <a:extLst>
                    <a:ext uri="{9D8B030D-6E8A-4147-A177-3AD203B41FA5}">
                      <a16:colId xmlns:a16="http://schemas.microsoft.com/office/drawing/2014/main" val="3063914024"/>
                    </a:ext>
                  </a:extLst>
                </a:gridCol>
              </a:tblGrid>
              <a:tr h="1071469">
                <a:tc>
                  <a:txBody>
                    <a:bodyPr/>
                    <a:lstStyle/>
                    <a:p>
                      <a:pPr algn="l" fontAlgn="b"/>
                      <a:r>
                        <a:rPr lang="sv-SE" sz="2400" u="none" strike="noStrike" dirty="0">
                          <a:effectLst/>
                        </a:rPr>
                        <a:t> </a:t>
                      </a:r>
                      <a:endParaRPr lang="sv-SE"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v-SE" sz="2200" u="none" strike="noStrike" dirty="0">
                          <a:effectLst/>
                        </a:rPr>
                        <a:t>2023</a:t>
                      </a:r>
                      <a:endParaRPr lang="sv-SE" sz="22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v-SE" sz="2200" u="none" strike="noStrike" dirty="0">
                          <a:effectLst/>
                        </a:rPr>
                        <a:t>Prognos 2024 (juni)</a:t>
                      </a:r>
                      <a:endParaRPr lang="sv-SE" sz="22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v-SE" sz="2200" u="none" strike="noStrike" dirty="0">
                          <a:effectLst/>
                        </a:rPr>
                        <a:t>Utfall 2024 </a:t>
                      </a:r>
                    </a:p>
                  </a:txBody>
                  <a:tcPr marL="6350" marR="6350" marT="6350" marB="0" anchor="b"/>
                </a:tc>
                <a:tc>
                  <a:txBody>
                    <a:bodyPr/>
                    <a:lstStyle/>
                    <a:p>
                      <a:pPr algn="ctr" fontAlgn="b"/>
                      <a:r>
                        <a:rPr lang="sv-SE" sz="2200" u="none" strike="noStrike" dirty="0">
                          <a:effectLst/>
                        </a:rPr>
                        <a:t>Prognos 2025 </a:t>
                      </a:r>
                      <a:endParaRPr lang="sv-SE" sz="2200" b="0" i="0" u="none" strike="noStrike" dirty="0">
                        <a:solidFill>
                          <a:srgbClr val="000000"/>
                        </a:solidFill>
                        <a:effectLst/>
                        <a:latin typeface="Calibri" panose="020F0502020204030204" pitchFamily="34" charset="0"/>
                      </a:endParaRPr>
                    </a:p>
                  </a:txBody>
                  <a:tcPr marL="6350" marR="6350" marT="6350" marB="0" anchor="b"/>
                </a:tc>
                <a:tc>
                  <a:txBody>
                    <a:bodyPr/>
                    <a:lstStyle/>
                    <a:p>
                      <a:pPr marL="0" algn="ctr" defTabSz="914400" rtl="0" eaLnBrk="1" fontAlgn="b" latinLnBrk="0" hangingPunct="1"/>
                      <a:r>
                        <a:rPr lang="sv-SE" sz="2200" b="1" u="none" strike="noStrike" kern="1200" dirty="0">
                          <a:solidFill>
                            <a:schemeClr val="lt1"/>
                          </a:solidFill>
                          <a:effectLst/>
                          <a:latin typeface="+mn-lt"/>
                          <a:ea typeface="+mn-ea"/>
                          <a:cs typeface="+mn-cs"/>
                        </a:rPr>
                        <a:t>Prognos 2026</a:t>
                      </a:r>
                    </a:p>
                  </a:txBody>
                  <a:tcPr marL="6350" marR="6350" marT="6350" marB="0" anchor="b"/>
                </a:tc>
                <a:extLst>
                  <a:ext uri="{0D108BD9-81ED-4DB2-BD59-A6C34878D82A}">
                    <a16:rowId xmlns:a16="http://schemas.microsoft.com/office/drawing/2014/main" val="3754757500"/>
                  </a:ext>
                </a:extLst>
              </a:tr>
              <a:tr h="577558">
                <a:tc>
                  <a:txBody>
                    <a:bodyPr/>
                    <a:lstStyle/>
                    <a:p>
                      <a:pPr algn="l" fontAlgn="b"/>
                      <a:r>
                        <a:rPr lang="sv-SE" sz="2400" b="1" u="none" strike="noStrike" dirty="0">
                          <a:effectLst/>
                        </a:rPr>
                        <a:t>Recept (</a:t>
                      </a:r>
                      <a:r>
                        <a:rPr lang="sv-SE" sz="2400" b="1" u="none" strike="noStrike" dirty="0" err="1">
                          <a:effectLst/>
                        </a:rPr>
                        <a:t>milj</a:t>
                      </a:r>
                      <a:r>
                        <a:rPr lang="sv-SE" sz="2400" b="1" u="none" strike="noStrike" dirty="0">
                          <a:effectLst/>
                        </a:rPr>
                        <a:t> kr)</a:t>
                      </a:r>
                      <a:endParaRPr lang="sv-SE"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v-SE" sz="2400" u="none" strike="noStrike" dirty="0">
                          <a:effectLst/>
                        </a:rPr>
                        <a:t>213</a:t>
                      </a:r>
                      <a:endParaRPr lang="sv-SE"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v-SE" sz="2400" u="none" strike="noStrike" dirty="0">
                          <a:effectLst/>
                        </a:rPr>
                        <a:t>236</a:t>
                      </a:r>
                      <a:endParaRPr lang="sv-SE" sz="2400" b="0" i="0" u="none" strike="noStrike" dirty="0">
                        <a:solidFill>
                          <a:srgbClr val="000000"/>
                        </a:solidFill>
                        <a:effectLst/>
                        <a:latin typeface="Calibri" panose="020F0502020204030204" pitchFamily="34" charset="0"/>
                      </a:endParaRPr>
                    </a:p>
                  </a:txBody>
                  <a:tcPr marL="6350" marR="6350" marT="6350" marB="0" anchor="b"/>
                </a:tc>
                <a:tc>
                  <a:txBody>
                    <a:bodyPr/>
                    <a:lstStyle/>
                    <a:p>
                      <a:pPr marL="0" algn="ctr" defTabSz="914400" rtl="0" eaLnBrk="1" fontAlgn="b" latinLnBrk="0" hangingPunct="1"/>
                      <a:r>
                        <a:rPr lang="sv-SE" sz="2400" u="none" strike="noStrike" kern="1200" dirty="0">
                          <a:solidFill>
                            <a:schemeClr val="dk1"/>
                          </a:solidFill>
                          <a:effectLst/>
                          <a:latin typeface="+mn-lt"/>
                          <a:ea typeface="+mn-ea"/>
                          <a:cs typeface="+mn-cs"/>
                        </a:rPr>
                        <a:t>241</a:t>
                      </a:r>
                    </a:p>
                  </a:txBody>
                  <a:tcPr marL="6350" marR="6350" marT="6350" marB="0" anchor="b"/>
                </a:tc>
                <a:tc>
                  <a:txBody>
                    <a:bodyPr/>
                    <a:lstStyle/>
                    <a:p>
                      <a:pPr marL="0" algn="ctr" defTabSz="914400" rtl="0" eaLnBrk="1" fontAlgn="b" latinLnBrk="0" hangingPunct="1"/>
                      <a:r>
                        <a:rPr lang="sv-SE" sz="2400" u="none" strike="noStrike" kern="1200" dirty="0">
                          <a:solidFill>
                            <a:schemeClr val="dk1"/>
                          </a:solidFill>
                          <a:effectLst/>
                          <a:latin typeface="+mn-lt"/>
                          <a:ea typeface="+mn-ea"/>
                          <a:cs typeface="+mn-cs"/>
                        </a:rPr>
                        <a:t>258</a:t>
                      </a:r>
                    </a:p>
                  </a:txBody>
                  <a:tcPr marL="6350" marR="6350" marT="6350" marB="0" anchor="b"/>
                </a:tc>
                <a:tc>
                  <a:txBody>
                    <a:bodyPr/>
                    <a:lstStyle/>
                    <a:p>
                      <a:pPr marL="0" algn="ctr" defTabSz="914400" rtl="0" eaLnBrk="1" fontAlgn="b" latinLnBrk="0" hangingPunct="1"/>
                      <a:r>
                        <a:rPr lang="sv-SE" sz="2400" u="none" strike="noStrike" kern="1200" dirty="0">
                          <a:solidFill>
                            <a:schemeClr val="dk1"/>
                          </a:solidFill>
                          <a:effectLst/>
                          <a:latin typeface="+mn-lt"/>
                          <a:ea typeface="+mn-ea"/>
                          <a:cs typeface="+mn-cs"/>
                        </a:rPr>
                        <a:t>274</a:t>
                      </a:r>
                    </a:p>
                  </a:txBody>
                  <a:tcPr marL="6350" marR="6350" marT="6350" marB="0" anchor="b"/>
                </a:tc>
                <a:extLst>
                  <a:ext uri="{0D108BD9-81ED-4DB2-BD59-A6C34878D82A}">
                    <a16:rowId xmlns:a16="http://schemas.microsoft.com/office/drawing/2014/main" val="421796523"/>
                  </a:ext>
                </a:extLst>
              </a:tr>
              <a:tr h="577558">
                <a:tc>
                  <a:txBody>
                    <a:bodyPr/>
                    <a:lstStyle/>
                    <a:p>
                      <a:pPr algn="l" fontAlgn="b"/>
                      <a:r>
                        <a:rPr lang="sv-SE" sz="2400" b="1" u="none" strike="noStrike" dirty="0">
                          <a:effectLst/>
                        </a:rPr>
                        <a:t>Rekvisition </a:t>
                      </a:r>
                    </a:p>
                    <a:p>
                      <a:pPr algn="l" fontAlgn="b"/>
                      <a:r>
                        <a:rPr lang="sv-SE" sz="2400" b="1" u="none" strike="noStrike" dirty="0">
                          <a:effectLst/>
                        </a:rPr>
                        <a:t>(</a:t>
                      </a:r>
                      <a:r>
                        <a:rPr lang="sv-SE" sz="2400" b="1" u="none" strike="noStrike" dirty="0" err="1">
                          <a:effectLst/>
                        </a:rPr>
                        <a:t>milj</a:t>
                      </a:r>
                      <a:r>
                        <a:rPr lang="sv-SE" sz="2400" b="1" u="none" strike="noStrike" dirty="0">
                          <a:effectLst/>
                        </a:rPr>
                        <a:t> kr)</a:t>
                      </a:r>
                      <a:endParaRPr lang="sv-SE"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v-SE" sz="2400" b="0" i="0" u="none" strike="noStrike" dirty="0">
                          <a:solidFill>
                            <a:srgbClr val="000000"/>
                          </a:solidFill>
                          <a:effectLst/>
                          <a:latin typeface="Calibri" panose="020F0502020204030204" pitchFamily="34" charset="0"/>
                        </a:rPr>
                        <a:t>4,4</a:t>
                      </a:r>
                    </a:p>
                  </a:txBody>
                  <a:tcPr marL="6350" marR="6350" marT="6350" marB="0" anchor="b"/>
                </a:tc>
                <a:tc>
                  <a:txBody>
                    <a:bodyPr/>
                    <a:lstStyle/>
                    <a:p>
                      <a:pPr algn="ctr" fontAlgn="b"/>
                      <a:r>
                        <a:rPr lang="sv-SE" sz="2400" b="0" i="0" u="none" strike="noStrike" dirty="0">
                          <a:solidFill>
                            <a:srgbClr val="000000"/>
                          </a:solidFill>
                          <a:effectLst/>
                          <a:latin typeface="Calibri" panose="020F0502020204030204" pitchFamily="34" charset="0"/>
                        </a:rPr>
                        <a:t>4,8</a:t>
                      </a:r>
                    </a:p>
                  </a:txBody>
                  <a:tcPr marL="6350" marR="6350" marT="6350" marB="0" anchor="b"/>
                </a:tc>
                <a:tc>
                  <a:txBody>
                    <a:bodyPr/>
                    <a:lstStyle/>
                    <a:p>
                      <a:pPr marL="0" algn="ctr" defTabSz="914400" rtl="0" eaLnBrk="1" fontAlgn="b" latinLnBrk="0" hangingPunct="1"/>
                      <a:r>
                        <a:rPr lang="sv-SE" sz="2400" u="none" strike="noStrike" kern="1200" dirty="0">
                          <a:solidFill>
                            <a:schemeClr val="dk1"/>
                          </a:solidFill>
                          <a:effectLst/>
                          <a:latin typeface="+mn-lt"/>
                          <a:ea typeface="+mn-ea"/>
                          <a:cs typeface="+mn-cs"/>
                        </a:rPr>
                        <a:t>5,0</a:t>
                      </a:r>
                    </a:p>
                  </a:txBody>
                  <a:tcPr marL="6350" marR="6350" marT="6350" marB="0" anchor="b"/>
                </a:tc>
                <a:tc>
                  <a:txBody>
                    <a:bodyPr/>
                    <a:lstStyle/>
                    <a:p>
                      <a:pPr marL="0" algn="ctr" defTabSz="914400" rtl="0" eaLnBrk="1" fontAlgn="b" latinLnBrk="0" hangingPunct="1"/>
                      <a:r>
                        <a:rPr lang="sv-SE" sz="2400" u="none" strike="noStrike" kern="1200" dirty="0">
                          <a:solidFill>
                            <a:schemeClr val="dk1"/>
                          </a:solidFill>
                          <a:effectLst/>
                          <a:latin typeface="+mn-lt"/>
                          <a:ea typeface="+mn-ea"/>
                          <a:cs typeface="+mn-cs"/>
                        </a:rPr>
                        <a:t>5,2</a:t>
                      </a:r>
                    </a:p>
                  </a:txBody>
                  <a:tcPr marL="6350" marR="6350" marT="6350" marB="0" anchor="b"/>
                </a:tc>
                <a:tc>
                  <a:txBody>
                    <a:bodyPr/>
                    <a:lstStyle/>
                    <a:p>
                      <a:pPr marL="0" algn="ctr" defTabSz="914400" rtl="0" eaLnBrk="1" fontAlgn="b" latinLnBrk="0" hangingPunct="1"/>
                      <a:r>
                        <a:rPr lang="sv-SE" sz="2400" u="none" strike="noStrike" kern="1200" dirty="0">
                          <a:solidFill>
                            <a:schemeClr val="dk1"/>
                          </a:solidFill>
                          <a:effectLst/>
                          <a:latin typeface="+mn-lt"/>
                          <a:ea typeface="+mn-ea"/>
                          <a:cs typeface="+mn-cs"/>
                        </a:rPr>
                        <a:t>5,5</a:t>
                      </a:r>
                    </a:p>
                  </a:txBody>
                  <a:tcPr marL="6350" marR="6350" marT="6350" marB="0" anchor="b"/>
                </a:tc>
                <a:extLst>
                  <a:ext uri="{0D108BD9-81ED-4DB2-BD59-A6C34878D82A}">
                    <a16:rowId xmlns:a16="http://schemas.microsoft.com/office/drawing/2014/main" val="1089686490"/>
                  </a:ext>
                </a:extLst>
              </a:tr>
              <a:tr h="577558">
                <a:tc>
                  <a:txBody>
                    <a:bodyPr/>
                    <a:lstStyle/>
                    <a:p>
                      <a:pPr algn="l" fontAlgn="b"/>
                      <a:r>
                        <a:rPr lang="sv-SE" sz="2400" b="1" u="none" strike="noStrike" dirty="0">
                          <a:effectLst/>
                        </a:rPr>
                        <a:t>Totalt (</a:t>
                      </a:r>
                      <a:r>
                        <a:rPr lang="sv-SE" sz="2400" b="1" u="none" strike="noStrike" dirty="0" err="1">
                          <a:effectLst/>
                        </a:rPr>
                        <a:t>milj</a:t>
                      </a:r>
                      <a:r>
                        <a:rPr lang="sv-SE" sz="2400" b="1" u="none" strike="noStrike" dirty="0">
                          <a:effectLst/>
                        </a:rPr>
                        <a:t> kr)</a:t>
                      </a:r>
                      <a:endParaRPr lang="sv-SE"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v-SE" sz="2400" u="none" strike="noStrike" dirty="0">
                          <a:effectLst/>
                        </a:rPr>
                        <a:t>217</a:t>
                      </a:r>
                      <a:endParaRPr lang="sv-SE"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v-SE" sz="2400" u="none" strike="noStrike" dirty="0">
                          <a:effectLst/>
                        </a:rPr>
                        <a:t>241</a:t>
                      </a:r>
                      <a:endParaRPr lang="sv-SE" sz="2400" b="0" i="0" u="none" strike="noStrike" dirty="0">
                        <a:solidFill>
                          <a:srgbClr val="000000"/>
                        </a:solidFill>
                        <a:effectLst/>
                        <a:latin typeface="Calibri" panose="020F0502020204030204" pitchFamily="34" charset="0"/>
                      </a:endParaRPr>
                    </a:p>
                  </a:txBody>
                  <a:tcPr marL="6350" marR="6350" marT="6350" marB="0" anchor="b"/>
                </a:tc>
                <a:tc>
                  <a:txBody>
                    <a:bodyPr/>
                    <a:lstStyle/>
                    <a:p>
                      <a:pPr marL="0" algn="ctr" defTabSz="914400" rtl="0" eaLnBrk="1" fontAlgn="b" latinLnBrk="0" hangingPunct="1"/>
                      <a:r>
                        <a:rPr lang="sv-SE" sz="2400" u="none" strike="noStrike" kern="1200" dirty="0">
                          <a:solidFill>
                            <a:schemeClr val="dk1"/>
                          </a:solidFill>
                          <a:effectLst/>
                          <a:latin typeface="+mn-lt"/>
                          <a:ea typeface="+mn-ea"/>
                          <a:cs typeface="+mn-cs"/>
                        </a:rPr>
                        <a:t>246</a:t>
                      </a:r>
                    </a:p>
                  </a:txBody>
                  <a:tcPr marL="6350" marR="6350" marT="6350" marB="0" anchor="b"/>
                </a:tc>
                <a:tc>
                  <a:txBody>
                    <a:bodyPr/>
                    <a:lstStyle/>
                    <a:p>
                      <a:pPr marL="0" algn="ctr" defTabSz="914400" rtl="0" eaLnBrk="1" fontAlgn="b" latinLnBrk="0" hangingPunct="1"/>
                      <a:r>
                        <a:rPr lang="sv-SE" sz="2400" u="none" strike="noStrike" kern="1200" dirty="0">
                          <a:solidFill>
                            <a:schemeClr val="dk1"/>
                          </a:solidFill>
                          <a:effectLst/>
                          <a:latin typeface="+mn-lt"/>
                          <a:ea typeface="+mn-ea"/>
                          <a:cs typeface="+mn-cs"/>
                        </a:rPr>
                        <a:t>263</a:t>
                      </a:r>
                    </a:p>
                  </a:txBody>
                  <a:tcPr marL="6350" marR="6350" marT="6350" marB="0" anchor="b"/>
                </a:tc>
                <a:tc>
                  <a:txBody>
                    <a:bodyPr/>
                    <a:lstStyle/>
                    <a:p>
                      <a:pPr marL="0" algn="ctr" defTabSz="914400" rtl="0" eaLnBrk="1" fontAlgn="b" latinLnBrk="0" hangingPunct="1"/>
                      <a:r>
                        <a:rPr lang="sv-SE" sz="2400" u="none" strike="noStrike" kern="1200" dirty="0">
                          <a:solidFill>
                            <a:schemeClr val="dk1"/>
                          </a:solidFill>
                          <a:effectLst/>
                          <a:latin typeface="+mn-lt"/>
                          <a:ea typeface="+mn-ea"/>
                          <a:cs typeface="+mn-cs"/>
                        </a:rPr>
                        <a:t>279</a:t>
                      </a:r>
                    </a:p>
                  </a:txBody>
                  <a:tcPr marL="6350" marR="6350" marT="6350" marB="0" anchor="b"/>
                </a:tc>
                <a:extLst>
                  <a:ext uri="{0D108BD9-81ED-4DB2-BD59-A6C34878D82A}">
                    <a16:rowId xmlns:a16="http://schemas.microsoft.com/office/drawing/2014/main" val="972535118"/>
                  </a:ext>
                </a:extLst>
              </a:tr>
              <a:tr h="577558">
                <a:tc>
                  <a:txBody>
                    <a:bodyPr/>
                    <a:lstStyle/>
                    <a:p>
                      <a:pPr algn="l" fontAlgn="b"/>
                      <a:r>
                        <a:rPr lang="sv-SE" sz="2400" b="1" u="none" strike="noStrike">
                          <a:effectLst/>
                        </a:rPr>
                        <a:t> </a:t>
                      </a:r>
                      <a:endParaRPr lang="sv-SE" sz="2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sv-SE" sz="2400" u="none" strike="noStrike">
                          <a:effectLst/>
                        </a:rPr>
                        <a:t> </a:t>
                      </a:r>
                      <a:endParaRPr lang="sv-SE" sz="2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sv-SE" sz="2400" u="none" strike="noStrike" dirty="0">
                          <a:effectLst/>
                        </a:rPr>
                        <a:t> </a:t>
                      </a:r>
                      <a:endParaRPr lang="sv-SE" sz="2400" b="0" i="0" u="none" strike="noStrike" dirty="0">
                        <a:solidFill>
                          <a:srgbClr val="000000"/>
                        </a:solidFill>
                        <a:effectLst/>
                        <a:latin typeface="Calibri" panose="020F0502020204030204" pitchFamily="34" charset="0"/>
                      </a:endParaRPr>
                    </a:p>
                  </a:txBody>
                  <a:tcPr marL="6350" marR="6350" marT="6350" marB="0" anchor="b"/>
                </a:tc>
                <a:tc>
                  <a:txBody>
                    <a:bodyPr/>
                    <a:lstStyle/>
                    <a:p>
                      <a:pPr marL="0" algn="ctr" defTabSz="914400" rtl="0" eaLnBrk="1" fontAlgn="b" latinLnBrk="0" hangingPunct="1"/>
                      <a:endParaRPr lang="sv-SE" sz="2400" u="none" strike="noStrike" kern="1200" dirty="0">
                        <a:solidFill>
                          <a:schemeClr val="dk1"/>
                        </a:solidFill>
                        <a:effectLst/>
                        <a:latin typeface="+mn-lt"/>
                        <a:ea typeface="+mn-ea"/>
                        <a:cs typeface="+mn-cs"/>
                      </a:endParaRPr>
                    </a:p>
                  </a:txBody>
                  <a:tcPr marL="6350" marR="6350" marT="6350" marB="0" anchor="b"/>
                </a:tc>
                <a:tc>
                  <a:txBody>
                    <a:bodyPr/>
                    <a:lstStyle/>
                    <a:p>
                      <a:pPr marL="0" algn="ctr" defTabSz="914400" rtl="0" eaLnBrk="1" fontAlgn="b" latinLnBrk="0" hangingPunct="1"/>
                      <a:r>
                        <a:rPr lang="sv-SE" sz="2400" u="none" strike="noStrike" kern="1200" dirty="0">
                          <a:solidFill>
                            <a:schemeClr val="dk1"/>
                          </a:solidFill>
                          <a:effectLst/>
                          <a:latin typeface="+mn-lt"/>
                          <a:ea typeface="+mn-ea"/>
                          <a:cs typeface="+mn-cs"/>
                        </a:rPr>
                        <a:t> </a:t>
                      </a:r>
                    </a:p>
                  </a:txBody>
                  <a:tcPr marL="6350" marR="6350" marT="6350" marB="0" anchor="b"/>
                </a:tc>
                <a:tc>
                  <a:txBody>
                    <a:bodyPr/>
                    <a:lstStyle/>
                    <a:p>
                      <a:pPr marL="0" algn="ctr" defTabSz="914400" rtl="0" eaLnBrk="1" fontAlgn="b" latinLnBrk="0" hangingPunct="1"/>
                      <a:endParaRPr lang="sv-SE" sz="2400" u="none" strike="noStrike" kern="1200" dirty="0">
                        <a:solidFill>
                          <a:schemeClr val="dk1"/>
                        </a:solidFill>
                        <a:effectLst/>
                        <a:latin typeface="+mn-lt"/>
                        <a:ea typeface="+mn-ea"/>
                        <a:cs typeface="+mn-cs"/>
                      </a:endParaRPr>
                    </a:p>
                  </a:txBody>
                  <a:tcPr marL="6350" marR="6350" marT="6350" marB="0" anchor="b"/>
                </a:tc>
                <a:extLst>
                  <a:ext uri="{0D108BD9-81ED-4DB2-BD59-A6C34878D82A}">
                    <a16:rowId xmlns:a16="http://schemas.microsoft.com/office/drawing/2014/main" val="496989255"/>
                  </a:ext>
                </a:extLst>
              </a:tr>
              <a:tr h="577558">
                <a:tc>
                  <a:txBody>
                    <a:bodyPr/>
                    <a:lstStyle/>
                    <a:p>
                      <a:pPr algn="l" fontAlgn="b"/>
                      <a:r>
                        <a:rPr lang="sv-SE" sz="2400" b="1" u="none" strike="noStrike" dirty="0">
                          <a:effectLst/>
                        </a:rPr>
                        <a:t>Ökning jmf föregående år</a:t>
                      </a:r>
                      <a:endParaRPr lang="sv-SE"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v-SE" sz="2400" u="none" strike="noStrike">
                          <a:effectLst/>
                        </a:rPr>
                        <a:t> </a:t>
                      </a:r>
                      <a:endParaRPr lang="sv-SE" sz="2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sv-SE" sz="2400" u="none" strike="noStrike" dirty="0">
                          <a:effectLst/>
                        </a:rPr>
                        <a:t>11%</a:t>
                      </a:r>
                      <a:endParaRPr lang="sv-SE" sz="2400" b="0" i="0" u="none" strike="noStrike" dirty="0">
                        <a:solidFill>
                          <a:srgbClr val="000000"/>
                        </a:solidFill>
                        <a:effectLst/>
                        <a:latin typeface="Calibri" panose="020F0502020204030204" pitchFamily="34" charset="0"/>
                      </a:endParaRPr>
                    </a:p>
                  </a:txBody>
                  <a:tcPr marL="6350" marR="6350" marT="6350" marB="0" anchor="b"/>
                </a:tc>
                <a:tc>
                  <a:txBody>
                    <a:bodyPr/>
                    <a:lstStyle/>
                    <a:p>
                      <a:pPr marL="0" algn="ctr" defTabSz="914400" rtl="0" eaLnBrk="1" fontAlgn="b" latinLnBrk="0" hangingPunct="1"/>
                      <a:r>
                        <a:rPr lang="sv-SE" sz="2400" u="none" strike="noStrike" kern="1200" dirty="0">
                          <a:solidFill>
                            <a:schemeClr val="dk1"/>
                          </a:solidFill>
                          <a:effectLst/>
                          <a:latin typeface="+mn-lt"/>
                          <a:ea typeface="+mn-ea"/>
                          <a:cs typeface="+mn-cs"/>
                        </a:rPr>
                        <a:t>13%</a:t>
                      </a:r>
                    </a:p>
                  </a:txBody>
                  <a:tcPr marL="6350" marR="6350" marT="6350" marB="0" anchor="b"/>
                </a:tc>
                <a:tc>
                  <a:txBody>
                    <a:bodyPr/>
                    <a:lstStyle/>
                    <a:p>
                      <a:pPr marL="0" algn="ctr" defTabSz="914400" rtl="0" eaLnBrk="1" fontAlgn="b" latinLnBrk="0" hangingPunct="1"/>
                      <a:r>
                        <a:rPr lang="sv-SE" sz="2400" u="none" strike="noStrike" kern="1200" dirty="0">
                          <a:solidFill>
                            <a:schemeClr val="dk1"/>
                          </a:solidFill>
                          <a:effectLst/>
                          <a:latin typeface="+mn-lt"/>
                          <a:ea typeface="+mn-ea"/>
                          <a:cs typeface="+mn-cs"/>
                        </a:rPr>
                        <a:t>7%</a:t>
                      </a:r>
                    </a:p>
                  </a:txBody>
                  <a:tcPr marL="6350" marR="6350" marT="6350" marB="0" anchor="b"/>
                </a:tc>
                <a:tc>
                  <a:txBody>
                    <a:bodyPr/>
                    <a:lstStyle/>
                    <a:p>
                      <a:pPr marL="0" algn="ctr" defTabSz="914400" rtl="0" eaLnBrk="1" fontAlgn="b" latinLnBrk="0" hangingPunct="1"/>
                      <a:r>
                        <a:rPr lang="sv-SE" sz="2400" u="none" strike="noStrike" kern="1200" dirty="0">
                          <a:solidFill>
                            <a:schemeClr val="dk1"/>
                          </a:solidFill>
                          <a:effectLst/>
                          <a:latin typeface="+mn-lt"/>
                          <a:ea typeface="+mn-ea"/>
                          <a:cs typeface="+mn-cs"/>
                        </a:rPr>
                        <a:t>6%</a:t>
                      </a:r>
                    </a:p>
                  </a:txBody>
                  <a:tcPr marL="6350" marR="6350" marT="6350" marB="0" anchor="b"/>
                </a:tc>
                <a:extLst>
                  <a:ext uri="{0D108BD9-81ED-4DB2-BD59-A6C34878D82A}">
                    <a16:rowId xmlns:a16="http://schemas.microsoft.com/office/drawing/2014/main" val="2950738820"/>
                  </a:ext>
                </a:extLst>
              </a:tr>
            </a:tbl>
          </a:graphicData>
        </a:graphic>
      </p:graphicFrame>
      <p:sp>
        <p:nvSpPr>
          <p:cNvPr id="3" name="Rubrik 2">
            <a:extLst>
              <a:ext uri="{FF2B5EF4-FFF2-40B4-BE49-F238E27FC236}">
                <a16:creationId xmlns:a16="http://schemas.microsoft.com/office/drawing/2014/main" id="{707E0C20-EB9D-4887-B8D2-690E6F7AB477}"/>
              </a:ext>
            </a:extLst>
          </p:cNvPr>
          <p:cNvSpPr>
            <a:spLocks noGrp="1"/>
          </p:cNvSpPr>
          <p:nvPr>
            <p:ph type="title"/>
          </p:nvPr>
        </p:nvSpPr>
        <p:spPr/>
        <p:txBody>
          <a:bodyPr>
            <a:normAutofit fontScale="90000"/>
          </a:bodyPr>
          <a:lstStyle/>
          <a:p>
            <a:r>
              <a:rPr lang="sv-SE" dirty="0"/>
              <a:t>Uppdaterad prognos (jan-25) primärvård (Vårdval PV)</a:t>
            </a:r>
          </a:p>
        </p:txBody>
      </p:sp>
    </p:spTree>
    <p:extLst>
      <p:ext uri="{BB962C8B-B14F-4D97-AF65-F5344CB8AC3E}">
        <p14:creationId xmlns:p14="http://schemas.microsoft.com/office/powerpoint/2010/main" val="608957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21E96E5-3BBA-448B-A893-AB129E1CA72D}"/>
              </a:ext>
            </a:extLst>
          </p:cNvPr>
          <p:cNvSpPr>
            <a:spLocks noGrp="1"/>
          </p:cNvSpPr>
          <p:nvPr>
            <p:ph type="title"/>
          </p:nvPr>
        </p:nvSpPr>
        <p:spPr>
          <a:xfrm>
            <a:off x="629194" y="230156"/>
            <a:ext cx="9669809" cy="2086323"/>
          </a:xfrm>
        </p:spPr>
        <p:txBody>
          <a:bodyPr>
            <a:normAutofit fontScale="90000"/>
          </a:bodyPr>
          <a:lstStyle/>
          <a:p>
            <a:r>
              <a:rPr lang="sv-SE" dirty="0"/>
              <a:t>Uppdaterad Prognos (jan-25) - diabetesläkemedel</a:t>
            </a:r>
            <a:br>
              <a:rPr lang="sv-SE" dirty="0"/>
            </a:br>
            <a:r>
              <a:rPr lang="sv-SE" sz="1800" cap="none" spc="0" dirty="0">
                <a:latin typeface="Arial" panose="020B0604020202020204" pitchFamily="34" charset="0"/>
                <a:cs typeface="Arial" panose="020B0604020202020204" pitchFamily="34" charset="0"/>
              </a:rPr>
              <a:t>Kostnad och prognos</a:t>
            </a:r>
            <a:br>
              <a:rPr lang="sv-SE" sz="1800" cap="none" spc="0" dirty="0">
                <a:latin typeface="Arial" panose="020B0604020202020204" pitchFamily="34" charset="0"/>
                <a:cs typeface="Arial" panose="020B0604020202020204" pitchFamily="34" charset="0"/>
              </a:rPr>
            </a:br>
            <a:r>
              <a:rPr lang="sv-SE" sz="1800" cap="none" spc="0" dirty="0">
                <a:latin typeface="Arial" panose="020B0604020202020204" pitchFamily="34" charset="0"/>
                <a:cs typeface="Arial" panose="020B0604020202020204" pitchFamily="34" charset="0"/>
              </a:rPr>
              <a:t>Miljoner kronor och årlig ökningstakt (%)</a:t>
            </a:r>
            <a:endParaRPr lang="sv-SE" dirty="0"/>
          </a:p>
        </p:txBody>
      </p:sp>
      <p:graphicFrame>
        <p:nvGraphicFramePr>
          <p:cNvPr id="4" name="Tabell 3">
            <a:extLst>
              <a:ext uri="{FF2B5EF4-FFF2-40B4-BE49-F238E27FC236}">
                <a16:creationId xmlns:a16="http://schemas.microsoft.com/office/drawing/2014/main" id="{51EE8A8B-FFE0-4674-8B7D-009CC91E16FB}"/>
              </a:ext>
            </a:extLst>
          </p:cNvPr>
          <p:cNvGraphicFramePr>
            <a:graphicFrameLocks noGrp="1"/>
          </p:cNvGraphicFramePr>
          <p:nvPr>
            <p:extLst/>
          </p:nvPr>
        </p:nvGraphicFramePr>
        <p:xfrm>
          <a:off x="1104471" y="2752343"/>
          <a:ext cx="9056566" cy="1987608"/>
        </p:xfrm>
        <a:graphic>
          <a:graphicData uri="http://schemas.openxmlformats.org/drawingml/2006/table">
            <a:tbl>
              <a:tblPr firstRow="1" firstCol="1" bandRow="1">
                <a:tableStyleId>{21E4AEA4-8DFA-4A89-87EB-49C32662AFE0}</a:tableStyleId>
              </a:tblPr>
              <a:tblGrid>
                <a:gridCol w="3265156">
                  <a:extLst>
                    <a:ext uri="{9D8B030D-6E8A-4147-A177-3AD203B41FA5}">
                      <a16:colId xmlns:a16="http://schemas.microsoft.com/office/drawing/2014/main" val="2632669361"/>
                    </a:ext>
                  </a:extLst>
                </a:gridCol>
                <a:gridCol w="1158282">
                  <a:extLst>
                    <a:ext uri="{9D8B030D-6E8A-4147-A177-3AD203B41FA5}">
                      <a16:colId xmlns:a16="http://schemas.microsoft.com/office/drawing/2014/main" val="900782425"/>
                    </a:ext>
                  </a:extLst>
                </a:gridCol>
                <a:gridCol w="1158282">
                  <a:extLst>
                    <a:ext uri="{9D8B030D-6E8A-4147-A177-3AD203B41FA5}">
                      <a16:colId xmlns:a16="http://schemas.microsoft.com/office/drawing/2014/main" val="2302537410"/>
                    </a:ext>
                  </a:extLst>
                </a:gridCol>
                <a:gridCol w="1158282">
                  <a:extLst>
                    <a:ext uri="{9D8B030D-6E8A-4147-A177-3AD203B41FA5}">
                      <a16:colId xmlns:a16="http://schemas.microsoft.com/office/drawing/2014/main" val="573525931"/>
                    </a:ext>
                  </a:extLst>
                </a:gridCol>
                <a:gridCol w="1158282">
                  <a:extLst>
                    <a:ext uri="{9D8B030D-6E8A-4147-A177-3AD203B41FA5}">
                      <a16:colId xmlns:a16="http://schemas.microsoft.com/office/drawing/2014/main" val="2030533416"/>
                    </a:ext>
                  </a:extLst>
                </a:gridCol>
                <a:gridCol w="1158282">
                  <a:extLst>
                    <a:ext uri="{9D8B030D-6E8A-4147-A177-3AD203B41FA5}">
                      <a16:colId xmlns:a16="http://schemas.microsoft.com/office/drawing/2014/main" val="2671053299"/>
                    </a:ext>
                  </a:extLst>
                </a:gridCol>
              </a:tblGrid>
              <a:tr h="662536">
                <a:tc>
                  <a:txBody>
                    <a:bodyPr/>
                    <a:lstStyle/>
                    <a:p>
                      <a:pPr>
                        <a:lnSpc>
                          <a:spcPts val="1440"/>
                        </a:lnSpc>
                        <a:spcAft>
                          <a:spcPts val="0"/>
                        </a:spcAft>
                      </a:pPr>
                      <a:r>
                        <a:rPr lang="sv-SE" sz="1200" dirty="0">
                          <a:effectLst/>
                        </a:rPr>
                        <a:t>Diabetesläkemedel (allmänläkemedel)</a:t>
                      </a: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txBody>
                  <a:tcPr marL="44450" marR="44450" marT="0" marB="0" anchor="ctr"/>
                </a:tc>
                <a:tc>
                  <a:txBody>
                    <a:bodyPr/>
                    <a:lstStyle/>
                    <a:p>
                      <a:pPr algn="r">
                        <a:lnSpc>
                          <a:spcPts val="1440"/>
                        </a:lnSpc>
                        <a:spcAft>
                          <a:spcPts val="0"/>
                        </a:spcAft>
                      </a:pPr>
                      <a:r>
                        <a:rPr lang="sv-SE" sz="1200" dirty="0">
                          <a:effectLst/>
                        </a:rPr>
                        <a:t>Utfall 2023</a:t>
                      </a: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txBody>
                  <a:tcPr marL="44450" marR="44450" marT="0" marB="0" anchor="ctr"/>
                </a:tc>
                <a:tc>
                  <a:txBody>
                    <a:bodyPr/>
                    <a:lstStyle/>
                    <a:p>
                      <a:pPr algn="r">
                        <a:lnSpc>
                          <a:spcPts val="1440"/>
                        </a:lnSpc>
                        <a:spcAft>
                          <a:spcPts val="0"/>
                        </a:spcAft>
                      </a:pPr>
                      <a:r>
                        <a:rPr lang="sv-SE" sz="1200" dirty="0">
                          <a:effectLst/>
                        </a:rPr>
                        <a:t>prognos 2024</a:t>
                      </a: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txBody>
                  <a:tcPr marL="44450" marR="44450" marT="0" marB="0" anchor="ctr"/>
                </a:tc>
                <a:tc>
                  <a:txBody>
                    <a:bodyPr/>
                    <a:lstStyle/>
                    <a:p>
                      <a:pPr marL="0" algn="r" defTabSz="914400" rtl="0" eaLnBrk="1" latinLnBrk="0" hangingPunct="1">
                        <a:lnSpc>
                          <a:spcPts val="1440"/>
                        </a:lnSpc>
                        <a:spcAft>
                          <a:spcPts val="0"/>
                        </a:spcAft>
                      </a:pPr>
                      <a:r>
                        <a:rPr lang="sv-SE" sz="1200" b="1" kern="1200" dirty="0">
                          <a:solidFill>
                            <a:schemeClr val="lt1"/>
                          </a:solidFill>
                          <a:effectLst/>
                          <a:latin typeface="+mn-lt"/>
                          <a:ea typeface="+mn-ea"/>
                          <a:cs typeface="+mn-cs"/>
                        </a:rPr>
                        <a:t>Utfall 2024</a:t>
                      </a:r>
                    </a:p>
                  </a:txBody>
                  <a:tcPr marL="44450" marR="44450" marT="0" marB="0" anchor="ctr"/>
                </a:tc>
                <a:tc>
                  <a:txBody>
                    <a:bodyPr/>
                    <a:lstStyle/>
                    <a:p>
                      <a:pPr algn="r">
                        <a:lnSpc>
                          <a:spcPts val="1440"/>
                        </a:lnSpc>
                        <a:spcAft>
                          <a:spcPts val="0"/>
                        </a:spcAft>
                      </a:pPr>
                      <a:r>
                        <a:rPr lang="sv-SE" sz="1200" dirty="0">
                          <a:effectLst/>
                        </a:rPr>
                        <a:t>prognos 2025</a:t>
                      </a: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txBody>
                  <a:tcPr marL="44450" marR="44450" marT="0" marB="0" anchor="ctr"/>
                </a:tc>
                <a:tc>
                  <a:txBody>
                    <a:bodyPr/>
                    <a:lstStyle/>
                    <a:p>
                      <a:pPr algn="r">
                        <a:lnSpc>
                          <a:spcPts val="1440"/>
                        </a:lnSpc>
                        <a:spcAft>
                          <a:spcPts val="0"/>
                        </a:spcAft>
                      </a:pPr>
                      <a:r>
                        <a:rPr lang="sv-SE" sz="1200" dirty="0">
                          <a:effectLst/>
                        </a:rPr>
                        <a:t>prognos 2026</a:t>
                      </a: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045183231"/>
                  </a:ext>
                </a:extLst>
              </a:tr>
              <a:tr h="662536">
                <a:tc>
                  <a:txBody>
                    <a:bodyPr/>
                    <a:lstStyle/>
                    <a:p>
                      <a:pPr>
                        <a:lnSpc>
                          <a:spcPts val="1440"/>
                        </a:lnSpc>
                        <a:spcAft>
                          <a:spcPts val="0"/>
                        </a:spcAft>
                      </a:pPr>
                      <a:r>
                        <a:rPr lang="sv-SE" sz="1200" dirty="0">
                          <a:effectLst/>
                        </a:rPr>
                        <a:t>Hela Vårdval primärvård </a:t>
                      </a: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txBody>
                  <a:tcPr marL="44450" marR="44450" marT="0" marB="0" anchor="ctr"/>
                </a:tc>
                <a:tc>
                  <a:txBody>
                    <a:bodyPr/>
                    <a:lstStyle/>
                    <a:p>
                      <a:pPr algn="r">
                        <a:lnSpc>
                          <a:spcPts val="1440"/>
                        </a:lnSpc>
                        <a:spcAft>
                          <a:spcPts val="800"/>
                        </a:spcAft>
                      </a:pPr>
                      <a:r>
                        <a:rPr lang="sv-SE" sz="1400" b="1" dirty="0">
                          <a:effectLst/>
                        </a:rPr>
                        <a:t>60,2</a:t>
                      </a:r>
                      <a:endParaRPr lang="sv-SE" sz="1400" b="1" dirty="0">
                        <a:effectLst/>
                        <a:latin typeface="Garamond" panose="02020404030301010803" pitchFamily="18" charset="0"/>
                        <a:ea typeface="Garamond" panose="02020404030301010803" pitchFamily="18" charset="0"/>
                        <a:cs typeface="Times New Roman" panose="02020603050405020304" pitchFamily="18" charset="0"/>
                      </a:endParaRPr>
                    </a:p>
                  </a:txBody>
                  <a:tcPr marL="44450" marR="44450" marT="0" marB="0" anchor="ctr"/>
                </a:tc>
                <a:tc>
                  <a:txBody>
                    <a:bodyPr/>
                    <a:lstStyle/>
                    <a:p>
                      <a:pPr algn="r">
                        <a:lnSpc>
                          <a:spcPts val="1440"/>
                        </a:lnSpc>
                        <a:spcAft>
                          <a:spcPts val="800"/>
                        </a:spcAft>
                      </a:pPr>
                      <a:r>
                        <a:rPr lang="sv-SE" sz="1400" b="1" dirty="0">
                          <a:effectLst/>
                        </a:rPr>
                        <a:t>69,0</a:t>
                      </a:r>
                      <a:endParaRPr lang="sv-SE" sz="1400" b="1" dirty="0">
                        <a:effectLst/>
                        <a:latin typeface="Garamond" panose="02020404030301010803" pitchFamily="18" charset="0"/>
                        <a:ea typeface="Garamond" panose="02020404030301010803" pitchFamily="18" charset="0"/>
                        <a:cs typeface="Times New Roman" panose="02020603050405020304" pitchFamily="18" charset="0"/>
                      </a:endParaRPr>
                    </a:p>
                  </a:txBody>
                  <a:tcPr marL="44450" marR="44450" marT="0" marB="0" anchor="ctr"/>
                </a:tc>
                <a:tc>
                  <a:txBody>
                    <a:bodyPr/>
                    <a:lstStyle/>
                    <a:p>
                      <a:pPr marL="0" algn="r" defTabSz="914400" rtl="0" eaLnBrk="1" latinLnBrk="0" hangingPunct="1">
                        <a:lnSpc>
                          <a:spcPts val="1440"/>
                        </a:lnSpc>
                        <a:spcAft>
                          <a:spcPts val="800"/>
                        </a:spcAft>
                      </a:pPr>
                      <a:r>
                        <a:rPr lang="sv-SE" sz="1400" b="1" kern="1200" dirty="0">
                          <a:solidFill>
                            <a:schemeClr val="dk1"/>
                          </a:solidFill>
                          <a:effectLst/>
                          <a:latin typeface="+mn-lt"/>
                          <a:ea typeface="+mn-ea"/>
                          <a:cs typeface="+mn-cs"/>
                        </a:rPr>
                        <a:t>68,9</a:t>
                      </a:r>
                    </a:p>
                  </a:txBody>
                  <a:tcPr marL="44450" marR="44450" marT="0" marB="0" anchor="ctr"/>
                </a:tc>
                <a:tc>
                  <a:txBody>
                    <a:bodyPr/>
                    <a:lstStyle/>
                    <a:p>
                      <a:pPr algn="r">
                        <a:lnSpc>
                          <a:spcPts val="1440"/>
                        </a:lnSpc>
                        <a:spcAft>
                          <a:spcPts val="800"/>
                        </a:spcAft>
                      </a:pPr>
                      <a:r>
                        <a:rPr lang="sv-SE" sz="1400" b="1" dirty="0">
                          <a:effectLst/>
                        </a:rPr>
                        <a:t>78,5</a:t>
                      </a:r>
                      <a:endParaRPr lang="sv-SE" sz="1400" b="1" dirty="0">
                        <a:effectLst/>
                        <a:latin typeface="Garamond" panose="02020404030301010803" pitchFamily="18" charset="0"/>
                        <a:ea typeface="Garamond" panose="02020404030301010803" pitchFamily="18" charset="0"/>
                        <a:cs typeface="Times New Roman" panose="02020603050405020304" pitchFamily="18" charset="0"/>
                      </a:endParaRPr>
                    </a:p>
                  </a:txBody>
                  <a:tcPr marL="44450" marR="44450" marT="0" marB="0" anchor="ctr"/>
                </a:tc>
                <a:tc>
                  <a:txBody>
                    <a:bodyPr/>
                    <a:lstStyle/>
                    <a:p>
                      <a:pPr algn="r">
                        <a:lnSpc>
                          <a:spcPts val="1440"/>
                        </a:lnSpc>
                        <a:spcAft>
                          <a:spcPts val="800"/>
                        </a:spcAft>
                      </a:pPr>
                      <a:r>
                        <a:rPr lang="sv-SE" sz="1400" b="1" dirty="0">
                          <a:effectLst/>
                        </a:rPr>
                        <a:t>88,7</a:t>
                      </a:r>
                      <a:endParaRPr lang="sv-SE" sz="1400" b="1" dirty="0">
                        <a:effectLst/>
                        <a:latin typeface="Garamond" panose="02020404030301010803" pitchFamily="18" charset="0"/>
                        <a:ea typeface="Garamond" panose="02020404030301010803"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54189321"/>
                  </a:ext>
                </a:extLst>
              </a:tr>
              <a:tr h="662536">
                <a:tc>
                  <a:txBody>
                    <a:bodyPr/>
                    <a:lstStyle/>
                    <a:p>
                      <a:pPr>
                        <a:lnSpc>
                          <a:spcPct val="107000"/>
                        </a:lnSpc>
                      </a:pPr>
                      <a:endParaRPr lang="sv-SE" sz="1100">
                        <a:effectLst/>
                        <a:latin typeface="Garamond" panose="02020404030301010803" pitchFamily="18" charset="0"/>
                      </a:endParaRPr>
                    </a:p>
                  </a:txBody>
                  <a:tcPr marL="44450" marR="44450" marT="0" marB="0" anchor="b"/>
                </a:tc>
                <a:tc>
                  <a:txBody>
                    <a:bodyPr/>
                    <a:lstStyle/>
                    <a:p>
                      <a:pPr algn="r">
                        <a:lnSpc>
                          <a:spcPts val="1440"/>
                        </a:lnSpc>
                        <a:spcAft>
                          <a:spcPts val="800"/>
                        </a:spcAft>
                      </a:pPr>
                      <a:r>
                        <a:rPr lang="sv-SE" sz="1400" b="1">
                          <a:effectLst/>
                        </a:rPr>
                        <a:t>(3%)</a:t>
                      </a:r>
                      <a:endParaRPr lang="sv-SE" sz="1400" b="1">
                        <a:effectLst/>
                        <a:latin typeface="Garamond" panose="02020404030301010803" pitchFamily="18" charset="0"/>
                        <a:ea typeface="Garamond" panose="02020404030301010803" pitchFamily="18" charset="0"/>
                        <a:cs typeface="Times New Roman" panose="02020603050405020304" pitchFamily="18" charset="0"/>
                      </a:endParaRPr>
                    </a:p>
                  </a:txBody>
                  <a:tcPr marL="44450" marR="44450" marT="0" marB="0" anchor="ctr"/>
                </a:tc>
                <a:tc>
                  <a:txBody>
                    <a:bodyPr/>
                    <a:lstStyle/>
                    <a:p>
                      <a:pPr algn="r">
                        <a:lnSpc>
                          <a:spcPts val="1440"/>
                        </a:lnSpc>
                        <a:spcAft>
                          <a:spcPts val="800"/>
                        </a:spcAft>
                      </a:pPr>
                      <a:r>
                        <a:rPr lang="sv-SE" sz="1400" b="1" dirty="0">
                          <a:effectLst/>
                        </a:rPr>
                        <a:t>(15%)</a:t>
                      </a:r>
                      <a:endParaRPr lang="sv-SE" sz="1400" b="1" dirty="0">
                        <a:effectLst/>
                        <a:latin typeface="Garamond" panose="02020404030301010803" pitchFamily="18" charset="0"/>
                        <a:ea typeface="Garamond" panose="02020404030301010803" pitchFamily="18" charset="0"/>
                        <a:cs typeface="Times New Roman" panose="02020603050405020304" pitchFamily="18" charset="0"/>
                      </a:endParaRPr>
                    </a:p>
                  </a:txBody>
                  <a:tcPr marL="44450" marR="44450" marT="0" marB="0" anchor="ctr"/>
                </a:tc>
                <a:tc>
                  <a:txBody>
                    <a:bodyPr/>
                    <a:lstStyle/>
                    <a:p>
                      <a:pPr marL="0" algn="r" defTabSz="914400" rtl="0" eaLnBrk="1" latinLnBrk="0" hangingPunct="1">
                        <a:lnSpc>
                          <a:spcPts val="1440"/>
                        </a:lnSpc>
                        <a:spcAft>
                          <a:spcPts val="800"/>
                        </a:spcAft>
                      </a:pPr>
                      <a:r>
                        <a:rPr lang="sv-SE" sz="1400" b="1" kern="1200" dirty="0">
                          <a:solidFill>
                            <a:schemeClr val="dk1"/>
                          </a:solidFill>
                          <a:effectLst/>
                          <a:latin typeface="+mn-lt"/>
                          <a:ea typeface="+mn-ea"/>
                          <a:cs typeface="+mn-cs"/>
                        </a:rPr>
                        <a:t>(15%)</a:t>
                      </a:r>
                    </a:p>
                  </a:txBody>
                  <a:tcPr marL="44450" marR="44450" marT="0" marB="0" anchor="ctr"/>
                </a:tc>
                <a:tc>
                  <a:txBody>
                    <a:bodyPr/>
                    <a:lstStyle/>
                    <a:p>
                      <a:pPr algn="r">
                        <a:lnSpc>
                          <a:spcPts val="1440"/>
                        </a:lnSpc>
                        <a:spcAft>
                          <a:spcPts val="800"/>
                        </a:spcAft>
                      </a:pPr>
                      <a:r>
                        <a:rPr lang="sv-SE" sz="1400" b="1" dirty="0">
                          <a:effectLst/>
                        </a:rPr>
                        <a:t>(14%)</a:t>
                      </a:r>
                      <a:endParaRPr lang="sv-SE" sz="1400" b="1" dirty="0">
                        <a:effectLst/>
                        <a:latin typeface="Garamond" panose="02020404030301010803" pitchFamily="18" charset="0"/>
                        <a:ea typeface="Garamond" panose="02020404030301010803" pitchFamily="18" charset="0"/>
                        <a:cs typeface="Times New Roman" panose="02020603050405020304" pitchFamily="18" charset="0"/>
                      </a:endParaRPr>
                    </a:p>
                  </a:txBody>
                  <a:tcPr marL="44450" marR="44450" marT="0" marB="0" anchor="ctr"/>
                </a:tc>
                <a:tc>
                  <a:txBody>
                    <a:bodyPr/>
                    <a:lstStyle/>
                    <a:p>
                      <a:pPr algn="r">
                        <a:lnSpc>
                          <a:spcPts val="1440"/>
                        </a:lnSpc>
                        <a:spcAft>
                          <a:spcPts val="800"/>
                        </a:spcAft>
                      </a:pPr>
                      <a:r>
                        <a:rPr lang="sv-SE" sz="1400" b="1" dirty="0">
                          <a:effectLst/>
                        </a:rPr>
                        <a:t>(13%)</a:t>
                      </a:r>
                      <a:endParaRPr lang="sv-SE" sz="1400" b="1" dirty="0">
                        <a:effectLst/>
                        <a:latin typeface="Garamond" panose="02020404030301010803" pitchFamily="18" charset="0"/>
                        <a:ea typeface="Garamond" panose="02020404030301010803"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689600216"/>
                  </a:ext>
                </a:extLst>
              </a:tr>
            </a:tbl>
          </a:graphicData>
        </a:graphic>
      </p:graphicFrame>
    </p:spTree>
    <p:extLst>
      <p:ext uri="{BB962C8B-B14F-4D97-AF65-F5344CB8AC3E}">
        <p14:creationId xmlns:p14="http://schemas.microsoft.com/office/powerpoint/2010/main" val="4063238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1A6F768A-B104-46B8-812A-34EEE7581755}"/>
              </a:ext>
            </a:extLst>
          </p:cNvPr>
          <p:cNvSpPr>
            <a:spLocks noGrp="1"/>
          </p:cNvSpPr>
          <p:nvPr>
            <p:ph sz="quarter" idx="11"/>
          </p:nvPr>
        </p:nvSpPr>
        <p:spPr>
          <a:xfrm>
            <a:off x="628650" y="1258451"/>
            <a:ext cx="9670382" cy="5159710"/>
          </a:xfrm>
        </p:spPr>
        <p:txBody>
          <a:bodyPr>
            <a:normAutofit fontScale="77500" lnSpcReduction="20000"/>
          </a:bodyPr>
          <a:lstStyle/>
          <a:p>
            <a:r>
              <a:rPr lang="sv-SE" dirty="0"/>
              <a:t>Utvärdera regelbundet insatt läkemedelsbehandling</a:t>
            </a:r>
          </a:p>
          <a:p>
            <a:r>
              <a:rPr lang="sv-SE" dirty="0"/>
              <a:t>Arbeta systematiskt med läkemedelsgenomgångar</a:t>
            </a:r>
          </a:p>
          <a:p>
            <a:r>
              <a:rPr lang="sv-SE" dirty="0"/>
              <a:t>Se över gränslinjen mellan egenvård och recept</a:t>
            </a:r>
          </a:p>
          <a:p>
            <a:r>
              <a:rPr lang="sv-SE" dirty="0"/>
              <a:t>Välj om möjligt SGLT2-hämmare framför GLP1-analoger</a:t>
            </a:r>
          </a:p>
          <a:p>
            <a:r>
              <a:rPr lang="sv-SE" dirty="0"/>
              <a:t>Välj </a:t>
            </a:r>
            <a:r>
              <a:rPr lang="sv-SE" dirty="0" err="1"/>
              <a:t>biosimilarer</a:t>
            </a:r>
            <a:r>
              <a:rPr lang="sv-SE" dirty="0"/>
              <a:t> vid förskrivning av </a:t>
            </a:r>
            <a:r>
              <a:rPr lang="sv-SE" dirty="0" err="1"/>
              <a:t>insuliner</a:t>
            </a:r>
            <a:endParaRPr lang="sv-SE" dirty="0"/>
          </a:p>
          <a:p>
            <a:r>
              <a:rPr lang="sv-SE" dirty="0"/>
              <a:t>Välj </a:t>
            </a:r>
            <a:r>
              <a:rPr lang="sv-SE" dirty="0" err="1"/>
              <a:t>Dabigatran</a:t>
            </a:r>
            <a:r>
              <a:rPr lang="sv-SE" dirty="0"/>
              <a:t> vid </a:t>
            </a:r>
            <a:r>
              <a:rPr lang="sv-SE" dirty="0" err="1"/>
              <a:t>nyinsättning</a:t>
            </a:r>
            <a:r>
              <a:rPr lang="sv-SE" dirty="0"/>
              <a:t> vid förmaksflimmer</a:t>
            </a:r>
          </a:p>
          <a:p>
            <a:r>
              <a:rPr lang="sv-SE" dirty="0"/>
              <a:t>Utvärdera och sätt ut KOL-behandling som inte hjälper</a:t>
            </a:r>
          </a:p>
          <a:p>
            <a:r>
              <a:rPr lang="sv-SE" dirty="0"/>
              <a:t>Välj </a:t>
            </a:r>
            <a:r>
              <a:rPr lang="sv-SE" dirty="0" err="1"/>
              <a:t>omeprazol</a:t>
            </a:r>
            <a:r>
              <a:rPr lang="sv-SE" dirty="0"/>
              <a:t> framför </a:t>
            </a:r>
            <a:r>
              <a:rPr lang="sv-SE" dirty="0" err="1"/>
              <a:t>esomeprazol</a:t>
            </a:r>
            <a:endParaRPr lang="sv-SE" dirty="0"/>
          </a:p>
          <a:p>
            <a:r>
              <a:rPr lang="sv-SE" dirty="0"/>
              <a:t>Förskriv generiskt </a:t>
            </a:r>
            <a:r>
              <a:rPr lang="sv-SE" dirty="0" err="1"/>
              <a:t>gabapentin</a:t>
            </a:r>
            <a:r>
              <a:rPr lang="sv-SE" dirty="0"/>
              <a:t> och </a:t>
            </a:r>
            <a:r>
              <a:rPr lang="sv-SE" dirty="0" err="1"/>
              <a:t>pregabalin</a:t>
            </a:r>
            <a:endParaRPr lang="sv-SE" dirty="0"/>
          </a:p>
          <a:p>
            <a:r>
              <a:rPr lang="sv-SE" dirty="0"/>
              <a:t>Ompröva stående behandling med </a:t>
            </a:r>
            <a:r>
              <a:rPr lang="sv-SE" dirty="0" err="1"/>
              <a:t>paracetamol</a:t>
            </a:r>
            <a:endParaRPr lang="sv-SE" dirty="0"/>
          </a:p>
          <a:p>
            <a:r>
              <a:rPr lang="sv-SE" dirty="0"/>
              <a:t>Välj om möjligt </a:t>
            </a:r>
            <a:r>
              <a:rPr lang="sv-SE" dirty="0" err="1"/>
              <a:t>Zoledronsyra</a:t>
            </a:r>
            <a:r>
              <a:rPr lang="sv-SE" dirty="0"/>
              <a:t> framför </a:t>
            </a:r>
            <a:r>
              <a:rPr lang="sv-SE" dirty="0" err="1"/>
              <a:t>Prolia</a:t>
            </a:r>
            <a:r>
              <a:rPr lang="sv-SE" dirty="0"/>
              <a:t> vid frakturprevention</a:t>
            </a:r>
          </a:p>
        </p:txBody>
      </p:sp>
      <p:sp>
        <p:nvSpPr>
          <p:cNvPr id="3" name="Rubrik 2">
            <a:extLst>
              <a:ext uri="{FF2B5EF4-FFF2-40B4-BE49-F238E27FC236}">
                <a16:creationId xmlns:a16="http://schemas.microsoft.com/office/drawing/2014/main" id="{A49091D4-F58A-4CB1-A6DC-E357DA79F939}"/>
              </a:ext>
            </a:extLst>
          </p:cNvPr>
          <p:cNvSpPr>
            <a:spLocks noGrp="1"/>
          </p:cNvSpPr>
          <p:nvPr>
            <p:ph type="title"/>
          </p:nvPr>
        </p:nvSpPr>
        <p:spPr>
          <a:xfrm>
            <a:off x="629223" y="-222943"/>
            <a:ext cx="9669809" cy="1325563"/>
          </a:xfrm>
        </p:spPr>
        <p:txBody>
          <a:bodyPr/>
          <a:lstStyle/>
          <a:p>
            <a:r>
              <a:rPr lang="sv-SE" dirty="0"/>
              <a:t>Att tänka på</a:t>
            </a:r>
          </a:p>
        </p:txBody>
      </p:sp>
      <p:pic>
        <p:nvPicPr>
          <p:cNvPr id="5" name="Bildobjekt 4">
            <a:extLst>
              <a:ext uri="{FF2B5EF4-FFF2-40B4-BE49-F238E27FC236}">
                <a16:creationId xmlns:a16="http://schemas.microsoft.com/office/drawing/2014/main" id="{B901F66F-4680-498E-B5C3-CC01AF70B9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9191" y="2159159"/>
            <a:ext cx="2539682" cy="2539682"/>
          </a:xfrm>
          <a:prstGeom prst="rect">
            <a:avLst/>
          </a:prstGeom>
        </p:spPr>
      </p:pic>
    </p:spTree>
    <p:extLst>
      <p:ext uri="{BB962C8B-B14F-4D97-AF65-F5344CB8AC3E}">
        <p14:creationId xmlns:p14="http://schemas.microsoft.com/office/powerpoint/2010/main" val="1643922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3">
            <a:extLst>
              <a:ext uri="{FF2B5EF4-FFF2-40B4-BE49-F238E27FC236}">
                <a16:creationId xmlns:a16="http://schemas.microsoft.com/office/drawing/2014/main" id="{F59540C4-B435-9C18-CBC1-3C9639CD1418}"/>
              </a:ext>
            </a:extLst>
          </p:cNvPr>
          <p:cNvSpPr>
            <a:spLocks noGrp="1"/>
          </p:cNvSpPr>
          <p:nvPr>
            <p:ph type="title"/>
          </p:nvPr>
        </p:nvSpPr>
        <p:spPr>
          <a:xfrm>
            <a:off x="633528" y="517523"/>
            <a:ext cx="5264851" cy="613694"/>
          </a:xfrm>
        </p:spPr>
        <p:txBody>
          <a:bodyPr>
            <a:normAutofit fontScale="90000"/>
          </a:bodyPr>
          <a:lstStyle/>
          <a:p>
            <a:r>
              <a:rPr lang="sv-SE" dirty="0"/>
              <a:t>1177 direkt</a:t>
            </a:r>
          </a:p>
        </p:txBody>
      </p:sp>
      <p:sp>
        <p:nvSpPr>
          <p:cNvPr id="16" name="Platshållare för text 15">
            <a:extLst>
              <a:ext uri="{FF2B5EF4-FFF2-40B4-BE49-F238E27FC236}">
                <a16:creationId xmlns:a16="http://schemas.microsoft.com/office/drawing/2014/main" id="{53AC6ED7-0EC2-F4C1-E379-651D06F6618F}"/>
              </a:ext>
            </a:extLst>
          </p:cNvPr>
          <p:cNvSpPr>
            <a:spLocks noGrp="1"/>
          </p:cNvSpPr>
          <p:nvPr>
            <p:ph type="body" sz="quarter" idx="20"/>
          </p:nvPr>
        </p:nvSpPr>
        <p:spPr>
          <a:xfrm>
            <a:off x="633531" y="1517715"/>
            <a:ext cx="6219756" cy="4822763"/>
          </a:xfrm>
        </p:spPr>
        <p:txBody>
          <a:bodyPr>
            <a:normAutofit fontScale="62500" lnSpcReduction="20000"/>
          </a:bodyPr>
          <a:lstStyle/>
          <a:p>
            <a:pPr marL="0" indent="0">
              <a:buNone/>
            </a:pPr>
            <a:r>
              <a:rPr lang="sv-SE" dirty="0"/>
              <a:t>1177 direkt ska vara obligatorisk med gemensam ingång för alla invånare</a:t>
            </a:r>
          </a:p>
          <a:p>
            <a:pPr marL="0" indent="0">
              <a:buNone/>
            </a:pPr>
            <a:r>
              <a:rPr lang="sv-SE" dirty="0"/>
              <a:t>De vårdcentraler som vill ska kunna ingå i en centralt bemannad enhet som besvarar inkomna ärenden</a:t>
            </a:r>
          </a:p>
          <a:p>
            <a:pPr marL="0" indent="0">
              <a:buNone/>
            </a:pPr>
            <a:r>
              <a:rPr lang="sv-SE" dirty="0"/>
              <a:t>För enheter med  egen digital ingång slussas patienterna direkt vidare till den vårdcentral där hen är listad</a:t>
            </a:r>
          </a:p>
          <a:p>
            <a:pPr marL="0" indent="0">
              <a:buNone/>
            </a:pPr>
            <a:r>
              <a:rPr lang="sv-SE" dirty="0"/>
              <a:t>Effekter:</a:t>
            </a:r>
          </a:p>
          <a:p>
            <a:r>
              <a:rPr lang="sv-SE" dirty="0"/>
              <a:t>Nära Vård -  vårdcentralerna tar i hög grad omhand sina listade patienter. </a:t>
            </a:r>
          </a:p>
          <a:p>
            <a:r>
              <a:rPr lang="sv-SE" dirty="0"/>
              <a:t>Främjar kontinuitet och patientsäkerhet</a:t>
            </a:r>
          </a:p>
          <a:p>
            <a:r>
              <a:rPr lang="sv-SE" dirty="0"/>
              <a:t>Minskad risk för dubbelarbete och dubbelbedömningar</a:t>
            </a:r>
          </a:p>
          <a:p>
            <a:r>
              <a:rPr lang="sv-SE" dirty="0"/>
              <a:t>Mindre administration avseende bemanningsplanering för central enhet</a:t>
            </a:r>
          </a:p>
          <a:p>
            <a:r>
              <a:rPr lang="sv-SE" dirty="0"/>
              <a:t>Förbättrad ekonomi för vårdcentraler som slipper otrohetsavdrag </a:t>
            </a:r>
          </a:p>
          <a:p>
            <a:r>
              <a:rPr lang="sv-SE" dirty="0"/>
              <a:t>God arbetsmiljö då personalen tjänstgör på sin egen vårdcentral.</a:t>
            </a:r>
          </a:p>
        </p:txBody>
      </p:sp>
      <p:sp>
        <p:nvSpPr>
          <p:cNvPr id="17" name="Platshållare för text 16">
            <a:extLst>
              <a:ext uri="{FF2B5EF4-FFF2-40B4-BE49-F238E27FC236}">
                <a16:creationId xmlns:a16="http://schemas.microsoft.com/office/drawing/2014/main" id="{32C64FF5-AE77-5EB3-E220-713085C0CC02}"/>
              </a:ext>
            </a:extLst>
          </p:cNvPr>
          <p:cNvSpPr>
            <a:spLocks noGrp="1"/>
          </p:cNvSpPr>
          <p:nvPr>
            <p:ph type="body" sz="quarter" idx="25"/>
          </p:nvPr>
        </p:nvSpPr>
        <p:spPr>
          <a:xfrm>
            <a:off x="7155809" y="122548"/>
            <a:ext cx="4969078" cy="3259739"/>
          </a:xfrm>
          <a:solidFill>
            <a:schemeClr val="tx2"/>
          </a:solidFill>
          <a:ln w="19050">
            <a:solidFill>
              <a:schemeClr val="accent1"/>
            </a:solidFill>
          </a:ln>
        </p:spPr>
        <p:txBody>
          <a:bodyPr/>
          <a:lstStyle/>
          <a:p>
            <a:pPr>
              <a:lnSpc>
                <a:spcPct val="100000"/>
              </a:lnSpc>
              <a:spcBef>
                <a:spcPts val="600"/>
              </a:spcBef>
            </a:pPr>
            <a:r>
              <a:rPr lang="sv-SE" sz="2000" dirty="0">
                <a:solidFill>
                  <a:schemeClr val="accent1"/>
                </a:solidFill>
              </a:rPr>
              <a:t>Inkommet från  vårdcentralerna:</a:t>
            </a:r>
          </a:p>
          <a:p>
            <a:pPr marL="285750" indent="-285750">
              <a:lnSpc>
                <a:spcPct val="100000"/>
              </a:lnSpc>
              <a:spcBef>
                <a:spcPts val="600"/>
              </a:spcBef>
              <a:buFontTx/>
              <a:buChar char="-"/>
            </a:pPr>
            <a:r>
              <a:rPr lang="sv-SE" sz="1400" b="0" dirty="0">
                <a:solidFill>
                  <a:schemeClr val="accent1"/>
                </a:solidFill>
              </a:rPr>
              <a:t>Läkarhuset</a:t>
            </a:r>
          </a:p>
          <a:p>
            <a:pPr marL="285750" indent="-285750">
              <a:lnSpc>
                <a:spcPct val="100000"/>
              </a:lnSpc>
              <a:spcBef>
                <a:spcPts val="600"/>
              </a:spcBef>
              <a:buFontTx/>
              <a:buChar char="-"/>
            </a:pPr>
            <a:r>
              <a:rPr lang="sv-SE" sz="1400" b="0" dirty="0">
                <a:solidFill>
                  <a:schemeClr val="accent1"/>
                </a:solidFill>
              </a:rPr>
              <a:t>Prima Vård Söder</a:t>
            </a:r>
          </a:p>
          <a:p>
            <a:pPr marL="285750" indent="-285750">
              <a:lnSpc>
                <a:spcPct val="100000"/>
              </a:lnSpc>
              <a:spcBef>
                <a:spcPts val="600"/>
              </a:spcBef>
              <a:buFontTx/>
              <a:buChar char="-"/>
            </a:pPr>
            <a:r>
              <a:rPr lang="sv-SE" sz="1400" b="0" dirty="0">
                <a:solidFill>
                  <a:schemeClr val="accent1"/>
                </a:solidFill>
              </a:rPr>
              <a:t>Achima Care Älmhult, Växjö och Vislanda</a:t>
            </a:r>
          </a:p>
          <a:p>
            <a:pPr marL="285750" indent="-285750">
              <a:lnSpc>
                <a:spcPct val="100000"/>
              </a:lnSpc>
              <a:spcBef>
                <a:spcPts val="600"/>
              </a:spcBef>
              <a:buFontTx/>
              <a:buChar char="-"/>
            </a:pPr>
            <a:r>
              <a:rPr lang="sv-SE" sz="1400" b="0" dirty="0">
                <a:solidFill>
                  <a:schemeClr val="accent1"/>
                </a:solidFill>
              </a:rPr>
              <a:t>Växjöhälsan</a:t>
            </a:r>
          </a:p>
          <a:p>
            <a:pPr marL="285750" indent="-285750">
              <a:lnSpc>
                <a:spcPct val="100000"/>
              </a:lnSpc>
              <a:spcBef>
                <a:spcPts val="600"/>
              </a:spcBef>
              <a:buFontTx/>
              <a:buChar char="-"/>
            </a:pPr>
            <a:r>
              <a:rPr lang="sv-SE" sz="1400" b="0" dirty="0">
                <a:solidFill>
                  <a:schemeClr val="accent1"/>
                </a:solidFill>
              </a:rPr>
              <a:t>Capio</a:t>
            </a:r>
          </a:p>
          <a:p>
            <a:pPr marL="285750" indent="-285750">
              <a:lnSpc>
                <a:spcPct val="100000"/>
              </a:lnSpc>
              <a:spcBef>
                <a:spcPts val="600"/>
              </a:spcBef>
              <a:buFontTx/>
              <a:buChar char="-"/>
            </a:pPr>
            <a:r>
              <a:rPr lang="sv-SE" sz="1400" b="0" dirty="0">
                <a:solidFill>
                  <a:schemeClr val="accent1"/>
                </a:solidFill>
              </a:rPr>
              <a:t>Falken</a:t>
            </a:r>
          </a:p>
          <a:p>
            <a:pPr marL="285750" indent="-285750">
              <a:lnSpc>
                <a:spcPct val="100000"/>
              </a:lnSpc>
              <a:spcBef>
                <a:spcPts val="600"/>
              </a:spcBef>
              <a:buFontTx/>
              <a:buChar char="-"/>
            </a:pPr>
            <a:r>
              <a:rPr lang="sv-SE" sz="1400" b="0" dirty="0">
                <a:solidFill>
                  <a:schemeClr val="accent1"/>
                </a:solidFill>
              </a:rPr>
              <a:t>Kry Älmhult</a:t>
            </a:r>
          </a:p>
        </p:txBody>
      </p:sp>
    </p:spTree>
    <p:extLst>
      <p:ext uri="{BB962C8B-B14F-4D97-AF65-F5344CB8AC3E}">
        <p14:creationId xmlns:p14="http://schemas.microsoft.com/office/powerpoint/2010/main" val="2751610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8BF16AB6-2E0F-4BCC-9B47-907374DB378D}"/>
              </a:ext>
            </a:extLst>
          </p:cNvPr>
          <p:cNvSpPr>
            <a:spLocks noGrp="1"/>
          </p:cNvSpPr>
          <p:nvPr>
            <p:ph sz="quarter" idx="11"/>
          </p:nvPr>
        </p:nvSpPr>
        <p:spPr/>
        <p:txBody>
          <a:bodyPr/>
          <a:lstStyle/>
          <a:p>
            <a:r>
              <a:rPr lang="sv-SE" dirty="0"/>
              <a:t>Ev. höjning av högkostnadsskyddet juli 2025, patienterna betalar mer i egenavgift</a:t>
            </a:r>
          </a:p>
          <a:p>
            <a:endParaRPr lang="sv-SE" dirty="0"/>
          </a:p>
          <a:p>
            <a:r>
              <a:rPr lang="sv-SE" dirty="0"/>
              <a:t>Obesitasläkemedel – nu utanför läkemedelsförmån, på sikt?</a:t>
            </a:r>
          </a:p>
          <a:p>
            <a:r>
              <a:rPr lang="sv-SE" dirty="0"/>
              <a:t>Nytt diabetesläkemedel (som även har indikation för obesitas) </a:t>
            </a:r>
            <a:r>
              <a:rPr lang="sv-SE" dirty="0" err="1"/>
              <a:t>Mounjaro</a:t>
            </a:r>
            <a:r>
              <a:rPr lang="sv-SE" dirty="0"/>
              <a:t> – läkemedelsförmån? Indikationsglidning?</a:t>
            </a:r>
          </a:p>
          <a:p>
            <a:endParaRPr lang="sv-SE" dirty="0"/>
          </a:p>
          <a:p>
            <a:endParaRPr lang="sv-SE" dirty="0"/>
          </a:p>
        </p:txBody>
      </p:sp>
      <p:sp>
        <p:nvSpPr>
          <p:cNvPr id="3" name="Rubrik 2">
            <a:extLst>
              <a:ext uri="{FF2B5EF4-FFF2-40B4-BE49-F238E27FC236}">
                <a16:creationId xmlns:a16="http://schemas.microsoft.com/office/drawing/2014/main" id="{E6CAD77B-09A8-45E3-B3F1-802D5D83A730}"/>
              </a:ext>
            </a:extLst>
          </p:cNvPr>
          <p:cNvSpPr>
            <a:spLocks noGrp="1"/>
          </p:cNvSpPr>
          <p:nvPr>
            <p:ph type="title"/>
          </p:nvPr>
        </p:nvSpPr>
        <p:spPr/>
        <p:txBody>
          <a:bodyPr/>
          <a:lstStyle/>
          <a:p>
            <a:r>
              <a:rPr lang="sv-SE"/>
              <a:t>Kan vara På gång…</a:t>
            </a:r>
            <a:endParaRPr lang="sv-SE" dirty="0"/>
          </a:p>
        </p:txBody>
      </p:sp>
    </p:spTree>
    <p:extLst>
      <p:ext uri="{BB962C8B-B14F-4D97-AF65-F5344CB8AC3E}">
        <p14:creationId xmlns:p14="http://schemas.microsoft.com/office/powerpoint/2010/main" val="4061760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10AB75-016A-4535-8091-35D9CB1593DD}"/>
              </a:ext>
            </a:extLst>
          </p:cNvPr>
          <p:cNvSpPr>
            <a:spLocks noGrp="1"/>
          </p:cNvSpPr>
          <p:nvPr>
            <p:ph type="title"/>
          </p:nvPr>
        </p:nvSpPr>
        <p:spPr>
          <a:xfrm>
            <a:off x="6254496" y="1355017"/>
            <a:ext cx="5097047" cy="3535156"/>
          </a:xfrm>
        </p:spPr>
        <p:txBody>
          <a:bodyPr>
            <a:normAutofit/>
          </a:bodyPr>
          <a:lstStyle/>
          <a:p>
            <a:pPr algn="l"/>
            <a:r>
              <a:rPr lang="sv-SE" dirty="0"/>
              <a:t>Nytt om antibiotika</a:t>
            </a:r>
          </a:p>
        </p:txBody>
      </p:sp>
      <p:pic>
        <p:nvPicPr>
          <p:cNvPr id="7" name="Bildobjekt 6">
            <a:extLst>
              <a:ext uri="{FF2B5EF4-FFF2-40B4-BE49-F238E27FC236}">
                <a16:creationId xmlns:a16="http://schemas.microsoft.com/office/drawing/2014/main" id="{329294AE-45CE-4F2D-9A23-A4DA2C69FB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081" y="1355017"/>
            <a:ext cx="2555065" cy="2555065"/>
          </a:xfrm>
          <a:prstGeom prst="rect">
            <a:avLst/>
          </a:prstGeom>
        </p:spPr>
      </p:pic>
    </p:spTree>
    <p:extLst>
      <p:ext uri="{BB962C8B-B14F-4D97-AF65-F5344CB8AC3E}">
        <p14:creationId xmlns:p14="http://schemas.microsoft.com/office/powerpoint/2010/main" val="3242960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9A5F75-D604-4891-A443-60EB5C351419}"/>
              </a:ext>
            </a:extLst>
          </p:cNvPr>
          <p:cNvSpPr>
            <a:spLocks noGrp="1"/>
          </p:cNvSpPr>
          <p:nvPr>
            <p:ph type="title"/>
          </p:nvPr>
        </p:nvSpPr>
        <p:spPr>
          <a:xfrm>
            <a:off x="456744" y="131910"/>
            <a:ext cx="8614104" cy="1325563"/>
          </a:xfrm>
        </p:spPr>
        <p:txBody>
          <a:bodyPr>
            <a:noAutofit/>
          </a:bodyPr>
          <a:lstStyle/>
          <a:p>
            <a:r>
              <a:rPr lang="sv-SE" sz="4000" dirty="0"/>
              <a:t>Uppdaterad ”regnbågsbroschyr”</a:t>
            </a:r>
          </a:p>
        </p:txBody>
      </p:sp>
      <p:sp>
        <p:nvSpPr>
          <p:cNvPr id="3" name="Platshållare för innehåll 2">
            <a:extLst>
              <a:ext uri="{FF2B5EF4-FFF2-40B4-BE49-F238E27FC236}">
                <a16:creationId xmlns:a16="http://schemas.microsoft.com/office/drawing/2014/main" id="{35C127D1-6E52-493D-A6C0-BAC4FA446241}"/>
              </a:ext>
            </a:extLst>
          </p:cNvPr>
          <p:cNvSpPr>
            <a:spLocks noGrp="1"/>
          </p:cNvSpPr>
          <p:nvPr>
            <p:ph sz="quarter" idx="15"/>
          </p:nvPr>
        </p:nvSpPr>
        <p:spPr>
          <a:xfrm>
            <a:off x="456745" y="1707797"/>
            <a:ext cx="8336300" cy="4015649"/>
          </a:xfrm>
        </p:spPr>
        <p:txBody>
          <a:bodyPr/>
          <a:lstStyle/>
          <a:p>
            <a:r>
              <a:rPr lang="sv-SE" dirty="0"/>
              <a:t>”Behandlingsrekommendationer för vanliga infektioner i öppenvård” är uppdaterad</a:t>
            </a:r>
          </a:p>
          <a:p>
            <a:r>
              <a:rPr lang="sv-SE" dirty="0"/>
              <a:t>Nytt: </a:t>
            </a:r>
            <a:r>
              <a:rPr lang="sv-SE" b="1" dirty="0" err="1"/>
              <a:t>Faryngotonsillit</a:t>
            </a:r>
            <a:r>
              <a:rPr lang="sv-SE" b="1" dirty="0"/>
              <a:t>, Borrelia</a:t>
            </a:r>
          </a:p>
          <a:p>
            <a:r>
              <a:rPr lang="sv-SE" dirty="0" err="1"/>
              <a:t>Mobilappen</a:t>
            </a:r>
            <a:r>
              <a:rPr lang="sv-SE" dirty="0"/>
              <a:t>/webbsidan Strama Nationell uppdateras löpande</a:t>
            </a:r>
          </a:p>
          <a:p>
            <a:endParaRPr lang="sv-SE" dirty="0"/>
          </a:p>
          <a:p>
            <a:r>
              <a:rPr lang="sv-SE" dirty="0"/>
              <a:t>Tryckta exemplar kommer att kunna beställas via Trycksaksportalen senare under året</a:t>
            </a:r>
          </a:p>
        </p:txBody>
      </p:sp>
      <p:pic>
        <p:nvPicPr>
          <p:cNvPr id="4" name="Bildobjekt 3">
            <a:hlinkClick r:id="rId3"/>
            <a:extLst>
              <a:ext uri="{FF2B5EF4-FFF2-40B4-BE49-F238E27FC236}">
                <a16:creationId xmlns:a16="http://schemas.microsoft.com/office/drawing/2014/main" id="{E992DCD4-BA7F-45D1-8560-4FD359EB6C8D}"/>
              </a:ext>
            </a:extLst>
          </p:cNvPr>
          <p:cNvPicPr>
            <a:picLocks noChangeAspect="1"/>
          </p:cNvPicPr>
          <p:nvPr/>
        </p:nvPicPr>
        <p:blipFill>
          <a:blip r:embed="rId4"/>
          <a:stretch>
            <a:fillRect/>
          </a:stretch>
        </p:blipFill>
        <p:spPr>
          <a:xfrm rot="428057">
            <a:off x="8616541" y="1131028"/>
            <a:ext cx="3302847" cy="4595943"/>
          </a:xfrm>
          <a:prstGeom prst="rect">
            <a:avLst/>
          </a:prstGeom>
          <a:ln>
            <a:solidFill>
              <a:schemeClr val="tx1"/>
            </a:solidFill>
          </a:ln>
        </p:spPr>
      </p:pic>
    </p:spTree>
    <p:extLst>
      <p:ext uri="{BB962C8B-B14F-4D97-AF65-F5344CB8AC3E}">
        <p14:creationId xmlns:p14="http://schemas.microsoft.com/office/powerpoint/2010/main" val="40818070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DE36A4-DDB4-4A90-BF53-C936057F4469}"/>
              </a:ext>
            </a:extLst>
          </p:cNvPr>
          <p:cNvSpPr>
            <a:spLocks noGrp="1"/>
          </p:cNvSpPr>
          <p:nvPr>
            <p:ph type="title"/>
          </p:nvPr>
        </p:nvSpPr>
        <p:spPr>
          <a:xfrm>
            <a:off x="531305" y="74201"/>
            <a:ext cx="8336301" cy="1325563"/>
          </a:xfrm>
        </p:spPr>
        <p:txBody>
          <a:bodyPr/>
          <a:lstStyle/>
          <a:p>
            <a:r>
              <a:rPr lang="sv-SE" dirty="0"/>
              <a:t>Nytt i ”Strama Nationell”</a:t>
            </a:r>
          </a:p>
        </p:txBody>
      </p:sp>
      <p:sp>
        <p:nvSpPr>
          <p:cNvPr id="3" name="Platshållare för innehåll 2">
            <a:extLst>
              <a:ext uri="{FF2B5EF4-FFF2-40B4-BE49-F238E27FC236}">
                <a16:creationId xmlns:a16="http://schemas.microsoft.com/office/drawing/2014/main" id="{092A862A-DE15-41DD-9CC7-CCC1C8F4B794}"/>
              </a:ext>
            </a:extLst>
          </p:cNvPr>
          <p:cNvSpPr>
            <a:spLocks noGrp="1"/>
          </p:cNvSpPr>
          <p:nvPr>
            <p:ph sz="quarter" idx="15"/>
          </p:nvPr>
        </p:nvSpPr>
        <p:spPr>
          <a:xfrm>
            <a:off x="532476" y="1530096"/>
            <a:ext cx="7047884" cy="4463357"/>
          </a:xfrm>
        </p:spPr>
        <p:txBody>
          <a:bodyPr/>
          <a:lstStyle/>
          <a:p>
            <a:r>
              <a:rPr lang="sv-SE" b="1" dirty="0"/>
              <a:t>Barn</a:t>
            </a:r>
            <a:r>
              <a:rPr lang="sv-SE" dirty="0"/>
              <a:t> i egen flik – dosering harmoniserad med </a:t>
            </a:r>
            <a:r>
              <a:rPr lang="sv-SE" dirty="0" err="1"/>
              <a:t>ePed</a:t>
            </a:r>
            <a:endParaRPr lang="sv-SE" dirty="0"/>
          </a:p>
          <a:p>
            <a:r>
              <a:rPr lang="sv-SE" dirty="0"/>
              <a:t>Antibiotikadosering vid </a:t>
            </a:r>
            <a:r>
              <a:rPr lang="sv-SE" b="1" dirty="0"/>
              <a:t>nedsatt njurfunktion</a:t>
            </a:r>
          </a:p>
          <a:p>
            <a:pPr lvl="1"/>
            <a:r>
              <a:rPr lang="sv-SE" dirty="0"/>
              <a:t>Ligger under fliken ”Läkemedel” </a:t>
            </a:r>
          </a:p>
          <a:p>
            <a:pPr lvl="1"/>
            <a:r>
              <a:rPr lang="sv-SE" dirty="0"/>
              <a:t>Här finns också info om dosering till gravida, antibiotika och mat, alternativ vid restnoteringar, normal- och </a:t>
            </a:r>
            <a:r>
              <a:rPr lang="sv-SE" dirty="0" err="1"/>
              <a:t>högdos</a:t>
            </a:r>
            <a:r>
              <a:rPr lang="sv-SE" dirty="0"/>
              <a:t> samt mycket mer</a:t>
            </a:r>
          </a:p>
        </p:txBody>
      </p:sp>
      <p:pic>
        <p:nvPicPr>
          <p:cNvPr id="4" name="Bildobjekt 3">
            <a:hlinkClick r:id="rId3"/>
            <a:extLst>
              <a:ext uri="{FF2B5EF4-FFF2-40B4-BE49-F238E27FC236}">
                <a16:creationId xmlns:a16="http://schemas.microsoft.com/office/drawing/2014/main" id="{F2DC4FF9-5814-4D0B-A49E-4FDA6383A6A2}"/>
              </a:ext>
            </a:extLst>
          </p:cNvPr>
          <p:cNvPicPr>
            <a:picLocks noChangeAspect="1"/>
          </p:cNvPicPr>
          <p:nvPr/>
        </p:nvPicPr>
        <p:blipFill>
          <a:blip r:embed="rId4"/>
          <a:stretch>
            <a:fillRect/>
          </a:stretch>
        </p:blipFill>
        <p:spPr>
          <a:xfrm>
            <a:off x="8135583" y="382803"/>
            <a:ext cx="4056417" cy="4015649"/>
          </a:xfrm>
          <a:prstGeom prst="rect">
            <a:avLst/>
          </a:prstGeom>
        </p:spPr>
      </p:pic>
      <p:sp>
        <p:nvSpPr>
          <p:cNvPr id="5" name="Ellips 4">
            <a:extLst>
              <a:ext uri="{FF2B5EF4-FFF2-40B4-BE49-F238E27FC236}">
                <a16:creationId xmlns:a16="http://schemas.microsoft.com/office/drawing/2014/main" id="{E7DC5DFE-EF86-4CE6-91C6-CFDECB254DB7}"/>
              </a:ext>
            </a:extLst>
          </p:cNvPr>
          <p:cNvSpPr/>
          <p:nvPr/>
        </p:nvSpPr>
        <p:spPr>
          <a:xfrm>
            <a:off x="9311780" y="817562"/>
            <a:ext cx="445616" cy="298174"/>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 name="Ellips 5">
            <a:extLst>
              <a:ext uri="{FF2B5EF4-FFF2-40B4-BE49-F238E27FC236}">
                <a16:creationId xmlns:a16="http://schemas.microsoft.com/office/drawing/2014/main" id="{E7117401-0A4B-422B-98BD-D2265F3046FA}"/>
              </a:ext>
            </a:extLst>
          </p:cNvPr>
          <p:cNvSpPr/>
          <p:nvPr/>
        </p:nvSpPr>
        <p:spPr>
          <a:xfrm>
            <a:off x="10700498" y="817562"/>
            <a:ext cx="960197" cy="298174"/>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Open Sans"/>
              <a:ea typeface="+mn-ea"/>
              <a:cs typeface="+mn-cs"/>
            </a:endParaRPr>
          </a:p>
        </p:txBody>
      </p:sp>
      <p:pic>
        <p:nvPicPr>
          <p:cNvPr id="1026" name="Picture 2" descr="dd70c396-7108-4938-b826-b289b5c49fb6@kronoberg">
            <a:hlinkClick r:id="rId3"/>
            <a:extLst>
              <a:ext uri="{FF2B5EF4-FFF2-40B4-BE49-F238E27FC236}">
                <a16:creationId xmlns:a16="http://schemas.microsoft.com/office/drawing/2014/main" id="{BE91AD5F-6D8C-43E2-B09A-8E71A1FF11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7902" y="2975532"/>
            <a:ext cx="1846686" cy="37986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Ellips 6">
            <a:extLst>
              <a:ext uri="{FF2B5EF4-FFF2-40B4-BE49-F238E27FC236}">
                <a16:creationId xmlns:a16="http://schemas.microsoft.com/office/drawing/2014/main" id="{BF962825-FF0D-435C-A1B2-861D480603A5}"/>
              </a:ext>
            </a:extLst>
          </p:cNvPr>
          <p:cNvSpPr/>
          <p:nvPr/>
        </p:nvSpPr>
        <p:spPr>
          <a:xfrm>
            <a:off x="7428359" y="4218253"/>
            <a:ext cx="1414448" cy="827315"/>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9" name="Ellips 8">
            <a:extLst>
              <a:ext uri="{FF2B5EF4-FFF2-40B4-BE49-F238E27FC236}">
                <a16:creationId xmlns:a16="http://schemas.microsoft.com/office/drawing/2014/main" id="{80128690-739F-4B7F-BD7B-29F04B1B75B4}"/>
              </a:ext>
            </a:extLst>
          </p:cNvPr>
          <p:cNvSpPr/>
          <p:nvPr/>
        </p:nvSpPr>
        <p:spPr>
          <a:xfrm>
            <a:off x="8385349" y="5045568"/>
            <a:ext cx="1334763" cy="970707"/>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Open Sans"/>
              <a:ea typeface="+mn-ea"/>
              <a:cs typeface="+mn-cs"/>
            </a:endParaRPr>
          </a:p>
        </p:txBody>
      </p:sp>
    </p:spTree>
    <p:extLst>
      <p:ext uri="{BB962C8B-B14F-4D97-AF65-F5344CB8AC3E}">
        <p14:creationId xmlns:p14="http://schemas.microsoft.com/office/powerpoint/2010/main" val="25221374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Platshållare för innehåll 2"/>
          <p:cNvGraphicFramePr>
            <a:graphicFrameLocks noGrp="1"/>
          </p:cNvGraphicFramePr>
          <p:nvPr>
            <p:ph/>
            <p:extLst/>
          </p:nvPr>
        </p:nvGraphicFramePr>
        <p:xfrm>
          <a:off x="788565" y="213023"/>
          <a:ext cx="10167457" cy="5976664"/>
        </p:xfrm>
        <a:graphic>
          <a:graphicData uri="http://schemas.openxmlformats.org/drawingml/2006/chart">
            <c:chart xmlns:c="http://schemas.openxmlformats.org/drawingml/2006/chart" xmlns:r="http://schemas.openxmlformats.org/officeDocument/2006/relationships" r:id="rId3"/>
          </a:graphicData>
        </a:graphic>
      </p:graphicFrame>
      <p:sp>
        <p:nvSpPr>
          <p:cNvPr id="2051" name="Line 1"/>
          <p:cNvSpPr>
            <a:spLocks noChangeShapeType="1"/>
          </p:cNvSpPr>
          <p:nvPr/>
        </p:nvSpPr>
        <p:spPr bwMode="auto">
          <a:xfrm flipV="1">
            <a:off x="1647806" y="2522620"/>
            <a:ext cx="9172677" cy="13268"/>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 name="Text Box 3"/>
          <p:cNvSpPr txBox="1">
            <a:spLocks noChangeArrowheads="1"/>
          </p:cNvSpPr>
          <p:nvPr/>
        </p:nvSpPr>
        <p:spPr bwMode="auto">
          <a:xfrm>
            <a:off x="1919288" y="6524625"/>
            <a:ext cx="27368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sz="600" b="0" i="0" u="none" strike="noStrike" kern="1200" cap="none" spc="0" normalizeH="0" baseline="0" noProof="0">
                <a:ln>
                  <a:noFill/>
                </a:ln>
                <a:solidFill>
                  <a:srgbClr val="000000"/>
                </a:solidFill>
                <a:effectLst/>
                <a:uLnTx/>
                <a:uFillTx/>
                <a:latin typeface="Arial" charset="0"/>
                <a:ea typeface="+mn-ea"/>
                <a:cs typeface="+mn-cs"/>
              </a:rPr>
              <a:t>Källa: Apotekens försäljningsstatistik (Concise)</a:t>
            </a:r>
          </a:p>
        </p:txBody>
      </p:sp>
    </p:spTree>
    <p:extLst>
      <p:ext uri="{BB962C8B-B14F-4D97-AF65-F5344CB8AC3E}">
        <p14:creationId xmlns:p14="http://schemas.microsoft.com/office/powerpoint/2010/main" val="41684885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3DCEC8-87EC-4F50-881E-E3201C9956AD}"/>
              </a:ext>
            </a:extLst>
          </p:cNvPr>
          <p:cNvSpPr>
            <a:spLocks noGrp="1"/>
          </p:cNvSpPr>
          <p:nvPr>
            <p:ph type="ctrTitle"/>
          </p:nvPr>
        </p:nvSpPr>
        <p:spPr>
          <a:xfrm>
            <a:off x="2019300" y="2322786"/>
            <a:ext cx="8752164" cy="3172003"/>
          </a:xfrm>
        </p:spPr>
        <p:txBody>
          <a:bodyPr>
            <a:normAutofit/>
          </a:bodyPr>
          <a:lstStyle/>
          <a:p>
            <a:r>
              <a:rPr lang="sv-SE" dirty="0"/>
              <a:t>Det är nätläkarnas fel…</a:t>
            </a:r>
            <a:br>
              <a:rPr lang="sv-SE" dirty="0"/>
            </a:br>
            <a:br>
              <a:rPr lang="sv-SE" dirty="0"/>
            </a:br>
            <a:r>
              <a:rPr lang="sv-SE" dirty="0"/>
              <a:t>               …NEJ</a:t>
            </a:r>
          </a:p>
        </p:txBody>
      </p:sp>
    </p:spTree>
    <p:extLst>
      <p:ext uri="{BB962C8B-B14F-4D97-AF65-F5344CB8AC3E}">
        <p14:creationId xmlns:p14="http://schemas.microsoft.com/office/powerpoint/2010/main" val="22479895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7B11125-FC32-42F9-892B-65429B0BDD43}"/>
              </a:ext>
            </a:extLst>
          </p:cNvPr>
          <p:cNvSpPr>
            <a:spLocks noGrp="1"/>
          </p:cNvSpPr>
          <p:nvPr>
            <p:ph type="title"/>
          </p:nvPr>
        </p:nvSpPr>
        <p:spPr>
          <a:xfrm>
            <a:off x="633528" y="517522"/>
            <a:ext cx="10619190" cy="1325563"/>
          </a:xfrm>
        </p:spPr>
        <p:txBody>
          <a:bodyPr>
            <a:normAutofit fontScale="90000"/>
          </a:bodyPr>
          <a:lstStyle/>
          <a:p>
            <a:r>
              <a:rPr lang="sv-SE" dirty="0"/>
              <a:t>Uthämtade antibiotikarecept/1000 invånare i Kronoberg - vem förskriver recepten?</a:t>
            </a:r>
            <a:br>
              <a:rPr lang="sv-SE" dirty="0"/>
            </a:br>
            <a:endParaRPr lang="sv-SE" dirty="0"/>
          </a:p>
        </p:txBody>
      </p:sp>
      <p:graphicFrame>
        <p:nvGraphicFramePr>
          <p:cNvPr id="5" name="Diagram 4">
            <a:extLst>
              <a:ext uri="{FF2B5EF4-FFF2-40B4-BE49-F238E27FC236}">
                <a16:creationId xmlns:a16="http://schemas.microsoft.com/office/drawing/2014/main" id="{BB5ACF8D-3524-4C95-8DD5-3C76FAB5DDBC}"/>
              </a:ext>
            </a:extLst>
          </p:cNvPr>
          <p:cNvGraphicFramePr>
            <a:graphicFrameLocks noGrp="1"/>
          </p:cNvGraphicFramePr>
          <p:nvPr>
            <p:extLst/>
          </p:nvPr>
        </p:nvGraphicFramePr>
        <p:xfrm>
          <a:off x="177282" y="1539551"/>
          <a:ext cx="10576356" cy="51131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14960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E7D94E9-14E5-44F3-8F9F-A2792381992C}"/>
              </a:ext>
            </a:extLst>
          </p:cNvPr>
          <p:cNvSpPr>
            <a:spLocks noGrp="1"/>
          </p:cNvSpPr>
          <p:nvPr>
            <p:ph type="title"/>
          </p:nvPr>
        </p:nvSpPr>
        <p:spPr/>
        <p:txBody>
          <a:bodyPr/>
          <a:lstStyle/>
          <a:p>
            <a:r>
              <a:rPr lang="sv-SE" sz="9600" dirty="0"/>
              <a:t>Tack!</a:t>
            </a:r>
          </a:p>
        </p:txBody>
      </p:sp>
    </p:spTree>
    <p:extLst>
      <p:ext uri="{BB962C8B-B14F-4D97-AF65-F5344CB8AC3E}">
        <p14:creationId xmlns:p14="http://schemas.microsoft.com/office/powerpoint/2010/main" val="7110434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Region Kronobergs logotyp">
            <a:extLst>
              <a:ext uri="{FF2B5EF4-FFF2-40B4-BE49-F238E27FC236}">
                <a16:creationId xmlns:a16="http://schemas.microsoft.com/office/drawing/2014/main" id="{12B0327A-ECA8-E266-3A67-B03F5CAA5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639334" y="1786467"/>
            <a:ext cx="1947600" cy="2298552"/>
          </a:xfrm>
          <a:prstGeom prst="rect">
            <a:avLst/>
          </a:prstGeom>
        </p:spPr>
      </p:pic>
      <p:sp>
        <p:nvSpPr>
          <p:cNvPr id="4" name="Rubrik 3">
            <a:extLst>
              <a:ext uri="{FF2B5EF4-FFF2-40B4-BE49-F238E27FC236}">
                <a16:creationId xmlns:a16="http://schemas.microsoft.com/office/drawing/2014/main" id="{0E272219-9BE1-5F03-623C-A04626759FD2}"/>
              </a:ext>
            </a:extLst>
          </p:cNvPr>
          <p:cNvSpPr>
            <a:spLocks noGrp="1"/>
          </p:cNvSpPr>
          <p:nvPr>
            <p:ph type="title"/>
          </p:nvPr>
        </p:nvSpPr>
        <p:spPr>
          <a:xfrm>
            <a:off x="5854045" y="864105"/>
            <a:ext cx="6033155" cy="3535156"/>
          </a:xfrm>
        </p:spPr>
        <p:txBody>
          <a:bodyPr>
            <a:normAutofit fontScale="90000"/>
          </a:bodyPr>
          <a:lstStyle/>
          <a:p>
            <a:r>
              <a:rPr lang="sv-SE"/>
              <a:t>Individuell återkoppling om antibiotikaför-skrivning</a:t>
            </a:r>
          </a:p>
        </p:txBody>
      </p:sp>
      <p:sp>
        <p:nvSpPr>
          <p:cNvPr id="5" name="Underrubrik 4">
            <a:extLst>
              <a:ext uri="{FF2B5EF4-FFF2-40B4-BE49-F238E27FC236}">
                <a16:creationId xmlns:a16="http://schemas.microsoft.com/office/drawing/2014/main" id="{44218442-D758-34D8-257C-33FD1FD439A1}"/>
              </a:ext>
            </a:extLst>
          </p:cNvPr>
          <p:cNvSpPr>
            <a:spLocks noGrp="1"/>
          </p:cNvSpPr>
          <p:nvPr>
            <p:ph type="subTitle" idx="1"/>
          </p:nvPr>
        </p:nvSpPr>
        <p:spPr>
          <a:xfrm>
            <a:off x="6988630" y="5373407"/>
            <a:ext cx="4973984" cy="623887"/>
          </a:xfrm>
        </p:spPr>
        <p:txBody>
          <a:bodyPr>
            <a:normAutofit/>
          </a:bodyPr>
          <a:lstStyle/>
          <a:p>
            <a:r>
              <a:rPr lang="sv-SE"/>
              <a:t>Kvalitetsarbete 2024, Vc Skärvet</a:t>
            </a:r>
          </a:p>
        </p:txBody>
      </p:sp>
    </p:spTree>
    <p:extLst>
      <p:ext uri="{BB962C8B-B14F-4D97-AF65-F5344CB8AC3E}">
        <p14:creationId xmlns:p14="http://schemas.microsoft.com/office/powerpoint/2010/main" val="14025538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9A5F75-D604-4891-A443-60EB5C351419}"/>
              </a:ext>
            </a:extLst>
          </p:cNvPr>
          <p:cNvSpPr>
            <a:spLocks noGrp="1"/>
          </p:cNvSpPr>
          <p:nvPr>
            <p:ph type="title"/>
          </p:nvPr>
        </p:nvSpPr>
        <p:spPr/>
        <p:txBody>
          <a:bodyPr/>
          <a:lstStyle/>
          <a:p>
            <a:r>
              <a:rPr lang="sv-SE"/>
              <a:t>Vad ville vi göra?</a:t>
            </a:r>
          </a:p>
        </p:txBody>
      </p:sp>
      <p:sp>
        <p:nvSpPr>
          <p:cNvPr id="3" name="Platshållare för innehåll 2">
            <a:extLst>
              <a:ext uri="{FF2B5EF4-FFF2-40B4-BE49-F238E27FC236}">
                <a16:creationId xmlns:a16="http://schemas.microsoft.com/office/drawing/2014/main" id="{35C127D1-6E52-493D-A6C0-BAC4FA446241}"/>
              </a:ext>
            </a:extLst>
          </p:cNvPr>
          <p:cNvSpPr>
            <a:spLocks noGrp="1"/>
          </p:cNvSpPr>
          <p:nvPr>
            <p:ph sz="quarter" idx="15"/>
          </p:nvPr>
        </p:nvSpPr>
        <p:spPr/>
        <p:txBody>
          <a:bodyPr/>
          <a:lstStyle/>
          <a:p>
            <a:r>
              <a:rPr lang="sv-SE"/>
              <a:t>Fokus 2024 var antibiotikaförskrivning</a:t>
            </a:r>
          </a:p>
          <a:p>
            <a:r>
              <a:rPr lang="sv-SE"/>
              <a:t>Två målsättningar:</a:t>
            </a:r>
          </a:p>
          <a:p>
            <a:pPr marL="244475" lvl="1" indent="0">
              <a:buNone/>
            </a:pPr>
            <a:r>
              <a:rPr lang="sv-SE"/>
              <a:t>1) Förstå ökningen av antibiotikaförskrivningen efter pandemin</a:t>
            </a:r>
          </a:p>
          <a:p>
            <a:pPr marL="244475" lvl="1" indent="0">
              <a:buNone/>
            </a:pPr>
            <a:r>
              <a:rPr lang="sv-SE"/>
              <a:t>2) Undersöka om individuell återkoppling kan påverka förskrivningen</a:t>
            </a:r>
          </a:p>
        </p:txBody>
      </p:sp>
    </p:spTree>
    <p:extLst>
      <p:ext uri="{BB962C8B-B14F-4D97-AF65-F5344CB8AC3E}">
        <p14:creationId xmlns:p14="http://schemas.microsoft.com/office/powerpoint/2010/main" val="1335414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3">
            <a:extLst>
              <a:ext uri="{FF2B5EF4-FFF2-40B4-BE49-F238E27FC236}">
                <a16:creationId xmlns:a16="http://schemas.microsoft.com/office/drawing/2014/main" id="{F59540C4-B435-9C18-CBC1-3C9639CD1418}"/>
              </a:ext>
            </a:extLst>
          </p:cNvPr>
          <p:cNvSpPr>
            <a:spLocks noGrp="1"/>
          </p:cNvSpPr>
          <p:nvPr>
            <p:ph type="title"/>
          </p:nvPr>
        </p:nvSpPr>
        <p:spPr/>
        <p:txBody>
          <a:bodyPr>
            <a:normAutofit fontScale="90000"/>
          </a:bodyPr>
          <a:lstStyle/>
          <a:p>
            <a:r>
              <a:rPr lang="sv-SE" dirty="0"/>
              <a:t>JLC</a:t>
            </a:r>
            <a:br>
              <a:rPr lang="sv-SE" dirty="0"/>
            </a:br>
            <a:endParaRPr lang="sv-SE" dirty="0"/>
          </a:p>
        </p:txBody>
      </p:sp>
      <p:sp>
        <p:nvSpPr>
          <p:cNvPr id="16" name="Platshållare för text 15">
            <a:extLst>
              <a:ext uri="{FF2B5EF4-FFF2-40B4-BE49-F238E27FC236}">
                <a16:creationId xmlns:a16="http://schemas.microsoft.com/office/drawing/2014/main" id="{53AC6ED7-0EC2-F4C1-E379-651D06F6618F}"/>
              </a:ext>
            </a:extLst>
          </p:cNvPr>
          <p:cNvSpPr>
            <a:spLocks noGrp="1"/>
          </p:cNvSpPr>
          <p:nvPr>
            <p:ph type="body" sz="quarter" idx="20"/>
          </p:nvPr>
        </p:nvSpPr>
        <p:spPr>
          <a:xfrm>
            <a:off x="633531" y="2025497"/>
            <a:ext cx="6522278" cy="4015649"/>
          </a:xfrm>
        </p:spPr>
        <p:txBody>
          <a:bodyPr>
            <a:normAutofit fontScale="77500" lnSpcReduction="20000"/>
          </a:bodyPr>
          <a:lstStyle/>
          <a:p>
            <a:pPr marL="0" indent="0">
              <a:buNone/>
            </a:pPr>
            <a:r>
              <a:rPr lang="sv-SE" sz="2400" dirty="0"/>
              <a:t>Minskade öppettider för jourverksamheten och eventuellt tom stänga all JLC på vardagar.</a:t>
            </a:r>
          </a:p>
          <a:p>
            <a:endParaRPr lang="sv-SE" dirty="0"/>
          </a:p>
          <a:p>
            <a:endParaRPr lang="sv-SE" dirty="0"/>
          </a:p>
          <a:p>
            <a:endParaRPr lang="sv-SE" sz="2400" u="sng" dirty="0"/>
          </a:p>
          <a:p>
            <a:r>
              <a:rPr lang="sv-SE" sz="2400" u="sng" dirty="0"/>
              <a:t>Förslag till beslut av ändrade öppettider i Ljungby baseras på:</a:t>
            </a:r>
            <a:br>
              <a:rPr lang="sv-SE" sz="2400" b="1" u="sng" dirty="0"/>
            </a:br>
            <a:r>
              <a:rPr lang="sv-SE" sz="2400" dirty="0"/>
              <a:t>Medicinsk behovsanalys som stärks med statistik</a:t>
            </a:r>
            <a:br>
              <a:rPr lang="sv-SE" sz="2400" dirty="0"/>
            </a:br>
            <a:r>
              <a:rPr lang="sv-SE" sz="2400" dirty="0"/>
              <a:t>Medborgarnas medicinska behov av</a:t>
            </a:r>
            <a:r>
              <a:rPr lang="sv-SE" dirty="0"/>
              <a:t> </a:t>
            </a:r>
            <a:r>
              <a:rPr lang="sv-SE" sz="2400" dirty="0"/>
              <a:t>primärvård</a:t>
            </a:r>
            <a:r>
              <a:rPr lang="sv-SE" dirty="0"/>
              <a:t> </a:t>
            </a:r>
          </a:p>
          <a:p>
            <a:endParaRPr lang="sv-SE" dirty="0">
              <a:effectLst/>
            </a:endParaRPr>
          </a:p>
        </p:txBody>
      </p:sp>
      <p:sp>
        <p:nvSpPr>
          <p:cNvPr id="17" name="Platshållare för text 16">
            <a:extLst>
              <a:ext uri="{FF2B5EF4-FFF2-40B4-BE49-F238E27FC236}">
                <a16:creationId xmlns:a16="http://schemas.microsoft.com/office/drawing/2014/main" id="{32C64FF5-AE77-5EB3-E220-713085C0CC02}"/>
              </a:ext>
            </a:extLst>
          </p:cNvPr>
          <p:cNvSpPr>
            <a:spLocks noGrp="1"/>
          </p:cNvSpPr>
          <p:nvPr>
            <p:ph type="body" sz="quarter" idx="25"/>
          </p:nvPr>
        </p:nvSpPr>
        <p:spPr>
          <a:xfrm>
            <a:off x="7155809" y="175499"/>
            <a:ext cx="4969078" cy="3206788"/>
          </a:xfrm>
          <a:solidFill>
            <a:schemeClr val="tx2"/>
          </a:solidFill>
          <a:ln w="19050">
            <a:solidFill>
              <a:schemeClr val="accent1"/>
            </a:solidFill>
          </a:ln>
        </p:spPr>
        <p:txBody>
          <a:bodyPr/>
          <a:lstStyle/>
          <a:p>
            <a:pPr>
              <a:lnSpc>
                <a:spcPct val="100000"/>
              </a:lnSpc>
              <a:spcBef>
                <a:spcPts val="600"/>
              </a:spcBef>
            </a:pPr>
            <a:r>
              <a:rPr lang="sv-SE" sz="2000" dirty="0">
                <a:solidFill>
                  <a:schemeClr val="accent1"/>
                </a:solidFill>
              </a:rPr>
              <a:t>Inkommet från  vårdcentralerna:</a:t>
            </a:r>
          </a:p>
          <a:p>
            <a:pPr marL="285750" indent="-285750">
              <a:lnSpc>
                <a:spcPct val="100000"/>
              </a:lnSpc>
              <a:spcBef>
                <a:spcPts val="600"/>
              </a:spcBef>
              <a:buFontTx/>
              <a:buChar char="-"/>
            </a:pPr>
            <a:r>
              <a:rPr lang="sv-SE" sz="1400" b="0" dirty="0">
                <a:solidFill>
                  <a:schemeClr val="accent1"/>
                </a:solidFill>
              </a:rPr>
              <a:t>Läkarhuset</a:t>
            </a:r>
          </a:p>
          <a:p>
            <a:pPr marL="285750" indent="-285750">
              <a:lnSpc>
                <a:spcPct val="100000"/>
              </a:lnSpc>
              <a:spcBef>
                <a:spcPts val="600"/>
              </a:spcBef>
              <a:buFontTx/>
              <a:buChar char="-"/>
            </a:pPr>
            <a:r>
              <a:rPr lang="sv-SE" sz="1400" b="0" dirty="0">
                <a:solidFill>
                  <a:schemeClr val="accent1"/>
                </a:solidFill>
              </a:rPr>
              <a:t>Prima Vård Söder</a:t>
            </a:r>
          </a:p>
          <a:p>
            <a:pPr marL="285750" indent="-285750">
              <a:lnSpc>
                <a:spcPct val="100000"/>
              </a:lnSpc>
              <a:spcBef>
                <a:spcPts val="600"/>
              </a:spcBef>
              <a:buFontTx/>
              <a:buChar char="-"/>
            </a:pPr>
            <a:r>
              <a:rPr lang="sv-SE" sz="1400" b="0" dirty="0" err="1">
                <a:solidFill>
                  <a:schemeClr val="accent1"/>
                </a:solidFill>
              </a:rPr>
              <a:t>Achima</a:t>
            </a:r>
            <a:r>
              <a:rPr lang="sv-SE" sz="1400" b="0" dirty="0">
                <a:solidFill>
                  <a:schemeClr val="accent1"/>
                </a:solidFill>
              </a:rPr>
              <a:t> Care Älmhult, Växjö och Vislanda</a:t>
            </a:r>
          </a:p>
          <a:p>
            <a:pPr marL="285750" indent="-285750">
              <a:lnSpc>
                <a:spcPct val="100000"/>
              </a:lnSpc>
              <a:spcBef>
                <a:spcPts val="600"/>
              </a:spcBef>
              <a:buFontTx/>
              <a:buChar char="-"/>
            </a:pPr>
            <a:r>
              <a:rPr lang="sv-SE" sz="1400" b="0" dirty="0">
                <a:solidFill>
                  <a:schemeClr val="accent1"/>
                </a:solidFill>
              </a:rPr>
              <a:t>Växjöhälsan</a:t>
            </a:r>
          </a:p>
          <a:p>
            <a:pPr marL="285750" indent="-285750">
              <a:lnSpc>
                <a:spcPct val="100000"/>
              </a:lnSpc>
              <a:spcBef>
                <a:spcPts val="600"/>
              </a:spcBef>
              <a:buFontTx/>
              <a:buChar char="-"/>
            </a:pPr>
            <a:r>
              <a:rPr lang="sv-SE" sz="1400" b="0" dirty="0">
                <a:solidFill>
                  <a:schemeClr val="accent1"/>
                </a:solidFill>
              </a:rPr>
              <a:t>Capio</a:t>
            </a:r>
          </a:p>
          <a:p>
            <a:pPr marL="285750" indent="-285750">
              <a:lnSpc>
                <a:spcPct val="100000"/>
              </a:lnSpc>
              <a:spcBef>
                <a:spcPts val="600"/>
              </a:spcBef>
              <a:buFontTx/>
              <a:buChar char="-"/>
            </a:pPr>
            <a:r>
              <a:rPr lang="sv-SE" sz="1400" b="0" dirty="0">
                <a:solidFill>
                  <a:schemeClr val="accent1"/>
                </a:solidFill>
              </a:rPr>
              <a:t>Falken</a:t>
            </a:r>
          </a:p>
          <a:p>
            <a:pPr marL="285750" indent="-285750">
              <a:lnSpc>
                <a:spcPct val="100000"/>
              </a:lnSpc>
              <a:spcBef>
                <a:spcPts val="600"/>
              </a:spcBef>
              <a:buFontTx/>
              <a:buChar char="-"/>
            </a:pPr>
            <a:r>
              <a:rPr lang="sv-SE" sz="1400" b="0" dirty="0">
                <a:solidFill>
                  <a:schemeClr val="accent1"/>
                </a:solidFill>
              </a:rPr>
              <a:t>Kry Älmhult</a:t>
            </a:r>
          </a:p>
        </p:txBody>
      </p:sp>
      <p:pic>
        <p:nvPicPr>
          <p:cNvPr id="3" name="Bildobjekt 2">
            <a:extLst>
              <a:ext uri="{FF2B5EF4-FFF2-40B4-BE49-F238E27FC236}">
                <a16:creationId xmlns:a16="http://schemas.microsoft.com/office/drawing/2014/main" id="{0627C74F-8BFF-4CB3-AC1F-4FC9F54C42BE}"/>
              </a:ext>
            </a:extLst>
          </p:cNvPr>
          <p:cNvPicPr>
            <a:picLocks noChangeAspect="1"/>
          </p:cNvPicPr>
          <p:nvPr/>
        </p:nvPicPr>
        <p:blipFill>
          <a:blip r:embed="rId2"/>
          <a:stretch>
            <a:fillRect/>
          </a:stretch>
        </p:blipFill>
        <p:spPr>
          <a:xfrm>
            <a:off x="913677" y="2938394"/>
            <a:ext cx="5182323" cy="981212"/>
          </a:xfrm>
          <a:prstGeom prst="rect">
            <a:avLst/>
          </a:prstGeom>
        </p:spPr>
      </p:pic>
    </p:spTree>
    <p:extLst>
      <p:ext uri="{BB962C8B-B14F-4D97-AF65-F5344CB8AC3E}">
        <p14:creationId xmlns:p14="http://schemas.microsoft.com/office/powerpoint/2010/main" val="34688514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25B06B-5876-422D-A6E3-2B61B16E0582}"/>
              </a:ext>
            </a:extLst>
          </p:cNvPr>
          <p:cNvSpPr>
            <a:spLocks noGrp="1"/>
          </p:cNvSpPr>
          <p:nvPr>
            <p:ph type="title"/>
          </p:nvPr>
        </p:nvSpPr>
        <p:spPr/>
        <p:txBody>
          <a:bodyPr/>
          <a:lstStyle/>
          <a:p>
            <a:r>
              <a:rPr lang="sv-SE"/>
              <a:t>Hur gick vi tillväga?</a:t>
            </a:r>
          </a:p>
        </p:txBody>
      </p:sp>
      <p:sp>
        <p:nvSpPr>
          <p:cNvPr id="3" name="Platshållare för innehåll 2">
            <a:extLst>
              <a:ext uri="{FF2B5EF4-FFF2-40B4-BE49-F238E27FC236}">
                <a16:creationId xmlns:a16="http://schemas.microsoft.com/office/drawing/2014/main" id="{64605DCE-392D-4875-9640-9257C989386D}"/>
              </a:ext>
            </a:extLst>
          </p:cNvPr>
          <p:cNvSpPr>
            <a:spLocks noGrp="1"/>
          </p:cNvSpPr>
          <p:nvPr>
            <p:ph sz="quarter" idx="15"/>
          </p:nvPr>
        </p:nvSpPr>
        <p:spPr>
          <a:xfrm>
            <a:off x="633076" y="1772239"/>
            <a:ext cx="8699460" cy="4703975"/>
          </a:xfrm>
        </p:spPr>
        <p:txBody>
          <a:bodyPr>
            <a:normAutofit fontScale="85000" lnSpcReduction="20000"/>
          </a:bodyPr>
          <a:lstStyle/>
          <a:p>
            <a:pPr marL="0" indent="0">
              <a:buNone/>
            </a:pPr>
            <a:r>
              <a:rPr lang="sv-SE" b="1"/>
              <a:t>Statistikinsamling</a:t>
            </a:r>
          </a:p>
          <a:p>
            <a:r>
              <a:rPr lang="sv-SE"/>
              <a:t>Data från MedRave och QlikView</a:t>
            </a:r>
          </a:p>
          <a:p>
            <a:r>
              <a:rPr lang="sv-SE"/>
              <a:t>Användning av Primärvårdskvalitet och Djupdykning för att samla in relevant information</a:t>
            </a:r>
          </a:p>
          <a:p>
            <a:pPr marL="0" indent="0">
              <a:buNone/>
            </a:pPr>
            <a:r>
              <a:rPr lang="sv-SE" b="1"/>
              <a:t>Individuella samtal</a:t>
            </a:r>
          </a:p>
          <a:p>
            <a:r>
              <a:rPr lang="sv-SE"/>
              <a:t>MLA genomförde en timmes samtal med varje läkare baserat på statistik från MedRave samt Strama-häftets rekommendationer</a:t>
            </a:r>
          </a:p>
          <a:p>
            <a:r>
              <a:rPr lang="sv-SE"/>
              <a:t>Fokus på utforskande samtal med reflektion om förskrivningsmönster</a:t>
            </a:r>
          </a:p>
          <a:p>
            <a:pPr marL="0" indent="0">
              <a:buNone/>
            </a:pPr>
            <a:r>
              <a:rPr lang="sv-SE" b="1"/>
              <a:t>Uppföljning</a:t>
            </a:r>
          </a:p>
          <a:p>
            <a:r>
              <a:rPr lang="sv-SE"/>
              <a:t>Ny statistik samlades in vid projektets slut för jämförelse med utgångsläget</a:t>
            </a:r>
          </a:p>
        </p:txBody>
      </p:sp>
    </p:spTree>
    <p:extLst>
      <p:ext uri="{BB962C8B-B14F-4D97-AF65-F5344CB8AC3E}">
        <p14:creationId xmlns:p14="http://schemas.microsoft.com/office/powerpoint/2010/main" val="32297564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7B886C-BEE0-42FB-8C77-704A539C526F}"/>
              </a:ext>
            </a:extLst>
          </p:cNvPr>
          <p:cNvSpPr>
            <a:spLocks noGrp="1"/>
          </p:cNvSpPr>
          <p:nvPr>
            <p:ph type="title"/>
          </p:nvPr>
        </p:nvSpPr>
        <p:spPr/>
        <p:txBody>
          <a:bodyPr/>
          <a:lstStyle/>
          <a:p>
            <a:r>
              <a:rPr lang="sv-SE"/>
              <a:t>Resultat - förskrivningsdata</a:t>
            </a:r>
          </a:p>
        </p:txBody>
      </p:sp>
      <p:graphicFrame>
        <p:nvGraphicFramePr>
          <p:cNvPr id="4" name="Diagram 3">
            <a:extLst>
              <a:ext uri="{FF2B5EF4-FFF2-40B4-BE49-F238E27FC236}">
                <a16:creationId xmlns:a16="http://schemas.microsoft.com/office/drawing/2014/main" id="{A85B5FE2-903C-4C27-BBB3-77EBF494EFEB}"/>
              </a:ext>
            </a:extLst>
          </p:cNvPr>
          <p:cNvGraphicFramePr/>
          <p:nvPr>
            <p:extLst/>
          </p:nvPr>
        </p:nvGraphicFramePr>
        <p:xfrm>
          <a:off x="707010" y="1660842"/>
          <a:ext cx="8197277" cy="46796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47878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CD1E4C-3735-4F6C-93CA-595C2F8966E3}"/>
              </a:ext>
            </a:extLst>
          </p:cNvPr>
          <p:cNvSpPr>
            <a:spLocks noGrp="1"/>
          </p:cNvSpPr>
          <p:nvPr>
            <p:ph type="title"/>
          </p:nvPr>
        </p:nvSpPr>
        <p:spPr>
          <a:xfrm>
            <a:off x="633528" y="517522"/>
            <a:ext cx="9622835" cy="1325563"/>
          </a:xfrm>
        </p:spPr>
        <p:txBody>
          <a:bodyPr>
            <a:normAutofit/>
          </a:bodyPr>
          <a:lstStyle/>
          <a:p>
            <a:r>
              <a:rPr lang="sv-SE"/>
              <a:t>Resultat – infektionsdiagnoser över tid</a:t>
            </a:r>
          </a:p>
        </p:txBody>
      </p:sp>
      <p:pic>
        <p:nvPicPr>
          <p:cNvPr id="4" name="Bildobjekt 3">
            <a:extLst>
              <a:ext uri="{FF2B5EF4-FFF2-40B4-BE49-F238E27FC236}">
                <a16:creationId xmlns:a16="http://schemas.microsoft.com/office/drawing/2014/main" id="{3FD3E9D4-08E8-4ED1-A848-6C8E29920348}"/>
              </a:ext>
            </a:extLst>
          </p:cNvPr>
          <p:cNvPicPr/>
          <p:nvPr/>
        </p:nvPicPr>
        <p:blipFill>
          <a:blip r:embed="rId2"/>
          <a:stretch>
            <a:fillRect/>
          </a:stretch>
        </p:blipFill>
        <p:spPr>
          <a:xfrm>
            <a:off x="677520" y="1759820"/>
            <a:ext cx="7614926" cy="4820089"/>
          </a:xfrm>
          <a:prstGeom prst="rect">
            <a:avLst/>
          </a:prstGeom>
        </p:spPr>
      </p:pic>
    </p:spTree>
    <p:extLst>
      <p:ext uri="{BB962C8B-B14F-4D97-AF65-F5344CB8AC3E}">
        <p14:creationId xmlns:p14="http://schemas.microsoft.com/office/powerpoint/2010/main" val="8989744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CD1E4C-3735-4F6C-93CA-595C2F8966E3}"/>
              </a:ext>
            </a:extLst>
          </p:cNvPr>
          <p:cNvSpPr>
            <a:spLocks noGrp="1"/>
          </p:cNvSpPr>
          <p:nvPr>
            <p:ph type="title"/>
          </p:nvPr>
        </p:nvSpPr>
        <p:spPr>
          <a:xfrm>
            <a:off x="633528" y="517522"/>
            <a:ext cx="9622835" cy="1325563"/>
          </a:xfrm>
        </p:spPr>
        <p:txBody>
          <a:bodyPr>
            <a:normAutofit/>
          </a:bodyPr>
          <a:lstStyle/>
          <a:p>
            <a:r>
              <a:rPr lang="sv-SE"/>
              <a:t>Resultat – infektionsdiagnoser över tid</a:t>
            </a:r>
          </a:p>
        </p:txBody>
      </p:sp>
      <p:pic>
        <p:nvPicPr>
          <p:cNvPr id="5" name="Bildobjekt 4">
            <a:extLst>
              <a:ext uri="{FF2B5EF4-FFF2-40B4-BE49-F238E27FC236}">
                <a16:creationId xmlns:a16="http://schemas.microsoft.com/office/drawing/2014/main" id="{C480BB3E-42F1-42C8-A318-7C4F2927F953}"/>
              </a:ext>
            </a:extLst>
          </p:cNvPr>
          <p:cNvPicPr/>
          <p:nvPr/>
        </p:nvPicPr>
        <p:blipFill>
          <a:blip r:embed="rId2"/>
          <a:stretch>
            <a:fillRect/>
          </a:stretch>
        </p:blipFill>
        <p:spPr>
          <a:xfrm>
            <a:off x="633528" y="1566009"/>
            <a:ext cx="8424746" cy="2817456"/>
          </a:xfrm>
          <a:prstGeom prst="rect">
            <a:avLst/>
          </a:prstGeom>
        </p:spPr>
      </p:pic>
      <p:pic>
        <p:nvPicPr>
          <p:cNvPr id="6" name="Bildobjekt 5">
            <a:extLst>
              <a:ext uri="{FF2B5EF4-FFF2-40B4-BE49-F238E27FC236}">
                <a16:creationId xmlns:a16="http://schemas.microsoft.com/office/drawing/2014/main" id="{9DC46C32-0C36-4CC2-8642-1E6B2F82EBC4}"/>
              </a:ext>
            </a:extLst>
          </p:cNvPr>
          <p:cNvPicPr/>
          <p:nvPr/>
        </p:nvPicPr>
        <p:blipFill>
          <a:blip r:embed="rId3"/>
          <a:stretch>
            <a:fillRect/>
          </a:stretch>
        </p:blipFill>
        <p:spPr>
          <a:xfrm>
            <a:off x="633528" y="4474746"/>
            <a:ext cx="8189542" cy="2383254"/>
          </a:xfrm>
          <a:prstGeom prst="rect">
            <a:avLst/>
          </a:prstGeom>
        </p:spPr>
      </p:pic>
    </p:spTree>
    <p:extLst>
      <p:ext uri="{BB962C8B-B14F-4D97-AF65-F5344CB8AC3E}">
        <p14:creationId xmlns:p14="http://schemas.microsoft.com/office/powerpoint/2010/main" val="5675107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CD1E4C-3735-4F6C-93CA-595C2F8966E3}"/>
              </a:ext>
            </a:extLst>
          </p:cNvPr>
          <p:cNvSpPr>
            <a:spLocks noGrp="1"/>
          </p:cNvSpPr>
          <p:nvPr>
            <p:ph type="title"/>
          </p:nvPr>
        </p:nvSpPr>
        <p:spPr>
          <a:xfrm>
            <a:off x="633528" y="517522"/>
            <a:ext cx="9622835" cy="1325563"/>
          </a:xfrm>
        </p:spPr>
        <p:txBody>
          <a:bodyPr>
            <a:normAutofit/>
          </a:bodyPr>
          <a:lstStyle/>
          <a:p>
            <a:r>
              <a:rPr lang="sv-SE"/>
              <a:t>Resultat – andel med antibiotika över tid</a:t>
            </a:r>
          </a:p>
        </p:txBody>
      </p:sp>
      <p:pic>
        <p:nvPicPr>
          <p:cNvPr id="7" name="Bildobjekt 6">
            <a:extLst>
              <a:ext uri="{FF2B5EF4-FFF2-40B4-BE49-F238E27FC236}">
                <a16:creationId xmlns:a16="http://schemas.microsoft.com/office/drawing/2014/main" id="{6B748AD3-1968-4FD9-9044-A3F8DCF07F5E}"/>
              </a:ext>
            </a:extLst>
          </p:cNvPr>
          <p:cNvPicPr/>
          <p:nvPr/>
        </p:nvPicPr>
        <p:blipFill>
          <a:blip r:embed="rId2"/>
          <a:stretch>
            <a:fillRect/>
          </a:stretch>
        </p:blipFill>
        <p:spPr>
          <a:xfrm>
            <a:off x="79776" y="1843084"/>
            <a:ext cx="7410838" cy="2493245"/>
          </a:xfrm>
          <a:prstGeom prst="rect">
            <a:avLst/>
          </a:prstGeom>
        </p:spPr>
      </p:pic>
      <p:pic>
        <p:nvPicPr>
          <p:cNvPr id="8" name="Bildobjekt 7">
            <a:extLst>
              <a:ext uri="{FF2B5EF4-FFF2-40B4-BE49-F238E27FC236}">
                <a16:creationId xmlns:a16="http://schemas.microsoft.com/office/drawing/2014/main" id="{AD0C29D0-8033-4AA8-97F1-E697D00DABBD}"/>
              </a:ext>
            </a:extLst>
          </p:cNvPr>
          <p:cNvPicPr/>
          <p:nvPr/>
        </p:nvPicPr>
        <p:blipFill>
          <a:blip r:embed="rId3"/>
          <a:stretch>
            <a:fillRect/>
          </a:stretch>
        </p:blipFill>
        <p:spPr>
          <a:xfrm>
            <a:off x="291666" y="4467284"/>
            <a:ext cx="7198947" cy="2187441"/>
          </a:xfrm>
          <a:prstGeom prst="rect">
            <a:avLst/>
          </a:prstGeom>
        </p:spPr>
      </p:pic>
      <p:pic>
        <p:nvPicPr>
          <p:cNvPr id="9" name="Bildobjekt 8">
            <a:extLst>
              <a:ext uri="{FF2B5EF4-FFF2-40B4-BE49-F238E27FC236}">
                <a16:creationId xmlns:a16="http://schemas.microsoft.com/office/drawing/2014/main" id="{75032233-664A-4F11-A226-86F684971A2D}"/>
              </a:ext>
            </a:extLst>
          </p:cNvPr>
          <p:cNvPicPr/>
          <p:nvPr/>
        </p:nvPicPr>
        <p:blipFill>
          <a:blip r:embed="rId4"/>
          <a:stretch>
            <a:fillRect/>
          </a:stretch>
        </p:blipFill>
        <p:spPr>
          <a:xfrm>
            <a:off x="7397483" y="2013030"/>
            <a:ext cx="3999523" cy="2213337"/>
          </a:xfrm>
          <a:prstGeom prst="rect">
            <a:avLst/>
          </a:prstGeom>
        </p:spPr>
      </p:pic>
      <p:pic>
        <p:nvPicPr>
          <p:cNvPr id="10" name="Bildobjekt 9">
            <a:extLst>
              <a:ext uri="{FF2B5EF4-FFF2-40B4-BE49-F238E27FC236}">
                <a16:creationId xmlns:a16="http://schemas.microsoft.com/office/drawing/2014/main" id="{01D5F3C2-7E45-4BA8-918E-F96FEBF9156C}"/>
              </a:ext>
            </a:extLst>
          </p:cNvPr>
          <p:cNvPicPr/>
          <p:nvPr/>
        </p:nvPicPr>
        <p:blipFill rotWithShape="1">
          <a:blip r:embed="rId5"/>
          <a:srcRect r="48129"/>
          <a:stretch/>
        </p:blipFill>
        <p:spPr>
          <a:xfrm>
            <a:off x="7490613" y="4357323"/>
            <a:ext cx="3835692" cy="2297402"/>
          </a:xfrm>
          <a:prstGeom prst="rect">
            <a:avLst/>
          </a:prstGeom>
        </p:spPr>
      </p:pic>
    </p:spTree>
    <p:extLst>
      <p:ext uri="{BB962C8B-B14F-4D97-AF65-F5344CB8AC3E}">
        <p14:creationId xmlns:p14="http://schemas.microsoft.com/office/powerpoint/2010/main" val="31344441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CD1E4C-3735-4F6C-93CA-595C2F8966E3}"/>
              </a:ext>
            </a:extLst>
          </p:cNvPr>
          <p:cNvSpPr>
            <a:spLocks noGrp="1"/>
          </p:cNvSpPr>
          <p:nvPr>
            <p:ph type="title"/>
          </p:nvPr>
        </p:nvSpPr>
        <p:spPr>
          <a:xfrm>
            <a:off x="633528" y="517522"/>
            <a:ext cx="9622835" cy="1325563"/>
          </a:xfrm>
        </p:spPr>
        <p:txBody>
          <a:bodyPr>
            <a:normAutofit/>
          </a:bodyPr>
          <a:lstStyle/>
          <a:p>
            <a:r>
              <a:rPr lang="sv-SE"/>
              <a:t>Resultat – andel med antibiotika över tid</a:t>
            </a:r>
          </a:p>
        </p:txBody>
      </p:sp>
      <p:sp>
        <p:nvSpPr>
          <p:cNvPr id="3" name="Rektangel 2">
            <a:extLst>
              <a:ext uri="{FF2B5EF4-FFF2-40B4-BE49-F238E27FC236}">
                <a16:creationId xmlns:a16="http://schemas.microsoft.com/office/drawing/2014/main" id="{9768FCDD-7B06-4B50-9EC7-B9121899521C}"/>
              </a:ext>
            </a:extLst>
          </p:cNvPr>
          <p:cNvSpPr/>
          <p:nvPr/>
        </p:nvSpPr>
        <p:spPr>
          <a:xfrm>
            <a:off x="725864" y="1843085"/>
            <a:ext cx="9445658" cy="394543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tab pos="540385" algn="l"/>
              </a:tabLst>
              <a:defRPr/>
            </a:pPr>
            <a:r>
              <a:rPr kumimoji="0" lang="sv-SE" sz="2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Andelen patienter som förskrivs antibiotika (förändring de senaste 6 mån)</a:t>
            </a:r>
          </a:p>
          <a:p>
            <a:pPr marL="0" marR="0" lvl="0" indent="0" algn="l" defTabSz="914400" rtl="0" eaLnBrk="1" fontAlgn="auto" latinLnBrk="0" hangingPunct="1">
              <a:lnSpc>
                <a:spcPct val="100000"/>
              </a:lnSpc>
              <a:spcBef>
                <a:spcPts val="0"/>
              </a:spcBef>
              <a:spcAft>
                <a:spcPts val="0"/>
              </a:spcAft>
              <a:buClrTx/>
              <a:buSzTx/>
              <a:buFontTx/>
              <a:buNone/>
              <a:tabLst>
                <a:tab pos="540385" algn="l"/>
              </a:tabLst>
              <a:defRPr/>
            </a:pPr>
            <a:endParaRPr kumimoji="0" lang="sv-SE" sz="24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tab pos="540385" algn="l"/>
              </a:tabLst>
              <a:defRPr/>
            </a:pPr>
            <a:r>
              <a:rPr kumimoji="0" lang="sv-SE" sz="2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Cystit:    76 % till 81 % (68 % av dessa recept var från hyrläkare)</a:t>
            </a:r>
            <a:endParaRPr kumimoji="0" lang="sv-SE" sz="24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tab pos="540385" algn="l"/>
              </a:tabLst>
              <a:defRPr/>
            </a:pPr>
            <a:r>
              <a:rPr kumimoji="0" lang="sv-SE" sz="2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ÖLI:       11 % till 15 % (85 % av dessa recept var från hyrläkare)</a:t>
            </a:r>
            <a:endParaRPr kumimoji="0" lang="sv-SE" sz="24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tab pos="540385" algn="l"/>
              </a:tabLst>
              <a:defRPr/>
            </a:pPr>
            <a:r>
              <a:rPr kumimoji="0" lang="sv-SE" sz="2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Bronkit:  40 % till 43 % (93 % av dessa recept var från hyrläkare)</a:t>
            </a:r>
            <a:endParaRPr kumimoji="0" lang="sv-SE" sz="24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tab pos="540385" algn="l"/>
              </a:tabLst>
              <a:defRPr/>
            </a:pPr>
            <a:r>
              <a:rPr kumimoji="0" lang="sv-SE" sz="2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Sinuit:    82 % till 80 % (90 % av dessa recept var från hyrläkare)</a:t>
            </a:r>
            <a:endParaRPr kumimoji="0" lang="sv-SE" sz="24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540385" algn="l"/>
              </a:tabLst>
              <a:defRPr/>
            </a:pPr>
            <a:endParaRPr kumimoji="0" lang="sv-SE" sz="2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endParaRPr>
          </a:p>
          <a:p>
            <a:pPr marL="0" marR="0" lvl="0" indent="0" algn="l" defTabSz="914400" rtl="0" eaLnBrk="1" fontAlgn="auto" latinLnBrk="0" hangingPunct="1">
              <a:lnSpc>
                <a:spcPct val="150000"/>
              </a:lnSpc>
              <a:spcBef>
                <a:spcPts val="0"/>
              </a:spcBef>
              <a:spcAft>
                <a:spcPts val="0"/>
              </a:spcAft>
              <a:buClrTx/>
              <a:buSzTx/>
              <a:buFontTx/>
              <a:buNone/>
              <a:tabLst>
                <a:tab pos="540385" algn="l"/>
              </a:tabLst>
              <a:defRPr/>
            </a:pPr>
            <a:r>
              <a:rPr kumimoji="0" lang="sv-SE" sz="2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Vi såg även för flertalet infektionstyper att andelen patienter utan antibiotika minskade, samt att andelen med icke-rekommenderade antibiotika ökade.</a:t>
            </a:r>
            <a:endParaRPr kumimoji="0" lang="sv-SE" sz="24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2755777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9A4280-A8DE-4E96-AC8B-E97F6308D98F}"/>
              </a:ext>
            </a:extLst>
          </p:cNvPr>
          <p:cNvSpPr>
            <a:spLocks noGrp="1"/>
          </p:cNvSpPr>
          <p:nvPr>
            <p:ph type="title"/>
          </p:nvPr>
        </p:nvSpPr>
        <p:spPr/>
        <p:txBody>
          <a:bodyPr/>
          <a:lstStyle/>
          <a:p>
            <a:r>
              <a:rPr lang="sv-SE"/>
              <a:t>Resultat – individuella samtal</a:t>
            </a:r>
          </a:p>
        </p:txBody>
      </p:sp>
      <p:sp>
        <p:nvSpPr>
          <p:cNvPr id="3" name="Platshållare för innehåll 2">
            <a:extLst>
              <a:ext uri="{FF2B5EF4-FFF2-40B4-BE49-F238E27FC236}">
                <a16:creationId xmlns:a16="http://schemas.microsoft.com/office/drawing/2014/main" id="{36FE7C94-B5B0-4825-82F7-0F4AD116BD82}"/>
              </a:ext>
            </a:extLst>
          </p:cNvPr>
          <p:cNvSpPr>
            <a:spLocks noGrp="1"/>
          </p:cNvSpPr>
          <p:nvPr>
            <p:ph sz="quarter" idx="15"/>
          </p:nvPr>
        </p:nvSpPr>
        <p:spPr/>
        <p:txBody>
          <a:bodyPr>
            <a:normAutofit lnSpcReduction="10000"/>
          </a:bodyPr>
          <a:lstStyle/>
          <a:p>
            <a:pPr marL="0" indent="0">
              <a:buNone/>
            </a:pPr>
            <a:r>
              <a:rPr lang="sv-SE" b="1"/>
              <a:t>Individuella samtal</a:t>
            </a:r>
          </a:p>
          <a:p>
            <a:r>
              <a:rPr lang="sv-SE"/>
              <a:t>Läkare ansåg att de redan följde riktlinjerna, men många var ovetande om avvikelser</a:t>
            </a:r>
          </a:p>
          <a:p>
            <a:r>
              <a:rPr lang="sv-SE"/>
              <a:t>Vanligt med bortförklaringar vid avsteg</a:t>
            </a:r>
          </a:p>
          <a:p>
            <a:r>
              <a:rPr lang="sv-SE"/>
              <a:t>Hyrläkarna stod för majoriteten av avvikelserna i förskrivning</a:t>
            </a:r>
          </a:p>
          <a:p>
            <a:pPr marL="0" indent="0">
              <a:buNone/>
            </a:pPr>
            <a:r>
              <a:rPr lang="sv-SE" b="1"/>
              <a:t>Uppföljande enkätundersökning</a:t>
            </a:r>
          </a:p>
          <a:p>
            <a:r>
              <a:rPr lang="sv-SE"/>
              <a:t>Inte genomförd p.g.a. stor läkaromsättning</a:t>
            </a:r>
          </a:p>
        </p:txBody>
      </p:sp>
    </p:spTree>
    <p:extLst>
      <p:ext uri="{BB962C8B-B14F-4D97-AF65-F5344CB8AC3E}">
        <p14:creationId xmlns:p14="http://schemas.microsoft.com/office/powerpoint/2010/main" val="24519847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E134CB-97AF-4E18-9CA8-83D1B1F0248A}"/>
              </a:ext>
            </a:extLst>
          </p:cNvPr>
          <p:cNvSpPr>
            <a:spLocks noGrp="1"/>
          </p:cNvSpPr>
          <p:nvPr>
            <p:ph type="title"/>
          </p:nvPr>
        </p:nvSpPr>
        <p:spPr>
          <a:xfrm>
            <a:off x="633528" y="517522"/>
            <a:ext cx="9415445" cy="1325563"/>
          </a:xfrm>
        </p:spPr>
        <p:txBody>
          <a:bodyPr>
            <a:normAutofit/>
          </a:bodyPr>
          <a:lstStyle/>
          <a:p>
            <a:r>
              <a:rPr lang="sv-SE"/>
              <a:t>Diskussion – möjliga orsaker</a:t>
            </a:r>
          </a:p>
        </p:txBody>
      </p:sp>
      <p:sp>
        <p:nvSpPr>
          <p:cNvPr id="3" name="Platshållare för innehåll 2">
            <a:extLst>
              <a:ext uri="{FF2B5EF4-FFF2-40B4-BE49-F238E27FC236}">
                <a16:creationId xmlns:a16="http://schemas.microsoft.com/office/drawing/2014/main" id="{37A7391F-226A-4F96-90DC-E7A5EEDFC4CF}"/>
              </a:ext>
            </a:extLst>
          </p:cNvPr>
          <p:cNvSpPr>
            <a:spLocks noGrp="1"/>
          </p:cNvSpPr>
          <p:nvPr>
            <p:ph sz="quarter" idx="15"/>
          </p:nvPr>
        </p:nvSpPr>
        <p:spPr/>
        <p:txBody>
          <a:bodyPr/>
          <a:lstStyle/>
          <a:p>
            <a:pPr marL="0" indent="0">
              <a:buNone/>
            </a:pPr>
            <a:r>
              <a:rPr lang="sv-SE" b="1"/>
              <a:t>Efter pandemin</a:t>
            </a:r>
          </a:p>
          <a:p>
            <a:r>
              <a:rPr lang="sv-SE"/>
              <a:t>Ökat söktryck och "infektionsskuld" förklarar delvis ökad antibiotikaförskrivning</a:t>
            </a:r>
          </a:p>
          <a:p>
            <a:pPr marL="0" indent="0">
              <a:buNone/>
            </a:pPr>
            <a:r>
              <a:rPr lang="sv-SE" b="1"/>
              <a:t>Hyrläkarnas påverkan</a:t>
            </a:r>
          </a:p>
          <a:p>
            <a:r>
              <a:rPr lang="sv-SE"/>
              <a:t>Hyrläkarna förskrev antibiotika oftare och mer liberalt</a:t>
            </a:r>
          </a:p>
          <a:p>
            <a:r>
              <a:rPr lang="sv-SE"/>
              <a:t>Möjliga orsaker: bristande fortbildning eller bekvämlighet vid snabba beslut</a:t>
            </a:r>
          </a:p>
        </p:txBody>
      </p:sp>
    </p:spTree>
    <p:extLst>
      <p:ext uri="{BB962C8B-B14F-4D97-AF65-F5344CB8AC3E}">
        <p14:creationId xmlns:p14="http://schemas.microsoft.com/office/powerpoint/2010/main" val="16712259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469684-E9D1-4D1B-A23B-EDB8C5764014}"/>
              </a:ext>
            </a:extLst>
          </p:cNvPr>
          <p:cNvSpPr>
            <a:spLocks noGrp="1"/>
          </p:cNvSpPr>
          <p:nvPr>
            <p:ph type="title"/>
          </p:nvPr>
        </p:nvSpPr>
        <p:spPr/>
        <p:txBody>
          <a:bodyPr/>
          <a:lstStyle/>
          <a:p>
            <a:r>
              <a:rPr lang="sv-SE"/>
              <a:t>Slutsatser</a:t>
            </a:r>
          </a:p>
        </p:txBody>
      </p:sp>
      <p:sp>
        <p:nvSpPr>
          <p:cNvPr id="3" name="Platshållare för innehåll 2">
            <a:extLst>
              <a:ext uri="{FF2B5EF4-FFF2-40B4-BE49-F238E27FC236}">
                <a16:creationId xmlns:a16="http://schemas.microsoft.com/office/drawing/2014/main" id="{9D1F05B0-9ABF-4CB7-BF82-844F5CB8C29D}"/>
              </a:ext>
            </a:extLst>
          </p:cNvPr>
          <p:cNvSpPr>
            <a:spLocks noGrp="1"/>
          </p:cNvSpPr>
          <p:nvPr>
            <p:ph sz="quarter" idx="15"/>
          </p:nvPr>
        </p:nvSpPr>
        <p:spPr/>
        <p:txBody>
          <a:bodyPr/>
          <a:lstStyle/>
          <a:p>
            <a:pPr marL="0" indent="0">
              <a:buNone/>
            </a:pPr>
            <a:r>
              <a:rPr lang="sv-SE" b="1"/>
              <a:t>Ändrat flöde</a:t>
            </a:r>
          </a:p>
          <a:p>
            <a:r>
              <a:rPr lang="sv-SE"/>
              <a:t>För att minska och förbättra antibiotikaförskrivningen kan en lösning vara att styra fler infektionspatienter till fast personal, t.ex. ST-läkare</a:t>
            </a:r>
          </a:p>
          <a:p>
            <a:pPr marL="0" indent="0">
              <a:buNone/>
            </a:pPr>
            <a:r>
              <a:rPr lang="sv-SE" b="1"/>
              <a:t>Individuell återkoppling</a:t>
            </a:r>
          </a:p>
          <a:p>
            <a:r>
              <a:rPr lang="sv-SE"/>
              <a:t>För att återkopplingen ska ha större effekt krävs tydlig individdata för att skapa mer relevanta samtal</a:t>
            </a:r>
          </a:p>
        </p:txBody>
      </p:sp>
    </p:spTree>
    <p:extLst>
      <p:ext uri="{BB962C8B-B14F-4D97-AF65-F5344CB8AC3E}">
        <p14:creationId xmlns:p14="http://schemas.microsoft.com/office/powerpoint/2010/main" val="29697976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5493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3">
            <a:extLst>
              <a:ext uri="{FF2B5EF4-FFF2-40B4-BE49-F238E27FC236}">
                <a16:creationId xmlns:a16="http://schemas.microsoft.com/office/drawing/2014/main" id="{F59540C4-B435-9C18-CBC1-3C9639CD1418}"/>
              </a:ext>
            </a:extLst>
          </p:cNvPr>
          <p:cNvSpPr>
            <a:spLocks noGrp="1"/>
          </p:cNvSpPr>
          <p:nvPr>
            <p:ph type="title"/>
          </p:nvPr>
        </p:nvSpPr>
        <p:spPr/>
        <p:txBody>
          <a:bodyPr>
            <a:normAutofit fontScale="90000"/>
          </a:bodyPr>
          <a:lstStyle/>
          <a:p>
            <a:r>
              <a:rPr lang="sv-SE" dirty="0"/>
              <a:t>Nätläkare/</a:t>
            </a:r>
            <a:r>
              <a:rPr lang="sv-SE" dirty="0" err="1"/>
              <a:t>Nätvård</a:t>
            </a:r>
            <a:r>
              <a:rPr lang="sv-SE" dirty="0"/>
              <a:t> </a:t>
            </a:r>
            <a:br>
              <a:rPr lang="sv-SE" dirty="0"/>
            </a:br>
            <a:endParaRPr lang="sv-SE" dirty="0"/>
          </a:p>
        </p:txBody>
      </p:sp>
      <p:sp>
        <p:nvSpPr>
          <p:cNvPr id="16" name="Platshållare för text 15">
            <a:extLst>
              <a:ext uri="{FF2B5EF4-FFF2-40B4-BE49-F238E27FC236}">
                <a16:creationId xmlns:a16="http://schemas.microsoft.com/office/drawing/2014/main" id="{53AC6ED7-0EC2-F4C1-E379-651D06F6618F}"/>
              </a:ext>
            </a:extLst>
          </p:cNvPr>
          <p:cNvSpPr>
            <a:spLocks noGrp="1"/>
          </p:cNvSpPr>
          <p:nvPr>
            <p:ph type="body" sz="quarter" idx="20"/>
          </p:nvPr>
        </p:nvSpPr>
        <p:spPr>
          <a:xfrm>
            <a:off x="633531" y="2025497"/>
            <a:ext cx="6332877" cy="4015649"/>
          </a:xfrm>
        </p:spPr>
        <p:txBody>
          <a:bodyPr>
            <a:normAutofit fontScale="92500" lnSpcReduction="20000"/>
          </a:bodyPr>
          <a:lstStyle/>
          <a:p>
            <a:pPr marL="0" indent="0">
              <a:buNone/>
            </a:pPr>
            <a:r>
              <a:rPr lang="sv-SE" dirty="0"/>
              <a:t>De patienter som söker nätvård ska bekosta detta själv, eftersom det inte ingår i grunduppdraget. Varken region Kronoberg eller vi som privata vårdcentraler har tecknat ett avtal </a:t>
            </a:r>
          </a:p>
          <a:p>
            <a:pPr marL="0" indent="0">
              <a:buNone/>
            </a:pPr>
            <a:endParaRPr lang="sv-SE" dirty="0"/>
          </a:p>
          <a:p>
            <a:r>
              <a:rPr lang="sv-SE" dirty="0"/>
              <a:t>Aktörerna  kan oftast inte läsa vår dokumentation och vi kan inte läsa deras </a:t>
            </a:r>
          </a:p>
          <a:p>
            <a:r>
              <a:rPr lang="sv-SE" dirty="0"/>
              <a:t> Lägg ett tak på hur många gånger man kan använda sig av digital vård utanför vårdvalet </a:t>
            </a:r>
          </a:p>
          <a:p>
            <a:endParaRPr lang="sv-SE" dirty="0"/>
          </a:p>
          <a:p>
            <a:endParaRPr lang="sv-SE" dirty="0"/>
          </a:p>
        </p:txBody>
      </p:sp>
      <p:sp>
        <p:nvSpPr>
          <p:cNvPr id="17" name="Platshållare för text 16">
            <a:extLst>
              <a:ext uri="{FF2B5EF4-FFF2-40B4-BE49-F238E27FC236}">
                <a16:creationId xmlns:a16="http://schemas.microsoft.com/office/drawing/2014/main" id="{32C64FF5-AE77-5EB3-E220-713085C0CC02}"/>
              </a:ext>
            </a:extLst>
          </p:cNvPr>
          <p:cNvSpPr>
            <a:spLocks noGrp="1"/>
          </p:cNvSpPr>
          <p:nvPr>
            <p:ph type="body" sz="quarter" idx="25"/>
          </p:nvPr>
        </p:nvSpPr>
        <p:spPr>
          <a:xfrm>
            <a:off x="7155809" y="175499"/>
            <a:ext cx="4969078" cy="3206788"/>
          </a:xfrm>
          <a:solidFill>
            <a:schemeClr val="tx2"/>
          </a:solidFill>
          <a:ln w="19050">
            <a:solidFill>
              <a:schemeClr val="accent1"/>
            </a:solidFill>
          </a:ln>
        </p:spPr>
        <p:txBody>
          <a:bodyPr/>
          <a:lstStyle/>
          <a:p>
            <a:pPr>
              <a:lnSpc>
                <a:spcPct val="100000"/>
              </a:lnSpc>
              <a:spcBef>
                <a:spcPts val="600"/>
              </a:spcBef>
            </a:pPr>
            <a:r>
              <a:rPr lang="sv-SE" sz="2000" dirty="0">
                <a:solidFill>
                  <a:schemeClr val="accent1"/>
                </a:solidFill>
              </a:rPr>
              <a:t>Inkommet från  vårdcentralerna:</a:t>
            </a:r>
          </a:p>
          <a:p>
            <a:pPr marL="285750" indent="-285750">
              <a:lnSpc>
                <a:spcPct val="100000"/>
              </a:lnSpc>
              <a:spcBef>
                <a:spcPts val="600"/>
              </a:spcBef>
              <a:buFontTx/>
              <a:buChar char="-"/>
            </a:pPr>
            <a:r>
              <a:rPr lang="sv-SE" sz="1400" b="0" dirty="0">
                <a:solidFill>
                  <a:schemeClr val="accent1"/>
                </a:solidFill>
              </a:rPr>
              <a:t>Läkarhuset</a:t>
            </a:r>
          </a:p>
          <a:p>
            <a:pPr marL="285750" indent="-285750">
              <a:lnSpc>
                <a:spcPct val="100000"/>
              </a:lnSpc>
              <a:spcBef>
                <a:spcPts val="600"/>
              </a:spcBef>
              <a:buFontTx/>
              <a:buChar char="-"/>
            </a:pPr>
            <a:r>
              <a:rPr lang="sv-SE" sz="1400" b="0" dirty="0">
                <a:solidFill>
                  <a:schemeClr val="accent1"/>
                </a:solidFill>
              </a:rPr>
              <a:t>Prima vård söder</a:t>
            </a:r>
          </a:p>
          <a:p>
            <a:pPr marL="285750" indent="-285750">
              <a:lnSpc>
                <a:spcPct val="100000"/>
              </a:lnSpc>
              <a:spcBef>
                <a:spcPts val="600"/>
              </a:spcBef>
              <a:buFontTx/>
              <a:buChar char="-"/>
            </a:pPr>
            <a:r>
              <a:rPr lang="sv-SE" sz="1400" b="0" dirty="0">
                <a:solidFill>
                  <a:schemeClr val="accent1"/>
                </a:solidFill>
              </a:rPr>
              <a:t>Växjöhälsan</a:t>
            </a:r>
          </a:p>
          <a:p>
            <a:pPr marL="285750" indent="-285750">
              <a:lnSpc>
                <a:spcPct val="100000"/>
              </a:lnSpc>
              <a:buFontTx/>
              <a:buChar char="-"/>
            </a:pPr>
            <a:endParaRPr lang="sv-SE" sz="1400" b="0" dirty="0">
              <a:solidFill>
                <a:schemeClr val="accent1"/>
              </a:solidFill>
            </a:endParaRPr>
          </a:p>
          <a:p>
            <a:pPr marL="285750" indent="-285750">
              <a:lnSpc>
                <a:spcPct val="100000"/>
              </a:lnSpc>
              <a:buFontTx/>
              <a:buChar char="-"/>
            </a:pPr>
            <a:endParaRPr lang="sv-SE" sz="1400" b="0" dirty="0">
              <a:solidFill>
                <a:schemeClr val="accent1"/>
              </a:solidFill>
            </a:endParaRPr>
          </a:p>
        </p:txBody>
      </p:sp>
    </p:spTree>
    <p:extLst>
      <p:ext uri="{BB962C8B-B14F-4D97-AF65-F5344CB8AC3E}">
        <p14:creationId xmlns:p14="http://schemas.microsoft.com/office/powerpoint/2010/main" val="29980017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2BFD63C-521B-45C2-8009-E2562B3A8EEE}"/>
              </a:ext>
            </a:extLst>
          </p:cNvPr>
          <p:cNvSpPr>
            <a:spLocks noGrp="1"/>
          </p:cNvSpPr>
          <p:nvPr>
            <p:ph type="title"/>
          </p:nvPr>
        </p:nvSpPr>
        <p:spPr/>
        <p:txBody>
          <a:bodyPr/>
          <a:lstStyle/>
          <a:p>
            <a:br>
              <a:rPr lang="sv-SE" dirty="0"/>
            </a:br>
            <a:r>
              <a:rPr lang="sv-SE" dirty="0"/>
              <a:t>Hembesök 2,5 åringar</a:t>
            </a:r>
            <a:br>
              <a:rPr lang="sv-SE" dirty="0"/>
            </a:br>
            <a:endParaRPr lang="sv-SE" dirty="0"/>
          </a:p>
        </p:txBody>
      </p:sp>
      <p:sp>
        <p:nvSpPr>
          <p:cNvPr id="3" name="Platshållare för innehåll 2">
            <a:extLst>
              <a:ext uri="{FF2B5EF4-FFF2-40B4-BE49-F238E27FC236}">
                <a16:creationId xmlns:a16="http://schemas.microsoft.com/office/drawing/2014/main" id="{9AF62AEA-E9C8-4EFB-BB98-C0D187CFF2D4}"/>
              </a:ext>
            </a:extLst>
          </p:cNvPr>
          <p:cNvSpPr>
            <a:spLocks noGrp="1"/>
          </p:cNvSpPr>
          <p:nvPr>
            <p:ph idx="1"/>
          </p:nvPr>
        </p:nvSpPr>
        <p:spPr>
          <a:xfrm>
            <a:off x="3439504" y="3301008"/>
            <a:ext cx="5633212" cy="2736828"/>
          </a:xfrm>
        </p:spPr>
        <p:txBody>
          <a:bodyPr/>
          <a:lstStyle/>
          <a:p>
            <a:pPr marL="0" indent="0">
              <a:buNone/>
            </a:pPr>
            <a:r>
              <a:rPr lang="sv-SE" dirty="0"/>
              <a:t> </a:t>
            </a:r>
          </a:p>
          <a:p>
            <a:endParaRPr lang="sv-SE" dirty="0"/>
          </a:p>
          <a:p>
            <a:endParaRPr lang="sv-SE" dirty="0"/>
          </a:p>
        </p:txBody>
      </p:sp>
      <p:pic>
        <p:nvPicPr>
          <p:cNvPr id="1026" name="Picture 2" descr="En liten röd resväska. Framför den står en liten docka, en gul boll, två röda koppar, några husdjur och två bilar.">
            <a:extLst>
              <a:ext uri="{FF2B5EF4-FFF2-40B4-BE49-F238E27FC236}">
                <a16:creationId xmlns:a16="http://schemas.microsoft.com/office/drawing/2014/main" id="{3CEC5077-1F33-47DC-B5F5-6581BFC28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1704" y="1700808"/>
            <a:ext cx="5688632" cy="46943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C83084-ED77-443B-9FA2-5B080F004EA6}"/>
              </a:ext>
            </a:extLst>
          </p:cNvPr>
          <p:cNvSpPr>
            <a:spLocks noGrp="1"/>
          </p:cNvSpPr>
          <p:nvPr>
            <p:ph type="title"/>
          </p:nvPr>
        </p:nvSpPr>
        <p:spPr/>
        <p:txBody>
          <a:bodyPr/>
          <a:lstStyle/>
          <a:p>
            <a:br>
              <a:rPr lang="sv-SE" dirty="0"/>
            </a:br>
            <a:r>
              <a:rPr lang="sv-SE" dirty="0"/>
              <a:t>Kvalitetsarbete  </a:t>
            </a:r>
            <a:br>
              <a:rPr lang="sv-SE" dirty="0"/>
            </a:br>
            <a:endParaRPr lang="sv-SE" dirty="0"/>
          </a:p>
        </p:txBody>
      </p:sp>
      <p:sp>
        <p:nvSpPr>
          <p:cNvPr id="3" name="Platshållare för innehåll 2">
            <a:extLst>
              <a:ext uri="{FF2B5EF4-FFF2-40B4-BE49-F238E27FC236}">
                <a16:creationId xmlns:a16="http://schemas.microsoft.com/office/drawing/2014/main" id="{AD1EC7AF-60BD-4AA5-A0FC-FA52F22BFA99}"/>
              </a:ext>
            </a:extLst>
          </p:cNvPr>
          <p:cNvSpPr>
            <a:spLocks noGrp="1"/>
          </p:cNvSpPr>
          <p:nvPr>
            <p:ph idx="1"/>
          </p:nvPr>
        </p:nvSpPr>
        <p:spPr/>
        <p:txBody>
          <a:bodyPr/>
          <a:lstStyle/>
          <a:p>
            <a:pPr marL="457200" lvl="1" indent="0">
              <a:buNone/>
            </a:pPr>
            <a:r>
              <a:rPr lang="sv-SE" dirty="0"/>
              <a:t>Syftet</a:t>
            </a:r>
          </a:p>
          <a:p>
            <a:pPr marL="457200" lvl="1" indent="0">
              <a:buNone/>
            </a:pPr>
            <a:r>
              <a:rPr lang="sv-SE" dirty="0"/>
              <a:t>Förbättras språkscreening vid 2,5 års besöken om det istället görs hembesök? </a:t>
            </a:r>
          </a:p>
          <a:p>
            <a:pPr marL="457200" lvl="1" indent="0">
              <a:buNone/>
            </a:pPr>
            <a:endParaRPr lang="sv-SE" dirty="0"/>
          </a:p>
          <a:p>
            <a:pPr marL="457200" lvl="1" indent="0">
              <a:buNone/>
            </a:pPr>
            <a:endParaRPr lang="sv-SE" dirty="0"/>
          </a:p>
          <a:p>
            <a:pPr lvl="1"/>
            <a:endParaRPr lang="sv-SE" dirty="0"/>
          </a:p>
        </p:txBody>
      </p:sp>
      <p:pic>
        <p:nvPicPr>
          <p:cNvPr id="5" name="Bildobjekt 4">
            <a:extLst>
              <a:ext uri="{FF2B5EF4-FFF2-40B4-BE49-F238E27FC236}">
                <a16:creationId xmlns:a16="http://schemas.microsoft.com/office/drawing/2014/main" id="{0294B1C2-1BFE-49A5-A654-5A8B0380A98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118618" y="3431502"/>
            <a:ext cx="2664720" cy="2694661"/>
          </a:xfrm>
          <a:prstGeom prst="rect">
            <a:avLst/>
          </a:prstGeom>
        </p:spPr>
      </p:pic>
    </p:spTree>
    <p:extLst>
      <p:ext uri="{BB962C8B-B14F-4D97-AF65-F5344CB8AC3E}">
        <p14:creationId xmlns:p14="http://schemas.microsoft.com/office/powerpoint/2010/main" val="31095109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149461-9CE1-4201-A049-460A8460514F}"/>
              </a:ext>
            </a:extLst>
          </p:cNvPr>
          <p:cNvSpPr>
            <a:spLocks noGrp="1"/>
          </p:cNvSpPr>
          <p:nvPr>
            <p:ph type="title"/>
          </p:nvPr>
        </p:nvSpPr>
        <p:spPr/>
        <p:txBody>
          <a:bodyPr/>
          <a:lstStyle/>
          <a:p>
            <a:br>
              <a:rPr lang="sv-SE" dirty="0"/>
            </a:br>
            <a:r>
              <a:rPr lang="sv-SE" dirty="0"/>
              <a:t>Resultat</a:t>
            </a:r>
            <a:br>
              <a:rPr lang="sv-SE" dirty="0"/>
            </a:br>
            <a:endParaRPr lang="sv-SE" dirty="0"/>
          </a:p>
        </p:txBody>
      </p:sp>
      <p:sp>
        <p:nvSpPr>
          <p:cNvPr id="3" name="Platshållare för innehåll 2">
            <a:extLst>
              <a:ext uri="{FF2B5EF4-FFF2-40B4-BE49-F238E27FC236}">
                <a16:creationId xmlns:a16="http://schemas.microsoft.com/office/drawing/2014/main" id="{A7E16A81-8ED3-43FF-B1E3-9AD8530F38C6}"/>
              </a:ext>
            </a:extLst>
          </p:cNvPr>
          <p:cNvSpPr>
            <a:spLocks noGrp="1"/>
          </p:cNvSpPr>
          <p:nvPr>
            <p:ph idx="1"/>
          </p:nvPr>
        </p:nvSpPr>
        <p:spPr/>
        <p:txBody>
          <a:bodyPr/>
          <a:lstStyle/>
          <a:p>
            <a:pPr marL="0" indent="0" algn="ctr">
              <a:buNone/>
            </a:pPr>
            <a:r>
              <a:rPr lang="sv-SE" dirty="0"/>
              <a:t>JA!</a:t>
            </a:r>
          </a:p>
          <a:p>
            <a:endParaRPr lang="sv-SE" dirty="0"/>
          </a:p>
        </p:txBody>
      </p:sp>
      <p:pic>
        <p:nvPicPr>
          <p:cNvPr id="7" name="Bildobjekt 6">
            <a:extLst>
              <a:ext uri="{FF2B5EF4-FFF2-40B4-BE49-F238E27FC236}">
                <a16:creationId xmlns:a16="http://schemas.microsoft.com/office/drawing/2014/main" id="{042BFADC-92D8-4189-98B8-910CE522A70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23793" y="2287589"/>
            <a:ext cx="3457575" cy="3838575"/>
          </a:xfrm>
          <a:prstGeom prst="rect">
            <a:avLst/>
          </a:prstGeom>
        </p:spPr>
      </p:pic>
    </p:spTree>
    <p:extLst>
      <p:ext uri="{BB962C8B-B14F-4D97-AF65-F5344CB8AC3E}">
        <p14:creationId xmlns:p14="http://schemas.microsoft.com/office/powerpoint/2010/main" val="26076345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759070-E186-4DD4-8841-E9A9C24357D5}"/>
              </a:ext>
            </a:extLst>
          </p:cNvPr>
          <p:cNvSpPr>
            <a:spLocks noGrp="1"/>
          </p:cNvSpPr>
          <p:nvPr>
            <p:ph type="title"/>
          </p:nvPr>
        </p:nvSpPr>
        <p:spPr/>
        <p:txBody>
          <a:bodyPr/>
          <a:lstStyle/>
          <a:p>
            <a:endParaRPr lang="sv-SE" dirty="0"/>
          </a:p>
        </p:txBody>
      </p:sp>
      <p:sp>
        <p:nvSpPr>
          <p:cNvPr id="3" name="Platshållare för innehåll 2">
            <a:extLst>
              <a:ext uri="{FF2B5EF4-FFF2-40B4-BE49-F238E27FC236}">
                <a16:creationId xmlns:a16="http://schemas.microsoft.com/office/drawing/2014/main" id="{9FF7066C-AD61-4687-809D-7A2DE9FDE1A0}"/>
              </a:ext>
            </a:extLst>
          </p:cNvPr>
          <p:cNvSpPr>
            <a:spLocks noGrp="1"/>
          </p:cNvSpPr>
          <p:nvPr>
            <p:ph idx="1"/>
          </p:nvPr>
        </p:nvSpPr>
        <p:spPr>
          <a:xfrm>
            <a:off x="1981200" y="1600201"/>
            <a:ext cx="8363272" cy="4525963"/>
          </a:xfrm>
        </p:spPr>
        <p:txBody>
          <a:bodyPr/>
          <a:lstStyle/>
          <a:p>
            <a:r>
              <a:rPr lang="sv-SE" dirty="0"/>
              <a:t>39 barn haft hembesök och 2 varit på BVC</a:t>
            </a:r>
          </a:p>
          <a:p>
            <a:endParaRPr lang="sv-SE" dirty="0"/>
          </a:p>
          <a:p>
            <a:r>
              <a:rPr lang="sv-SE" dirty="0"/>
              <a:t>Samtliga barn som haft hembesök har samarbetat mer än väl. Språkscreeningen har kunnat utföras utan tveksamheter. Inget återbesök har varit nödvändigt</a:t>
            </a:r>
          </a:p>
        </p:txBody>
      </p:sp>
    </p:spTree>
    <p:extLst>
      <p:ext uri="{BB962C8B-B14F-4D97-AF65-F5344CB8AC3E}">
        <p14:creationId xmlns:p14="http://schemas.microsoft.com/office/powerpoint/2010/main" val="29258555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0A0108-EE4A-4748-B9F1-1E3EE824486D}"/>
              </a:ext>
            </a:extLst>
          </p:cNvPr>
          <p:cNvSpPr>
            <a:spLocks noGrp="1"/>
          </p:cNvSpPr>
          <p:nvPr>
            <p:ph type="title"/>
          </p:nvPr>
        </p:nvSpPr>
        <p:spPr/>
        <p:txBody>
          <a:bodyPr/>
          <a:lstStyle/>
          <a:p>
            <a:br>
              <a:rPr lang="sv-SE" dirty="0"/>
            </a:br>
            <a:r>
              <a:rPr lang="sv-SE" dirty="0"/>
              <a:t>Slutsats</a:t>
            </a:r>
            <a:br>
              <a:rPr lang="sv-SE" dirty="0"/>
            </a:br>
            <a:endParaRPr lang="sv-SE" dirty="0"/>
          </a:p>
        </p:txBody>
      </p:sp>
      <p:sp>
        <p:nvSpPr>
          <p:cNvPr id="3" name="Platshållare för innehåll 2">
            <a:extLst>
              <a:ext uri="{FF2B5EF4-FFF2-40B4-BE49-F238E27FC236}">
                <a16:creationId xmlns:a16="http://schemas.microsoft.com/office/drawing/2014/main" id="{0FDF3831-73FD-45B3-9A55-61862BF533AF}"/>
              </a:ext>
            </a:extLst>
          </p:cNvPr>
          <p:cNvSpPr>
            <a:spLocks noGrp="1"/>
          </p:cNvSpPr>
          <p:nvPr>
            <p:ph idx="1"/>
          </p:nvPr>
        </p:nvSpPr>
        <p:spPr/>
        <p:txBody>
          <a:bodyPr/>
          <a:lstStyle/>
          <a:p>
            <a:r>
              <a:rPr lang="sv-SE" sz="2400" dirty="0"/>
              <a:t>Genom hembesök kan BVC sköterskan lättare bedöma barnets språk utveckling. </a:t>
            </a:r>
          </a:p>
          <a:p>
            <a:endParaRPr lang="sv-SE" sz="2400" dirty="0"/>
          </a:p>
          <a:p>
            <a:endParaRPr lang="sv-SE" sz="2400" dirty="0"/>
          </a:p>
          <a:p>
            <a:endParaRPr lang="sv-SE" dirty="0"/>
          </a:p>
        </p:txBody>
      </p:sp>
      <p:pic>
        <p:nvPicPr>
          <p:cNvPr id="5" name="Bildobjekt 4">
            <a:extLst>
              <a:ext uri="{FF2B5EF4-FFF2-40B4-BE49-F238E27FC236}">
                <a16:creationId xmlns:a16="http://schemas.microsoft.com/office/drawing/2014/main" id="{39577B24-D8E5-463F-9907-6BDDB58FA52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727848" y="2989836"/>
            <a:ext cx="3284984" cy="3284984"/>
          </a:xfrm>
          <a:prstGeom prst="rect">
            <a:avLst/>
          </a:prstGeom>
        </p:spPr>
      </p:pic>
    </p:spTree>
    <p:extLst>
      <p:ext uri="{BB962C8B-B14F-4D97-AF65-F5344CB8AC3E}">
        <p14:creationId xmlns:p14="http://schemas.microsoft.com/office/powerpoint/2010/main" val="35150897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72DBC4-C62D-4525-BD96-714F124E1A3D}"/>
              </a:ext>
            </a:extLst>
          </p:cNvPr>
          <p:cNvSpPr>
            <a:spLocks noGrp="1"/>
          </p:cNvSpPr>
          <p:nvPr>
            <p:ph type="title"/>
          </p:nvPr>
        </p:nvSpPr>
        <p:spPr>
          <a:xfrm>
            <a:off x="633528" y="517522"/>
            <a:ext cx="10103602" cy="1325563"/>
          </a:xfrm>
        </p:spPr>
        <p:txBody>
          <a:bodyPr>
            <a:normAutofit fontScale="90000"/>
          </a:bodyPr>
          <a:lstStyle/>
          <a:p>
            <a:r>
              <a:rPr lang="sv-SE" sz="2000" dirty="0"/>
              <a:t>Fördelning av statsbidrag på 9,5 mnkr som tillfaller Region Kronoberg </a:t>
            </a:r>
            <a:br>
              <a:rPr lang="sv-SE" sz="2000" dirty="0"/>
            </a:br>
            <a:r>
              <a:rPr lang="sv-SE" sz="2000" dirty="0"/>
              <a:t>utifrån Regeringens satsning på förbättrat omhändertagande i </a:t>
            </a:r>
            <a:br>
              <a:rPr lang="sv-SE" sz="2000" dirty="0"/>
            </a:br>
            <a:r>
              <a:rPr lang="sv-SE" sz="2000" dirty="0"/>
              <a:t>primärvården vid psykisk ohälsa. </a:t>
            </a:r>
            <a:br>
              <a:rPr lang="sv-SE" dirty="0"/>
            </a:br>
            <a:endParaRPr lang="sv-SE" dirty="0"/>
          </a:p>
        </p:txBody>
      </p:sp>
      <p:sp>
        <p:nvSpPr>
          <p:cNvPr id="3" name="Platshållare för text 2">
            <a:extLst>
              <a:ext uri="{FF2B5EF4-FFF2-40B4-BE49-F238E27FC236}">
                <a16:creationId xmlns:a16="http://schemas.microsoft.com/office/drawing/2014/main" id="{B094F9CA-8801-4B6F-B301-04CF820CCB9C}"/>
              </a:ext>
            </a:extLst>
          </p:cNvPr>
          <p:cNvSpPr>
            <a:spLocks noGrp="1"/>
          </p:cNvSpPr>
          <p:nvPr>
            <p:ph type="body" sz="quarter" idx="20"/>
          </p:nvPr>
        </p:nvSpPr>
        <p:spPr>
          <a:xfrm>
            <a:off x="633529" y="2025497"/>
            <a:ext cx="8642445" cy="4015649"/>
          </a:xfrm>
        </p:spPr>
        <p:txBody>
          <a:bodyPr/>
          <a:lstStyle/>
          <a:p>
            <a:r>
              <a:rPr lang="sv-SE" dirty="0"/>
              <a:t>Nämnden för Folkhälsa och Vårdval beslutar att fördela statsbidraget för Primärvårdens arbete med psykisk ohälsa till respektive vårdcentral utifrån listningspopulation enligt ekonomisk reglering. Utbetalning sker under sommaren 2025   </a:t>
            </a:r>
          </a:p>
          <a:p>
            <a:r>
              <a:rPr lang="sv-SE" dirty="0"/>
              <a:t>Detta förutsatt att vårdcentralen senast 2025-12-31, i anvisat formulär inrapporterat de under året planerade och utförda åtgärder enligt nedan. Formulär skickas ut med minnesanteckningar</a:t>
            </a:r>
          </a:p>
        </p:txBody>
      </p:sp>
      <p:sp>
        <p:nvSpPr>
          <p:cNvPr id="4" name="Platshållare för text 3">
            <a:extLst>
              <a:ext uri="{FF2B5EF4-FFF2-40B4-BE49-F238E27FC236}">
                <a16:creationId xmlns:a16="http://schemas.microsoft.com/office/drawing/2014/main" id="{FA232A9E-7848-4690-97D4-CB883AF0A98D}"/>
              </a:ext>
            </a:extLst>
          </p:cNvPr>
          <p:cNvSpPr>
            <a:spLocks noGrp="1"/>
          </p:cNvSpPr>
          <p:nvPr>
            <p:ph type="body" sz="quarter" idx="25"/>
          </p:nvPr>
        </p:nvSpPr>
        <p:spPr/>
        <p:txBody>
          <a:bodyPr/>
          <a:lstStyle/>
          <a:p>
            <a:endParaRPr lang="sv-SE" dirty="0"/>
          </a:p>
        </p:txBody>
      </p:sp>
    </p:spTree>
    <p:extLst>
      <p:ext uri="{BB962C8B-B14F-4D97-AF65-F5344CB8AC3E}">
        <p14:creationId xmlns:p14="http://schemas.microsoft.com/office/powerpoint/2010/main" val="34312991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FE3376DF-A9CB-4A71-BF3F-7C9249E9C0DA}"/>
              </a:ext>
            </a:extLst>
          </p:cNvPr>
          <p:cNvSpPr>
            <a:spLocks noGrp="1"/>
          </p:cNvSpPr>
          <p:nvPr>
            <p:ph type="title"/>
          </p:nvPr>
        </p:nvSpPr>
        <p:spPr>
          <a:xfrm>
            <a:off x="633528" y="517522"/>
            <a:ext cx="10268020" cy="1325563"/>
          </a:xfrm>
        </p:spPr>
        <p:txBody>
          <a:bodyPr>
            <a:normAutofit/>
          </a:bodyPr>
          <a:lstStyle/>
          <a:p>
            <a:r>
              <a:rPr lang="sv-SE" dirty="0">
                <a:solidFill>
                  <a:schemeClr val="accent6"/>
                </a:solidFill>
              </a:rPr>
              <a:t>Primärvårdens arbete med psykisk ohälsa</a:t>
            </a:r>
            <a:br>
              <a:rPr lang="sv-SE" dirty="0">
                <a:solidFill>
                  <a:schemeClr val="accent6"/>
                </a:solidFill>
              </a:rPr>
            </a:br>
            <a:endParaRPr lang="sv-SE" sz="1800" b="0" dirty="0">
              <a:solidFill>
                <a:schemeClr val="accent6"/>
              </a:solidFill>
            </a:endParaRPr>
          </a:p>
        </p:txBody>
      </p:sp>
      <p:sp>
        <p:nvSpPr>
          <p:cNvPr id="2" name="Platshållare för innehåll 1">
            <a:extLst>
              <a:ext uri="{FF2B5EF4-FFF2-40B4-BE49-F238E27FC236}">
                <a16:creationId xmlns:a16="http://schemas.microsoft.com/office/drawing/2014/main" id="{B0E0B9EC-C4C5-4FA1-8EE6-D176135480AF}"/>
              </a:ext>
            </a:extLst>
          </p:cNvPr>
          <p:cNvSpPr>
            <a:spLocks noGrp="1"/>
          </p:cNvSpPr>
          <p:nvPr>
            <p:ph type="body" sz="quarter" idx="20"/>
          </p:nvPr>
        </p:nvSpPr>
        <p:spPr>
          <a:xfrm>
            <a:off x="633529" y="2025497"/>
            <a:ext cx="9852383" cy="4410929"/>
          </a:xfrm>
        </p:spPr>
        <p:txBody>
          <a:bodyPr>
            <a:normAutofit/>
          </a:bodyPr>
          <a:lstStyle/>
          <a:p>
            <a:pPr>
              <a:lnSpc>
                <a:spcPct val="100000"/>
              </a:lnSpc>
            </a:pPr>
            <a:r>
              <a:rPr lang="sv-SE" dirty="0"/>
              <a:t>Utveckla vårdmodeller för att hantera psykisk ohälsa på vårdcentralerna</a:t>
            </a:r>
          </a:p>
          <a:p>
            <a:pPr>
              <a:lnSpc>
                <a:spcPct val="100000"/>
              </a:lnSpc>
            </a:pPr>
            <a:r>
              <a:rPr lang="sv-SE" dirty="0"/>
              <a:t>Stärka kompetensen</a:t>
            </a:r>
          </a:p>
          <a:p>
            <a:pPr>
              <a:lnSpc>
                <a:spcPct val="100000"/>
              </a:lnSpc>
            </a:pPr>
            <a:r>
              <a:rPr lang="sv-SE" dirty="0"/>
              <a:t>Organisera arbetet i tvärprofessionella team för att säkerställa ett effektivt omhändertagande</a:t>
            </a:r>
          </a:p>
          <a:p>
            <a:pPr>
              <a:lnSpc>
                <a:spcPct val="100000"/>
              </a:lnSpc>
            </a:pPr>
            <a:r>
              <a:rPr lang="sv-SE" dirty="0"/>
              <a:t>Säkerställa tillgång till legitimerade psykologer för bedömning och behandling </a:t>
            </a:r>
          </a:p>
          <a:p>
            <a:pPr>
              <a:lnSpc>
                <a:spcPct val="100000"/>
              </a:lnSpc>
            </a:pPr>
            <a:r>
              <a:rPr lang="sv-SE" dirty="0"/>
              <a:t>Förbättra samarbetet mellan primärvården, specialistvården och den kommunala hälso- och sjukvården</a:t>
            </a:r>
          </a:p>
          <a:p>
            <a:pPr>
              <a:lnSpc>
                <a:spcPct val="100000"/>
              </a:lnSpc>
            </a:pPr>
            <a:r>
              <a:rPr lang="sv-SE" dirty="0"/>
              <a:t>Utveckla samverkan med berörda aktörer i sjukskrivnings- och rehabiliteringsprocessen</a:t>
            </a:r>
          </a:p>
          <a:p>
            <a:pPr marL="0" indent="0">
              <a:lnSpc>
                <a:spcPct val="100000"/>
              </a:lnSpc>
              <a:buNone/>
            </a:pPr>
            <a:endParaRPr lang="sv-SE" dirty="0"/>
          </a:p>
        </p:txBody>
      </p:sp>
    </p:spTree>
    <p:extLst>
      <p:ext uri="{BB962C8B-B14F-4D97-AF65-F5344CB8AC3E}">
        <p14:creationId xmlns:p14="http://schemas.microsoft.com/office/powerpoint/2010/main" val="14881989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3">
            <a:extLst>
              <a:ext uri="{FF2B5EF4-FFF2-40B4-BE49-F238E27FC236}">
                <a16:creationId xmlns:a16="http://schemas.microsoft.com/office/drawing/2014/main" id="{F59540C4-B435-9C18-CBC1-3C9639CD1418}"/>
              </a:ext>
            </a:extLst>
          </p:cNvPr>
          <p:cNvSpPr>
            <a:spLocks noGrp="1"/>
          </p:cNvSpPr>
          <p:nvPr>
            <p:ph type="title"/>
          </p:nvPr>
        </p:nvSpPr>
        <p:spPr/>
        <p:txBody>
          <a:bodyPr/>
          <a:lstStyle/>
          <a:p>
            <a:r>
              <a:rPr lang="sv-SE" dirty="0" err="1"/>
              <a:t>Utbildingar</a:t>
            </a:r>
            <a:endParaRPr lang="sv-SE" dirty="0"/>
          </a:p>
        </p:txBody>
      </p:sp>
      <p:sp>
        <p:nvSpPr>
          <p:cNvPr id="16" name="Platshållare för text 15">
            <a:extLst>
              <a:ext uri="{FF2B5EF4-FFF2-40B4-BE49-F238E27FC236}">
                <a16:creationId xmlns:a16="http://schemas.microsoft.com/office/drawing/2014/main" id="{53AC6ED7-0EC2-F4C1-E379-651D06F6618F}"/>
              </a:ext>
            </a:extLst>
          </p:cNvPr>
          <p:cNvSpPr>
            <a:spLocks noGrp="1"/>
          </p:cNvSpPr>
          <p:nvPr>
            <p:ph type="body" sz="quarter" idx="20"/>
          </p:nvPr>
        </p:nvSpPr>
        <p:spPr/>
        <p:txBody>
          <a:bodyPr>
            <a:normAutofit/>
          </a:bodyPr>
          <a:lstStyle/>
          <a:p>
            <a:r>
              <a:rPr lang="sv-SE" dirty="0"/>
              <a:t>Några </a:t>
            </a:r>
            <a:r>
              <a:rPr lang="sv-SE" dirty="0">
                <a:solidFill>
                  <a:schemeClr val="accent2"/>
                </a:solidFill>
              </a:rPr>
              <a:t>nya</a:t>
            </a:r>
            <a:r>
              <a:rPr lang="sv-SE" dirty="0"/>
              <a:t> utbildningsdatum sedan sist</a:t>
            </a:r>
          </a:p>
          <a:p>
            <a:endParaRPr lang="sv-SE" dirty="0"/>
          </a:p>
          <a:p>
            <a:pPr marL="0" indent="0">
              <a:buNone/>
            </a:pPr>
            <a:endParaRPr lang="sv-SE" dirty="0"/>
          </a:p>
        </p:txBody>
      </p:sp>
      <p:sp>
        <p:nvSpPr>
          <p:cNvPr id="15" name="Platshållare för bild 14">
            <a:extLst>
              <a:ext uri="{FF2B5EF4-FFF2-40B4-BE49-F238E27FC236}">
                <a16:creationId xmlns:a16="http://schemas.microsoft.com/office/drawing/2014/main" id="{EBB54909-290B-4775-46DC-2BAA4F42799B}"/>
              </a:ext>
            </a:extLst>
          </p:cNvPr>
          <p:cNvSpPr>
            <a:spLocks noGrp="1"/>
          </p:cNvSpPr>
          <p:nvPr>
            <p:ph type="pic" sz="quarter" idx="15"/>
          </p:nvPr>
        </p:nvSpPr>
        <p:spPr/>
        <p:txBody>
          <a:bodyPr/>
          <a:lstStyle/>
          <a:p>
            <a:endParaRPr lang="sv-SE"/>
          </a:p>
        </p:txBody>
      </p:sp>
      <p:sp>
        <p:nvSpPr>
          <p:cNvPr id="17" name="Platshållare för text 16">
            <a:extLst>
              <a:ext uri="{FF2B5EF4-FFF2-40B4-BE49-F238E27FC236}">
                <a16:creationId xmlns:a16="http://schemas.microsoft.com/office/drawing/2014/main" id="{32C64FF5-AE77-5EB3-E220-713085C0CC02}"/>
              </a:ext>
            </a:extLst>
          </p:cNvPr>
          <p:cNvSpPr>
            <a:spLocks noGrp="1"/>
          </p:cNvSpPr>
          <p:nvPr>
            <p:ph type="body" sz="quarter" idx="25"/>
          </p:nvPr>
        </p:nvSpPr>
        <p:spPr>
          <a:xfrm>
            <a:off x="6096001" y="395927"/>
            <a:ext cx="5998590" cy="5645220"/>
          </a:xfrm>
        </p:spPr>
        <p:txBody>
          <a:bodyPr/>
          <a:lstStyle/>
          <a:p>
            <a:r>
              <a:rPr lang="sv-SE" dirty="0"/>
              <a:t>Utbildningar från Kompetensutvecklingsrådet</a:t>
            </a:r>
            <a:endParaRPr lang="sv-SE" sz="1800" b="0" dirty="0"/>
          </a:p>
          <a:p>
            <a:r>
              <a:rPr lang="sv-SE" sz="1800" b="0" dirty="0"/>
              <a:t>15 maj ortopedi (SFAM)</a:t>
            </a:r>
          </a:p>
          <a:p>
            <a:r>
              <a:rPr lang="sv-SE" sz="1800" b="0" dirty="0">
                <a:solidFill>
                  <a:schemeClr val="accent2"/>
                </a:solidFill>
              </a:rPr>
              <a:t>4 juni ortopedi för fysioterapeuter</a:t>
            </a:r>
          </a:p>
          <a:p>
            <a:r>
              <a:rPr lang="sv-SE" sz="1800" b="0" dirty="0"/>
              <a:t>4 september hållbar sjukvård</a:t>
            </a:r>
          </a:p>
          <a:p>
            <a:r>
              <a:rPr lang="sv-SE" sz="1800" b="0" dirty="0">
                <a:solidFill>
                  <a:schemeClr val="accent2"/>
                </a:solidFill>
              </a:rPr>
              <a:t>27 november frakturprevention och osteoporos (MK)</a:t>
            </a:r>
          </a:p>
          <a:p>
            <a:r>
              <a:rPr lang="sv-SE" sz="1800" b="0" dirty="0">
                <a:solidFill>
                  <a:schemeClr val="accent2"/>
                </a:solidFill>
              </a:rPr>
              <a:t>4 december funktionell tarmsjukdom och </a:t>
            </a:r>
            <a:r>
              <a:rPr lang="sv-SE" sz="1800" b="0" dirty="0" err="1">
                <a:solidFill>
                  <a:schemeClr val="accent2"/>
                </a:solidFill>
              </a:rPr>
              <a:t>proktologi</a:t>
            </a:r>
            <a:r>
              <a:rPr lang="sv-SE" sz="1800" b="0" dirty="0">
                <a:solidFill>
                  <a:schemeClr val="accent2"/>
                </a:solidFill>
              </a:rPr>
              <a:t> (SFAM)</a:t>
            </a:r>
          </a:p>
          <a:p>
            <a:endParaRPr lang="sv-SE" dirty="0"/>
          </a:p>
        </p:txBody>
      </p:sp>
    </p:spTree>
    <p:extLst>
      <p:ext uri="{BB962C8B-B14F-4D97-AF65-F5344CB8AC3E}">
        <p14:creationId xmlns:p14="http://schemas.microsoft.com/office/powerpoint/2010/main" val="33845451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4B3E53-EEB6-4BC1-A6BA-DBECD841C6A9}"/>
              </a:ext>
            </a:extLst>
          </p:cNvPr>
          <p:cNvSpPr>
            <a:spLocks noGrp="1"/>
          </p:cNvSpPr>
          <p:nvPr>
            <p:ph type="title"/>
          </p:nvPr>
        </p:nvSpPr>
        <p:spPr/>
        <p:txBody>
          <a:bodyPr>
            <a:normAutofit fontScale="90000"/>
          </a:bodyPr>
          <a:lstStyle/>
          <a:p>
            <a:r>
              <a:rPr lang="sv-SE" dirty="0"/>
              <a:t>Arbetsgrupp laboratoriemedicin</a:t>
            </a:r>
          </a:p>
        </p:txBody>
      </p:sp>
      <p:sp>
        <p:nvSpPr>
          <p:cNvPr id="3" name="Platshållare för text 2">
            <a:extLst>
              <a:ext uri="{FF2B5EF4-FFF2-40B4-BE49-F238E27FC236}">
                <a16:creationId xmlns:a16="http://schemas.microsoft.com/office/drawing/2014/main" id="{AC3E00C6-0060-419F-90E4-C897B85F3BAD}"/>
              </a:ext>
            </a:extLst>
          </p:cNvPr>
          <p:cNvSpPr>
            <a:spLocks noGrp="1"/>
          </p:cNvSpPr>
          <p:nvPr>
            <p:ph type="body" sz="quarter" idx="21"/>
          </p:nvPr>
        </p:nvSpPr>
        <p:spPr/>
        <p:txBody>
          <a:bodyPr>
            <a:normAutofit/>
          </a:bodyPr>
          <a:lstStyle/>
          <a:p>
            <a:r>
              <a:rPr lang="sv-SE" dirty="0"/>
              <a:t>På förra PV-forum eftersökte vi en specialist i allmänmedicin till </a:t>
            </a:r>
            <a:r>
              <a:rPr lang="sv-SE" dirty="0">
                <a:hlinkClick r:id="rId2"/>
              </a:rPr>
              <a:t>arbetsgrupp laboratoriemedicin</a:t>
            </a:r>
            <a:r>
              <a:rPr lang="sv-SE" dirty="0"/>
              <a:t>.</a:t>
            </a:r>
          </a:p>
          <a:p>
            <a:r>
              <a:rPr lang="sv-SE" dirty="0"/>
              <a:t>Ola Thorén, Prima Vård Söder, har anmält intresse. </a:t>
            </a:r>
          </a:p>
        </p:txBody>
      </p:sp>
      <p:pic>
        <p:nvPicPr>
          <p:cNvPr id="7" name="Platshållare för bild 6">
            <a:extLst>
              <a:ext uri="{FF2B5EF4-FFF2-40B4-BE49-F238E27FC236}">
                <a16:creationId xmlns:a16="http://schemas.microsoft.com/office/drawing/2014/main" id="{BA824A06-B49F-4D03-9E69-DA1C9355BD1D}"/>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1882" r="21882"/>
          <a:stretch>
            <a:fillRect/>
          </a:stretch>
        </p:blipFill>
        <p:spPr/>
      </p:pic>
      <p:sp>
        <p:nvSpPr>
          <p:cNvPr id="5" name="Platshållare för text 4">
            <a:extLst>
              <a:ext uri="{FF2B5EF4-FFF2-40B4-BE49-F238E27FC236}">
                <a16:creationId xmlns:a16="http://schemas.microsoft.com/office/drawing/2014/main" id="{EFDB9883-7CFD-4253-BAF8-F8D08083A2FC}"/>
              </a:ext>
            </a:extLst>
          </p:cNvPr>
          <p:cNvSpPr>
            <a:spLocks noGrp="1"/>
          </p:cNvSpPr>
          <p:nvPr>
            <p:ph type="body" sz="quarter" idx="17"/>
          </p:nvPr>
        </p:nvSpPr>
        <p:spPr/>
        <p:txBody>
          <a:bodyPr/>
          <a:lstStyle/>
          <a:p>
            <a:r>
              <a:rPr lang="sv-SE" dirty="0"/>
              <a:t>Arbets-grupp</a:t>
            </a:r>
          </a:p>
        </p:txBody>
      </p:sp>
    </p:spTree>
    <p:extLst>
      <p:ext uri="{BB962C8B-B14F-4D97-AF65-F5344CB8AC3E}">
        <p14:creationId xmlns:p14="http://schemas.microsoft.com/office/powerpoint/2010/main" val="27126866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5708FA-8A99-413F-B30E-7FB15DE7927E}"/>
              </a:ext>
            </a:extLst>
          </p:cNvPr>
          <p:cNvSpPr>
            <a:spLocks noGrp="1"/>
          </p:cNvSpPr>
          <p:nvPr>
            <p:ph type="title"/>
          </p:nvPr>
        </p:nvSpPr>
        <p:spPr/>
        <p:txBody>
          <a:bodyPr>
            <a:normAutofit fontScale="90000"/>
          </a:bodyPr>
          <a:lstStyle/>
          <a:p>
            <a:r>
              <a:rPr lang="sv-SE" dirty="0"/>
              <a:t>Information </a:t>
            </a:r>
            <a:r>
              <a:rPr lang="sv-SE"/>
              <a:t>från p</a:t>
            </a:r>
            <a:r>
              <a:rPr lang="sv-SE" dirty="0"/>
              <a:t>r</a:t>
            </a:r>
            <a:r>
              <a:rPr lang="sv-SE"/>
              <a:t>imärvårdsrådet</a:t>
            </a:r>
            <a:endParaRPr lang="sv-SE" dirty="0"/>
          </a:p>
        </p:txBody>
      </p:sp>
      <p:sp>
        <p:nvSpPr>
          <p:cNvPr id="3" name="Platshållare för text 2">
            <a:extLst>
              <a:ext uri="{FF2B5EF4-FFF2-40B4-BE49-F238E27FC236}">
                <a16:creationId xmlns:a16="http://schemas.microsoft.com/office/drawing/2014/main" id="{A5DCA7A8-A369-4491-A4D9-7454CCEB95D9}"/>
              </a:ext>
            </a:extLst>
          </p:cNvPr>
          <p:cNvSpPr>
            <a:spLocks noGrp="1"/>
          </p:cNvSpPr>
          <p:nvPr>
            <p:ph type="body" sz="quarter" idx="18"/>
          </p:nvPr>
        </p:nvSpPr>
        <p:spPr/>
        <p:txBody>
          <a:bodyPr/>
          <a:lstStyle/>
          <a:p>
            <a:r>
              <a:rPr lang="sv-SE" dirty="0"/>
              <a:t>När ett VILS-underlag skrivs så gäller detta i två veckor oavsett om patienten byter vårdnivå. </a:t>
            </a:r>
          </a:p>
          <a:p>
            <a:r>
              <a:rPr lang="sv-SE" dirty="0"/>
              <a:t>Ny ordförande – Daniel Bäck och Mattias Rööst delar på uppdraget.</a:t>
            </a:r>
          </a:p>
        </p:txBody>
      </p:sp>
      <p:pic>
        <p:nvPicPr>
          <p:cNvPr id="6" name="Platshållare för bild 5">
            <a:extLst>
              <a:ext uri="{FF2B5EF4-FFF2-40B4-BE49-F238E27FC236}">
                <a16:creationId xmlns:a16="http://schemas.microsoft.com/office/drawing/2014/main" id="{31405844-A373-4067-9D46-CA5D3620C787}"/>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1882" r="21882"/>
          <a:stretch>
            <a:fillRect/>
          </a:stretch>
        </p:blipFill>
        <p:spPr/>
      </p:pic>
    </p:spTree>
    <p:extLst>
      <p:ext uri="{BB962C8B-B14F-4D97-AF65-F5344CB8AC3E}">
        <p14:creationId xmlns:p14="http://schemas.microsoft.com/office/powerpoint/2010/main" val="2842615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3">
            <a:extLst>
              <a:ext uri="{FF2B5EF4-FFF2-40B4-BE49-F238E27FC236}">
                <a16:creationId xmlns:a16="http://schemas.microsoft.com/office/drawing/2014/main" id="{F59540C4-B435-9C18-CBC1-3C9639CD1418}"/>
              </a:ext>
            </a:extLst>
          </p:cNvPr>
          <p:cNvSpPr>
            <a:spLocks noGrp="1"/>
          </p:cNvSpPr>
          <p:nvPr>
            <p:ph type="title"/>
          </p:nvPr>
        </p:nvSpPr>
        <p:spPr>
          <a:xfrm>
            <a:off x="633528" y="175499"/>
            <a:ext cx="6323453" cy="2284897"/>
          </a:xfrm>
        </p:spPr>
        <p:txBody>
          <a:bodyPr>
            <a:normAutofit/>
          </a:bodyPr>
          <a:lstStyle/>
          <a:p>
            <a:r>
              <a:rPr lang="sv-SE" dirty="0"/>
              <a:t>Utebliven patientavgift till vårdcentralen</a:t>
            </a:r>
          </a:p>
        </p:txBody>
      </p:sp>
      <p:sp>
        <p:nvSpPr>
          <p:cNvPr id="16" name="Platshållare för text 15">
            <a:extLst>
              <a:ext uri="{FF2B5EF4-FFF2-40B4-BE49-F238E27FC236}">
                <a16:creationId xmlns:a16="http://schemas.microsoft.com/office/drawing/2014/main" id="{53AC6ED7-0EC2-F4C1-E379-651D06F6618F}"/>
              </a:ext>
            </a:extLst>
          </p:cNvPr>
          <p:cNvSpPr>
            <a:spLocks noGrp="1"/>
          </p:cNvSpPr>
          <p:nvPr>
            <p:ph type="body" sz="quarter" idx="20"/>
          </p:nvPr>
        </p:nvSpPr>
        <p:spPr>
          <a:xfrm>
            <a:off x="633531" y="2460396"/>
            <a:ext cx="6522278" cy="3580750"/>
          </a:xfrm>
        </p:spPr>
        <p:txBody>
          <a:bodyPr>
            <a:normAutofit/>
          </a:bodyPr>
          <a:lstStyle/>
          <a:p>
            <a:pPr marL="0" indent="0">
              <a:buNone/>
            </a:pPr>
            <a:r>
              <a:rPr lang="sv-SE" dirty="0"/>
              <a:t>Att avgift som tas in vid uteblivande/för sen avbokning från patienten tillfaller respektive vårdcentral - inte hos regionen</a:t>
            </a:r>
          </a:p>
          <a:p>
            <a:pPr marL="0" indent="0">
              <a:buNone/>
            </a:pPr>
            <a:endParaRPr lang="sv-SE" dirty="0"/>
          </a:p>
          <a:p>
            <a:pPr marL="0" indent="0">
              <a:buNone/>
            </a:pPr>
            <a:r>
              <a:rPr lang="sv-SE" dirty="0"/>
              <a:t>- Det är den enhet där besöket är inbokat som drabbas negativt av uteblivet besök</a:t>
            </a:r>
          </a:p>
          <a:p>
            <a:endParaRPr lang="sv-SE" dirty="0"/>
          </a:p>
          <a:p>
            <a:endParaRPr lang="sv-SE" dirty="0"/>
          </a:p>
        </p:txBody>
      </p:sp>
      <p:sp>
        <p:nvSpPr>
          <p:cNvPr id="17" name="Platshållare för text 16">
            <a:extLst>
              <a:ext uri="{FF2B5EF4-FFF2-40B4-BE49-F238E27FC236}">
                <a16:creationId xmlns:a16="http://schemas.microsoft.com/office/drawing/2014/main" id="{32C64FF5-AE77-5EB3-E220-713085C0CC02}"/>
              </a:ext>
            </a:extLst>
          </p:cNvPr>
          <p:cNvSpPr>
            <a:spLocks noGrp="1"/>
          </p:cNvSpPr>
          <p:nvPr>
            <p:ph type="body" sz="quarter" idx="25"/>
          </p:nvPr>
        </p:nvSpPr>
        <p:spPr>
          <a:xfrm>
            <a:off x="7155809" y="175499"/>
            <a:ext cx="4969078" cy="3206788"/>
          </a:xfrm>
          <a:solidFill>
            <a:schemeClr val="tx2"/>
          </a:solidFill>
          <a:ln w="19050">
            <a:solidFill>
              <a:schemeClr val="accent1"/>
            </a:solidFill>
          </a:ln>
        </p:spPr>
        <p:txBody>
          <a:bodyPr/>
          <a:lstStyle/>
          <a:p>
            <a:r>
              <a:rPr lang="sv-SE" sz="2000" dirty="0">
                <a:solidFill>
                  <a:schemeClr val="accent1"/>
                </a:solidFill>
              </a:rPr>
              <a:t>Inkommet från  vårdcentralerna:</a:t>
            </a:r>
          </a:p>
          <a:p>
            <a:pPr marL="285750" indent="-285750">
              <a:lnSpc>
                <a:spcPct val="100000"/>
              </a:lnSpc>
              <a:buFontTx/>
              <a:buChar char="-"/>
            </a:pPr>
            <a:r>
              <a:rPr lang="sv-SE" sz="1400" b="0" dirty="0">
                <a:solidFill>
                  <a:schemeClr val="accent1"/>
                </a:solidFill>
              </a:rPr>
              <a:t>Achima Care Älmhult, Växjö</a:t>
            </a:r>
          </a:p>
          <a:p>
            <a:pPr marL="285750" indent="-285750">
              <a:lnSpc>
                <a:spcPct val="100000"/>
              </a:lnSpc>
              <a:buFontTx/>
              <a:buChar char="-"/>
            </a:pPr>
            <a:r>
              <a:rPr lang="sv-SE" sz="1400" b="0" dirty="0">
                <a:solidFill>
                  <a:schemeClr val="accent1"/>
                </a:solidFill>
              </a:rPr>
              <a:t>Prima Vård Söder</a:t>
            </a:r>
          </a:p>
          <a:p>
            <a:pPr marL="285750" indent="-285750">
              <a:lnSpc>
                <a:spcPct val="100000"/>
              </a:lnSpc>
              <a:buFontTx/>
              <a:buChar char="-"/>
            </a:pPr>
            <a:r>
              <a:rPr lang="sv-SE" sz="1400" b="0" dirty="0">
                <a:solidFill>
                  <a:schemeClr val="accent1"/>
                </a:solidFill>
              </a:rPr>
              <a:t>Växjöhälsan</a:t>
            </a:r>
          </a:p>
          <a:p>
            <a:pPr marL="285750" indent="-285750">
              <a:lnSpc>
                <a:spcPct val="100000"/>
              </a:lnSpc>
              <a:buFontTx/>
              <a:buChar char="-"/>
            </a:pPr>
            <a:endParaRPr lang="sv-SE" sz="1400" b="0" dirty="0">
              <a:solidFill>
                <a:schemeClr val="accent1"/>
              </a:solidFill>
            </a:endParaRPr>
          </a:p>
          <a:p>
            <a:endParaRPr lang="sv-SE" dirty="0"/>
          </a:p>
        </p:txBody>
      </p:sp>
    </p:spTree>
    <p:extLst>
      <p:ext uri="{BB962C8B-B14F-4D97-AF65-F5344CB8AC3E}">
        <p14:creationId xmlns:p14="http://schemas.microsoft.com/office/powerpoint/2010/main" val="6450198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3FEA04F6-4ADD-774C-12ED-C980A5BDAAF8}"/>
              </a:ext>
            </a:extLst>
          </p:cNvPr>
          <p:cNvSpPr>
            <a:spLocks noGrp="1"/>
          </p:cNvSpPr>
          <p:nvPr>
            <p:ph type="title"/>
          </p:nvPr>
        </p:nvSpPr>
        <p:spPr>
          <a:xfrm>
            <a:off x="6749930" y="517522"/>
            <a:ext cx="5259818" cy="1325563"/>
          </a:xfrm>
        </p:spPr>
        <p:txBody>
          <a:bodyPr>
            <a:normAutofit/>
          </a:bodyPr>
          <a:lstStyle/>
          <a:p>
            <a:r>
              <a:rPr lang="sv-SE" dirty="0"/>
              <a:t>TBE</a:t>
            </a:r>
          </a:p>
        </p:txBody>
      </p:sp>
      <p:sp>
        <p:nvSpPr>
          <p:cNvPr id="13" name="Platshållare för text 12">
            <a:extLst>
              <a:ext uri="{FF2B5EF4-FFF2-40B4-BE49-F238E27FC236}">
                <a16:creationId xmlns:a16="http://schemas.microsoft.com/office/drawing/2014/main" id="{4728B123-B8B0-DA8D-3A97-05B2D0BDF8AB}"/>
              </a:ext>
            </a:extLst>
          </p:cNvPr>
          <p:cNvSpPr>
            <a:spLocks noGrp="1"/>
          </p:cNvSpPr>
          <p:nvPr>
            <p:ph type="body" sz="quarter" idx="21"/>
          </p:nvPr>
        </p:nvSpPr>
        <p:spPr>
          <a:xfrm>
            <a:off x="6749928" y="1696825"/>
            <a:ext cx="4880095" cy="4343613"/>
          </a:xfrm>
        </p:spPr>
        <p:txBody>
          <a:bodyPr>
            <a:normAutofit fontScale="77500" lnSpcReduction="20000"/>
          </a:bodyPr>
          <a:lstStyle/>
          <a:p>
            <a:r>
              <a:rPr lang="sv-SE" sz="2300" dirty="0"/>
              <a:t>Har varit många tider som gått till spillo då föräldrar inte haft med samtyckesblanketten.</a:t>
            </a:r>
          </a:p>
          <a:p>
            <a:r>
              <a:rPr lang="sv-SE" sz="2300" dirty="0"/>
              <a:t>Bokningssidan är nu ändrad så att man vid bokningstillfället aktivt måste klicka i att man noterat att samtyckesblankett ska med innan bokningen går igenom.</a:t>
            </a:r>
          </a:p>
          <a:p>
            <a:r>
              <a:rPr lang="sv-SE" sz="2300" dirty="0"/>
              <a:t>När tid ska väljas kommer den VC där man är listad upp som första alternativ. Där under syns sedan övriga VC med lediga tider. </a:t>
            </a:r>
          </a:p>
          <a:p>
            <a:endParaRPr lang="sv-SE" sz="2000" dirty="0"/>
          </a:p>
        </p:txBody>
      </p:sp>
      <p:pic>
        <p:nvPicPr>
          <p:cNvPr id="3" name="Platshållare för bild 2">
            <a:extLst>
              <a:ext uri="{FF2B5EF4-FFF2-40B4-BE49-F238E27FC236}">
                <a16:creationId xmlns:a16="http://schemas.microsoft.com/office/drawing/2014/main" id="{3BCFB41D-9ED5-4348-85A3-FE5F447285AA}"/>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53" b="53"/>
          <a:stretch>
            <a:fillRect/>
          </a:stretch>
        </p:blipFill>
        <p:spPr>
          <a:solidFill>
            <a:srgbClr val="004131"/>
          </a:solidFill>
        </p:spPr>
      </p:pic>
      <p:sp>
        <p:nvSpPr>
          <p:cNvPr id="12" name="Platshållare för text 11">
            <a:extLst>
              <a:ext uri="{FF2B5EF4-FFF2-40B4-BE49-F238E27FC236}">
                <a16:creationId xmlns:a16="http://schemas.microsoft.com/office/drawing/2014/main" id="{38CED1CE-788D-885B-104F-86CE84A8C5D6}"/>
              </a:ext>
            </a:extLst>
          </p:cNvPr>
          <p:cNvSpPr>
            <a:spLocks noGrp="1"/>
          </p:cNvSpPr>
          <p:nvPr>
            <p:ph type="body" sz="quarter" idx="17"/>
          </p:nvPr>
        </p:nvSpPr>
        <p:spPr/>
        <p:txBody>
          <a:bodyPr/>
          <a:lstStyle/>
          <a:p>
            <a:r>
              <a:rPr lang="sv-SE" dirty="0"/>
              <a:t> Vaccin</a:t>
            </a:r>
          </a:p>
        </p:txBody>
      </p:sp>
    </p:spTree>
    <p:extLst>
      <p:ext uri="{BB962C8B-B14F-4D97-AF65-F5344CB8AC3E}">
        <p14:creationId xmlns:p14="http://schemas.microsoft.com/office/powerpoint/2010/main" val="31386903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2F61CF-8C96-92F5-3488-15348F0E3C1F}"/>
              </a:ext>
            </a:extLst>
          </p:cNvPr>
          <p:cNvSpPr>
            <a:spLocks noGrp="1"/>
          </p:cNvSpPr>
          <p:nvPr>
            <p:ph type="title"/>
          </p:nvPr>
        </p:nvSpPr>
        <p:spPr/>
        <p:txBody>
          <a:bodyPr/>
          <a:lstStyle/>
          <a:p>
            <a:endParaRPr lang="sv-SE"/>
          </a:p>
        </p:txBody>
      </p:sp>
    </p:spTree>
    <p:extLst>
      <p:ext uri="{BB962C8B-B14F-4D97-AF65-F5344CB8AC3E}">
        <p14:creationId xmlns:p14="http://schemas.microsoft.com/office/powerpoint/2010/main" val="29124611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06164B-9E07-4500-A1DA-3F8DDD1391F8}"/>
              </a:ext>
            </a:extLst>
          </p:cNvPr>
          <p:cNvSpPr>
            <a:spLocks noGrp="1"/>
          </p:cNvSpPr>
          <p:nvPr>
            <p:ph type="title"/>
          </p:nvPr>
        </p:nvSpPr>
        <p:spPr/>
        <p:txBody>
          <a:bodyPr>
            <a:normAutofit/>
          </a:bodyPr>
          <a:lstStyle/>
          <a:p>
            <a:r>
              <a:rPr lang="sv-SE" dirty="0"/>
              <a:t>Kontakt läkare till läkare</a:t>
            </a:r>
          </a:p>
        </p:txBody>
      </p:sp>
      <p:sp>
        <p:nvSpPr>
          <p:cNvPr id="3" name="Underrubrik 2">
            <a:extLst>
              <a:ext uri="{FF2B5EF4-FFF2-40B4-BE49-F238E27FC236}">
                <a16:creationId xmlns:a16="http://schemas.microsoft.com/office/drawing/2014/main" id="{BB16844E-979A-47CF-9BB0-BCB9C6EAF675}"/>
              </a:ext>
            </a:extLst>
          </p:cNvPr>
          <p:cNvSpPr>
            <a:spLocks noGrp="1"/>
          </p:cNvSpPr>
          <p:nvPr>
            <p:ph type="subTitle" idx="1"/>
          </p:nvPr>
        </p:nvSpPr>
        <p:spPr/>
        <p:txBody>
          <a:bodyPr>
            <a:normAutofit/>
          </a:bodyPr>
          <a:lstStyle/>
          <a:p>
            <a:r>
              <a:rPr lang="sv-SE" dirty="0"/>
              <a:t>Nya tag </a:t>
            </a:r>
            <a:r>
              <a:rPr lang="sv-SE"/>
              <a:t>i implementeringen</a:t>
            </a:r>
            <a:endParaRPr lang="sv-SE" dirty="0"/>
          </a:p>
        </p:txBody>
      </p:sp>
      <p:pic>
        <p:nvPicPr>
          <p:cNvPr id="4" name="Bildobjekt 3">
            <a:extLst>
              <a:ext uri="{FF2B5EF4-FFF2-40B4-BE49-F238E27FC236}">
                <a16:creationId xmlns:a16="http://schemas.microsoft.com/office/drawing/2014/main" id="{1B10723A-D91D-408E-87B8-43851098C3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6326" y="-82191"/>
            <a:ext cx="5170741" cy="3102795"/>
          </a:xfrm>
          <a:prstGeom prst="rect">
            <a:avLst/>
          </a:prstGeom>
        </p:spPr>
      </p:pic>
      <p:pic>
        <p:nvPicPr>
          <p:cNvPr id="8" name="Bildobjekt 7">
            <a:extLst>
              <a:ext uri="{FF2B5EF4-FFF2-40B4-BE49-F238E27FC236}">
                <a16:creationId xmlns:a16="http://schemas.microsoft.com/office/drawing/2014/main" id="{D1386222-9435-4DC3-9946-D2E669555F1F}"/>
              </a:ext>
            </a:extLst>
          </p:cNvPr>
          <p:cNvPicPr>
            <a:picLocks noChangeAspect="1"/>
          </p:cNvPicPr>
          <p:nvPr/>
        </p:nvPicPr>
        <p:blipFill rotWithShape="1">
          <a:blip r:embed="rId4">
            <a:extLst>
              <a:ext uri="{28A0092B-C50C-407E-A947-70E740481C1C}">
                <a14:useLocalDpi xmlns:a14="http://schemas.microsoft.com/office/drawing/2010/main" val="0"/>
              </a:ext>
            </a:extLst>
          </a:blip>
          <a:srcRect l="16002" t="2872" r="16894" b="5475"/>
          <a:stretch/>
        </p:blipFill>
        <p:spPr>
          <a:xfrm>
            <a:off x="7459038" y="2856217"/>
            <a:ext cx="3945280" cy="3000053"/>
          </a:xfrm>
          <a:prstGeom prst="rect">
            <a:avLst/>
          </a:prstGeom>
        </p:spPr>
      </p:pic>
    </p:spTree>
    <p:extLst>
      <p:ext uri="{BB962C8B-B14F-4D97-AF65-F5344CB8AC3E}">
        <p14:creationId xmlns:p14="http://schemas.microsoft.com/office/powerpoint/2010/main" val="23124411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F33FB90-67BF-4174-B2CD-F8BF02FEC766}"/>
              </a:ext>
            </a:extLst>
          </p:cNvPr>
          <p:cNvSpPr>
            <a:spLocks noGrp="1"/>
          </p:cNvSpPr>
          <p:nvPr>
            <p:ph type="title"/>
          </p:nvPr>
        </p:nvSpPr>
        <p:spPr/>
        <p:txBody>
          <a:bodyPr/>
          <a:lstStyle/>
          <a:p>
            <a:r>
              <a:rPr lang="sv-SE" dirty="0"/>
              <a:t>Rekapitulation</a:t>
            </a:r>
          </a:p>
        </p:txBody>
      </p:sp>
      <p:sp>
        <p:nvSpPr>
          <p:cNvPr id="2" name="Platshållare för innehåll 1">
            <a:extLst>
              <a:ext uri="{FF2B5EF4-FFF2-40B4-BE49-F238E27FC236}">
                <a16:creationId xmlns:a16="http://schemas.microsoft.com/office/drawing/2014/main" id="{CFB0A31D-4484-454D-99E7-ECBF36A8342B}"/>
              </a:ext>
            </a:extLst>
          </p:cNvPr>
          <p:cNvSpPr>
            <a:spLocks noGrp="1"/>
          </p:cNvSpPr>
          <p:nvPr>
            <p:ph type="body" sz="quarter" idx="20"/>
          </p:nvPr>
        </p:nvSpPr>
        <p:spPr/>
        <p:txBody>
          <a:bodyPr>
            <a:normAutofit fontScale="92500"/>
          </a:bodyPr>
          <a:lstStyle/>
          <a:p>
            <a:pPr marL="0" indent="0">
              <a:buNone/>
            </a:pPr>
            <a:r>
              <a:rPr lang="sv-SE" b="1" i="1" dirty="0">
                <a:solidFill>
                  <a:schemeClr val="accent1"/>
                </a:solidFill>
              </a:rPr>
              <a:t>Vårdens centrala aktörer ska samverka och samarbeta så att patienter erbjuds god vård i rätt tid och vårdas inom rätt specialitet på rätt vårdnivå.</a:t>
            </a:r>
          </a:p>
          <a:p>
            <a:pPr marL="0" indent="0">
              <a:buNone/>
            </a:pPr>
            <a:r>
              <a:rPr lang="sv-SE" dirty="0"/>
              <a:t>Det uppnås genom att </a:t>
            </a:r>
          </a:p>
          <a:p>
            <a:pPr marL="457200" indent="-457200">
              <a:buFont typeface="+mj-lt"/>
              <a:buAutoNum type="arabicPeriod"/>
            </a:pPr>
            <a:r>
              <a:rPr lang="sv-SE" dirty="0"/>
              <a:t>Stärka den kollegiala samverkan och kommunikationen läkare till läkare via överenskommen kontaktlista </a:t>
            </a:r>
          </a:p>
          <a:p>
            <a:pPr marL="457200" indent="-457200">
              <a:buFont typeface="+mj-lt"/>
              <a:buAutoNum type="arabicPeriod"/>
            </a:pPr>
            <a:r>
              <a:rPr lang="sv-SE" dirty="0"/>
              <a:t>Mottagaren har mandat och förutsättningar att lösa aktuellt behov för patienten</a:t>
            </a:r>
          </a:p>
          <a:p>
            <a:endParaRPr lang="sv-SE" dirty="0"/>
          </a:p>
        </p:txBody>
      </p:sp>
      <p:pic>
        <p:nvPicPr>
          <p:cNvPr id="18" name="Platshållare för bild 17">
            <a:extLst>
              <a:ext uri="{FF2B5EF4-FFF2-40B4-BE49-F238E27FC236}">
                <a16:creationId xmlns:a16="http://schemas.microsoft.com/office/drawing/2014/main" id="{DC873385-26AA-4E83-8BA1-F341F9DACBB8}"/>
              </a:ext>
            </a:extLst>
          </p:cNvPr>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l="13829" r="13829"/>
          <a:stretch>
            <a:fillRect/>
          </a:stretch>
        </p:blipFill>
        <p:spPr>
          <a:xfrm>
            <a:off x="8315578" y="790576"/>
            <a:ext cx="3876421" cy="4139644"/>
          </a:xfrm>
        </p:spPr>
      </p:pic>
    </p:spTree>
    <p:extLst>
      <p:ext uri="{BB962C8B-B14F-4D97-AF65-F5344CB8AC3E}">
        <p14:creationId xmlns:p14="http://schemas.microsoft.com/office/powerpoint/2010/main" val="21611056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B4DF17D-1F15-4393-9D58-79E5B6995C29}"/>
              </a:ext>
            </a:extLst>
          </p:cNvPr>
          <p:cNvSpPr>
            <a:spLocks noGrp="1"/>
          </p:cNvSpPr>
          <p:nvPr>
            <p:ph type="title"/>
          </p:nvPr>
        </p:nvSpPr>
        <p:spPr/>
        <p:txBody>
          <a:bodyPr/>
          <a:lstStyle/>
          <a:p>
            <a:r>
              <a:rPr lang="sv-SE" dirty="0"/>
              <a:t>Befintliga dokument</a:t>
            </a:r>
          </a:p>
        </p:txBody>
      </p:sp>
      <p:sp>
        <p:nvSpPr>
          <p:cNvPr id="6" name="Platshållare för innehåll 5">
            <a:extLst>
              <a:ext uri="{FF2B5EF4-FFF2-40B4-BE49-F238E27FC236}">
                <a16:creationId xmlns:a16="http://schemas.microsoft.com/office/drawing/2014/main" id="{96AC01A9-9A69-4C56-AD3F-2EBA3744A55D}"/>
              </a:ext>
            </a:extLst>
          </p:cNvPr>
          <p:cNvSpPr>
            <a:spLocks noGrp="1"/>
          </p:cNvSpPr>
          <p:nvPr>
            <p:ph sz="quarter" idx="15"/>
          </p:nvPr>
        </p:nvSpPr>
        <p:spPr/>
        <p:txBody>
          <a:bodyPr/>
          <a:lstStyle/>
          <a:p>
            <a:r>
              <a:rPr lang="sv-SE" dirty="0">
                <a:hlinkClick r:id="rId2"/>
              </a:rPr>
              <a:t>Vårdgivarwebben - Kontakt läkare till läkare</a:t>
            </a:r>
            <a:endParaRPr lang="sv-SE" dirty="0"/>
          </a:p>
        </p:txBody>
      </p:sp>
    </p:spTree>
    <p:extLst>
      <p:ext uri="{BB962C8B-B14F-4D97-AF65-F5344CB8AC3E}">
        <p14:creationId xmlns:p14="http://schemas.microsoft.com/office/powerpoint/2010/main" val="18387454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EAC918-63CC-47C1-B6AE-92452085770A}"/>
              </a:ext>
            </a:extLst>
          </p:cNvPr>
          <p:cNvSpPr>
            <a:spLocks noGrp="1"/>
          </p:cNvSpPr>
          <p:nvPr>
            <p:ph type="title"/>
          </p:nvPr>
        </p:nvSpPr>
        <p:spPr/>
        <p:txBody>
          <a:bodyPr>
            <a:normAutofit/>
          </a:bodyPr>
          <a:lstStyle/>
          <a:p>
            <a:r>
              <a:rPr lang="sv-SE" dirty="0"/>
              <a:t>Fortsatt implementering. Vi vill: </a:t>
            </a:r>
          </a:p>
        </p:txBody>
      </p:sp>
      <p:sp>
        <p:nvSpPr>
          <p:cNvPr id="3" name="Platshållare för innehåll 2">
            <a:extLst>
              <a:ext uri="{FF2B5EF4-FFF2-40B4-BE49-F238E27FC236}">
                <a16:creationId xmlns:a16="http://schemas.microsoft.com/office/drawing/2014/main" id="{12CB082F-BDE6-43CA-9DBE-DCD9A39116D8}"/>
              </a:ext>
            </a:extLst>
          </p:cNvPr>
          <p:cNvSpPr>
            <a:spLocks noGrp="1"/>
          </p:cNvSpPr>
          <p:nvPr>
            <p:ph sz="quarter" idx="15"/>
          </p:nvPr>
        </p:nvSpPr>
        <p:spPr/>
        <p:txBody>
          <a:bodyPr/>
          <a:lstStyle/>
          <a:p>
            <a:pPr lvl="0"/>
            <a:r>
              <a:rPr lang="sv-SE" dirty="0"/>
              <a:t>Utveckla och underlätta samverkan mellan läkare i syfte att lösa gemensamma patientfrågor</a:t>
            </a:r>
          </a:p>
          <a:p>
            <a:pPr lvl="0"/>
            <a:r>
              <a:rPr lang="sv-SE" dirty="0"/>
              <a:t>Sprida goda exempel – </a:t>
            </a:r>
            <a:r>
              <a:rPr lang="sv-SE" dirty="0" err="1"/>
              <a:t>what’s</a:t>
            </a:r>
            <a:r>
              <a:rPr lang="sv-SE" dirty="0"/>
              <a:t> in it for </a:t>
            </a:r>
            <a:r>
              <a:rPr lang="sv-SE" dirty="0" err="1"/>
              <a:t>me</a:t>
            </a:r>
            <a:r>
              <a:rPr lang="sv-SE" dirty="0"/>
              <a:t>?</a:t>
            </a:r>
          </a:p>
          <a:p>
            <a:pPr lvl="0"/>
            <a:r>
              <a:rPr lang="sv-SE" dirty="0"/>
              <a:t>Identifiera förutsättningar/förbättringar som krävs för att öka samverkan</a:t>
            </a:r>
          </a:p>
          <a:p>
            <a:endParaRPr lang="sv-SE" dirty="0"/>
          </a:p>
        </p:txBody>
      </p:sp>
    </p:spTree>
    <p:extLst>
      <p:ext uri="{BB962C8B-B14F-4D97-AF65-F5344CB8AC3E}">
        <p14:creationId xmlns:p14="http://schemas.microsoft.com/office/powerpoint/2010/main" val="24479093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73EAE0-4F91-4DA4-A5C9-AF2CBBED84BE}"/>
              </a:ext>
            </a:extLst>
          </p:cNvPr>
          <p:cNvSpPr>
            <a:spLocks noGrp="1"/>
          </p:cNvSpPr>
          <p:nvPr>
            <p:ph type="title"/>
          </p:nvPr>
        </p:nvSpPr>
        <p:spPr/>
        <p:txBody>
          <a:bodyPr/>
          <a:lstStyle/>
          <a:p>
            <a:r>
              <a:rPr lang="sv-SE" dirty="0"/>
              <a:t>Metod</a:t>
            </a:r>
          </a:p>
        </p:txBody>
      </p:sp>
      <p:sp>
        <p:nvSpPr>
          <p:cNvPr id="3" name="Platshållare för innehåll 2">
            <a:extLst>
              <a:ext uri="{FF2B5EF4-FFF2-40B4-BE49-F238E27FC236}">
                <a16:creationId xmlns:a16="http://schemas.microsoft.com/office/drawing/2014/main" id="{044575C2-E600-40B0-98AB-AEE72E44250C}"/>
              </a:ext>
            </a:extLst>
          </p:cNvPr>
          <p:cNvSpPr>
            <a:spLocks noGrp="1"/>
          </p:cNvSpPr>
          <p:nvPr>
            <p:ph sz="quarter" idx="15"/>
          </p:nvPr>
        </p:nvSpPr>
        <p:spPr/>
        <p:txBody>
          <a:bodyPr>
            <a:normAutofit lnSpcReduction="10000"/>
          </a:bodyPr>
          <a:lstStyle/>
          <a:p>
            <a:r>
              <a:rPr lang="sv-SE" dirty="0"/>
              <a:t>En läkarrepresentant från varje verksamhet utses av respektive verksamhetschef. </a:t>
            </a:r>
          </a:p>
          <a:p>
            <a:r>
              <a:rPr lang="sv-SE" dirty="0"/>
              <a:t>Läkarens uppgift är att främja fortsatt spridning inom verksamheten, vilket innebär att ha mandat och inflytande bland kollegor. Det bör också vara en person som förstår nyttan med konceptet och därmed kan entusiasmera läkargruppen. </a:t>
            </a:r>
          </a:p>
          <a:p>
            <a:r>
              <a:rPr lang="sv-SE" dirty="0"/>
              <a:t>Gruppen delas upp utifrån de två länsdelarna, västra och östra.</a:t>
            </a:r>
          </a:p>
          <a:p>
            <a:endParaRPr lang="sv-SE" dirty="0"/>
          </a:p>
        </p:txBody>
      </p:sp>
    </p:spTree>
    <p:extLst>
      <p:ext uri="{BB962C8B-B14F-4D97-AF65-F5344CB8AC3E}">
        <p14:creationId xmlns:p14="http://schemas.microsoft.com/office/powerpoint/2010/main" val="24703802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099C33-B00C-463A-85F1-D3646226D05D}"/>
              </a:ext>
            </a:extLst>
          </p:cNvPr>
          <p:cNvSpPr>
            <a:spLocks noGrp="1"/>
          </p:cNvSpPr>
          <p:nvPr>
            <p:ph type="title"/>
          </p:nvPr>
        </p:nvSpPr>
        <p:spPr/>
        <p:txBody>
          <a:bodyPr/>
          <a:lstStyle/>
          <a:p>
            <a:r>
              <a:rPr lang="sv-SE" dirty="0"/>
              <a:t>Utvecklingsledare</a:t>
            </a:r>
          </a:p>
        </p:txBody>
      </p:sp>
      <p:sp>
        <p:nvSpPr>
          <p:cNvPr id="3" name="Platshållare för innehåll 2">
            <a:extLst>
              <a:ext uri="{FF2B5EF4-FFF2-40B4-BE49-F238E27FC236}">
                <a16:creationId xmlns:a16="http://schemas.microsoft.com/office/drawing/2014/main" id="{9EBF71ED-2C0A-4625-A67A-D0F974DAF3F8}"/>
              </a:ext>
            </a:extLst>
          </p:cNvPr>
          <p:cNvSpPr>
            <a:spLocks noGrp="1"/>
          </p:cNvSpPr>
          <p:nvPr>
            <p:ph sz="quarter" idx="15"/>
          </p:nvPr>
        </p:nvSpPr>
        <p:spPr/>
        <p:txBody>
          <a:bodyPr/>
          <a:lstStyle/>
          <a:p>
            <a:r>
              <a:rPr lang="sv-SE" dirty="0"/>
              <a:t>För östra länsdelen: Gunilla Östgaard</a:t>
            </a:r>
          </a:p>
          <a:p>
            <a:r>
              <a:rPr lang="sv-SE" dirty="0"/>
              <a:t>För västra länsdelen: Ola Hjert</a:t>
            </a:r>
          </a:p>
          <a:p>
            <a:r>
              <a:rPr lang="sv-SE" dirty="0"/>
              <a:t>Projektledare: Lena Yngvesson, SHV och Linda Pantzar, primärvård</a:t>
            </a:r>
          </a:p>
          <a:p>
            <a:endParaRPr lang="sv-SE" dirty="0"/>
          </a:p>
        </p:txBody>
      </p:sp>
    </p:spTree>
    <p:extLst>
      <p:ext uri="{BB962C8B-B14F-4D97-AF65-F5344CB8AC3E}">
        <p14:creationId xmlns:p14="http://schemas.microsoft.com/office/powerpoint/2010/main" val="12996472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0BFA06-9235-4CB8-B5C3-0F518F3E67CD}"/>
              </a:ext>
            </a:extLst>
          </p:cNvPr>
          <p:cNvSpPr>
            <a:spLocks noGrp="1"/>
          </p:cNvSpPr>
          <p:nvPr>
            <p:ph type="title"/>
          </p:nvPr>
        </p:nvSpPr>
        <p:spPr/>
        <p:txBody>
          <a:bodyPr>
            <a:normAutofit fontScale="90000"/>
          </a:bodyPr>
          <a:lstStyle/>
          <a:p>
            <a:br>
              <a:rPr lang="sv-SE" dirty="0"/>
            </a:br>
            <a:r>
              <a:rPr lang="sv-SE" dirty="0"/>
              <a:t>Uppstartsmöte - utvecklad samverkan kontakt läkare till läkare</a:t>
            </a:r>
            <a:br>
              <a:rPr lang="sv-SE" dirty="0"/>
            </a:br>
            <a:endParaRPr lang="sv-SE" dirty="0"/>
          </a:p>
        </p:txBody>
      </p:sp>
      <p:sp>
        <p:nvSpPr>
          <p:cNvPr id="3" name="Platshållare för innehåll 2">
            <a:extLst>
              <a:ext uri="{FF2B5EF4-FFF2-40B4-BE49-F238E27FC236}">
                <a16:creationId xmlns:a16="http://schemas.microsoft.com/office/drawing/2014/main" id="{884C8195-9C5F-4EE3-A1F0-769027ACE726}"/>
              </a:ext>
            </a:extLst>
          </p:cNvPr>
          <p:cNvSpPr>
            <a:spLocks noGrp="1"/>
          </p:cNvSpPr>
          <p:nvPr>
            <p:ph sz="quarter" idx="15"/>
          </p:nvPr>
        </p:nvSpPr>
        <p:spPr/>
        <p:txBody>
          <a:bodyPr/>
          <a:lstStyle/>
          <a:p>
            <a:pPr lvl="0"/>
            <a:r>
              <a:rPr lang="sv-SE" dirty="0"/>
              <a:t>Genomgång av målbilden för kontakt läkare till läkare</a:t>
            </a:r>
          </a:p>
          <a:p>
            <a:pPr lvl="0"/>
            <a:r>
              <a:rPr lang="sv-SE" dirty="0"/>
              <a:t>Genomgång av arbetssättet  </a:t>
            </a:r>
          </a:p>
          <a:p>
            <a:pPr lvl="0"/>
            <a:r>
              <a:rPr lang="sv-SE" dirty="0"/>
              <a:t>Goda exempel på hur arbetssättet kan underlätta för patienten och samverkan mellan enheterna</a:t>
            </a:r>
          </a:p>
          <a:p>
            <a:r>
              <a:rPr lang="sv-SE" dirty="0"/>
              <a:t>Presentation av höstens upplägg</a:t>
            </a:r>
          </a:p>
        </p:txBody>
      </p:sp>
    </p:spTree>
    <p:extLst>
      <p:ext uri="{BB962C8B-B14F-4D97-AF65-F5344CB8AC3E}">
        <p14:creationId xmlns:p14="http://schemas.microsoft.com/office/powerpoint/2010/main" val="6746683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9A5F75-D604-4891-A443-60EB5C351419}"/>
              </a:ext>
            </a:extLst>
          </p:cNvPr>
          <p:cNvSpPr>
            <a:spLocks noGrp="1"/>
          </p:cNvSpPr>
          <p:nvPr>
            <p:ph type="title"/>
          </p:nvPr>
        </p:nvSpPr>
        <p:spPr/>
        <p:txBody>
          <a:bodyPr/>
          <a:lstStyle/>
          <a:p>
            <a:r>
              <a:rPr lang="sv-SE" dirty="0"/>
              <a:t>Inbjudan</a:t>
            </a:r>
          </a:p>
        </p:txBody>
      </p:sp>
      <p:sp>
        <p:nvSpPr>
          <p:cNvPr id="3" name="Platshållare för innehåll 2">
            <a:extLst>
              <a:ext uri="{FF2B5EF4-FFF2-40B4-BE49-F238E27FC236}">
                <a16:creationId xmlns:a16="http://schemas.microsoft.com/office/drawing/2014/main" id="{35C127D1-6E52-493D-A6C0-BAC4FA446241}"/>
              </a:ext>
            </a:extLst>
          </p:cNvPr>
          <p:cNvSpPr>
            <a:spLocks noGrp="1"/>
          </p:cNvSpPr>
          <p:nvPr>
            <p:ph sz="quarter" idx="15"/>
          </p:nvPr>
        </p:nvSpPr>
        <p:spPr/>
        <p:txBody>
          <a:bodyPr>
            <a:normAutofit/>
          </a:bodyPr>
          <a:lstStyle/>
          <a:p>
            <a:r>
              <a:rPr lang="sv-SE" dirty="0"/>
              <a:t>Inbjudan kommer att skickas via verksamhetscheferna till utsedd deltagare</a:t>
            </a:r>
          </a:p>
          <a:p>
            <a:r>
              <a:rPr lang="sv-SE" dirty="0"/>
              <a:t>Anmälan sker i </a:t>
            </a:r>
            <a:r>
              <a:rPr lang="sv-SE" dirty="0" err="1"/>
              <a:t>Esmaker</a:t>
            </a:r>
            <a:r>
              <a:rPr lang="sv-SE" dirty="0"/>
              <a:t> senast den 27 maj.</a:t>
            </a:r>
          </a:p>
          <a:p>
            <a:r>
              <a:rPr lang="sv-SE" dirty="0"/>
              <a:t>Datum 3 juni kl. 15-16 via Teams</a:t>
            </a:r>
          </a:p>
          <a:p>
            <a:endParaRPr lang="sv-SE" dirty="0"/>
          </a:p>
          <a:p>
            <a:endParaRPr lang="sv-SE" dirty="0"/>
          </a:p>
          <a:p>
            <a:endParaRPr lang="sv-SE" dirty="0"/>
          </a:p>
        </p:txBody>
      </p:sp>
    </p:spTree>
    <p:extLst>
      <p:ext uri="{BB962C8B-B14F-4D97-AF65-F5344CB8AC3E}">
        <p14:creationId xmlns:p14="http://schemas.microsoft.com/office/powerpoint/2010/main" val="4024074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3">
            <a:extLst>
              <a:ext uri="{FF2B5EF4-FFF2-40B4-BE49-F238E27FC236}">
                <a16:creationId xmlns:a16="http://schemas.microsoft.com/office/drawing/2014/main" id="{F59540C4-B435-9C18-CBC1-3C9639CD1418}"/>
              </a:ext>
            </a:extLst>
          </p:cNvPr>
          <p:cNvSpPr>
            <a:spLocks noGrp="1"/>
          </p:cNvSpPr>
          <p:nvPr>
            <p:ph type="title"/>
          </p:nvPr>
        </p:nvSpPr>
        <p:spPr>
          <a:xfrm>
            <a:off x="633528" y="175499"/>
            <a:ext cx="5264851" cy="2284897"/>
          </a:xfrm>
        </p:spPr>
        <p:txBody>
          <a:bodyPr>
            <a:normAutofit/>
          </a:bodyPr>
          <a:lstStyle/>
          <a:p>
            <a:r>
              <a:rPr lang="sv-SE" dirty="0"/>
              <a:t>Sjukresor </a:t>
            </a:r>
          </a:p>
        </p:txBody>
      </p:sp>
      <p:sp>
        <p:nvSpPr>
          <p:cNvPr id="16" name="Platshållare för text 15">
            <a:extLst>
              <a:ext uri="{FF2B5EF4-FFF2-40B4-BE49-F238E27FC236}">
                <a16:creationId xmlns:a16="http://schemas.microsoft.com/office/drawing/2014/main" id="{53AC6ED7-0EC2-F4C1-E379-651D06F6618F}"/>
              </a:ext>
            </a:extLst>
          </p:cNvPr>
          <p:cNvSpPr>
            <a:spLocks noGrp="1"/>
          </p:cNvSpPr>
          <p:nvPr>
            <p:ph type="body" sz="quarter" idx="20"/>
          </p:nvPr>
        </p:nvSpPr>
        <p:spPr>
          <a:xfrm>
            <a:off x="633531" y="2460396"/>
            <a:ext cx="6522278" cy="3580750"/>
          </a:xfrm>
        </p:spPr>
        <p:txBody>
          <a:bodyPr>
            <a:normAutofit lnSpcReduction="10000"/>
          </a:bodyPr>
          <a:lstStyle/>
          <a:p>
            <a:pPr marL="0" indent="0">
              <a:buNone/>
            </a:pPr>
            <a:r>
              <a:rPr lang="sv-SE" dirty="0"/>
              <a:t>Kostnad för sjukresor bör vara fast utifrån avstånd och behov</a:t>
            </a:r>
          </a:p>
          <a:p>
            <a:pPr marL="0" indent="0">
              <a:buNone/>
            </a:pPr>
            <a:endParaRPr lang="sv-SE" dirty="0"/>
          </a:p>
          <a:p>
            <a:pPr marL="0" indent="0">
              <a:buNone/>
            </a:pPr>
            <a:r>
              <a:rPr lang="sv-SE" dirty="0"/>
              <a:t>Med nuvarande avgiftsmodell debiteras vårdcentralerna olika belopp beroende på vilken bil som finns tillgänglig.                                              Detta kan vårdcentralerna inte påverka.</a:t>
            </a:r>
          </a:p>
          <a:p>
            <a:endParaRPr lang="sv-SE" dirty="0"/>
          </a:p>
        </p:txBody>
      </p:sp>
      <p:sp>
        <p:nvSpPr>
          <p:cNvPr id="17" name="Platshållare för text 16">
            <a:extLst>
              <a:ext uri="{FF2B5EF4-FFF2-40B4-BE49-F238E27FC236}">
                <a16:creationId xmlns:a16="http://schemas.microsoft.com/office/drawing/2014/main" id="{32C64FF5-AE77-5EB3-E220-713085C0CC02}"/>
              </a:ext>
            </a:extLst>
          </p:cNvPr>
          <p:cNvSpPr>
            <a:spLocks noGrp="1"/>
          </p:cNvSpPr>
          <p:nvPr>
            <p:ph type="body" sz="quarter" idx="25"/>
          </p:nvPr>
        </p:nvSpPr>
        <p:spPr>
          <a:xfrm>
            <a:off x="7155809" y="175499"/>
            <a:ext cx="4969078" cy="3206788"/>
          </a:xfrm>
          <a:solidFill>
            <a:schemeClr val="tx2"/>
          </a:solidFill>
          <a:ln w="19050">
            <a:solidFill>
              <a:schemeClr val="accent1"/>
            </a:solidFill>
          </a:ln>
        </p:spPr>
        <p:txBody>
          <a:bodyPr/>
          <a:lstStyle/>
          <a:p>
            <a:r>
              <a:rPr lang="sv-SE" sz="2000" dirty="0">
                <a:solidFill>
                  <a:schemeClr val="accent1"/>
                </a:solidFill>
              </a:rPr>
              <a:t>Inkommet från  vårdcentralerna:</a:t>
            </a:r>
          </a:p>
          <a:p>
            <a:pPr marL="285750" indent="-285750">
              <a:lnSpc>
                <a:spcPct val="100000"/>
              </a:lnSpc>
              <a:buFontTx/>
              <a:buChar char="-"/>
            </a:pPr>
            <a:r>
              <a:rPr lang="sv-SE" sz="1400" b="0" dirty="0">
                <a:solidFill>
                  <a:schemeClr val="accent1"/>
                </a:solidFill>
              </a:rPr>
              <a:t>Achima Care Älmhult</a:t>
            </a:r>
          </a:p>
          <a:p>
            <a:pPr marL="285750" indent="-285750">
              <a:lnSpc>
                <a:spcPct val="100000"/>
              </a:lnSpc>
              <a:buFontTx/>
              <a:buChar char="-"/>
            </a:pPr>
            <a:endParaRPr lang="sv-SE" sz="1400" b="0" dirty="0">
              <a:solidFill>
                <a:schemeClr val="accent1"/>
              </a:solidFill>
            </a:endParaRPr>
          </a:p>
          <a:p>
            <a:endParaRPr lang="sv-SE" dirty="0"/>
          </a:p>
        </p:txBody>
      </p:sp>
    </p:spTree>
    <p:extLst>
      <p:ext uri="{BB962C8B-B14F-4D97-AF65-F5344CB8AC3E}">
        <p14:creationId xmlns:p14="http://schemas.microsoft.com/office/powerpoint/2010/main" val="27800365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8A3DE6-949F-4DFD-98F9-3826232145E9}"/>
              </a:ext>
            </a:extLst>
          </p:cNvPr>
          <p:cNvSpPr>
            <a:spLocks noGrp="1"/>
          </p:cNvSpPr>
          <p:nvPr>
            <p:ph type="title"/>
          </p:nvPr>
        </p:nvSpPr>
        <p:spPr/>
        <p:txBody>
          <a:bodyPr>
            <a:normAutofit fontScale="90000"/>
          </a:bodyPr>
          <a:lstStyle/>
          <a:p>
            <a:r>
              <a:rPr lang="sv-SE" dirty="0"/>
              <a:t>Andra mötet, fysiskt möte (september)</a:t>
            </a:r>
            <a:br>
              <a:rPr lang="sv-SE" dirty="0"/>
            </a:br>
            <a:endParaRPr lang="sv-SE" dirty="0"/>
          </a:p>
        </p:txBody>
      </p:sp>
      <p:sp>
        <p:nvSpPr>
          <p:cNvPr id="3" name="Platshållare för innehåll 2">
            <a:extLst>
              <a:ext uri="{FF2B5EF4-FFF2-40B4-BE49-F238E27FC236}">
                <a16:creationId xmlns:a16="http://schemas.microsoft.com/office/drawing/2014/main" id="{1F50F4BB-2D32-4445-A9E8-611E4316A3EE}"/>
              </a:ext>
            </a:extLst>
          </p:cNvPr>
          <p:cNvSpPr>
            <a:spLocks noGrp="1"/>
          </p:cNvSpPr>
          <p:nvPr>
            <p:ph sz="quarter" idx="15"/>
          </p:nvPr>
        </p:nvSpPr>
        <p:spPr/>
        <p:txBody>
          <a:bodyPr/>
          <a:lstStyle/>
          <a:p>
            <a:pPr lvl="0"/>
            <a:r>
              <a:rPr lang="sv-SE" dirty="0"/>
              <a:t>Vid vilka tillfällen sker samverkan via kontakt - läkare till läkare idag?</a:t>
            </a:r>
          </a:p>
          <a:p>
            <a:pPr lvl="0"/>
            <a:r>
              <a:rPr lang="sv-SE" dirty="0"/>
              <a:t>Erfarenheter sen föregående möte i juni</a:t>
            </a:r>
          </a:p>
          <a:p>
            <a:pPr lvl="0"/>
            <a:r>
              <a:rPr lang="sv-SE" dirty="0"/>
              <a:t>Dialog kring hur samverkan kan utvecklas utifrån målbilden för kontakt läkare till läkare</a:t>
            </a:r>
          </a:p>
          <a:p>
            <a:pPr lvl="0"/>
            <a:r>
              <a:rPr lang="sv-SE" dirty="0"/>
              <a:t>Identifiera förutsättningar/förbättringar som krävs för att öka samverkan</a:t>
            </a:r>
          </a:p>
          <a:p>
            <a:endParaRPr lang="sv-SE" dirty="0"/>
          </a:p>
        </p:txBody>
      </p:sp>
    </p:spTree>
    <p:extLst>
      <p:ext uri="{BB962C8B-B14F-4D97-AF65-F5344CB8AC3E}">
        <p14:creationId xmlns:p14="http://schemas.microsoft.com/office/powerpoint/2010/main" val="16035856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43AD8A-62D5-43F5-BDBC-858C09C6150A}"/>
              </a:ext>
            </a:extLst>
          </p:cNvPr>
          <p:cNvSpPr>
            <a:spLocks noGrp="1"/>
          </p:cNvSpPr>
          <p:nvPr>
            <p:ph type="title"/>
          </p:nvPr>
        </p:nvSpPr>
        <p:spPr/>
        <p:txBody>
          <a:bodyPr>
            <a:normAutofit fontScale="90000"/>
          </a:bodyPr>
          <a:lstStyle/>
          <a:p>
            <a:r>
              <a:rPr lang="sv-SE" dirty="0"/>
              <a:t>Uppföljningsmöte (i december)</a:t>
            </a:r>
            <a:br>
              <a:rPr lang="sv-SE" dirty="0"/>
            </a:br>
            <a:endParaRPr lang="sv-SE" dirty="0"/>
          </a:p>
        </p:txBody>
      </p:sp>
      <p:sp>
        <p:nvSpPr>
          <p:cNvPr id="3" name="Platshållare för innehåll 2">
            <a:extLst>
              <a:ext uri="{FF2B5EF4-FFF2-40B4-BE49-F238E27FC236}">
                <a16:creationId xmlns:a16="http://schemas.microsoft.com/office/drawing/2014/main" id="{B8AC5950-E4B5-4380-998F-10AFF32996A2}"/>
              </a:ext>
            </a:extLst>
          </p:cNvPr>
          <p:cNvSpPr>
            <a:spLocks noGrp="1"/>
          </p:cNvSpPr>
          <p:nvPr>
            <p:ph sz="quarter" idx="15"/>
          </p:nvPr>
        </p:nvSpPr>
        <p:spPr/>
        <p:txBody>
          <a:bodyPr/>
          <a:lstStyle/>
          <a:p>
            <a:pPr lvl="0"/>
            <a:r>
              <a:rPr lang="sv-SE" dirty="0"/>
              <a:t>Hur har det gått?</a:t>
            </a:r>
          </a:p>
          <a:p>
            <a:pPr lvl="0"/>
            <a:r>
              <a:rPr lang="sv-SE" dirty="0"/>
              <a:t>Kvarstående hinder och utmaningar.</a:t>
            </a:r>
          </a:p>
          <a:p>
            <a:pPr lvl="0"/>
            <a:r>
              <a:rPr lang="sv-SE" dirty="0"/>
              <a:t>Goda exempel</a:t>
            </a:r>
          </a:p>
          <a:p>
            <a:pPr lvl="0"/>
            <a:r>
              <a:rPr lang="sv-SE" dirty="0"/>
              <a:t>Fortsatt arbete</a:t>
            </a:r>
          </a:p>
          <a:p>
            <a:endParaRPr lang="sv-SE" dirty="0"/>
          </a:p>
        </p:txBody>
      </p:sp>
    </p:spTree>
    <p:extLst>
      <p:ext uri="{BB962C8B-B14F-4D97-AF65-F5344CB8AC3E}">
        <p14:creationId xmlns:p14="http://schemas.microsoft.com/office/powerpoint/2010/main" val="40008799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2F61CF-8C96-92F5-3488-15348F0E3C1F}"/>
              </a:ext>
            </a:extLst>
          </p:cNvPr>
          <p:cNvSpPr>
            <a:spLocks noGrp="1"/>
          </p:cNvSpPr>
          <p:nvPr>
            <p:ph type="title"/>
          </p:nvPr>
        </p:nvSpPr>
        <p:spPr/>
        <p:txBody>
          <a:bodyPr/>
          <a:lstStyle/>
          <a:p>
            <a:endParaRPr lang="sv-SE"/>
          </a:p>
        </p:txBody>
      </p:sp>
    </p:spTree>
    <p:extLst>
      <p:ext uri="{BB962C8B-B14F-4D97-AF65-F5344CB8AC3E}">
        <p14:creationId xmlns:p14="http://schemas.microsoft.com/office/powerpoint/2010/main" val="2057859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3">
            <a:extLst>
              <a:ext uri="{FF2B5EF4-FFF2-40B4-BE49-F238E27FC236}">
                <a16:creationId xmlns:a16="http://schemas.microsoft.com/office/drawing/2014/main" id="{F59540C4-B435-9C18-CBC1-3C9639CD1418}"/>
              </a:ext>
            </a:extLst>
          </p:cNvPr>
          <p:cNvSpPr>
            <a:spLocks noGrp="1"/>
          </p:cNvSpPr>
          <p:nvPr>
            <p:ph type="title"/>
          </p:nvPr>
        </p:nvSpPr>
        <p:spPr>
          <a:xfrm>
            <a:off x="633528" y="565608"/>
            <a:ext cx="5264851" cy="1065230"/>
          </a:xfrm>
        </p:spPr>
        <p:txBody>
          <a:bodyPr>
            <a:normAutofit/>
          </a:bodyPr>
          <a:lstStyle/>
          <a:p>
            <a:r>
              <a:rPr lang="sv-SE" dirty="0" err="1"/>
              <a:t>TeleQ</a:t>
            </a:r>
            <a:r>
              <a:rPr lang="sv-SE" dirty="0"/>
              <a:t> </a:t>
            </a:r>
          </a:p>
        </p:txBody>
      </p:sp>
      <p:sp>
        <p:nvSpPr>
          <p:cNvPr id="16" name="Platshållare för text 15">
            <a:extLst>
              <a:ext uri="{FF2B5EF4-FFF2-40B4-BE49-F238E27FC236}">
                <a16:creationId xmlns:a16="http://schemas.microsoft.com/office/drawing/2014/main" id="{53AC6ED7-0EC2-F4C1-E379-651D06F6618F}"/>
              </a:ext>
            </a:extLst>
          </p:cNvPr>
          <p:cNvSpPr>
            <a:spLocks noGrp="1"/>
          </p:cNvSpPr>
          <p:nvPr>
            <p:ph type="body" sz="quarter" idx="20"/>
          </p:nvPr>
        </p:nvSpPr>
        <p:spPr>
          <a:xfrm>
            <a:off x="633531" y="1677551"/>
            <a:ext cx="6248036" cy="4614841"/>
          </a:xfrm>
        </p:spPr>
        <p:txBody>
          <a:bodyPr>
            <a:normAutofit fontScale="77500" lnSpcReduction="20000"/>
          </a:bodyPr>
          <a:lstStyle/>
          <a:p>
            <a:pPr marL="0" indent="0">
              <a:buNone/>
            </a:pPr>
            <a:r>
              <a:rPr lang="sv-SE" dirty="0"/>
              <a:t>TeleQ ska vara öppen för inkommande samtal dygnet runt alla dagar i veckan. Patienten får då alltid en uppringningstid på sin egen vårdcentral. </a:t>
            </a:r>
          </a:p>
          <a:p>
            <a:pPr marL="0" indent="0">
              <a:buNone/>
            </a:pPr>
            <a:r>
              <a:rPr lang="sv-SE" dirty="0"/>
              <a:t>Möjliggör för Akuten att lägga in patienter som söker på fel vårdnivå i telefonkön för den vårdcentral där hen är listad</a:t>
            </a:r>
          </a:p>
          <a:p>
            <a:pPr marL="0" indent="0">
              <a:buNone/>
            </a:pPr>
            <a:r>
              <a:rPr lang="sv-SE" dirty="0"/>
              <a:t> </a:t>
            </a:r>
          </a:p>
          <a:p>
            <a:pPr marL="0" indent="0">
              <a:buNone/>
            </a:pPr>
            <a:r>
              <a:rPr lang="sv-SE" dirty="0"/>
              <a:t>Förslaget förutsätter Samverkansavtal mellan de olika vårdenheterna inom Region Kronoberg för att kunna göra överflyttningar till varandras telefonköer i reglerade former.</a:t>
            </a:r>
          </a:p>
          <a:p>
            <a:pPr marL="0" indent="0">
              <a:buNone/>
            </a:pPr>
            <a:endParaRPr lang="sv-SE" i="1" dirty="0"/>
          </a:p>
          <a:p>
            <a:pPr marL="0" indent="0">
              <a:buNone/>
            </a:pPr>
            <a:r>
              <a:rPr lang="sv-SE" i="1" dirty="0"/>
              <a:t>Läkarhuset testar ovanstående föreslag inom ramen för årets kvalitetsarbete under perioden 22/4 - 15/11 </a:t>
            </a:r>
            <a:r>
              <a:rPr lang="sv-SE" dirty="0"/>
              <a:t>. </a:t>
            </a:r>
          </a:p>
          <a:p>
            <a:pPr marL="0" indent="0">
              <a:buNone/>
            </a:pPr>
            <a:endParaRPr lang="sv-SE" dirty="0"/>
          </a:p>
        </p:txBody>
      </p:sp>
      <p:sp>
        <p:nvSpPr>
          <p:cNvPr id="17" name="Platshållare för text 16">
            <a:extLst>
              <a:ext uri="{FF2B5EF4-FFF2-40B4-BE49-F238E27FC236}">
                <a16:creationId xmlns:a16="http://schemas.microsoft.com/office/drawing/2014/main" id="{32C64FF5-AE77-5EB3-E220-713085C0CC02}"/>
              </a:ext>
            </a:extLst>
          </p:cNvPr>
          <p:cNvSpPr>
            <a:spLocks noGrp="1"/>
          </p:cNvSpPr>
          <p:nvPr>
            <p:ph type="body" sz="quarter" idx="25"/>
          </p:nvPr>
        </p:nvSpPr>
        <p:spPr>
          <a:xfrm>
            <a:off x="7155809" y="175499"/>
            <a:ext cx="4969078" cy="3206788"/>
          </a:xfrm>
          <a:solidFill>
            <a:schemeClr val="tx2"/>
          </a:solidFill>
          <a:ln w="19050">
            <a:solidFill>
              <a:schemeClr val="accent1"/>
            </a:solidFill>
          </a:ln>
        </p:spPr>
        <p:txBody>
          <a:bodyPr/>
          <a:lstStyle/>
          <a:p>
            <a:pPr>
              <a:lnSpc>
                <a:spcPct val="100000"/>
              </a:lnSpc>
              <a:spcBef>
                <a:spcPts val="600"/>
              </a:spcBef>
            </a:pPr>
            <a:r>
              <a:rPr lang="sv-SE" sz="2000" dirty="0">
                <a:solidFill>
                  <a:schemeClr val="accent1"/>
                </a:solidFill>
              </a:rPr>
              <a:t>Inkommet från  vårdcentralerna:</a:t>
            </a:r>
          </a:p>
          <a:p>
            <a:pPr marL="285750" indent="-285750">
              <a:lnSpc>
                <a:spcPct val="100000"/>
              </a:lnSpc>
              <a:spcBef>
                <a:spcPts val="600"/>
              </a:spcBef>
              <a:buFontTx/>
              <a:buChar char="-"/>
            </a:pPr>
            <a:r>
              <a:rPr lang="sv-SE" sz="1400" b="0" dirty="0">
                <a:solidFill>
                  <a:schemeClr val="accent1"/>
                </a:solidFill>
              </a:rPr>
              <a:t>Läkarhuset</a:t>
            </a:r>
          </a:p>
          <a:p>
            <a:pPr marL="285750" indent="-285750">
              <a:lnSpc>
                <a:spcPct val="100000"/>
              </a:lnSpc>
              <a:buFontTx/>
              <a:buChar char="-"/>
            </a:pPr>
            <a:endParaRPr lang="sv-SE" sz="1400" b="0" dirty="0">
              <a:solidFill>
                <a:schemeClr val="accent1"/>
              </a:solidFill>
            </a:endParaRPr>
          </a:p>
          <a:p>
            <a:pPr marL="285750" indent="-285750">
              <a:lnSpc>
                <a:spcPct val="100000"/>
              </a:lnSpc>
              <a:buFontTx/>
              <a:buChar char="-"/>
            </a:pPr>
            <a:endParaRPr lang="sv-SE" sz="1400" b="0" dirty="0">
              <a:solidFill>
                <a:schemeClr val="accent1"/>
              </a:solidFill>
            </a:endParaRPr>
          </a:p>
          <a:p>
            <a:endParaRPr lang="sv-SE" dirty="0"/>
          </a:p>
        </p:txBody>
      </p:sp>
    </p:spTree>
    <p:extLst>
      <p:ext uri="{BB962C8B-B14F-4D97-AF65-F5344CB8AC3E}">
        <p14:creationId xmlns:p14="http://schemas.microsoft.com/office/powerpoint/2010/main" val="84715224"/>
      </p:ext>
    </p:extLst>
  </p:cSld>
  <p:clrMapOvr>
    <a:masterClrMapping/>
  </p:clrMapOvr>
</p:sld>
</file>

<file path=ppt/theme/theme1.xml><?xml version="1.0" encoding="utf-8"?>
<a:theme xmlns:a="http://schemas.openxmlformats.org/drawingml/2006/main" name="Region Kronoberg LJUS">
  <a:themeElements>
    <a:clrScheme name="Region Kronoberg">
      <a:dk1>
        <a:srgbClr val="000000"/>
      </a:dk1>
      <a:lt1>
        <a:srgbClr val="FFFFFF"/>
      </a:lt1>
      <a:dk2>
        <a:srgbClr val="001328"/>
      </a:dk2>
      <a:lt2>
        <a:srgbClr val="F2F2F2"/>
      </a:lt2>
      <a:accent1>
        <a:srgbClr val="1E6633"/>
      </a:accent1>
      <a:accent2>
        <a:srgbClr val="E13288"/>
      </a:accent2>
      <a:accent3>
        <a:srgbClr val="FFD300"/>
      </a:accent3>
      <a:accent4>
        <a:srgbClr val="007BB9"/>
      </a:accent4>
      <a:accent5>
        <a:srgbClr val="D8301D"/>
      </a:accent5>
      <a:accent6>
        <a:srgbClr val="007F76"/>
      </a:accent6>
      <a:hlink>
        <a:srgbClr val="007BB9"/>
      </a:hlink>
      <a:folHlink>
        <a:srgbClr val="700545"/>
      </a:folHlink>
    </a:clrScheme>
    <a:fontScheme name="Region Kronoberg">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 2025" id="{CAE80FFF-0145-4F77-A59F-5B84E934228D}" vid="{BDDA80C7-8BED-464F-A009-1FAE942966C0}"/>
    </a:ext>
  </a:extLst>
</a:theme>
</file>

<file path=ppt/theme/theme2.xml><?xml version="1.0" encoding="utf-8"?>
<a:theme xmlns:a="http://schemas.openxmlformats.org/drawingml/2006/main" name="Region Kronoberg MÖRK">
  <a:themeElements>
    <a:clrScheme name="Region Kronoberg">
      <a:dk1>
        <a:srgbClr val="000000"/>
      </a:dk1>
      <a:lt1>
        <a:srgbClr val="FFFFFF"/>
      </a:lt1>
      <a:dk2>
        <a:srgbClr val="001328"/>
      </a:dk2>
      <a:lt2>
        <a:srgbClr val="F2F2F2"/>
      </a:lt2>
      <a:accent1>
        <a:srgbClr val="1E6633"/>
      </a:accent1>
      <a:accent2>
        <a:srgbClr val="E13288"/>
      </a:accent2>
      <a:accent3>
        <a:srgbClr val="FFD300"/>
      </a:accent3>
      <a:accent4>
        <a:srgbClr val="007BB9"/>
      </a:accent4>
      <a:accent5>
        <a:srgbClr val="D8301D"/>
      </a:accent5>
      <a:accent6>
        <a:srgbClr val="007F76"/>
      </a:accent6>
      <a:hlink>
        <a:srgbClr val="007BB9"/>
      </a:hlink>
      <a:folHlink>
        <a:srgbClr val="700545"/>
      </a:folHlink>
    </a:clrScheme>
    <a:fontScheme name="RK">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 2025" id="{CAE80FFF-0145-4F77-A59F-5B84E934228D}" vid="{401042FA-BC8C-469A-B1AB-98CEB166B00F}"/>
    </a:ext>
  </a:extLst>
</a:theme>
</file>

<file path=ppt/theme/theme3.xml><?xml version="1.0" encoding="utf-8"?>
<a:theme xmlns:a="http://schemas.openxmlformats.org/drawingml/2006/main" name="1_Region Kronoberg LJUS">
  <a:themeElements>
    <a:clrScheme name="Region Kronoberg">
      <a:dk1>
        <a:srgbClr val="000000"/>
      </a:dk1>
      <a:lt1>
        <a:srgbClr val="FFFFFF"/>
      </a:lt1>
      <a:dk2>
        <a:srgbClr val="001328"/>
      </a:dk2>
      <a:lt2>
        <a:srgbClr val="F2F2F2"/>
      </a:lt2>
      <a:accent1>
        <a:srgbClr val="1E6633"/>
      </a:accent1>
      <a:accent2>
        <a:srgbClr val="E13288"/>
      </a:accent2>
      <a:accent3>
        <a:srgbClr val="FFD300"/>
      </a:accent3>
      <a:accent4>
        <a:srgbClr val="007BB9"/>
      </a:accent4>
      <a:accent5>
        <a:srgbClr val="D8301D"/>
      </a:accent5>
      <a:accent6>
        <a:srgbClr val="007F76"/>
      </a:accent6>
      <a:hlink>
        <a:srgbClr val="007BB9"/>
      </a:hlink>
      <a:folHlink>
        <a:srgbClr val="700545"/>
      </a:folHlink>
    </a:clrScheme>
    <a:fontScheme name="Region Kronoberg">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err="1" smtClean="0"/>
        </a:defPPr>
      </a:lstStyle>
    </a:txDef>
  </a:objectDefaults>
  <a:extraClrSchemeLst/>
  <a:extLst>
    <a:ext uri="{05A4C25C-085E-4340-85A3-A5531E510DB2}">
      <thm15:themeFamily xmlns:thm15="http://schemas.microsoft.com/office/thememl/2012/main" name="Presentation2" id="{C79BC26F-E41B-431E-A2FD-DD2FF2981AEF}" vid="{1794A325-B46E-4332-9EA3-DFD8149D00CB}"/>
    </a:ext>
  </a:extLst>
</a:theme>
</file>

<file path=ppt/theme/theme4.xml><?xml version="1.0" encoding="utf-8"?>
<a:theme xmlns:a="http://schemas.openxmlformats.org/drawingml/2006/main" name="9_Achima_PPT_Mall_2016 N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Achima_PPT_Mall_2016 N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RK presentation</Template>
  <TotalTime>2005</TotalTime>
  <Words>4491</Words>
  <Application>Microsoft Office PowerPoint</Application>
  <PresentationFormat>Bredbild</PresentationFormat>
  <Paragraphs>668</Paragraphs>
  <Slides>82</Slides>
  <Notes>24</Notes>
  <HiddenSlides>0</HiddenSlides>
  <MMClips>0</MMClips>
  <ScaleCrop>false</ScaleCrop>
  <HeadingPairs>
    <vt:vector size="6" baseType="variant">
      <vt:variant>
        <vt:lpstr>Använt teckensnitt</vt:lpstr>
      </vt:variant>
      <vt:variant>
        <vt:i4>12</vt:i4>
      </vt:variant>
      <vt:variant>
        <vt:lpstr>Tema</vt:lpstr>
      </vt:variant>
      <vt:variant>
        <vt:i4>5</vt:i4>
      </vt:variant>
      <vt:variant>
        <vt:lpstr>Bildrubriker</vt:lpstr>
      </vt:variant>
      <vt:variant>
        <vt:i4>82</vt:i4>
      </vt:variant>
    </vt:vector>
  </HeadingPairs>
  <TitlesOfParts>
    <vt:vector size="99" baseType="lpstr">
      <vt:lpstr>Arial</vt:lpstr>
      <vt:lpstr>Arial Narrow</vt:lpstr>
      <vt:lpstr>Brandon Grotesque Black</vt:lpstr>
      <vt:lpstr>Calibri</vt:lpstr>
      <vt:lpstr>Courier New</vt:lpstr>
      <vt:lpstr>Garamond</vt:lpstr>
      <vt:lpstr>Open Sans</vt:lpstr>
      <vt:lpstr>Open Sans Bold</vt:lpstr>
      <vt:lpstr>Open Sans Extrabold</vt:lpstr>
      <vt:lpstr>Symbol</vt:lpstr>
      <vt:lpstr>Times New Roman</vt:lpstr>
      <vt:lpstr>Wingdings</vt:lpstr>
      <vt:lpstr>Region Kronoberg LJUS</vt:lpstr>
      <vt:lpstr>Region Kronoberg MÖRK</vt:lpstr>
      <vt:lpstr>1_Region Kronoberg LJUS</vt:lpstr>
      <vt:lpstr>9_Achima_PPT_Mall_2016 NY</vt:lpstr>
      <vt:lpstr>10_Achima_PPT_Mall_2016 NY</vt:lpstr>
      <vt:lpstr>PV forum 2025 04 28</vt:lpstr>
      <vt:lpstr>Dagordning</vt:lpstr>
      <vt:lpstr>Inkomna förslag Uppdragsspecifikation        2026</vt:lpstr>
      <vt:lpstr>1177 direkt</vt:lpstr>
      <vt:lpstr>JLC </vt:lpstr>
      <vt:lpstr>Nätläkare/Nätvård  </vt:lpstr>
      <vt:lpstr>Utebliven patientavgift till vårdcentralen</vt:lpstr>
      <vt:lpstr>Sjukresor </vt:lpstr>
      <vt:lpstr>TeleQ </vt:lpstr>
      <vt:lpstr>BHV, Barnhälsovård </vt:lpstr>
      <vt:lpstr>PowerPoint-presentation</vt:lpstr>
      <vt:lpstr>Konkurrens neutralitet, ex momskompensation</vt:lpstr>
      <vt:lpstr>Hjälpmedel/egenvårdprodukter - Ortopedtekniska - Egenvårdshjälpmedel, ex inkontinens</vt:lpstr>
      <vt:lpstr>Täckningsgrad</vt:lpstr>
      <vt:lpstr>Patienter med skyddad identitet</vt:lpstr>
      <vt:lpstr>Införande av arbetsuppgifter som inte ingår i grunduppdraget </vt:lpstr>
      <vt:lpstr>PowerPoint-presentation</vt:lpstr>
      <vt:lpstr>Tillägga arbetsterapeut i kompetenskraven</vt:lpstr>
      <vt:lpstr>PowerPoint-presentation</vt:lpstr>
      <vt:lpstr>Läkemedelsnytt PV-forum</vt:lpstr>
      <vt:lpstr>Högkostnads-skyddet</vt:lpstr>
      <vt:lpstr>Förändrat högkostnadsskydd för läkemedel</vt:lpstr>
      <vt:lpstr>Förändrat högkostnadsskydd för läkemedel</vt:lpstr>
      <vt:lpstr>Nuvarande högkostnadstrappa</vt:lpstr>
      <vt:lpstr>Läkemedels-kostnader</vt:lpstr>
      <vt:lpstr>PowerPoint-presentation</vt:lpstr>
      <vt:lpstr>PowerPoint-presentation</vt:lpstr>
      <vt:lpstr>PowerPoint-presentation</vt:lpstr>
      <vt:lpstr>Varför ökar kostnaderna NU?</vt:lpstr>
      <vt:lpstr>Topplista allmänläkemedel recept och rekvisition, Kronoberg 2024 jmf med 2023  </vt:lpstr>
      <vt:lpstr>Primärvården - störst ökningar</vt:lpstr>
      <vt:lpstr>Primärvården - störst ökningar </vt:lpstr>
      <vt:lpstr>PowerPoint-presentation</vt:lpstr>
      <vt:lpstr>PowerPoint-presentation</vt:lpstr>
      <vt:lpstr>PowerPoint-presentation</vt:lpstr>
      <vt:lpstr>PowerPoint-presentation</vt:lpstr>
      <vt:lpstr>Uppdaterad prognos (jan-25) primärvård (Vårdval PV)</vt:lpstr>
      <vt:lpstr>Uppdaterad Prognos (jan-25) - diabetesläkemedel Kostnad och prognos Miljoner kronor och årlig ökningstakt (%)</vt:lpstr>
      <vt:lpstr>Att tänka på</vt:lpstr>
      <vt:lpstr>Kan vara På gång…</vt:lpstr>
      <vt:lpstr>Nytt om antibiotika</vt:lpstr>
      <vt:lpstr>Uppdaterad ”regnbågsbroschyr”</vt:lpstr>
      <vt:lpstr>Nytt i ”Strama Nationell”</vt:lpstr>
      <vt:lpstr>PowerPoint-presentation</vt:lpstr>
      <vt:lpstr>Det är nätläkarnas fel…                 …NEJ</vt:lpstr>
      <vt:lpstr>Uthämtade antibiotikarecept/1000 invånare i Kronoberg - vem förskriver recepten? </vt:lpstr>
      <vt:lpstr>Tack!</vt:lpstr>
      <vt:lpstr>Individuell återkoppling om antibiotikaför-skrivning</vt:lpstr>
      <vt:lpstr>Vad ville vi göra?</vt:lpstr>
      <vt:lpstr>Hur gick vi tillväga?</vt:lpstr>
      <vt:lpstr>Resultat - förskrivningsdata</vt:lpstr>
      <vt:lpstr>Resultat – infektionsdiagnoser över tid</vt:lpstr>
      <vt:lpstr>Resultat – infektionsdiagnoser över tid</vt:lpstr>
      <vt:lpstr>Resultat – andel med antibiotika över tid</vt:lpstr>
      <vt:lpstr>Resultat – andel med antibiotika över tid</vt:lpstr>
      <vt:lpstr>Resultat – individuella samtal</vt:lpstr>
      <vt:lpstr>Diskussion – möjliga orsaker</vt:lpstr>
      <vt:lpstr>Slutsatser</vt:lpstr>
      <vt:lpstr>PowerPoint-presentation</vt:lpstr>
      <vt:lpstr> Hembesök 2,5 åringar </vt:lpstr>
      <vt:lpstr> Kvalitetsarbete   </vt:lpstr>
      <vt:lpstr> Resultat </vt:lpstr>
      <vt:lpstr>PowerPoint-presentation</vt:lpstr>
      <vt:lpstr> Slutsats </vt:lpstr>
      <vt:lpstr>Fördelning av statsbidrag på 9,5 mnkr som tillfaller Region Kronoberg  utifrån Regeringens satsning på förbättrat omhändertagande i  primärvården vid psykisk ohälsa.  </vt:lpstr>
      <vt:lpstr>Primärvårdens arbete med psykisk ohälsa </vt:lpstr>
      <vt:lpstr>Utbildingar</vt:lpstr>
      <vt:lpstr>Arbetsgrupp laboratoriemedicin</vt:lpstr>
      <vt:lpstr>Information från primärvårdsrådet</vt:lpstr>
      <vt:lpstr>TBE</vt:lpstr>
      <vt:lpstr>PowerPoint-presentation</vt:lpstr>
      <vt:lpstr>Kontakt läkare till läkare</vt:lpstr>
      <vt:lpstr>Rekapitulation</vt:lpstr>
      <vt:lpstr>Befintliga dokument</vt:lpstr>
      <vt:lpstr>Fortsatt implementering. Vi vill: </vt:lpstr>
      <vt:lpstr>Metod</vt:lpstr>
      <vt:lpstr>Utvecklingsledare</vt:lpstr>
      <vt:lpstr> Uppstartsmöte - utvecklad samverkan kontakt läkare till läkare </vt:lpstr>
      <vt:lpstr>Inbjudan</vt:lpstr>
      <vt:lpstr>Andra mötet, fysiskt möte (september) </vt:lpstr>
      <vt:lpstr>Uppföljningsmöte (i december) </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Statsbidrag</dc:title>
  <dc:subject/>
  <dc:creator>Petersson Dan HSJ hälso- o sjukv ledn g</dc:creator>
  <cp:keywords/>
  <dc:description/>
  <cp:lastModifiedBy>Jadner Marie HSJ kundvalsenheten</cp:lastModifiedBy>
  <cp:revision>65</cp:revision>
  <cp:lastPrinted>2025-01-13T13:27:19Z</cp:lastPrinted>
  <dcterms:created xsi:type="dcterms:W3CDTF">2025-03-05T06:40:02Z</dcterms:created>
  <dcterms:modified xsi:type="dcterms:W3CDTF">2025-05-05T08:35:01Z</dcterms:modified>
  <cp:category/>
</cp:coreProperties>
</file>