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B14B2E-6432-4498-9739-530014130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AA6A97-5C29-4824-9E99-B81807405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5B5D48-135C-4926-A080-E86BEAD6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56AF0-87C8-4060-A6F9-84DC2DBF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FF27C4-E1F1-471E-ABF3-692A3515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64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9C7A86-DFB6-4790-BE5B-07840295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2344C46-B7D7-4E71-B74A-9CEE2D308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E358E8-A897-4F41-8E32-240A32332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13E6EB-F74C-42BA-BDFE-EFC6813D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91E95-6417-4531-B7DF-B0EB02FBA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22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1CBEA0B-B522-42AE-B09A-8F9911135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471C00-0CC8-4F84-BC4A-5F89F4A76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F8B97D-2E76-41DD-9FEA-59E130FC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EA2F27-E9D1-489B-99E9-E37B92EA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C54CA2-8B28-4678-A240-EBDDC395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16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BCFB8C-7A62-4D6F-AF83-E1873A66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7789CB-BF2D-4705-8AD3-204FA6E8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FDA575-8047-407E-AD08-D22365C8F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1D98D1-77B5-4CDB-A8F3-3B40002DC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390201-AD05-46BA-833B-FF788AD9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60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E9AECA-2D7F-4F41-A271-1D12221DA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58E885-EBF0-46AC-8D2C-260C9F2A4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7A9090-8118-46EB-9CC0-375CCDCF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2E9AD7-1183-42ED-99E9-F2FAAD8D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410E81-FA9A-4258-BB1B-745D43FC3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9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D40C5-B228-4570-B59F-6779A422C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85DF64-46C0-43F2-935A-BE1FE0C98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7052A0-C261-4D53-923E-BD69DE2BD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811377-882D-4678-A3E1-409505CE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999A34-94EC-442F-BC55-F19F41E9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F7F463-A240-4D9F-BBCA-41D33B82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3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1BA724-BA2F-4B25-AC16-4C75D2763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5F12C5-7495-4A3E-93F3-62D515C13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0C13CC-B98D-451E-BD03-52610E2B2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066F182-F1B8-447C-909C-5C06AE571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47ADF6-92C5-4883-ACA9-546749FE8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629B9D2-F60F-405B-97B6-FFE61508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71F504E-3A8A-425B-A2EF-B32E6239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279C5B9-75EC-43E4-8221-6DD859C4A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63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E7A413-F2CA-47DC-BC01-49507C33E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047F9B-F56A-42B0-B057-3DC11976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CBE392-DC0A-432C-B271-A21223A7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4090970-14AD-4749-AB3C-1A9E3B78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48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FA0D10F-2FBF-478F-8FD2-64F14BC0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1B0B42A-A435-4D29-8300-08E7CA2C5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9E8B6C-F50E-404B-BF12-394F9050A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823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270CCB-8AD1-499D-BD51-E2400169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1FCAF3-28B8-437C-A378-F18B3C575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FBD76F-1694-47B1-AAC3-0AC1D6974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1B9FEC-CCFE-476C-AB8C-C9AD3015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9C351-0FAD-4F43-8FB5-5BC6F36A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B656D1C-798C-46B6-B205-E327EB58C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640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90CBB-BC3A-4807-B2A5-E4C11FE3A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394CBE2-8D40-46C3-83E1-9616BEB15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BD9FE6F-FF82-49B0-AC3B-7834E0932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D9D5B8B-196F-4198-B02D-A2F55AFB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1DCE97-6E01-4B04-ACBF-F0055B67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977074-FF00-44F2-9F50-8E25C628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58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EB6DE4D-E1F3-4ABE-9226-4A82D37F7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804AAB-2580-4547-A70C-050E30B3F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7FF3C4-8E15-465B-9A11-EE08260FB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A37F4-D8F1-4062-B606-3920A5868406}" type="datetimeFigureOut">
              <a:rPr lang="sv-SE" smtClean="0"/>
              <a:t>2025-04-01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B96B4-1970-49C8-9142-37F2F9B62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04A31C-3301-47D5-9130-530C0D480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AFEF-FC00-4B9F-BDB6-F985FEBE45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666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rdochinsats.se/depression-och-aangestsyndrom/behandling-och-stoed/rtms-vid-medelsvaar-till-svaar-depression-hos-vuxna/" TargetMode="External"/><Relationship Id="rId2" Type="http://schemas.openxmlformats.org/officeDocument/2006/relationships/hyperlink" Target="https://www.1177.se/Skane/undersokning-behandling/behandlingar-vid-psykiska-sjukdomar-och-besvar/magnetstimulering--rtm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38448-2AA6-4E34-AC07-34162CEA3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31" y="107295"/>
            <a:ext cx="9144000" cy="2387600"/>
          </a:xfrm>
        </p:spPr>
        <p:txBody>
          <a:bodyPr/>
          <a:lstStyle/>
          <a:p>
            <a:r>
              <a:rPr lang="sv-SE" dirty="0" err="1"/>
              <a:t>rTMS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C06A453-C43C-490C-BD49-FA79BBED8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607" y="2796695"/>
            <a:ext cx="9144000" cy="1655762"/>
          </a:xfrm>
        </p:spPr>
        <p:txBody>
          <a:bodyPr/>
          <a:lstStyle/>
          <a:p>
            <a:r>
              <a:rPr lang="sv-SE" dirty="0"/>
              <a:t>”magnetstimulering”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03788D5-6D82-42C9-A53D-30E68A1C6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394" y="1044822"/>
            <a:ext cx="47910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2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81A5FE-37E9-496E-BDC4-E9DB781B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41B60C-07C9-4356-92A5-05CA3B75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Medelsvår-svår depression</a:t>
            </a:r>
          </a:p>
          <a:p>
            <a:r>
              <a:rPr lang="sv-SE" dirty="0"/>
              <a:t>Behandlingsresistent depression</a:t>
            </a:r>
          </a:p>
          <a:p>
            <a:r>
              <a:rPr lang="sv-SE" dirty="0"/>
              <a:t>Prövat två läkemedel i adekvat dos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4AE72FC-DE76-4E9D-A09F-32F5BC66A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025" y="1825625"/>
            <a:ext cx="4295775" cy="2990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A9CBBD06-FEA3-4D0A-A0AB-77B9867A507B}"/>
              </a:ext>
            </a:extLst>
          </p:cNvPr>
          <p:cNvSpPr/>
          <p:nvPr/>
        </p:nvSpPr>
        <p:spPr>
          <a:xfrm>
            <a:off x="7172587" y="3531765"/>
            <a:ext cx="4051883" cy="352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4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1433FF-AF24-477A-86AB-E1374829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CE917-A9ED-4951-9D0E-AB43BB6CC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Evidens talar för att </a:t>
            </a:r>
            <a:r>
              <a:rPr lang="sv-SE" dirty="0" err="1"/>
              <a:t>rTMS</a:t>
            </a:r>
            <a:r>
              <a:rPr lang="sv-SE" dirty="0"/>
              <a:t> kan vara ett gott alternativ till att pröva ytterligare ett läkemedel</a:t>
            </a:r>
          </a:p>
          <a:p>
            <a:r>
              <a:rPr lang="sv-SE" dirty="0"/>
              <a:t>Ersätter ej ECT(elbehandling) för personer med svår depression(särskilt äldre)</a:t>
            </a:r>
          </a:p>
          <a:p>
            <a:r>
              <a:rPr lang="sv-SE" dirty="0"/>
              <a:t>Få biverkningar och komplikationer</a:t>
            </a:r>
          </a:p>
          <a:p>
            <a:r>
              <a:rPr lang="sv-SE" dirty="0"/>
              <a:t>Få kontraindikationer</a:t>
            </a:r>
          </a:p>
          <a:p>
            <a:r>
              <a:rPr lang="sv-SE" dirty="0"/>
              <a:t>Varför ej förstahandsbehandling istället för läkemedel? </a:t>
            </a:r>
          </a:p>
          <a:p>
            <a:r>
              <a:rPr lang="sv-SE" dirty="0"/>
              <a:t>Något sämre evidens, resursfråga, avbrott i patientens vardagsrutiner</a:t>
            </a:r>
          </a:p>
        </p:txBody>
      </p:sp>
    </p:spTree>
    <p:extLst>
      <p:ext uri="{BB962C8B-B14F-4D97-AF65-F5344CB8AC3E}">
        <p14:creationId xmlns:p14="http://schemas.microsoft.com/office/powerpoint/2010/main" val="39659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78F2F3-9876-4B9E-A048-1B53C637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F7DE2B-DDD3-4699-844C-201C5FE5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rTMS</a:t>
            </a:r>
            <a:r>
              <a:rPr lang="sv-SE" dirty="0"/>
              <a:t> ordineras av behandlande läkare i primärvården</a:t>
            </a:r>
          </a:p>
          <a:p>
            <a:r>
              <a:rPr lang="sv-SE" dirty="0"/>
              <a:t>Möjlighet till konsultation finns (gärna </a:t>
            </a:r>
            <a:r>
              <a:rPr lang="sv-SE" dirty="0" err="1"/>
              <a:t>messenger</a:t>
            </a:r>
            <a:r>
              <a:rPr lang="sv-SE" dirty="0"/>
              <a:t> eller telefon)</a:t>
            </a:r>
          </a:p>
          <a:p>
            <a:r>
              <a:rPr lang="sv-SE" dirty="0"/>
              <a:t>Checklista för absoluta och relativa kontraindikationer</a:t>
            </a:r>
          </a:p>
          <a:p>
            <a:r>
              <a:rPr lang="sv-SE" dirty="0"/>
              <a:t>Behandlingen ges på psykiatrin varje vardag i 2-3 veckor</a:t>
            </a:r>
          </a:p>
          <a:p>
            <a:r>
              <a:rPr lang="sv-SE" dirty="0"/>
              <a:t>Ca 1 timma(själva behandlingsprotokollet 2-3 minuter)</a:t>
            </a:r>
          </a:p>
          <a:p>
            <a:r>
              <a:rPr lang="sv-SE" dirty="0"/>
              <a:t>Behandling utvärderas före och efter med </a:t>
            </a:r>
            <a:r>
              <a:rPr lang="sv-SE" dirty="0" err="1"/>
              <a:t>skattningskalor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39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DC5309-4B1D-49ED-B19F-03FD19EC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med pilot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E667DA-083D-465D-9CF7-832362D6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Få en uppskattning av hur stort behov det finns inom primärvården</a:t>
            </a:r>
          </a:p>
          <a:p>
            <a:r>
              <a:rPr lang="sv-SE" dirty="0"/>
              <a:t>Identifiera utmaningar som behöver lösas innan behandling öppnas upp till samtliga vårdcentraler</a:t>
            </a:r>
          </a:p>
          <a:p>
            <a:r>
              <a:rPr lang="sv-SE" dirty="0"/>
              <a:t>Ta fram gemensamma riktlinjer där både psykiatri och primärvård är delaktiga</a:t>
            </a:r>
          </a:p>
          <a:p>
            <a:r>
              <a:rPr lang="sv-SE" dirty="0"/>
              <a:t>Särskild utmaning: ”rätt patienter”</a:t>
            </a:r>
          </a:p>
        </p:txBody>
      </p:sp>
    </p:spTree>
    <p:extLst>
      <p:ext uri="{BB962C8B-B14F-4D97-AF65-F5344CB8AC3E}">
        <p14:creationId xmlns:p14="http://schemas.microsoft.com/office/powerpoint/2010/main" val="3750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D40EA64-C7DD-44D5-A943-76288D454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0" y="681037"/>
            <a:ext cx="3829050" cy="51339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24009E-235B-4188-9D1B-6731AFAB8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74" y="1355842"/>
            <a:ext cx="6846116" cy="435133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1-2 vårdcentraler för pilot</a:t>
            </a:r>
          </a:p>
          <a:p>
            <a:r>
              <a:rPr lang="sv-SE" dirty="0"/>
              <a:t>Steg 1: Föreläsning/diskussion om depression/</a:t>
            </a:r>
            <a:r>
              <a:rPr lang="sv-SE" dirty="0" err="1"/>
              <a:t>rTMS</a:t>
            </a:r>
            <a:r>
              <a:rPr lang="sv-SE" dirty="0"/>
              <a:t>, ca 1 timma</a:t>
            </a:r>
          </a:p>
          <a:p>
            <a:r>
              <a:rPr lang="sv-SE" dirty="0"/>
              <a:t>Steg 2: Komma överens om praktiska detaljer</a:t>
            </a:r>
          </a:p>
          <a:p>
            <a:r>
              <a:rPr lang="sv-SE" dirty="0"/>
              <a:t>Steg 3: Remittera patienter!</a:t>
            </a:r>
          </a:p>
          <a:p>
            <a:r>
              <a:rPr lang="sv-SE" dirty="0"/>
              <a:t>Steg 4: Utvärdera och formulera gemensamt dokument med riktlinjer. IT-lösningar?</a:t>
            </a:r>
          </a:p>
          <a:p>
            <a:r>
              <a:rPr lang="sv-SE" dirty="0"/>
              <a:t>Steg 5: Informationsspridning, utbildning och öppna upp till samtliga vårdcentraler.</a:t>
            </a:r>
          </a:p>
        </p:txBody>
      </p:sp>
    </p:spTree>
    <p:extLst>
      <p:ext uri="{BB962C8B-B14F-4D97-AF65-F5344CB8AC3E}">
        <p14:creationId xmlns:p14="http://schemas.microsoft.com/office/powerpoint/2010/main" val="23267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2854F5-AD71-483D-84CD-CDB2E810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Här kommer lite material kring </a:t>
            </a:r>
            <a:r>
              <a:rPr lang="sv-SE" dirty="0" err="1"/>
              <a:t>rTMS</a:t>
            </a:r>
            <a:r>
              <a:rPr lang="sv-SE" dirty="0"/>
              <a:t>: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581210-C60E-433B-B657-DC5431321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Skåne har en bra sida på 1177 där det även finns en video: </a:t>
            </a:r>
            <a:r>
              <a:rPr lang="sv-SE" u="sng" dirty="0">
                <a:hlinkClick r:id="rId2"/>
              </a:rPr>
              <a:t>Magnetstimulering (</a:t>
            </a:r>
            <a:r>
              <a:rPr lang="sv-SE" u="sng" dirty="0" err="1">
                <a:hlinkClick r:id="rId2"/>
              </a:rPr>
              <a:t>rTMS</a:t>
            </a:r>
            <a:r>
              <a:rPr lang="sv-SE" u="sng" dirty="0">
                <a:hlinkClick r:id="rId2"/>
              </a:rPr>
              <a:t>) i Skåne - 1177</a:t>
            </a:r>
            <a:endParaRPr lang="sv-SE" dirty="0"/>
          </a:p>
          <a:p>
            <a:r>
              <a:rPr lang="sv-SE" dirty="0"/>
              <a:t>Länk till nationella vård- och insatsprogram: </a:t>
            </a:r>
            <a:r>
              <a:rPr lang="sv-SE" u="sng" dirty="0">
                <a:hlinkClick r:id="rId3"/>
              </a:rPr>
              <a:t>Nationella vård- och insatsprogram</a:t>
            </a:r>
            <a:endParaRPr lang="sv-SE" dirty="0"/>
          </a:p>
          <a:p>
            <a:r>
              <a:rPr lang="sv-SE" dirty="0"/>
              <a:t>Bifogar även en meta-analys som tittar på </a:t>
            </a:r>
            <a:r>
              <a:rPr lang="sv-SE" dirty="0" err="1"/>
              <a:t>rTMS</a:t>
            </a:r>
            <a:r>
              <a:rPr lang="sv-SE" dirty="0"/>
              <a:t> kontra placebo(”låtsas” </a:t>
            </a:r>
            <a:r>
              <a:rPr lang="sv-SE" dirty="0" err="1"/>
              <a:t>rTMS</a:t>
            </a:r>
            <a:r>
              <a:rPr lang="sv-S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9978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275</Words>
  <Application>Microsoft Office PowerPoint</Application>
  <PresentationFormat>Bredbild</PresentationFormat>
  <Paragraphs>33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rTMS</vt:lpstr>
      <vt:lpstr>PowerPoint-presentation</vt:lpstr>
      <vt:lpstr>PowerPoint-presentation</vt:lpstr>
      <vt:lpstr>Praktiskt</vt:lpstr>
      <vt:lpstr>Syfte med pilot</vt:lpstr>
      <vt:lpstr>PowerPoint-presentation</vt:lpstr>
      <vt:lpstr>Här kommer lite material kring rTMS: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rTMS</dc:title>
  <dc:creator>Kronsell Alexander PRH spec psyk läkarenh</dc:creator>
  <cp:lastModifiedBy>Jadner Marie HSJ kundvalsenheten</cp:lastModifiedBy>
  <cp:revision>8</cp:revision>
  <dcterms:created xsi:type="dcterms:W3CDTF">2025-03-26T12:36:06Z</dcterms:created>
  <dcterms:modified xsi:type="dcterms:W3CDTF">2025-04-01T07:28:55Z</dcterms:modified>
</cp:coreProperties>
</file>