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260" r:id="rId3"/>
    <p:sldId id="264" r:id="rId4"/>
    <p:sldId id="261" r:id="rId5"/>
    <p:sldId id="262" r:id="rId6"/>
    <p:sldId id="263" r:id="rId7"/>
    <p:sldId id="259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6BE91-6AD9-4F0C-A3B3-EFEEAEF9A6CA}" type="datetimeFigureOut">
              <a:rPr lang="sv-SE" smtClean="0"/>
              <a:t>2020-02-25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3EDAF-AA29-4B52-9B64-931FC86699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750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9CE23-7E15-4D19-899C-300097DF1D83}" type="datetimeFigureOut">
              <a:rPr lang="sv-SE" smtClean="0"/>
              <a:t>2020-02-25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0CDCA-DADC-42C9-B8AB-DA734AC42C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69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91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50996" y="792875"/>
            <a:ext cx="4602804" cy="4873625"/>
          </a:xfrm>
          <a:prstGeom prst="round2DiagRect">
            <a:avLst>
              <a:gd name="adj1" fmla="val 41753"/>
              <a:gd name="adj2" fmla="val 0"/>
            </a:avLst>
          </a:prstGeo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97735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97735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3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688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53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373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4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7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22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i log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12"/>
          <p:cNvSpPr>
            <a:spLocks noGrp="1"/>
          </p:cNvSpPr>
          <p:nvPr>
            <p:ph type="pic" sz="quarter" idx="16"/>
          </p:nvPr>
        </p:nvSpPr>
        <p:spPr>
          <a:xfrm>
            <a:off x="3699716" y="752595"/>
            <a:ext cx="4792568" cy="5352811"/>
          </a:xfrm>
          <a:custGeom>
            <a:avLst/>
            <a:gdLst>
              <a:gd name="connsiteX0" fmla="*/ 2347784 w 4658627"/>
              <a:gd name="connsiteY0" fmla="*/ 2619633 h 5029200"/>
              <a:gd name="connsiteX1" fmla="*/ 4000915 w 4658627"/>
              <a:gd name="connsiteY1" fmla="*/ 2619633 h 5029200"/>
              <a:gd name="connsiteX2" fmla="*/ 4658627 w 4658627"/>
              <a:gd name="connsiteY2" fmla="*/ 3277345 h 5029200"/>
              <a:gd name="connsiteX3" fmla="*/ 4658627 w 4658627"/>
              <a:gd name="connsiteY3" fmla="*/ 5029200 h 5029200"/>
              <a:gd name="connsiteX4" fmla="*/ 3005496 w 4658627"/>
              <a:gd name="connsiteY4" fmla="*/ 5029200 h 5029200"/>
              <a:gd name="connsiteX5" fmla="*/ 2347784 w 4658627"/>
              <a:gd name="connsiteY5" fmla="*/ 4371488 h 5029200"/>
              <a:gd name="connsiteX6" fmla="*/ 1014234 w 4658627"/>
              <a:gd name="connsiteY6" fmla="*/ 656840 h 5029200"/>
              <a:gd name="connsiteX7" fmla="*/ 695997 w 4658627"/>
              <a:gd name="connsiteY7" fmla="*/ 947352 h 5029200"/>
              <a:gd name="connsiteX8" fmla="*/ 1014234 w 4658627"/>
              <a:gd name="connsiteY8" fmla="*/ 1237864 h 5029200"/>
              <a:gd name="connsiteX9" fmla="*/ 1332471 w 4658627"/>
              <a:gd name="connsiteY9" fmla="*/ 947352 h 5029200"/>
              <a:gd name="connsiteX10" fmla="*/ 1014234 w 4658627"/>
              <a:gd name="connsiteY10" fmla="*/ 656840 h 5029200"/>
              <a:gd name="connsiteX11" fmla="*/ 3005496 w 4658627"/>
              <a:gd name="connsiteY11" fmla="*/ 0 h 5029200"/>
              <a:gd name="connsiteX12" fmla="*/ 4658627 w 4658627"/>
              <a:gd name="connsiteY12" fmla="*/ 0 h 5029200"/>
              <a:gd name="connsiteX13" fmla="*/ 4658627 w 4658627"/>
              <a:gd name="connsiteY13" fmla="*/ 1751855 h 5029200"/>
              <a:gd name="connsiteX14" fmla="*/ 4000915 w 4658627"/>
              <a:gd name="connsiteY14" fmla="*/ 2409567 h 5029200"/>
              <a:gd name="connsiteX15" fmla="*/ 2347784 w 4658627"/>
              <a:gd name="connsiteY15" fmla="*/ 2409567 h 5029200"/>
              <a:gd name="connsiteX16" fmla="*/ 2347784 w 4658627"/>
              <a:gd name="connsiteY16" fmla="*/ 657712 h 5029200"/>
              <a:gd name="connsiteX17" fmla="*/ 3005496 w 4658627"/>
              <a:gd name="connsiteY17" fmla="*/ 0 h 5029200"/>
              <a:gd name="connsiteX18" fmla="*/ 0 w 4658627"/>
              <a:gd name="connsiteY18" fmla="*/ 0 h 5029200"/>
              <a:gd name="connsiteX19" fmla="*/ 1399484 w 4658627"/>
              <a:gd name="connsiteY19" fmla="*/ 0 h 5029200"/>
              <a:gd name="connsiteX20" fmla="*/ 2131540 w 4658627"/>
              <a:gd name="connsiteY20" fmla="*/ 732056 h 5029200"/>
              <a:gd name="connsiteX21" fmla="*/ 2131540 w 4658627"/>
              <a:gd name="connsiteY21" fmla="*/ 5029200 h 5029200"/>
              <a:gd name="connsiteX22" fmla="*/ 732056 w 4658627"/>
              <a:gd name="connsiteY22" fmla="*/ 5029200 h 5029200"/>
              <a:gd name="connsiteX23" fmla="*/ 0 w 4658627"/>
              <a:gd name="connsiteY23" fmla="*/ 4297144 h 5029200"/>
              <a:gd name="connsiteX0" fmla="*/ 2347784 w 4658627"/>
              <a:gd name="connsiteY0" fmla="*/ 2619633 h 5260206"/>
              <a:gd name="connsiteX1" fmla="*/ 4000915 w 4658627"/>
              <a:gd name="connsiteY1" fmla="*/ 2619633 h 5260206"/>
              <a:gd name="connsiteX2" fmla="*/ 4658627 w 4658627"/>
              <a:gd name="connsiteY2" fmla="*/ 3277345 h 5260206"/>
              <a:gd name="connsiteX3" fmla="*/ 4658627 w 4658627"/>
              <a:gd name="connsiteY3" fmla="*/ 5029200 h 5260206"/>
              <a:gd name="connsiteX4" fmla="*/ 3005496 w 4658627"/>
              <a:gd name="connsiteY4" fmla="*/ 5029200 h 5260206"/>
              <a:gd name="connsiteX5" fmla="*/ 2347784 w 4658627"/>
              <a:gd name="connsiteY5" fmla="*/ 4371488 h 5260206"/>
              <a:gd name="connsiteX6" fmla="*/ 2347784 w 4658627"/>
              <a:gd name="connsiteY6" fmla="*/ 2619633 h 5260206"/>
              <a:gd name="connsiteX7" fmla="*/ 1014234 w 4658627"/>
              <a:gd name="connsiteY7" fmla="*/ 656840 h 5260206"/>
              <a:gd name="connsiteX8" fmla="*/ 695997 w 4658627"/>
              <a:gd name="connsiteY8" fmla="*/ 947352 h 5260206"/>
              <a:gd name="connsiteX9" fmla="*/ 1014234 w 4658627"/>
              <a:gd name="connsiteY9" fmla="*/ 1237864 h 5260206"/>
              <a:gd name="connsiteX10" fmla="*/ 1332471 w 4658627"/>
              <a:gd name="connsiteY10" fmla="*/ 947352 h 5260206"/>
              <a:gd name="connsiteX11" fmla="*/ 1014234 w 4658627"/>
              <a:gd name="connsiteY11" fmla="*/ 656840 h 5260206"/>
              <a:gd name="connsiteX12" fmla="*/ 3005496 w 4658627"/>
              <a:gd name="connsiteY12" fmla="*/ 0 h 5260206"/>
              <a:gd name="connsiteX13" fmla="*/ 4658627 w 4658627"/>
              <a:gd name="connsiteY13" fmla="*/ 0 h 5260206"/>
              <a:gd name="connsiteX14" fmla="*/ 4658627 w 4658627"/>
              <a:gd name="connsiteY14" fmla="*/ 1751855 h 5260206"/>
              <a:gd name="connsiteX15" fmla="*/ 4000915 w 4658627"/>
              <a:gd name="connsiteY15" fmla="*/ 2409567 h 5260206"/>
              <a:gd name="connsiteX16" fmla="*/ 2347784 w 4658627"/>
              <a:gd name="connsiteY16" fmla="*/ 2409567 h 5260206"/>
              <a:gd name="connsiteX17" fmla="*/ 2347784 w 4658627"/>
              <a:gd name="connsiteY17" fmla="*/ 657712 h 5260206"/>
              <a:gd name="connsiteX18" fmla="*/ 3005496 w 4658627"/>
              <a:gd name="connsiteY18" fmla="*/ 0 h 5260206"/>
              <a:gd name="connsiteX19" fmla="*/ 0 w 4658627"/>
              <a:gd name="connsiteY19" fmla="*/ 0 h 5260206"/>
              <a:gd name="connsiteX20" fmla="*/ 1399484 w 4658627"/>
              <a:gd name="connsiteY20" fmla="*/ 0 h 5260206"/>
              <a:gd name="connsiteX21" fmla="*/ 2131540 w 4658627"/>
              <a:gd name="connsiteY21" fmla="*/ 732056 h 5260206"/>
              <a:gd name="connsiteX22" fmla="*/ 2131540 w 4658627"/>
              <a:gd name="connsiteY22" fmla="*/ 5029200 h 5260206"/>
              <a:gd name="connsiteX23" fmla="*/ 693555 w 4658627"/>
              <a:gd name="connsiteY23" fmla="*/ 5260206 h 5260206"/>
              <a:gd name="connsiteX24" fmla="*/ 0 w 4658627"/>
              <a:gd name="connsiteY24" fmla="*/ 4297144 h 5260206"/>
              <a:gd name="connsiteX25" fmla="*/ 0 w 4658627"/>
              <a:gd name="connsiteY25" fmla="*/ 0 h 5260206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693555 w 4658627"/>
              <a:gd name="connsiteY23" fmla="*/ 5260206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415161 w 4658627"/>
              <a:gd name="connsiteY16" fmla="*/ 2563571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5489"/>
              <a:gd name="connsiteY0" fmla="*/ 2619633 h 5317958"/>
              <a:gd name="connsiteX1" fmla="*/ 4000915 w 4785489"/>
              <a:gd name="connsiteY1" fmla="*/ 2619633 h 5317958"/>
              <a:gd name="connsiteX2" fmla="*/ 4658627 w 4785489"/>
              <a:gd name="connsiteY2" fmla="*/ 3277345 h 5317958"/>
              <a:gd name="connsiteX3" fmla="*/ 4658627 w 4785489"/>
              <a:gd name="connsiteY3" fmla="*/ 5029200 h 5317958"/>
              <a:gd name="connsiteX4" fmla="*/ 3005496 w 4785489"/>
              <a:gd name="connsiteY4" fmla="*/ 5029200 h 5317958"/>
              <a:gd name="connsiteX5" fmla="*/ 2347784 w 4785489"/>
              <a:gd name="connsiteY5" fmla="*/ 4371488 h 5317958"/>
              <a:gd name="connsiteX6" fmla="*/ 2347784 w 4785489"/>
              <a:gd name="connsiteY6" fmla="*/ 2619633 h 5317958"/>
              <a:gd name="connsiteX7" fmla="*/ 1014234 w 4785489"/>
              <a:gd name="connsiteY7" fmla="*/ 599089 h 5317958"/>
              <a:gd name="connsiteX8" fmla="*/ 657496 w 4785489"/>
              <a:gd name="connsiteY8" fmla="*/ 956977 h 5317958"/>
              <a:gd name="connsiteX9" fmla="*/ 1014234 w 4785489"/>
              <a:gd name="connsiteY9" fmla="*/ 1314866 h 5317958"/>
              <a:gd name="connsiteX10" fmla="*/ 1390222 w 4785489"/>
              <a:gd name="connsiteY10" fmla="*/ 966603 h 5317958"/>
              <a:gd name="connsiteX11" fmla="*/ 1014234 w 4785489"/>
              <a:gd name="connsiteY11" fmla="*/ 599089 h 5317958"/>
              <a:gd name="connsiteX12" fmla="*/ 3005496 w 4785489"/>
              <a:gd name="connsiteY12" fmla="*/ 0 h 5317958"/>
              <a:gd name="connsiteX13" fmla="*/ 4783755 w 4785489"/>
              <a:gd name="connsiteY13" fmla="*/ 9625 h 5317958"/>
              <a:gd name="connsiteX14" fmla="*/ 4658627 w 4785489"/>
              <a:gd name="connsiteY14" fmla="*/ 1751855 h 5317958"/>
              <a:gd name="connsiteX15" fmla="*/ 4000915 w 4785489"/>
              <a:gd name="connsiteY15" fmla="*/ 2409567 h 5317958"/>
              <a:gd name="connsiteX16" fmla="*/ 2415161 w 4785489"/>
              <a:gd name="connsiteY16" fmla="*/ 2563571 h 5317958"/>
              <a:gd name="connsiteX17" fmla="*/ 2347784 w 4785489"/>
              <a:gd name="connsiteY17" fmla="*/ 657712 h 5317958"/>
              <a:gd name="connsiteX18" fmla="*/ 3005496 w 4785489"/>
              <a:gd name="connsiteY18" fmla="*/ 0 h 5317958"/>
              <a:gd name="connsiteX19" fmla="*/ 0 w 4785489"/>
              <a:gd name="connsiteY19" fmla="*/ 0 h 5317958"/>
              <a:gd name="connsiteX20" fmla="*/ 1399484 w 4785489"/>
              <a:gd name="connsiteY20" fmla="*/ 0 h 5317958"/>
              <a:gd name="connsiteX21" fmla="*/ 2131540 w 4785489"/>
              <a:gd name="connsiteY21" fmla="*/ 732056 h 5317958"/>
              <a:gd name="connsiteX22" fmla="*/ 2141165 w 4785489"/>
              <a:gd name="connsiteY22" fmla="*/ 5317958 h 5317958"/>
              <a:gd name="connsiteX23" fmla="*/ 712806 w 4785489"/>
              <a:gd name="connsiteY23" fmla="*/ 5289082 h 5317958"/>
              <a:gd name="connsiteX24" fmla="*/ 0 w 4785489"/>
              <a:gd name="connsiteY24" fmla="*/ 4297144 h 5317958"/>
              <a:gd name="connsiteX25" fmla="*/ 0 w 4785489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23570 h 5321895"/>
              <a:gd name="connsiteX1" fmla="*/ 4000915 w 4783755"/>
              <a:gd name="connsiteY1" fmla="*/ 2623570 h 5321895"/>
              <a:gd name="connsiteX2" fmla="*/ 4658627 w 4783755"/>
              <a:gd name="connsiteY2" fmla="*/ 3281282 h 5321895"/>
              <a:gd name="connsiteX3" fmla="*/ 4658627 w 4783755"/>
              <a:gd name="connsiteY3" fmla="*/ 5033137 h 5321895"/>
              <a:gd name="connsiteX4" fmla="*/ 3005496 w 4783755"/>
              <a:gd name="connsiteY4" fmla="*/ 5033137 h 5321895"/>
              <a:gd name="connsiteX5" fmla="*/ 2347784 w 4783755"/>
              <a:gd name="connsiteY5" fmla="*/ 4375425 h 5321895"/>
              <a:gd name="connsiteX6" fmla="*/ 2347784 w 4783755"/>
              <a:gd name="connsiteY6" fmla="*/ 2623570 h 5321895"/>
              <a:gd name="connsiteX7" fmla="*/ 1014234 w 4783755"/>
              <a:gd name="connsiteY7" fmla="*/ 603026 h 5321895"/>
              <a:gd name="connsiteX8" fmla="*/ 657496 w 4783755"/>
              <a:gd name="connsiteY8" fmla="*/ 960914 h 5321895"/>
              <a:gd name="connsiteX9" fmla="*/ 1014234 w 4783755"/>
              <a:gd name="connsiteY9" fmla="*/ 1318803 h 5321895"/>
              <a:gd name="connsiteX10" fmla="*/ 1390222 w 4783755"/>
              <a:gd name="connsiteY10" fmla="*/ 970540 h 5321895"/>
              <a:gd name="connsiteX11" fmla="*/ 1014234 w 4783755"/>
              <a:gd name="connsiteY11" fmla="*/ 603026 h 5321895"/>
              <a:gd name="connsiteX12" fmla="*/ 3313504 w 4783755"/>
              <a:gd name="connsiteY12" fmla="*/ 23188 h 5321895"/>
              <a:gd name="connsiteX13" fmla="*/ 4783755 w 4783755"/>
              <a:gd name="connsiteY13" fmla="*/ 13562 h 5321895"/>
              <a:gd name="connsiteX14" fmla="*/ 4658627 w 4783755"/>
              <a:gd name="connsiteY14" fmla="*/ 1755792 h 5321895"/>
              <a:gd name="connsiteX15" fmla="*/ 4000915 w 4783755"/>
              <a:gd name="connsiteY15" fmla="*/ 2413504 h 5321895"/>
              <a:gd name="connsiteX16" fmla="*/ 2415161 w 4783755"/>
              <a:gd name="connsiteY16" fmla="*/ 2567508 h 5321895"/>
              <a:gd name="connsiteX17" fmla="*/ 2415160 w 4783755"/>
              <a:gd name="connsiteY17" fmla="*/ 892655 h 5321895"/>
              <a:gd name="connsiteX18" fmla="*/ 3313504 w 4783755"/>
              <a:gd name="connsiteY18" fmla="*/ 23188 h 5321895"/>
              <a:gd name="connsiteX19" fmla="*/ 0 w 4783755"/>
              <a:gd name="connsiteY19" fmla="*/ 3937 h 5321895"/>
              <a:gd name="connsiteX20" fmla="*/ 1399484 w 4783755"/>
              <a:gd name="connsiteY20" fmla="*/ 3937 h 5321895"/>
              <a:gd name="connsiteX21" fmla="*/ 2131540 w 4783755"/>
              <a:gd name="connsiteY21" fmla="*/ 735993 h 5321895"/>
              <a:gd name="connsiteX22" fmla="*/ 2141165 w 4783755"/>
              <a:gd name="connsiteY22" fmla="*/ 5321895 h 5321895"/>
              <a:gd name="connsiteX23" fmla="*/ 712806 w 4783755"/>
              <a:gd name="connsiteY23" fmla="*/ 5293019 h 5321895"/>
              <a:gd name="connsiteX24" fmla="*/ 0 w 4783755"/>
              <a:gd name="connsiteY24" fmla="*/ 4301081 h 5321895"/>
              <a:gd name="connsiteX25" fmla="*/ 0 w 4783755"/>
              <a:gd name="connsiteY25" fmla="*/ 3937 h 5321895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7385"/>
              <a:gd name="connsiteY0" fmla="*/ 2619633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347784 w 4787385"/>
              <a:gd name="connsiteY6" fmla="*/ 2619633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415161 w 4787385"/>
              <a:gd name="connsiteY6" fmla="*/ 2821764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37209"/>
              <a:gd name="connsiteX1" fmla="*/ 4000915 w 4787385"/>
              <a:gd name="connsiteY1" fmla="*/ 2619633 h 5337209"/>
              <a:gd name="connsiteX2" fmla="*/ 4658627 w 4787385"/>
              <a:gd name="connsiteY2" fmla="*/ 3277345 h 5337209"/>
              <a:gd name="connsiteX3" fmla="*/ 4783755 w 4787385"/>
              <a:gd name="connsiteY3" fmla="*/ 5337209 h 5337209"/>
              <a:gd name="connsiteX4" fmla="*/ 3005496 w 4787385"/>
              <a:gd name="connsiteY4" fmla="*/ 5029200 h 5337209"/>
              <a:gd name="connsiteX5" fmla="*/ 2347784 w 4787385"/>
              <a:gd name="connsiteY5" fmla="*/ 4371488 h 5337209"/>
              <a:gd name="connsiteX6" fmla="*/ 2415161 w 4787385"/>
              <a:gd name="connsiteY6" fmla="*/ 2821764 h 5337209"/>
              <a:gd name="connsiteX7" fmla="*/ 1014234 w 4787385"/>
              <a:gd name="connsiteY7" fmla="*/ 599089 h 5337209"/>
              <a:gd name="connsiteX8" fmla="*/ 657496 w 4787385"/>
              <a:gd name="connsiteY8" fmla="*/ 956977 h 5337209"/>
              <a:gd name="connsiteX9" fmla="*/ 1014234 w 4787385"/>
              <a:gd name="connsiteY9" fmla="*/ 1314866 h 5337209"/>
              <a:gd name="connsiteX10" fmla="*/ 1390222 w 4787385"/>
              <a:gd name="connsiteY10" fmla="*/ 966603 h 5337209"/>
              <a:gd name="connsiteX11" fmla="*/ 1014234 w 4787385"/>
              <a:gd name="connsiteY11" fmla="*/ 599089 h 5337209"/>
              <a:gd name="connsiteX12" fmla="*/ 3313504 w 4787385"/>
              <a:gd name="connsiteY12" fmla="*/ 19251 h 5337209"/>
              <a:gd name="connsiteX13" fmla="*/ 4783755 w 4787385"/>
              <a:gd name="connsiteY13" fmla="*/ 9625 h 5337209"/>
              <a:gd name="connsiteX14" fmla="*/ 4754880 w 4787385"/>
              <a:gd name="connsiteY14" fmla="*/ 1722979 h 5337209"/>
              <a:gd name="connsiteX15" fmla="*/ 3972040 w 4787385"/>
              <a:gd name="connsiteY15" fmla="*/ 2534696 h 5337209"/>
              <a:gd name="connsiteX16" fmla="*/ 2415161 w 4787385"/>
              <a:gd name="connsiteY16" fmla="*/ 2563571 h 5337209"/>
              <a:gd name="connsiteX17" fmla="*/ 2415160 w 4787385"/>
              <a:gd name="connsiteY17" fmla="*/ 888718 h 5337209"/>
              <a:gd name="connsiteX18" fmla="*/ 3313504 w 4787385"/>
              <a:gd name="connsiteY18" fmla="*/ 19251 h 5337209"/>
              <a:gd name="connsiteX19" fmla="*/ 0 w 4787385"/>
              <a:gd name="connsiteY19" fmla="*/ 0 h 5337209"/>
              <a:gd name="connsiteX20" fmla="*/ 1399484 w 4787385"/>
              <a:gd name="connsiteY20" fmla="*/ 0 h 5337209"/>
              <a:gd name="connsiteX21" fmla="*/ 2131540 w 4787385"/>
              <a:gd name="connsiteY21" fmla="*/ 732056 h 5337209"/>
              <a:gd name="connsiteX22" fmla="*/ 2141165 w 4787385"/>
              <a:gd name="connsiteY22" fmla="*/ 5317958 h 5337209"/>
              <a:gd name="connsiteX23" fmla="*/ 712806 w 4787385"/>
              <a:gd name="connsiteY23" fmla="*/ 5289082 h 5337209"/>
              <a:gd name="connsiteX24" fmla="*/ 0 w 4787385"/>
              <a:gd name="connsiteY24" fmla="*/ 4297144 h 5337209"/>
              <a:gd name="connsiteX25" fmla="*/ 0 w 4787385"/>
              <a:gd name="connsiteY25" fmla="*/ 0 h 5337209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347784 w 4787385"/>
              <a:gd name="connsiteY5" fmla="*/ 4371488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91144"/>
              <a:gd name="connsiteY0" fmla="*/ 2821764 h 5346834"/>
              <a:gd name="connsiteX1" fmla="*/ 3856536 w 4791144"/>
              <a:gd name="connsiteY1" fmla="*/ 2821764 h 5346834"/>
              <a:gd name="connsiteX2" fmla="*/ 4764505 w 4791144"/>
              <a:gd name="connsiteY2" fmla="*/ 3671980 h 5346834"/>
              <a:gd name="connsiteX3" fmla="*/ 4783755 w 4791144"/>
              <a:gd name="connsiteY3" fmla="*/ 5337209 h 5346834"/>
              <a:gd name="connsiteX4" fmla="*/ 3419382 w 4791144"/>
              <a:gd name="connsiteY4" fmla="*/ 5346834 h 5346834"/>
              <a:gd name="connsiteX5" fmla="*/ 2415160 w 4791144"/>
              <a:gd name="connsiteY5" fmla="*/ 4400364 h 5346834"/>
              <a:gd name="connsiteX6" fmla="*/ 2415161 w 4791144"/>
              <a:gd name="connsiteY6" fmla="*/ 2821764 h 5346834"/>
              <a:gd name="connsiteX7" fmla="*/ 1014234 w 4791144"/>
              <a:gd name="connsiteY7" fmla="*/ 599089 h 5346834"/>
              <a:gd name="connsiteX8" fmla="*/ 657496 w 4791144"/>
              <a:gd name="connsiteY8" fmla="*/ 956977 h 5346834"/>
              <a:gd name="connsiteX9" fmla="*/ 1014234 w 4791144"/>
              <a:gd name="connsiteY9" fmla="*/ 1314866 h 5346834"/>
              <a:gd name="connsiteX10" fmla="*/ 1390222 w 4791144"/>
              <a:gd name="connsiteY10" fmla="*/ 966603 h 5346834"/>
              <a:gd name="connsiteX11" fmla="*/ 1014234 w 4791144"/>
              <a:gd name="connsiteY11" fmla="*/ 599089 h 5346834"/>
              <a:gd name="connsiteX12" fmla="*/ 3313504 w 4791144"/>
              <a:gd name="connsiteY12" fmla="*/ 19251 h 5346834"/>
              <a:gd name="connsiteX13" fmla="*/ 4783755 w 4791144"/>
              <a:gd name="connsiteY13" fmla="*/ 9625 h 5346834"/>
              <a:gd name="connsiteX14" fmla="*/ 4754880 w 4791144"/>
              <a:gd name="connsiteY14" fmla="*/ 1722979 h 5346834"/>
              <a:gd name="connsiteX15" fmla="*/ 3972040 w 4791144"/>
              <a:gd name="connsiteY15" fmla="*/ 2534696 h 5346834"/>
              <a:gd name="connsiteX16" fmla="*/ 2415161 w 4791144"/>
              <a:gd name="connsiteY16" fmla="*/ 2563571 h 5346834"/>
              <a:gd name="connsiteX17" fmla="*/ 2415160 w 4791144"/>
              <a:gd name="connsiteY17" fmla="*/ 888718 h 5346834"/>
              <a:gd name="connsiteX18" fmla="*/ 3313504 w 4791144"/>
              <a:gd name="connsiteY18" fmla="*/ 19251 h 5346834"/>
              <a:gd name="connsiteX19" fmla="*/ 0 w 4791144"/>
              <a:gd name="connsiteY19" fmla="*/ 0 h 5346834"/>
              <a:gd name="connsiteX20" fmla="*/ 1399484 w 4791144"/>
              <a:gd name="connsiteY20" fmla="*/ 0 h 5346834"/>
              <a:gd name="connsiteX21" fmla="*/ 2131540 w 4791144"/>
              <a:gd name="connsiteY21" fmla="*/ 732056 h 5346834"/>
              <a:gd name="connsiteX22" fmla="*/ 2141165 w 4791144"/>
              <a:gd name="connsiteY22" fmla="*/ 5317958 h 5346834"/>
              <a:gd name="connsiteX23" fmla="*/ 712806 w 4791144"/>
              <a:gd name="connsiteY23" fmla="*/ 5289082 h 5346834"/>
              <a:gd name="connsiteX24" fmla="*/ 0 w 4791144"/>
              <a:gd name="connsiteY24" fmla="*/ 4297144 h 5346834"/>
              <a:gd name="connsiteX25" fmla="*/ 0 w 4791144"/>
              <a:gd name="connsiteY25" fmla="*/ 0 h 5346834"/>
              <a:gd name="connsiteX0" fmla="*/ 2415161 w 4803056"/>
              <a:gd name="connsiteY0" fmla="*/ 2821764 h 5346834"/>
              <a:gd name="connsiteX1" fmla="*/ 3856536 w 4803056"/>
              <a:gd name="connsiteY1" fmla="*/ 2821764 h 5346834"/>
              <a:gd name="connsiteX2" fmla="*/ 4764505 w 4803056"/>
              <a:gd name="connsiteY2" fmla="*/ 3671980 h 5346834"/>
              <a:gd name="connsiteX3" fmla="*/ 4783755 w 4803056"/>
              <a:gd name="connsiteY3" fmla="*/ 5337209 h 5346834"/>
              <a:gd name="connsiteX4" fmla="*/ 3419382 w 4803056"/>
              <a:gd name="connsiteY4" fmla="*/ 5346834 h 5346834"/>
              <a:gd name="connsiteX5" fmla="*/ 2415160 w 4803056"/>
              <a:gd name="connsiteY5" fmla="*/ 4400364 h 5346834"/>
              <a:gd name="connsiteX6" fmla="*/ 2415161 w 4803056"/>
              <a:gd name="connsiteY6" fmla="*/ 2821764 h 5346834"/>
              <a:gd name="connsiteX7" fmla="*/ 1014234 w 4803056"/>
              <a:gd name="connsiteY7" fmla="*/ 599089 h 5346834"/>
              <a:gd name="connsiteX8" fmla="*/ 657496 w 4803056"/>
              <a:gd name="connsiteY8" fmla="*/ 956977 h 5346834"/>
              <a:gd name="connsiteX9" fmla="*/ 1014234 w 4803056"/>
              <a:gd name="connsiteY9" fmla="*/ 1314866 h 5346834"/>
              <a:gd name="connsiteX10" fmla="*/ 1390222 w 4803056"/>
              <a:gd name="connsiteY10" fmla="*/ 966603 h 5346834"/>
              <a:gd name="connsiteX11" fmla="*/ 1014234 w 4803056"/>
              <a:gd name="connsiteY11" fmla="*/ 599089 h 5346834"/>
              <a:gd name="connsiteX12" fmla="*/ 3313504 w 4803056"/>
              <a:gd name="connsiteY12" fmla="*/ 19251 h 5346834"/>
              <a:gd name="connsiteX13" fmla="*/ 4783755 w 4803056"/>
              <a:gd name="connsiteY13" fmla="*/ 9625 h 5346834"/>
              <a:gd name="connsiteX14" fmla="*/ 4754880 w 4803056"/>
              <a:gd name="connsiteY14" fmla="*/ 1722979 h 5346834"/>
              <a:gd name="connsiteX15" fmla="*/ 3972040 w 4803056"/>
              <a:gd name="connsiteY15" fmla="*/ 2534696 h 5346834"/>
              <a:gd name="connsiteX16" fmla="*/ 2415161 w 4803056"/>
              <a:gd name="connsiteY16" fmla="*/ 2563571 h 5346834"/>
              <a:gd name="connsiteX17" fmla="*/ 2415160 w 4803056"/>
              <a:gd name="connsiteY17" fmla="*/ 888718 h 5346834"/>
              <a:gd name="connsiteX18" fmla="*/ 3313504 w 4803056"/>
              <a:gd name="connsiteY18" fmla="*/ 19251 h 5346834"/>
              <a:gd name="connsiteX19" fmla="*/ 0 w 4803056"/>
              <a:gd name="connsiteY19" fmla="*/ 0 h 5346834"/>
              <a:gd name="connsiteX20" fmla="*/ 1399484 w 4803056"/>
              <a:gd name="connsiteY20" fmla="*/ 0 h 5346834"/>
              <a:gd name="connsiteX21" fmla="*/ 2131540 w 4803056"/>
              <a:gd name="connsiteY21" fmla="*/ 732056 h 5346834"/>
              <a:gd name="connsiteX22" fmla="*/ 2141165 w 4803056"/>
              <a:gd name="connsiteY22" fmla="*/ 5317958 h 5346834"/>
              <a:gd name="connsiteX23" fmla="*/ 712806 w 4803056"/>
              <a:gd name="connsiteY23" fmla="*/ 5289082 h 5346834"/>
              <a:gd name="connsiteX24" fmla="*/ 0 w 4803056"/>
              <a:gd name="connsiteY24" fmla="*/ 4297144 h 5346834"/>
              <a:gd name="connsiteX25" fmla="*/ 0 w 4803056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0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5785 h 5350855"/>
              <a:gd name="connsiteX1" fmla="*/ 3778841 w 4792568"/>
              <a:gd name="connsiteY1" fmla="*/ 2819809 h 5350855"/>
              <a:gd name="connsiteX2" fmla="*/ 4764505 w 4792568"/>
              <a:gd name="connsiteY2" fmla="*/ 3676001 h 5350855"/>
              <a:gd name="connsiteX3" fmla="*/ 4783755 w 4792568"/>
              <a:gd name="connsiteY3" fmla="*/ 5341230 h 5350855"/>
              <a:gd name="connsiteX4" fmla="*/ 3419382 w 4792568"/>
              <a:gd name="connsiteY4" fmla="*/ 5350855 h 5350855"/>
              <a:gd name="connsiteX5" fmla="*/ 2409184 w 4792568"/>
              <a:gd name="connsiteY5" fmla="*/ 4332668 h 5350855"/>
              <a:gd name="connsiteX6" fmla="*/ 2409185 w 4792568"/>
              <a:gd name="connsiteY6" fmla="*/ 2825785 h 5350855"/>
              <a:gd name="connsiteX7" fmla="*/ 1008257 w 4792568"/>
              <a:gd name="connsiteY7" fmla="*/ 603110 h 5350855"/>
              <a:gd name="connsiteX8" fmla="*/ 657496 w 4792568"/>
              <a:gd name="connsiteY8" fmla="*/ 960998 h 5350855"/>
              <a:gd name="connsiteX9" fmla="*/ 1026187 w 4792568"/>
              <a:gd name="connsiteY9" fmla="*/ 1330840 h 5350855"/>
              <a:gd name="connsiteX10" fmla="*/ 1378269 w 4792568"/>
              <a:gd name="connsiteY10" fmla="*/ 970624 h 5350855"/>
              <a:gd name="connsiteX11" fmla="*/ 1008257 w 4792568"/>
              <a:gd name="connsiteY11" fmla="*/ 603110 h 5350855"/>
              <a:gd name="connsiteX12" fmla="*/ 3313504 w 4792568"/>
              <a:gd name="connsiteY12" fmla="*/ 23272 h 5350855"/>
              <a:gd name="connsiteX13" fmla="*/ 4783755 w 4792568"/>
              <a:gd name="connsiteY13" fmla="*/ 13646 h 5350855"/>
              <a:gd name="connsiteX14" fmla="*/ 4754880 w 4792568"/>
              <a:gd name="connsiteY14" fmla="*/ 1727000 h 5350855"/>
              <a:gd name="connsiteX15" fmla="*/ 3888369 w 4792568"/>
              <a:gd name="connsiteY15" fmla="*/ 2538717 h 5350855"/>
              <a:gd name="connsiteX16" fmla="*/ 2403208 w 4792568"/>
              <a:gd name="connsiteY16" fmla="*/ 2549663 h 5350855"/>
              <a:gd name="connsiteX17" fmla="*/ 2409184 w 4792568"/>
              <a:gd name="connsiteY17" fmla="*/ 1024221 h 5350855"/>
              <a:gd name="connsiteX18" fmla="*/ 3313504 w 4792568"/>
              <a:gd name="connsiteY18" fmla="*/ 23272 h 5350855"/>
              <a:gd name="connsiteX19" fmla="*/ 11952 w 4792568"/>
              <a:gd name="connsiteY19" fmla="*/ 15974 h 5350855"/>
              <a:gd name="connsiteX20" fmla="*/ 1262025 w 4792568"/>
              <a:gd name="connsiteY20" fmla="*/ 5343 h 5350855"/>
              <a:gd name="connsiteX21" fmla="*/ 2131540 w 4792568"/>
              <a:gd name="connsiteY21" fmla="*/ 995959 h 5350855"/>
              <a:gd name="connsiteX22" fmla="*/ 2141165 w 4792568"/>
              <a:gd name="connsiteY22" fmla="*/ 5321979 h 5350855"/>
              <a:gd name="connsiteX23" fmla="*/ 870145 w 4792568"/>
              <a:gd name="connsiteY23" fmla="*/ 5324307 h 5350855"/>
              <a:gd name="connsiteX24" fmla="*/ 0 w 4792568"/>
              <a:gd name="connsiteY24" fmla="*/ 4301165 h 5350855"/>
              <a:gd name="connsiteX25" fmla="*/ 11952 w 4792568"/>
              <a:gd name="connsiteY25" fmla="*/ 15974 h 5350855"/>
              <a:gd name="connsiteX0" fmla="*/ 2409185 w 4792568"/>
              <a:gd name="connsiteY0" fmla="*/ 2826480 h 5351550"/>
              <a:gd name="connsiteX1" fmla="*/ 3778841 w 4792568"/>
              <a:gd name="connsiteY1" fmla="*/ 2820504 h 5351550"/>
              <a:gd name="connsiteX2" fmla="*/ 4764505 w 4792568"/>
              <a:gd name="connsiteY2" fmla="*/ 3676696 h 5351550"/>
              <a:gd name="connsiteX3" fmla="*/ 4783755 w 4792568"/>
              <a:gd name="connsiteY3" fmla="*/ 5341925 h 5351550"/>
              <a:gd name="connsiteX4" fmla="*/ 3419382 w 4792568"/>
              <a:gd name="connsiteY4" fmla="*/ 5351550 h 5351550"/>
              <a:gd name="connsiteX5" fmla="*/ 2409184 w 4792568"/>
              <a:gd name="connsiteY5" fmla="*/ 4333363 h 5351550"/>
              <a:gd name="connsiteX6" fmla="*/ 2409185 w 4792568"/>
              <a:gd name="connsiteY6" fmla="*/ 2826480 h 5351550"/>
              <a:gd name="connsiteX7" fmla="*/ 1008257 w 4792568"/>
              <a:gd name="connsiteY7" fmla="*/ 603805 h 5351550"/>
              <a:gd name="connsiteX8" fmla="*/ 657496 w 4792568"/>
              <a:gd name="connsiteY8" fmla="*/ 961693 h 5351550"/>
              <a:gd name="connsiteX9" fmla="*/ 1026187 w 4792568"/>
              <a:gd name="connsiteY9" fmla="*/ 1331535 h 5351550"/>
              <a:gd name="connsiteX10" fmla="*/ 1378269 w 4792568"/>
              <a:gd name="connsiteY10" fmla="*/ 971319 h 5351550"/>
              <a:gd name="connsiteX11" fmla="*/ 1008257 w 4792568"/>
              <a:gd name="connsiteY11" fmla="*/ 603805 h 5351550"/>
              <a:gd name="connsiteX12" fmla="*/ 3313504 w 4792568"/>
              <a:gd name="connsiteY12" fmla="*/ 23967 h 5351550"/>
              <a:gd name="connsiteX13" fmla="*/ 4783755 w 4792568"/>
              <a:gd name="connsiteY13" fmla="*/ 14341 h 5351550"/>
              <a:gd name="connsiteX14" fmla="*/ 4754880 w 4792568"/>
              <a:gd name="connsiteY14" fmla="*/ 1727695 h 5351550"/>
              <a:gd name="connsiteX15" fmla="*/ 3888369 w 4792568"/>
              <a:gd name="connsiteY15" fmla="*/ 2539412 h 5351550"/>
              <a:gd name="connsiteX16" fmla="*/ 2403208 w 4792568"/>
              <a:gd name="connsiteY16" fmla="*/ 2550358 h 5351550"/>
              <a:gd name="connsiteX17" fmla="*/ 2409184 w 4792568"/>
              <a:gd name="connsiteY17" fmla="*/ 1024916 h 5351550"/>
              <a:gd name="connsiteX18" fmla="*/ 3313504 w 4792568"/>
              <a:gd name="connsiteY18" fmla="*/ 23967 h 5351550"/>
              <a:gd name="connsiteX19" fmla="*/ 11952 w 4792568"/>
              <a:gd name="connsiteY19" fmla="*/ 16669 h 5351550"/>
              <a:gd name="connsiteX20" fmla="*/ 1262025 w 4792568"/>
              <a:gd name="connsiteY20" fmla="*/ 6038 h 5351550"/>
              <a:gd name="connsiteX21" fmla="*/ 2131540 w 4792568"/>
              <a:gd name="connsiteY21" fmla="*/ 996654 h 5351550"/>
              <a:gd name="connsiteX22" fmla="*/ 2141165 w 4792568"/>
              <a:gd name="connsiteY22" fmla="*/ 5322674 h 5351550"/>
              <a:gd name="connsiteX23" fmla="*/ 870145 w 4792568"/>
              <a:gd name="connsiteY23" fmla="*/ 5325002 h 5351550"/>
              <a:gd name="connsiteX24" fmla="*/ 0 w 4792568"/>
              <a:gd name="connsiteY24" fmla="*/ 4301860 h 5351550"/>
              <a:gd name="connsiteX25" fmla="*/ 11952 w 4792568"/>
              <a:gd name="connsiteY25" fmla="*/ 16669 h 5351550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92568" h="5352811">
                <a:moveTo>
                  <a:pt x="2409185" y="2827741"/>
                </a:moveTo>
                <a:lnTo>
                  <a:pt x="3778841" y="2821765"/>
                </a:lnTo>
                <a:cubicBezTo>
                  <a:pt x="4354533" y="2835038"/>
                  <a:pt x="4764505" y="3314713"/>
                  <a:pt x="4764505" y="3677957"/>
                </a:cubicBezTo>
                <a:cubicBezTo>
                  <a:pt x="4780547" y="4271534"/>
                  <a:pt x="4806213" y="4778484"/>
                  <a:pt x="4783755" y="5343186"/>
                </a:cubicBezTo>
                <a:lnTo>
                  <a:pt x="3419382" y="5352811"/>
                </a:lnTo>
                <a:cubicBezTo>
                  <a:pt x="2719254" y="5314310"/>
                  <a:pt x="2418809" y="4830672"/>
                  <a:pt x="2409184" y="4334624"/>
                </a:cubicBezTo>
                <a:cubicBezTo>
                  <a:pt x="2409184" y="3808424"/>
                  <a:pt x="2409185" y="3353941"/>
                  <a:pt x="2409185" y="2827741"/>
                </a:cubicBezTo>
                <a:close/>
                <a:moveTo>
                  <a:pt x="1002281" y="611043"/>
                </a:moveTo>
                <a:cubicBezTo>
                  <a:pt x="750670" y="609438"/>
                  <a:pt x="653512" y="842662"/>
                  <a:pt x="657496" y="962954"/>
                </a:cubicBezTo>
                <a:cubicBezTo>
                  <a:pt x="661480" y="1083246"/>
                  <a:pt x="750669" y="1343144"/>
                  <a:pt x="1026187" y="1332796"/>
                </a:cubicBezTo>
                <a:cubicBezTo>
                  <a:pt x="1301705" y="1322448"/>
                  <a:pt x="1382253" y="1092872"/>
                  <a:pt x="1378269" y="972580"/>
                </a:cubicBezTo>
                <a:cubicBezTo>
                  <a:pt x="1374285" y="852288"/>
                  <a:pt x="1253892" y="612648"/>
                  <a:pt x="1002281" y="611043"/>
                </a:cubicBezTo>
                <a:close/>
                <a:moveTo>
                  <a:pt x="3313504" y="25228"/>
                </a:moveTo>
                <a:cubicBezTo>
                  <a:pt x="3829255" y="9186"/>
                  <a:pt x="4268004" y="31644"/>
                  <a:pt x="4783755" y="15602"/>
                </a:cubicBezTo>
                <a:cubicBezTo>
                  <a:pt x="4780548" y="798475"/>
                  <a:pt x="4806214" y="1157839"/>
                  <a:pt x="4754880" y="1728956"/>
                </a:cubicBezTo>
                <a:cubicBezTo>
                  <a:pt x="4697128" y="2236579"/>
                  <a:pt x="4271223" y="2499082"/>
                  <a:pt x="3863656" y="2548911"/>
                </a:cubicBezTo>
                <a:lnTo>
                  <a:pt x="2403208" y="2551619"/>
                </a:lnTo>
                <a:cubicBezTo>
                  <a:pt x="2403208" y="1993335"/>
                  <a:pt x="2403208" y="1632273"/>
                  <a:pt x="2409184" y="1026177"/>
                </a:cubicBezTo>
                <a:cubicBezTo>
                  <a:pt x="2421137" y="453755"/>
                  <a:pt x="2825132" y="63729"/>
                  <a:pt x="3313504" y="25228"/>
                </a:cubicBezTo>
                <a:close/>
                <a:moveTo>
                  <a:pt x="17929" y="0"/>
                </a:moveTo>
                <a:lnTo>
                  <a:pt x="1262025" y="7299"/>
                </a:lnTo>
                <a:cubicBezTo>
                  <a:pt x="1791834" y="-22583"/>
                  <a:pt x="2150790" y="545486"/>
                  <a:pt x="2131540" y="997915"/>
                </a:cubicBezTo>
                <a:cubicBezTo>
                  <a:pt x="2134748" y="2526549"/>
                  <a:pt x="2137957" y="3795301"/>
                  <a:pt x="2141165" y="5323935"/>
                </a:cubicBezTo>
                <a:lnTo>
                  <a:pt x="870145" y="5326263"/>
                </a:lnTo>
                <a:cubicBezTo>
                  <a:pt x="284598" y="5333561"/>
                  <a:pt x="0" y="4707424"/>
                  <a:pt x="0" y="4303121"/>
                </a:cubicBezTo>
                <a:cubicBezTo>
                  <a:pt x="5976" y="2868747"/>
                  <a:pt x="11953" y="1434374"/>
                  <a:pt x="1792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35748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9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967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73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76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7" name="Rak 6"/>
          <p:cNvCxnSpPr/>
          <p:nvPr userDrawn="1"/>
        </p:nvCxnSpPr>
        <p:spPr>
          <a:xfrm>
            <a:off x="838200" y="6229488"/>
            <a:ext cx="10538388" cy="0"/>
          </a:xfrm>
          <a:prstGeom prst="line">
            <a:avLst/>
          </a:prstGeom>
          <a:ln w="19050">
            <a:solidFill>
              <a:srgbClr val="E1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03" y="6301496"/>
            <a:ext cx="1368182" cy="41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1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ionkronoberg.se/vardgivare/arbetsomraden-processer/patientsakerhet/forbattrad-diagnostisk-sakerh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5CAED2F-21F4-4475-9C65-DEFAD80E5F7C}"/>
              </a:ext>
            </a:extLst>
          </p:cNvPr>
          <p:cNvSpPr/>
          <p:nvPr/>
        </p:nvSpPr>
        <p:spPr>
          <a:xfrm>
            <a:off x="0" y="1935460"/>
            <a:ext cx="12192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5400" dirty="0">
                <a:solidFill>
                  <a:schemeClr val="bg1"/>
                </a:solidFill>
                <a:latin typeface="+mj-lt"/>
              </a:rPr>
              <a:t>Diagnostisk säkerhet</a:t>
            </a:r>
          </a:p>
          <a:p>
            <a:pPr algn="ctr"/>
            <a:endParaRPr lang="sv-SE" sz="54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sv-SE" sz="24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+mj-cs"/>
              </a:rPr>
              <a:t>Prioriterat fokusområde inom patientsäkerhet i Region Kronoberg </a:t>
            </a:r>
            <a:br>
              <a:rPr lang="sv-SE" sz="22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+mj-cs"/>
              </a:rPr>
            </a:br>
            <a:br>
              <a:rPr lang="sv-SE" sz="22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+mj-cs"/>
              </a:rPr>
            </a:br>
            <a:br>
              <a:rPr lang="sv-SE" sz="4800" dirty="0">
                <a:solidFill>
                  <a:schemeClr val="bg1"/>
                </a:solidFill>
              </a:rPr>
            </a:br>
            <a:br>
              <a:rPr lang="sv-SE" sz="4800" dirty="0"/>
            </a:br>
            <a:endParaRPr lang="sv-SE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7546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FBEE736E-BB8A-4674-ADC7-2D1BA8E3A8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400" dirty="0"/>
              <a:t>Analys av 17 drabbade patienter 2018: </a:t>
            </a:r>
            <a:br>
              <a:rPr lang="sv-SE" sz="2400" dirty="0"/>
            </a:br>
            <a:r>
              <a:rPr lang="sv-SE" sz="2400" dirty="0"/>
              <a:t>kostnad för Region Kronoberg, </a:t>
            </a:r>
            <a:r>
              <a:rPr lang="sv-SE" sz="2400" dirty="0" err="1"/>
              <a:t>inkl</a:t>
            </a:r>
            <a:r>
              <a:rPr lang="sv-SE" sz="2400" dirty="0"/>
              <a:t> utomlänsvård och kostnad för LÖF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>
                <a:solidFill>
                  <a:schemeClr val="accent2"/>
                </a:solidFill>
              </a:rPr>
              <a:t>4 742 633 kr</a:t>
            </a:r>
            <a:br>
              <a:rPr lang="sv-SE" sz="2400" dirty="0"/>
            </a:br>
            <a:br>
              <a:rPr lang="sv-SE" sz="2400" dirty="0"/>
            </a:br>
            <a:br>
              <a:rPr lang="sv-SE" sz="2400" dirty="0"/>
            </a:br>
            <a:br>
              <a:rPr lang="sv-SE" sz="2400" b="0" dirty="0"/>
            </a:br>
            <a:r>
              <a:rPr lang="sv-SE" sz="2200" dirty="0"/>
              <a:t>RÄTT DIAGNOS!</a:t>
            </a:r>
            <a:br>
              <a:rPr lang="sv-SE" sz="2200" dirty="0"/>
            </a:br>
            <a:br>
              <a:rPr lang="sv-SE" sz="2200" dirty="0"/>
            </a:br>
            <a:r>
              <a:rPr lang="sv-SE" sz="2200" b="0" dirty="0"/>
              <a:t>TRE-REGELN: tre frågor, tre differentialdiagnoser</a:t>
            </a:r>
            <a:br>
              <a:rPr lang="sv-SE" sz="2200" b="0" dirty="0"/>
            </a:br>
            <a:r>
              <a:rPr lang="sv-SE" sz="2200" b="0" dirty="0"/>
              <a:t>• Vad talar </a:t>
            </a:r>
            <a:r>
              <a:rPr lang="sv-SE" sz="2200" b="0" i="1" dirty="0"/>
              <a:t>för </a:t>
            </a:r>
            <a:r>
              <a:rPr lang="sv-SE" sz="2200" b="0" dirty="0"/>
              <a:t>diagnosen?</a:t>
            </a:r>
            <a:br>
              <a:rPr lang="sv-SE" sz="2200" b="0" dirty="0"/>
            </a:br>
            <a:r>
              <a:rPr lang="sv-SE" sz="2200" b="0" dirty="0"/>
              <a:t>• Vad talar </a:t>
            </a:r>
            <a:r>
              <a:rPr lang="sv-SE" sz="2200" b="0" i="1" dirty="0"/>
              <a:t>emot </a:t>
            </a:r>
            <a:r>
              <a:rPr lang="sv-SE" sz="2200" b="0" dirty="0"/>
              <a:t>diagnosen?</a:t>
            </a:r>
            <a:br>
              <a:rPr lang="sv-SE" sz="2200" b="0" dirty="0"/>
            </a:br>
            <a:r>
              <a:rPr lang="sv-SE" sz="2200" b="0" dirty="0"/>
              <a:t>• Vad kan det annars vara?</a:t>
            </a:r>
            <a:br>
              <a:rPr lang="sv-SE" sz="2200" b="0" dirty="0"/>
            </a:br>
            <a:br>
              <a:rPr lang="sv-SE" sz="2200" b="0" dirty="0"/>
            </a:br>
            <a:r>
              <a:rPr lang="sv-SE" sz="2200" b="0" dirty="0"/>
              <a:t>• Ta en paus, tänk efter, prata högt!</a:t>
            </a:r>
            <a:br>
              <a:rPr lang="sv-SE" sz="2200" b="0" dirty="0"/>
            </a:br>
            <a:r>
              <a:rPr lang="sv-SE" sz="2200" b="0" dirty="0"/>
              <a:t>• Teamarbete!</a:t>
            </a:r>
            <a:br>
              <a:rPr lang="sv-SE" sz="2200" dirty="0"/>
            </a:br>
            <a:endParaRPr lang="sv-SE" sz="2200" dirty="0"/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497BC786-9DE0-4604-9000-D2C53676FF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073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581117"/>
          </a:xfrm>
        </p:spPr>
        <p:txBody>
          <a:bodyPr>
            <a:normAutofit/>
          </a:bodyPr>
          <a:lstStyle/>
          <a:p>
            <a:r>
              <a:rPr lang="sv-SE" dirty="0"/>
              <a:t>Vi ska förbättra den diagnostiska säkerheten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425147"/>
            <a:ext cx="10515600" cy="3576641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Diagnostiska fel/brister -&gt; förbättrad diagnostisk säkerhet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70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E6D3D0-DC83-45D0-9DE6-265E6F2C2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609445"/>
          </a:xfrm>
        </p:spPr>
        <p:txBody>
          <a:bodyPr>
            <a:normAutofit/>
          </a:bodyPr>
          <a:lstStyle/>
          <a:p>
            <a:r>
              <a:rPr lang="sv-SE" dirty="0"/>
              <a:t>Tips för </a:t>
            </a:r>
            <a:br>
              <a:rPr lang="sv-SE" dirty="0"/>
            </a:br>
            <a:r>
              <a:rPr lang="sv-SE" dirty="0"/>
              <a:t>förbättrad diagnostisk säkerhet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FB4EE8-08E0-4FF5-9F5C-8C97F09DE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br>
              <a:rPr lang="sv-SE" dirty="0"/>
            </a:br>
            <a:r>
              <a:rPr lang="sv-SE" dirty="0"/>
              <a:t>• Skriv symtom istället för diagnos vid bokningar</a:t>
            </a:r>
            <a:br>
              <a:rPr lang="sv-SE" dirty="0"/>
            </a:br>
            <a:r>
              <a:rPr lang="sv-SE" dirty="0"/>
              <a:t>• Skriv remiss i direkt anslutning till patienten.</a:t>
            </a:r>
            <a:br>
              <a:rPr lang="sv-SE" dirty="0"/>
            </a:br>
            <a:r>
              <a:rPr lang="sv-SE" dirty="0"/>
              <a:t>• Vidimera svar och bevaka remisser.</a:t>
            </a:r>
            <a:br>
              <a:rPr lang="sv-SE" dirty="0"/>
            </a:br>
            <a:r>
              <a:rPr lang="sv-SE" dirty="0"/>
              <a:t>• Tappa inte bort patienten! Slut cirkeln.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317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AA863F73-850F-4EAB-8BA9-9816C236A344}"/>
              </a:ext>
            </a:extLst>
          </p:cNvPr>
          <p:cNvSpPr/>
          <p:nvPr/>
        </p:nvSpPr>
        <p:spPr>
          <a:xfrm>
            <a:off x="838200" y="3812976"/>
            <a:ext cx="10515600" cy="11756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12F5C4-C421-4239-B3EB-FC015538F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sv-SE" dirty="0"/>
              <a:t>TRE-REGELN: tre frågor, tre differentialdiagnoser</a:t>
            </a:r>
            <a:br>
              <a:rPr lang="sv-SE" dirty="0"/>
            </a:br>
            <a:r>
              <a:rPr lang="sv-SE" dirty="0"/>
              <a:t>• Vad talar </a:t>
            </a:r>
            <a:r>
              <a:rPr lang="sv-SE" i="1" dirty="0"/>
              <a:t>för </a:t>
            </a:r>
            <a:r>
              <a:rPr lang="sv-SE" dirty="0"/>
              <a:t>diagnosen?</a:t>
            </a:r>
            <a:br>
              <a:rPr lang="sv-SE" dirty="0"/>
            </a:br>
            <a:r>
              <a:rPr lang="sv-SE" dirty="0"/>
              <a:t>• Vad talar </a:t>
            </a:r>
            <a:r>
              <a:rPr lang="sv-SE" i="1" dirty="0"/>
              <a:t>emot </a:t>
            </a:r>
            <a:r>
              <a:rPr lang="sv-SE" dirty="0"/>
              <a:t>diagnosen?</a:t>
            </a:r>
            <a:br>
              <a:rPr lang="sv-SE" dirty="0"/>
            </a:br>
            <a:r>
              <a:rPr lang="sv-SE" dirty="0"/>
              <a:t>• Vad kan det annars vara?</a:t>
            </a:r>
            <a:br>
              <a:rPr lang="sv-SE" dirty="0"/>
            </a:br>
            <a:br>
              <a:rPr lang="sv-SE" dirty="0"/>
            </a:br>
            <a:r>
              <a:rPr lang="sv-SE" dirty="0">
                <a:solidFill>
                  <a:schemeClr val="bg1"/>
                </a:solidFill>
              </a:rPr>
              <a:t>• Ta en paus, tänk efter, prata högt!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• Teamarbete!</a:t>
            </a:r>
            <a:br>
              <a:rPr lang="sv-SE" dirty="0"/>
            </a:br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8997BB5A-14DC-465C-878D-B0673279B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Rätt diagnos</a:t>
            </a:r>
          </a:p>
        </p:txBody>
      </p:sp>
    </p:spTree>
    <p:extLst>
      <p:ext uri="{BB962C8B-B14F-4D97-AF65-F5344CB8AC3E}">
        <p14:creationId xmlns:p14="http://schemas.microsoft.com/office/powerpoint/2010/main" val="87501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79091A9-FE61-4A9F-99AF-C7AD7F09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Diagnostisk säkerhet</a:t>
            </a:r>
            <a:br>
              <a:rPr lang="sv-SE" dirty="0"/>
            </a:br>
            <a:r>
              <a:rPr lang="sv-SE" sz="3200" b="0" dirty="0"/>
              <a:t>- vad är det och vad är det inte?</a:t>
            </a:r>
            <a:endParaRPr lang="sv-SE" b="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255151-70F9-4F5E-A631-08077F44D78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v-SE" b="1" dirty="0"/>
              <a:t>Diagnostisk säkerhet </a:t>
            </a:r>
            <a:r>
              <a:rPr lang="sv-SE" b="1" dirty="0">
                <a:solidFill>
                  <a:schemeClr val="accent2"/>
                </a:solidFill>
              </a:rPr>
              <a:t>innebär </a:t>
            </a:r>
            <a:r>
              <a:rPr lang="sv-SE" b="1" dirty="0"/>
              <a:t>att man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dirty="0"/>
              <a:t>formulerar en utredningsplan som minskar risken att utredningen avbryts i förtid.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dirty="0"/>
              <a:t>bevakar utredningens tidsåtgång för att inte en försenad diagnos ska inträffa.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dirty="0"/>
              <a:t>har en kostnadsmedvetenhet.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dirty="0"/>
              <a:t>söker en förklaring till patientens besvär.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dirty="0"/>
              <a:t>beaktar risk för diagnostiska misstag.</a:t>
            </a:r>
          </a:p>
          <a:p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4CD925C-19C2-4AF5-B035-F1BDAEB2B2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v-SE" b="1" dirty="0"/>
              <a:t>Diagnostisk säkerhet </a:t>
            </a:r>
            <a:r>
              <a:rPr lang="sv-SE" b="1" dirty="0">
                <a:solidFill>
                  <a:schemeClr val="accent2"/>
                </a:solidFill>
              </a:rPr>
              <a:t>innebär inte </a:t>
            </a:r>
            <a:r>
              <a:rPr lang="sv-SE" b="1" dirty="0"/>
              <a:t>att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dirty="0"/>
              <a:t>utreda för alla tänkbara diagnoser samtidigt.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dirty="0"/>
              <a:t>beställa alla prover på en gång.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dirty="0"/>
              <a:t>beställa alla undersökningar på en gång.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dirty="0"/>
              <a:t>utreda tillstånd som inte är aktuella att behandla.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4244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Mer information: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164"/>
          </a:xfrm>
        </p:spPr>
        <p:txBody>
          <a:bodyPr/>
          <a:lstStyle/>
          <a:p>
            <a:endParaRPr lang="sv-SE" dirty="0">
              <a:hlinkClick r:id="rId2"/>
            </a:endParaRPr>
          </a:p>
          <a:p>
            <a:endParaRPr lang="sv-SE" dirty="0">
              <a:hlinkClick r:id="rId2"/>
            </a:endParaRPr>
          </a:p>
          <a:p>
            <a:endParaRPr lang="sv-SE">
              <a:hlinkClick r:id="rId2"/>
            </a:endParaRPr>
          </a:p>
          <a:p>
            <a:r>
              <a:rPr lang="sv-SE" dirty="0">
                <a:hlinkClick r:id="rId2"/>
              </a:rPr>
              <a:t>http://www.regionkronoberg.se/vardgivare/arbetsomraden-processer/patientsakerhet/forbattrad-diagnostisk-sakerhet/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sz="16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6754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_kr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3B81A"/>
      </a:accent1>
      <a:accent2>
        <a:srgbClr val="E13288"/>
      </a:accent2>
      <a:accent3>
        <a:srgbClr val="4A6E51"/>
      </a:accent3>
      <a:accent4>
        <a:srgbClr val="FFD300"/>
      </a:accent4>
      <a:accent5>
        <a:srgbClr val="830628"/>
      </a:accent5>
      <a:accent6>
        <a:srgbClr val="A05599"/>
      </a:accent6>
      <a:hlink>
        <a:srgbClr val="4A6E51"/>
      </a:hlink>
      <a:folHlink>
        <a:srgbClr val="83B81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51D0B8-EB72-472F-9313-E6569998134E}" vid="{15C29FF2-4D51-431C-A993-AB62833E730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PowerPointmall_bred</Template>
  <TotalTime>243</TotalTime>
  <Words>314</Words>
  <Application>Microsoft Office PowerPoint</Application>
  <PresentationFormat>Bredbild</PresentationFormat>
  <Paragraphs>36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Office-tema</vt:lpstr>
      <vt:lpstr>PowerPoint-presentation</vt:lpstr>
      <vt:lpstr>Analys av 17 drabbade patienter 2018:  kostnad för Region Kronoberg, inkl utomlänsvård och kostnad för LÖF  4 742 633 kr    RÄTT DIAGNOS!  TRE-REGELN: tre frågor, tre differentialdiagnoser • Vad talar för diagnosen? • Vad talar emot diagnosen? • Vad kan det annars vara?  • Ta en paus, tänk efter, prata högt! • Teamarbete! </vt:lpstr>
      <vt:lpstr>Vi ska förbättra den diagnostiska säkerheten</vt:lpstr>
      <vt:lpstr>Tips för  förbättrad diagnostisk säkerhet</vt:lpstr>
      <vt:lpstr>Rätt diagnos</vt:lpstr>
      <vt:lpstr>Diagnostisk säkerhet - vad är det och vad är det inte?</vt:lpstr>
      <vt:lpstr>Mer information: </vt:lpstr>
    </vt:vector>
  </TitlesOfParts>
  <Company>Region Kronoberg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Hördegård Linda SHV ambulansen Växjö</dc:creator>
  <cp:lastModifiedBy>Kenstam Maria RST kommunikationsavd</cp:lastModifiedBy>
  <cp:revision>9</cp:revision>
  <dcterms:created xsi:type="dcterms:W3CDTF">2020-02-17T11:43:14Z</dcterms:created>
  <dcterms:modified xsi:type="dcterms:W3CDTF">2020-02-25T07:07:33Z</dcterms:modified>
</cp:coreProperties>
</file>