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60" r:id="rId3"/>
    <p:sldId id="264" r:id="rId4"/>
    <p:sldId id="261" r:id="rId5"/>
    <p:sldId id="262" r:id="rId6"/>
    <p:sldId id="263" r:id="rId7"/>
    <p:sldId id="25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6BE91-6AD9-4F0C-A3B3-EFEEAEF9A6CA}" type="datetimeFigureOut">
              <a:rPr lang="sv-SE" smtClean="0"/>
              <a:t>2020-02-25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3EDAF-AA29-4B52-9B64-931FC866990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75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9CE23-7E15-4D19-899C-300097DF1D83}" type="datetimeFigureOut">
              <a:rPr lang="sv-SE" smtClean="0"/>
              <a:t>2020-02-25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0CDCA-DADC-42C9-B8AB-DA734AC42C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69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574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ionkronoberg.se/vardgivare/arbetsomraden-processer/patientsakerhet/forbattrad-diagnostisk-sakerh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5CAED2F-21F4-4475-9C65-DEFAD80E5F7C}"/>
              </a:ext>
            </a:extLst>
          </p:cNvPr>
          <p:cNvSpPr/>
          <p:nvPr/>
        </p:nvSpPr>
        <p:spPr>
          <a:xfrm>
            <a:off x="0" y="1935460"/>
            <a:ext cx="12192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5400" dirty="0">
                <a:solidFill>
                  <a:schemeClr val="bg1"/>
                </a:solidFill>
                <a:latin typeface="+mj-lt"/>
              </a:rPr>
              <a:t>Diagnostisk säkerhet</a:t>
            </a:r>
          </a:p>
          <a:p>
            <a:pPr algn="ctr"/>
            <a:endParaRPr lang="sv-SE" sz="54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sv-SE" sz="2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rPr>
              <a:t>Prioriterat fokusområde inom patientsäkerhet i Region Kronoberg </a:t>
            </a:r>
            <a:br>
              <a:rPr lang="sv-SE" sz="2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rPr>
            </a:br>
            <a:br>
              <a:rPr lang="sv-SE" sz="2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rPr>
            </a:br>
            <a:br>
              <a:rPr lang="sv-SE" sz="4800" dirty="0">
                <a:solidFill>
                  <a:schemeClr val="bg1"/>
                </a:solidFill>
              </a:rPr>
            </a:br>
            <a:br>
              <a:rPr lang="sv-SE" sz="4800" dirty="0"/>
            </a:br>
            <a:endParaRPr lang="sv-SE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7546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FBEE736E-BB8A-4674-ADC7-2D1BA8E3A8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Analys av 17 drabbade patienter 2018: </a:t>
            </a:r>
            <a:br>
              <a:rPr lang="sv-SE" sz="2400" dirty="0"/>
            </a:br>
            <a:r>
              <a:rPr lang="sv-SE" sz="2400" dirty="0"/>
              <a:t>kostnad för Region Kronoberg, </a:t>
            </a:r>
            <a:r>
              <a:rPr lang="sv-SE" sz="2400" dirty="0" err="1"/>
              <a:t>inkl</a:t>
            </a:r>
            <a:r>
              <a:rPr lang="sv-SE" sz="2400" dirty="0"/>
              <a:t> utomlänsvård och kostnad för LÖF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>
                <a:solidFill>
                  <a:schemeClr val="accent2"/>
                </a:solidFill>
              </a:rPr>
              <a:t>4 742 633 kr</a:t>
            </a:r>
            <a:br>
              <a:rPr lang="sv-SE" sz="2400" dirty="0"/>
            </a:br>
            <a:br>
              <a:rPr lang="sv-SE" sz="2400" dirty="0"/>
            </a:br>
            <a:br>
              <a:rPr lang="sv-SE" sz="2400" dirty="0"/>
            </a:br>
            <a:br>
              <a:rPr lang="sv-SE" sz="2400" b="0" dirty="0"/>
            </a:br>
            <a:r>
              <a:rPr lang="sv-SE" sz="2200" dirty="0"/>
              <a:t>RÄTT DIAGNOS!</a:t>
            </a:r>
            <a:br>
              <a:rPr lang="sv-SE" sz="2200" dirty="0"/>
            </a:br>
            <a:br>
              <a:rPr lang="sv-SE" sz="2200" dirty="0"/>
            </a:br>
            <a:r>
              <a:rPr lang="sv-SE" sz="2200" b="0" dirty="0"/>
              <a:t>TRE-REGELN: tre frågor, tre differentialdiagnoser</a:t>
            </a:r>
            <a:br>
              <a:rPr lang="sv-SE" sz="2200" b="0" dirty="0"/>
            </a:br>
            <a:r>
              <a:rPr lang="sv-SE" sz="2200" b="0" dirty="0"/>
              <a:t>• Vad talar </a:t>
            </a:r>
            <a:r>
              <a:rPr lang="sv-SE" sz="2200" b="0" i="1" dirty="0"/>
              <a:t>för </a:t>
            </a:r>
            <a:r>
              <a:rPr lang="sv-SE" sz="2200" b="0" dirty="0"/>
              <a:t>diagnosen?</a:t>
            </a:r>
            <a:br>
              <a:rPr lang="sv-SE" sz="2200" b="0" dirty="0"/>
            </a:br>
            <a:r>
              <a:rPr lang="sv-SE" sz="2200" b="0" dirty="0"/>
              <a:t>• Vad talar </a:t>
            </a:r>
            <a:r>
              <a:rPr lang="sv-SE" sz="2200" b="0" i="1" dirty="0"/>
              <a:t>emot </a:t>
            </a:r>
            <a:r>
              <a:rPr lang="sv-SE" sz="2200" b="0" dirty="0"/>
              <a:t>diagnosen?</a:t>
            </a:r>
            <a:br>
              <a:rPr lang="sv-SE" sz="2200" b="0" dirty="0"/>
            </a:br>
            <a:r>
              <a:rPr lang="sv-SE" sz="2200" b="0" dirty="0"/>
              <a:t>• Vad kan det annars vara?</a:t>
            </a:r>
            <a:br>
              <a:rPr lang="sv-SE" sz="2200" b="0" dirty="0"/>
            </a:br>
            <a:br>
              <a:rPr lang="sv-SE" sz="2200" b="0" dirty="0"/>
            </a:br>
            <a:r>
              <a:rPr lang="sv-SE" sz="2200" b="0" dirty="0"/>
              <a:t>• Ta en paus, tänk efter, prata högt!</a:t>
            </a:r>
            <a:br>
              <a:rPr lang="sv-SE" sz="2200" b="0" dirty="0"/>
            </a:br>
            <a:r>
              <a:rPr lang="sv-SE" sz="2200" b="0" dirty="0"/>
              <a:t>• Teamarbete!</a:t>
            </a:r>
            <a:br>
              <a:rPr lang="sv-SE" sz="2200" dirty="0"/>
            </a:br>
            <a:endParaRPr lang="sv-SE" sz="2200" dirty="0"/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497BC786-9DE0-4604-9000-D2C53676FF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073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581117"/>
          </a:xfrm>
        </p:spPr>
        <p:txBody>
          <a:bodyPr>
            <a:normAutofit/>
          </a:bodyPr>
          <a:lstStyle/>
          <a:p>
            <a:r>
              <a:rPr lang="sv-SE" dirty="0"/>
              <a:t>Vi ska förbättra den diagnostiska säkerheten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425147"/>
            <a:ext cx="10515600" cy="3576641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Diagnostiska fel/brister -&gt; förbättrad diagnostisk säkerhet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70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E6D3D0-DC83-45D0-9DE6-265E6F2C2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609445"/>
          </a:xfrm>
        </p:spPr>
        <p:txBody>
          <a:bodyPr>
            <a:normAutofit/>
          </a:bodyPr>
          <a:lstStyle/>
          <a:p>
            <a:r>
              <a:rPr lang="sv-SE" dirty="0"/>
              <a:t>Tips för </a:t>
            </a:r>
            <a:br>
              <a:rPr lang="sv-SE" dirty="0"/>
            </a:br>
            <a:r>
              <a:rPr lang="sv-SE" dirty="0"/>
              <a:t>förbättrad diagnostisk säkerhet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FB4EE8-08E0-4FF5-9F5C-8C97F09DE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br>
              <a:rPr lang="sv-SE" dirty="0"/>
            </a:br>
            <a:r>
              <a:rPr lang="sv-SE" dirty="0"/>
              <a:t>• Skriv symtom istället för diagnos vid bokningar</a:t>
            </a:r>
            <a:br>
              <a:rPr lang="sv-SE" dirty="0"/>
            </a:br>
            <a:r>
              <a:rPr lang="sv-SE" dirty="0"/>
              <a:t>• Skriv remiss i direkt anslutning till patienten.</a:t>
            </a:r>
            <a:br>
              <a:rPr lang="sv-SE" dirty="0"/>
            </a:br>
            <a:r>
              <a:rPr lang="sv-SE" dirty="0"/>
              <a:t>• Vidimera svar och bevaka remisser.</a:t>
            </a:r>
            <a:br>
              <a:rPr lang="sv-SE" dirty="0"/>
            </a:br>
            <a:r>
              <a:rPr lang="sv-SE" dirty="0"/>
              <a:t>• Tappa inte bort patienten! Slut cirkeln.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317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AA863F73-850F-4EAB-8BA9-9816C236A344}"/>
              </a:ext>
            </a:extLst>
          </p:cNvPr>
          <p:cNvSpPr/>
          <p:nvPr/>
        </p:nvSpPr>
        <p:spPr>
          <a:xfrm>
            <a:off x="838200" y="3812976"/>
            <a:ext cx="10515600" cy="1175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12F5C4-C421-4239-B3EB-FC015538F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sv-SE" dirty="0"/>
              <a:t>TRE-REGELN: tre frågor, tre differentialdiagnoser</a:t>
            </a:r>
            <a:br>
              <a:rPr lang="sv-SE" dirty="0"/>
            </a:br>
            <a:r>
              <a:rPr lang="sv-SE" dirty="0"/>
              <a:t>• Vad talar </a:t>
            </a:r>
            <a:r>
              <a:rPr lang="sv-SE" i="1" dirty="0"/>
              <a:t>för </a:t>
            </a:r>
            <a:r>
              <a:rPr lang="sv-SE" dirty="0"/>
              <a:t>diagnosen?</a:t>
            </a:r>
            <a:br>
              <a:rPr lang="sv-SE" dirty="0"/>
            </a:br>
            <a:r>
              <a:rPr lang="sv-SE" dirty="0"/>
              <a:t>• Vad talar </a:t>
            </a:r>
            <a:r>
              <a:rPr lang="sv-SE" i="1" dirty="0"/>
              <a:t>emot </a:t>
            </a:r>
            <a:r>
              <a:rPr lang="sv-SE" dirty="0"/>
              <a:t>diagnosen?</a:t>
            </a:r>
            <a:br>
              <a:rPr lang="sv-SE" dirty="0"/>
            </a:br>
            <a:r>
              <a:rPr lang="sv-SE" dirty="0"/>
              <a:t>• Vad kan det annars vara?</a:t>
            </a:r>
            <a:br>
              <a:rPr lang="sv-SE" dirty="0"/>
            </a:br>
            <a:br>
              <a:rPr lang="sv-SE" dirty="0"/>
            </a:br>
            <a:r>
              <a:rPr lang="sv-SE" dirty="0">
                <a:solidFill>
                  <a:schemeClr val="bg1"/>
                </a:solidFill>
              </a:rPr>
              <a:t>• Ta en paus, tänk efter, prata högt!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• Teamarbete!</a:t>
            </a:r>
            <a:br>
              <a:rPr lang="sv-SE" dirty="0"/>
            </a:br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8997BB5A-14DC-465C-878D-B0673279B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Rätt diagnos</a:t>
            </a:r>
          </a:p>
        </p:txBody>
      </p:sp>
    </p:spTree>
    <p:extLst>
      <p:ext uri="{BB962C8B-B14F-4D97-AF65-F5344CB8AC3E}">
        <p14:creationId xmlns:p14="http://schemas.microsoft.com/office/powerpoint/2010/main" val="87501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79091A9-FE61-4A9F-99AF-C7AD7F09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Diagnostisk säkerhet</a:t>
            </a:r>
            <a:br>
              <a:rPr lang="sv-SE" dirty="0"/>
            </a:br>
            <a:r>
              <a:rPr lang="sv-SE" sz="3200" b="0" dirty="0"/>
              <a:t>- vad är det och vad är det inte?</a:t>
            </a: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255151-70F9-4F5E-A631-08077F44D7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v-SE" b="1" dirty="0"/>
              <a:t>Diagnostisk säkerhet </a:t>
            </a:r>
            <a:r>
              <a:rPr lang="sv-SE" b="1" dirty="0">
                <a:solidFill>
                  <a:schemeClr val="accent2"/>
                </a:solidFill>
              </a:rPr>
              <a:t>innebär </a:t>
            </a:r>
            <a:r>
              <a:rPr lang="sv-SE" b="1" dirty="0"/>
              <a:t>att man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dirty="0"/>
              <a:t>formulerar en utredningsplan som minskar risken att utredningen avbryts i förtid.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dirty="0"/>
              <a:t>bevakar utredningens tidsåtgång för att inte en försenad diagnos ska inträffa.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dirty="0"/>
              <a:t>har en kostnadsmedvetenhet.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dirty="0"/>
              <a:t>söker en förklaring till patientens besvär.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dirty="0"/>
              <a:t>beaktar risk för diagnostiska misstag.</a:t>
            </a:r>
          </a:p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4CD925C-19C2-4AF5-B035-F1BDAEB2B2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v-SE" b="1" dirty="0"/>
              <a:t>Diagnostisk säkerhet </a:t>
            </a:r>
            <a:r>
              <a:rPr lang="sv-SE" b="1" dirty="0">
                <a:solidFill>
                  <a:schemeClr val="accent2"/>
                </a:solidFill>
              </a:rPr>
              <a:t>innebär inte </a:t>
            </a:r>
            <a:r>
              <a:rPr lang="sv-SE" b="1" dirty="0"/>
              <a:t>att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dirty="0"/>
              <a:t>utreda för alla tänkbara diagnoser samtidigt.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dirty="0"/>
              <a:t>beställa alla prover på en gång.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dirty="0"/>
              <a:t>beställa alla undersökningar på en gång.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dirty="0"/>
              <a:t>utreda tillstånd som inte är aktuella att behandla.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424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Mer information: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164"/>
          </a:xfrm>
        </p:spPr>
        <p:txBody>
          <a:bodyPr/>
          <a:lstStyle/>
          <a:p>
            <a:endParaRPr lang="sv-SE" dirty="0">
              <a:hlinkClick r:id="rId2"/>
            </a:endParaRPr>
          </a:p>
          <a:p>
            <a:endParaRPr lang="sv-SE" dirty="0">
              <a:hlinkClick r:id="rId2"/>
            </a:endParaRPr>
          </a:p>
          <a:p>
            <a:endParaRPr lang="sv-SE">
              <a:hlinkClick r:id="rId2"/>
            </a:endParaRPr>
          </a:p>
          <a:p>
            <a:r>
              <a:rPr lang="sv-SE" dirty="0">
                <a:hlinkClick r:id="rId2"/>
              </a:rPr>
              <a:t>http://www.regionkronoberg.se/vardgivare/arbetsomraden-processer/patientsakerhet/forbattrad-diagnostisk-sakerhet/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sz="16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6754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PowerPointmall_bred</Template>
  <TotalTime>243</TotalTime>
  <Words>314</Words>
  <Application>Microsoft Office PowerPoint</Application>
  <PresentationFormat>Bredbild</PresentationFormat>
  <Paragraphs>36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Office-tema</vt:lpstr>
      <vt:lpstr>PowerPoint-presentation</vt:lpstr>
      <vt:lpstr>Analys av 17 drabbade patienter 2018:  kostnad för Region Kronoberg, inkl utomlänsvård och kostnad för LÖF  4 742 633 kr    RÄTT DIAGNOS!  TRE-REGELN: tre frågor, tre differentialdiagnoser • Vad talar för diagnosen? • Vad talar emot diagnosen? • Vad kan det annars vara?  • Ta en paus, tänk efter, prata högt! • Teamarbete! </vt:lpstr>
      <vt:lpstr>Vi ska förbättra den diagnostiska säkerheten</vt:lpstr>
      <vt:lpstr>Tips för  förbättrad diagnostisk säkerhet</vt:lpstr>
      <vt:lpstr>Rätt diagnos</vt:lpstr>
      <vt:lpstr>Diagnostisk säkerhet - vad är det och vad är det inte?</vt:lpstr>
      <vt:lpstr>Mer information: </vt:lpstr>
    </vt:vector>
  </TitlesOfParts>
  <Company>Region Kronoberg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Hördegård Linda SHV ambulansen Växjö</dc:creator>
  <cp:lastModifiedBy>Kenstam Maria RST kommunikationsavd</cp:lastModifiedBy>
  <cp:revision>9</cp:revision>
  <dcterms:created xsi:type="dcterms:W3CDTF">2020-02-17T11:43:14Z</dcterms:created>
  <dcterms:modified xsi:type="dcterms:W3CDTF">2020-02-25T07:07:33Z</dcterms:modified>
</cp:coreProperties>
</file>