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5"/>
  </p:notesMasterIdLst>
  <p:sldIdLst>
    <p:sldId id="362" r:id="rId3"/>
    <p:sldId id="281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70" r:id="rId13"/>
    <p:sldId id="31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55033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tranat.ltkronoberg.se/utveckling-och-styrning/kvalitet-och-forbattringar/forbattringsverktyg/#tab-5413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hyperlink" Target="http://www.ltkalmar.se/ImageVault/Images/id_2233/conversionFormat_0/scope_0/webSafe_1/ImageVaultHandler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31" y="615530"/>
            <a:ext cx="8098469" cy="3535156"/>
          </a:xfrm>
        </p:spPr>
        <p:txBody>
          <a:bodyPr/>
          <a:lstStyle/>
          <a:p>
            <a:r>
              <a:rPr lang="sv-SE" dirty="0"/>
              <a:t>Påverkansdiagram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Version oktober 2025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B162C8-07CC-4701-BFB6-A8FC2EB9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157568"/>
            <a:ext cx="8985132" cy="65428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7175FD6-A10B-483B-83C5-89D36AC4D028}"/>
              </a:ext>
            </a:extLst>
          </p:cNvPr>
          <p:cNvSpPr/>
          <p:nvPr/>
        </p:nvSpPr>
        <p:spPr>
          <a:xfrm>
            <a:off x="688157" y="0"/>
            <a:ext cx="1527142" cy="6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B2D911-9666-416F-B44C-F1669E9B606C}"/>
              </a:ext>
            </a:extLst>
          </p:cNvPr>
          <p:cNvSpPr txBox="1"/>
          <p:nvPr/>
        </p:nvSpPr>
        <p:spPr>
          <a:xfrm>
            <a:off x="898357" y="3429000"/>
            <a:ext cx="180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Jag ska under år xx gå ner 5 kg i vikt på ett hållbart sätt för att nå en normalvikt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A198F5-E1B4-46B3-8321-4A623CD2E0CC}"/>
              </a:ext>
            </a:extLst>
          </p:cNvPr>
          <p:cNvSpPr txBox="1"/>
          <p:nvPr/>
        </p:nvSpPr>
        <p:spPr>
          <a:xfrm>
            <a:off x="3850105" y="1636295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Vad jag äter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CABAC8C-854C-48D1-A1C3-CADAF1CFBB57}"/>
              </a:ext>
            </a:extLst>
          </p:cNvPr>
          <p:cNvSpPr txBox="1"/>
          <p:nvPr/>
        </p:nvSpPr>
        <p:spPr>
          <a:xfrm>
            <a:off x="3850105" y="2868801"/>
            <a:ext cx="158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rör på mig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9FB03C2-1579-4002-93FE-B3149E3C6ECA}"/>
              </a:ext>
            </a:extLst>
          </p:cNvPr>
          <p:cNvSpPr txBox="1"/>
          <p:nvPr/>
        </p:nvSpPr>
        <p:spPr>
          <a:xfrm>
            <a:off x="3850104" y="456917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sover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E2870B-1379-44DC-845A-2D3FD708C980}"/>
              </a:ext>
            </a:extLst>
          </p:cNvPr>
          <p:cNvSpPr txBox="1"/>
          <p:nvPr/>
        </p:nvSpPr>
        <p:spPr>
          <a:xfrm>
            <a:off x="3802754" y="587862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Titta på film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D0B53A-9316-4346-9535-3836970C2D13}"/>
              </a:ext>
            </a:extLst>
          </p:cNvPr>
          <p:cNvSpPr txBox="1"/>
          <p:nvPr/>
        </p:nvSpPr>
        <p:spPr>
          <a:xfrm>
            <a:off x="3408946" y="234511"/>
            <a:ext cx="24704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Primära påverkansfaktorer</a:t>
            </a:r>
          </a:p>
          <a:p>
            <a:pPr marL="285750" indent="-285750">
              <a:buFontTx/>
              <a:buChar char="-"/>
            </a:pPr>
            <a:r>
              <a:rPr lang="sv-SE" sz="1200" b="1" dirty="0"/>
              <a:t>Vad</a:t>
            </a:r>
            <a:r>
              <a:rPr lang="sv-SE" sz="1200" dirty="0"/>
              <a:t> påverka målet?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Mätbart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FEA4DE-4287-4B3D-BED7-B0F18835E5D8}"/>
              </a:ext>
            </a:extLst>
          </p:cNvPr>
          <p:cNvSpPr txBox="1"/>
          <p:nvPr/>
        </p:nvSpPr>
        <p:spPr>
          <a:xfrm>
            <a:off x="7447513" y="234511"/>
            <a:ext cx="1885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Sekundära påverkansfaktorer</a:t>
            </a:r>
          </a:p>
          <a:p>
            <a:pPr marL="285750" indent="-285750">
              <a:buFontTx/>
              <a:buChar char="-"/>
            </a:pPr>
            <a:r>
              <a:rPr lang="sv-SE" sz="1200" b="1" dirty="0"/>
              <a:t>Hur</a:t>
            </a:r>
            <a:r>
              <a:rPr lang="sv-SE" sz="1200" dirty="0"/>
              <a:t> kan det göras?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9CAF9F3-9302-4757-B37B-0ACF292FF676}"/>
              </a:ext>
            </a:extLst>
          </p:cNvPr>
          <p:cNvSpPr txBox="1"/>
          <p:nvPr/>
        </p:nvSpPr>
        <p:spPr>
          <a:xfrm>
            <a:off x="898357" y="2796218"/>
            <a:ext cx="15271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b="1" dirty="0"/>
              <a:t>Mål</a:t>
            </a:r>
            <a:r>
              <a:rPr lang="sv-SE" sz="1200" dirty="0"/>
              <a:t>/Framtida läge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919DB451-D9EC-4AF2-9FF2-7864014F0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87" t="15736"/>
          <a:stretch/>
        </p:blipFill>
        <p:spPr>
          <a:xfrm>
            <a:off x="7702831" y="1187115"/>
            <a:ext cx="4231503" cy="551331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F337BEC-CAEC-4A94-8B12-3D70B7C3272C}"/>
              </a:ext>
            </a:extLst>
          </p:cNvPr>
          <p:cNvSpPr txBox="1"/>
          <p:nvPr/>
        </p:nvSpPr>
        <p:spPr>
          <a:xfrm>
            <a:off x="7892715" y="1330650"/>
            <a:ext cx="440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Äta halva tallriken med grönsaker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B17CADE-00C1-4938-BFC2-D3C32C3A9BB5}"/>
              </a:ext>
            </a:extLst>
          </p:cNvPr>
          <p:cNvSpPr txBox="1"/>
          <p:nvPr/>
        </p:nvSpPr>
        <p:spPr>
          <a:xfrm>
            <a:off x="7859346" y="1709832"/>
            <a:ext cx="440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Äta tre ggr/dag, två mellanmål, inget däremellan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9108B67-413E-45C6-88BC-4AB7779DF2AC}"/>
              </a:ext>
            </a:extLst>
          </p:cNvPr>
          <p:cNvSpPr txBox="1"/>
          <p:nvPr/>
        </p:nvSpPr>
        <p:spPr>
          <a:xfrm>
            <a:off x="7837420" y="2076959"/>
            <a:ext cx="440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Sluta äta glass och kakor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3D866CE-004A-40AA-8041-E60286C7D191}"/>
              </a:ext>
            </a:extLst>
          </p:cNvPr>
          <p:cNvSpPr txBox="1"/>
          <p:nvPr/>
        </p:nvSpPr>
        <p:spPr>
          <a:xfrm>
            <a:off x="7843970" y="2637790"/>
            <a:ext cx="440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Regelbunden konditions- och styrketräning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00A4395-B881-4AB0-B3EB-64C30E930B75}"/>
              </a:ext>
            </a:extLst>
          </p:cNvPr>
          <p:cNvSpPr txBox="1"/>
          <p:nvPr/>
        </p:nvSpPr>
        <p:spPr>
          <a:xfrm>
            <a:off x="7878617" y="3003688"/>
            <a:ext cx="440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Vardagsmotion, promenad 30 min/dag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53D315F-1893-4268-9D83-52B3986D07B3}"/>
              </a:ext>
            </a:extLst>
          </p:cNvPr>
          <p:cNvSpPr txBox="1"/>
          <p:nvPr/>
        </p:nvSpPr>
        <p:spPr>
          <a:xfrm>
            <a:off x="7857855" y="3369586"/>
            <a:ext cx="44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Minska stillasittandet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969C6B3-7601-4A02-8A43-38ADCB0BB426}"/>
              </a:ext>
            </a:extLst>
          </p:cNvPr>
          <p:cNvSpPr txBox="1"/>
          <p:nvPr/>
        </p:nvSpPr>
        <p:spPr>
          <a:xfrm>
            <a:off x="7867491" y="4252221"/>
            <a:ext cx="44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Sova 8 timmar/natt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0789803-6F2C-4560-B44D-76B2A3B24A94}"/>
              </a:ext>
            </a:extLst>
          </p:cNvPr>
          <p:cNvSpPr txBox="1"/>
          <p:nvPr/>
        </p:nvSpPr>
        <p:spPr>
          <a:xfrm>
            <a:off x="7843970" y="4657617"/>
            <a:ext cx="44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Ingen TV 30 min innan läggdags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762262E-3CA5-42AA-9E6C-ADD7813F51E1}"/>
              </a:ext>
            </a:extLst>
          </p:cNvPr>
          <p:cNvSpPr txBox="1"/>
          <p:nvPr/>
        </p:nvSpPr>
        <p:spPr>
          <a:xfrm>
            <a:off x="7851191" y="5023515"/>
            <a:ext cx="444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15 min yoga innan läggdags</a:t>
            </a:r>
          </a:p>
        </p:txBody>
      </p:sp>
      <p:sp>
        <p:nvSpPr>
          <p:cNvPr id="24" name="Multiplikationstecken 23">
            <a:extLst>
              <a:ext uri="{FF2B5EF4-FFF2-40B4-BE49-F238E27FC236}">
                <a16:creationId xmlns:a16="http://schemas.microsoft.com/office/drawing/2014/main" id="{E9E44879-22FC-449F-83D0-73853554DAA9}"/>
              </a:ext>
            </a:extLst>
          </p:cNvPr>
          <p:cNvSpPr/>
          <p:nvPr/>
        </p:nvSpPr>
        <p:spPr>
          <a:xfrm>
            <a:off x="3889332" y="5569498"/>
            <a:ext cx="1333923" cy="1082426"/>
          </a:xfrm>
          <a:prstGeom prst="mathMultiply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1E2732D-AA43-4D7B-B5D4-919922DFA577}"/>
              </a:ext>
            </a:extLst>
          </p:cNvPr>
          <p:cNvSpPr/>
          <p:nvPr/>
        </p:nvSpPr>
        <p:spPr>
          <a:xfrm>
            <a:off x="6422136" y="0"/>
            <a:ext cx="5512197" cy="654286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62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9669809" cy="4039853"/>
          </a:xfrm>
        </p:spPr>
        <p:txBody>
          <a:bodyPr>
            <a:normAutofit fontScale="77500" lnSpcReduction="20000"/>
          </a:bodyPr>
          <a:lstStyle/>
          <a:p>
            <a:r>
              <a:rPr lang="sv-SE" sz="2800" dirty="0"/>
              <a:t>Prioritera de aktiviteter som har störst påverkan, använd gärna PICK-graf/prioriteringsmallen som ni hittar under metoder och verktyg</a:t>
            </a:r>
          </a:p>
          <a:p>
            <a:r>
              <a:rPr lang="sv-SE" sz="2800" dirty="0">
                <a:highlight>
                  <a:srgbClr val="FFFF00"/>
                </a:highlight>
              </a:rPr>
              <a:t>Specificera hur mycket, hur ofta och när aktiviteterna behöver göras utifrån tillgängliga resurser och maximal nytta mot den alternativkostnad som blir.</a:t>
            </a:r>
          </a:p>
          <a:p>
            <a:r>
              <a:rPr lang="sv-SE" sz="2800" dirty="0">
                <a:highlight>
                  <a:srgbClr val="FFFF00"/>
                </a:highlight>
              </a:rPr>
              <a:t>Kontrollera</a:t>
            </a:r>
            <a:r>
              <a:rPr lang="sv-SE" sz="2800" dirty="0"/>
              <a:t> att de aktiviteter som väljs är tillräckliga för att verkligen nå målet.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5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26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B162C8-07CC-4701-BFB6-A8FC2EB9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157568"/>
            <a:ext cx="8985132" cy="65428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7175FD6-A10B-483B-83C5-89D36AC4D028}"/>
              </a:ext>
            </a:extLst>
          </p:cNvPr>
          <p:cNvSpPr/>
          <p:nvPr/>
        </p:nvSpPr>
        <p:spPr>
          <a:xfrm>
            <a:off x="688157" y="0"/>
            <a:ext cx="1527142" cy="6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D0B53A-9316-4346-9535-3836970C2D13}"/>
              </a:ext>
            </a:extLst>
          </p:cNvPr>
          <p:cNvSpPr txBox="1"/>
          <p:nvPr/>
        </p:nvSpPr>
        <p:spPr>
          <a:xfrm>
            <a:off x="3408946" y="234511"/>
            <a:ext cx="24704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Primära påverkansfaktorer</a:t>
            </a:r>
          </a:p>
          <a:p>
            <a:pPr marL="285750" indent="-285750">
              <a:buFontTx/>
              <a:buChar char="-"/>
            </a:pPr>
            <a:r>
              <a:rPr lang="sv-SE" sz="1200" b="1" dirty="0"/>
              <a:t>Vad</a:t>
            </a:r>
            <a:r>
              <a:rPr lang="sv-SE" sz="1200" dirty="0"/>
              <a:t> påverka målet?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Mätbart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FEA4DE-4287-4B3D-BED7-B0F18835E5D8}"/>
              </a:ext>
            </a:extLst>
          </p:cNvPr>
          <p:cNvSpPr txBox="1"/>
          <p:nvPr/>
        </p:nvSpPr>
        <p:spPr>
          <a:xfrm>
            <a:off x="7447513" y="234511"/>
            <a:ext cx="1885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Sekundära påverkansfaktorer</a:t>
            </a:r>
          </a:p>
          <a:p>
            <a:pPr marL="285750" indent="-285750">
              <a:buFontTx/>
              <a:buChar char="-"/>
            </a:pPr>
            <a:r>
              <a:rPr lang="sv-SE" sz="1200" b="1" dirty="0"/>
              <a:t>Hur </a:t>
            </a:r>
            <a:r>
              <a:rPr lang="sv-SE" sz="1200" dirty="0"/>
              <a:t>kan det göras?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9CAF9F3-9302-4757-B37B-0ACF292FF676}"/>
              </a:ext>
            </a:extLst>
          </p:cNvPr>
          <p:cNvSpPr txBox="1"/>
          <p:nvPr/>
        </p:nvSpPr>
        <p:spPr>
          <a:xfrm>
            <a:off x="898357" y="2796218"/>
            <a:ext cx="15271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b="1" dirty="0"/>
              <a:t>Mål</a:t>
            </a:r>
            <a:r>
              <a:rPr lang="sv-SE" sz="1200" dirty="0"/>
              <a:t>/Framtida läge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919DB451-D9EC-4AF2-9FF2-7864014F0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87" t="15736"/>
          <a:stretch/>
        </p:blipFill>
        <p:spPr>
          <a:xfrm>
            <a:off x="7702831" y="1187115"/>
            <a:ext cx="4231503" cy="55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4456697" cy="40398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400" dirty="0"/>
              <a:t>Ett påverkansdiagram används för att hitta de faktorer som påverkar ett mål och vilka aktiviteter som skulle kunna ha effekt.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Tom mall hittar ni på intranätet:</a:t>
            </a:r>
          </a:p>
          <a:p>
            <a:pPr marL="0" indent="0">
              <a:buNone/>
            </a:pPr>
            <a:r>
              <a:rPr lang="sv-SE" sz="2400" dirty="0">
                <a:hlinkClick r:id="rId2"/>
              </a:rPr>
              <a:t>Förbättringsverktyg och metoder (ltkronoberg.se)</a:t>
            </a:r>
            <a:endParaRPr lang="sv-SE" sz="24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91D0206-F170-4AEE-A517-C5AC0C73C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14" y="1137431"/>
            <a:ext cx="5985544" cy="43586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Påverkansdiagram</a:t>
            </a:r>
          </a:p>
        </p:txBody>
      </p:sp>
    </p:spTree>
    <p:extLst>
      <p:ext uri="{BB962C8B-B14F-4D97-AF65-F5344CB8AC3E}">
        <p14:creationId xmlns:p14="http://schemas.microsoft.com/office/powerpoint/2010/main" val="39225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8306803" cy="4376737"/>
          </a:xfrm>
        </p:spPr>
        <p:txBody>
          <a:bodyPr>
            <a:normAutofit fontScale="92500"/>
          </a:bodyPr>
          <a:lstStyle/>
          <a:p>
            <a:r>
              <a:rPr lang="sv-SE" sz="2800" dirty="0"/>
              <a:t>Ta fram målet eller beskrivningen av det framtida läget. Använd gärna </a:t>
            </a:r>
            <a:r>
              <a:rPr lang="sv-SE" sz="2800" dirty="0" err="1"/>
              <a:t>SMARTa</a:t>
            </a:r>
            <a:r>
              <a:rPr lang="sv-SE" sz="2800" dirty="0"/>
              <a:t> mål som hjälp för att ta fram målet.</a:t>
            </a:r>
            <a:br>
              <a:rPr lang="sv-SE" sz="2400" dirty="0"/>
            </a:br>
            <a:r>
              <a:rPr lang="sv-SE" sz="2200" dirty="0"/>
              <a:t>(om det inte är framtaget ska målet eller det framtida läget formuleras)</a:t>
            </a:r>
            <a:br>
              <a:rPr lang="sv-SE" sz="2400" dirty="0"/>
            </a:br>
            <a:br>
              <a:rPr lang="sv-SE" sz="2400" dirty="0"/>
            </a:br>
            <a:r>
              <a:rPr lang="sv-SE" sz="2800" dirty="0"/>
              <a:t>Skriv in målet/framtida läget i mallen i rutan mål.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 descr="Tankebubbla">
            <a:extLst>
              <a:ext uri="{FF2B5EF4-FFF2-40B4-BE49-F238E27FC236}">
                <a16:creationId xmlns:a16="http://schemas.microsoft.com/office/drawing/2014/main" id="{D322C60C-91C3-4AA0-BE1A-07940ED3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1863" y="97734"/>
            <a:ext cx="3077122" cy="3077122"/>
          </a:xfrm>
          <a:prstGeom prst="rect">
            <a:avLst/>
          </a:prstGeom>
        </p:spPr>
      </p:pic>
      <p:pic>
        <p:nvPicPr>
          <p:cNvPr id="9" name="Bild 1" descr="Illustration smarta mål">
            <a:hlinkClick r:id="rId4"/>
            <a:extLst>
              <a:ext uri="{FF2B5EF4-FFF2-40B4-BE49-F238E27FC236}">
                <a16:creationId xmlns:a16="http://schemas.microsoft.com/office/drawing/2014/main" id="{92A19D1C-59C2-4C49-A60C-A3FB36CD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98" y="3353667"/>
            <a:ext cx="2465852" cy="23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0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B162C8-07CC-4701-BFB6-A8FC2EB9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157568"/>
            <a:ext cx="8985132" cy="65428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7175FD6-A10B-483B-83C5-89D36AC4D028}"/>
              </a:ext>
            </a:extLst>
          </p:cNvPr>
          <p:cNvSpPr/>
          <p:nvPr/>
        </p:nvSpPr>
        <p:spPr>
          <a:xfrm>
            <a:off x="688157" y="0"/>
            <a:ext cx="1527142" cy="6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B2D911-9666-416F-B44C-F1669E9B606C}"/>
              </a:ext>
            </a:extLst>
          </p:cNvPr>
          <p:cNvSpPr txBox="1"/>
          <p:nvPr/>
        </p:nvSpPr>
        <p:spPr>
          <a:xfrm>
            <a:off x="898357" y="3358996"/>
            <a:ext cx="1794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Under år xx ska jag gå ner 5 kg i vikt på ett hållbart sätt för att nå en normalvikt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5D51C9-707F-453E-A888-93D7315D0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87" t="15736"/>
          <a:stretch/>
        </p:blipFill>
        <p:spPr>
          <a:xfrm>
            <a:off x="7702831" y="1187115"/>
            <a:ext cx="4231503" cy="55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6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9669808" cy="4039853"/>
          </a:xfrm>
        </p:spPr>
        <p:txBody>
          <a:bodyPr>
            <a:normAutofit/>
          </a:bodyPr>
          <a:lstStyle/>
          <a:p>
            <a:r>
              <a:rPr lang="sv-SE" sz="2800" dirty="0"/>
              <a:t>Fundera i gruppen på vad ni tror påverkar målet.</a:t>
            </a:r>
          </a:p>
          <a:p>
            <a:r>
              <a:rPr lang="sv-SE" sz="2800" dirty="0"/>
              <a:t>Fyll i rutorna i första kolumnen, primära påverkansfaktorer, i mallen.</a:t>
            </a:r>
            <a:endParaRPr lang="sv-SE" sz="24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2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27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B162C8-07CC-4701-BFB6-A8FC2EB9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157568"/>
            <a:ext cx="8985132" cy="65428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7175FD6-A10B-483B-83C5-89D36AC4D028}"/>
              </a:ext>
            </a:extLst>
          </p:cNvPr>
          <p:cNvSpPr/>
          <p:nvPr/>
        </p:nvSpPr>
        <p:spPr>
          <a:xfrm>
            <a:off x="688157" y="0"/>
            <a:ext cx="1527142" cy="6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B2D911-9666-416F-B44C-F1669E9B606C}"/>
              </a:ext>
            </a:extLst>
          </p:cNvPr>
          <p:cNvSpPr txBox="1"/>
          <p:nvPr/>
        </p:nvSpPr>
        <p:spPr>
          <a:xfrm>
            <a:off x="921050" y="3428998"/>
            <a:ext cx="195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Jag ska under år xx gå ner 5 kg i vikt på ett hållbart sätt för att nå en normalvikt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A198F5-E1B4-46B3-8321-4A623CD2E0CC}"/>
              </a:ext>
            </a:extLst>
          </p:cNvPr>
          <p:cNvSpPr txBox="1"/>
          <p:nvPr/>
        </p:nvSpPr>
        <p:spPr>
          <a:xfrm>
            <a:off x="3850105" y="1636295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Vad jag äter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CABAC8C-854C-48D1-A1C3-CADAF1CFBB57}"/>
              </a:ext>
            </a:extLst>
          </p:cNvPr>
          <p:cNvSpPr txBox="1"/>
          <p:nvPr/>
        </p:nvSpPr>
        <p:spPr>
          <a:xfrm>
            <a:off x="3850105" y="2868801"/>
            <a:ext cx="158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rör på mig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9FB03C2-1579-4002-93FE-B3149E3C6ECA}"/>
              </a:ext>
            </a:extLst>
          </p:cNvPr>
          <p:cNvSpPr txBox="1"/>
          <p:nvPr/>
        </p:nvSpPr>
        <p:spPr>
          <a:xfrm>
            <a:off x="3850104" y="456917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sover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E2870B-1379-44DC-845A-2D3FD708C980}"/>
              </a:ext>
            </a:extLst>
          </p:cNvPr>
          <p:cNvSpPr txBox="1"/>
          <p:nvPr/>
        </p:nvSpPr>
        <p:spPr>
          <a:xfrm>
            <a:off x="3802754" y="587862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Att titta på film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D0B53A-9316-4346-9535-3836970C2D13}"/>
              </a:ext>
            </a:extLst>
          </p:cNvPr>
          <p:cNvSpPr txBox="1"/>
          <p:nvPr/>
        </p:nvSpPr>
        <p:spPr>
          <a:xfrm>
            <a:off x="3408946" y="234511"/>
            <a:ext cx="24704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Primära påverkansfaktorer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Vad påverka målet?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Mätbart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FEA4DE-4287-4B3D-BED7-B0F18835E5D8}"/>
              </a:ext>
            </a:extLst>
          </p:cNvPr>
          <p:cNvSpPr txBox="1"/>
          <p:nvPr/>
        </p:nvSpPr>
        <p:spPr>
          <a:xfrm>
            <a:off x="7447513" y="234511"/>
            <a:ext cx="1885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Sekundära påverkansfaktorer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Hur kan det göras?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9CAF9F3-9302-4757-B37B-0ACF292FF676}"/>
              </a:ext>
            </a:extLst>
          </p:cNvPr>
          <p:cNvSpPr txBox="1"/>
          <p:nvPr/>
        </p:nvSpPr>
        <p:spPr>
          <a:xfrm>
            <a:off x="898357" y="2796218"/>
            <a:ext cx="15271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Mål/Framtida läge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1E2732D-AA43-4D7B-B5D4-919922DFA577}"/>
              </a:ext>
            </a:extLst>
          </p:cNvPr>
          <p:cNvSpPr/>
          <p:nvPr/>
        </p:nvSpPr>
        <p:spPr>
          <a:xfrm>
            <a:off x="2702560" y="157567"/>
            <a:ext cx="3746366" cy="654286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0D52DFF-CE92-482B-A662-8A79FC0AC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87" t="15736"/>
          <a:stretch/>
        </p:blipFill>
        <p:spPr>
          <a:xfrm>
            <a:off x="7702831" y="1187115"/>
            <a:ext cx="4231503" cy="55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8098255" cy="4039853"/>
          </a:xfrm>
        </p:spPr>
        <p:txBody>
          <a:bodyPr>
            <a:normAutofit/>
          </a:bodyPr>
          <a:lstStyle/>
          <a:p>
            <a:r>
              <a:rPr lang="sv-SE" sz="2800" dirty="0"/>
              <a:t>Kolla fakta, stämmer det ni tänkte</a:t>
            </a:r>
          </a:p>
          <a:p>
            <a:r>
              <a:rPr lang="sv-SE" sz="2800" dirty="0"/>
              <a:t>Finns det något mer?</a:t>
            </a:r>
          </a:p>
          <a:p>
            <a:r>
              <a:rPr lang="sv-SE" sz="2800" dirty="0"/>
              <a:t>Finns det något som ni behöver ta bort?</a:t>
            </a:r>
          </a:p>
          <a:p>
            <a:r>
              <a:rPr lang="sv-SE" sz="2800" dirty="0"/>
              <a:t>Justera i mallen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3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88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B162C8-07CC-4701-BFB6-A8FC2EB9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157568"/>
            <a:ext cx="8985132" cy="65428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7175FD6-A10B-483B-83C5-89D36AC4D028}"/>
              </a:ext>
            </a:extLst>
          </p:cNvPr>
          <p:cNvSpPr/>
          <p:nvPr/>
        </p:nvSpPr>
        <p:spPr>
          <a:xfrm>
            <a:off x="688157" y="0"/>
            <a:ext cx="1527142" cy="6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B2D911-9666-416F-B44C-F1669E9B606C}"/>
              </a:ext>
            </a:extLst>
          </p:cNvPr>
          <p:cNvSpPr txBox="1"/>
          <p:nvPr/>
        </p:nvSpPr>
        <p:spPr>
          <a:xfrm>
            <a:off x="898357" y="3350216"/>
            <a:ext cx="1804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Jag ska under år xx gå ner 5 kg i vikt på ett hållbart sätt för att nå en normalvikt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A198F5-E1B4-46B3-8321-4A623CD2E0CC}"/>
              </a:ext>
            </a:extLst>
          </p:cNvPr>
          <p:cNvSpPr txBox="1"/>
          <p:nvPr/>
        </p:nvSpPr>
        <p:spPr>
          <a:xfrm>
            <a:off x="3850105" y="1636295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Vad jag äter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CABAC8C-854C-48D1-A1C3-CADAF1CFBB57}"/>
              </a:ext>
            </a:extLst>
          </p:cNvPr>
          <p:cNvSpPr txBox="1"/>
          <p:nvPr/>
        </p:nvSpPr>
        <p:spPr>
          <a:xfrm>
            <a:off x="3850105" y="2868801"/>
            <a:ext cx="158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rör på mig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9FB03C2-1579-4002-93FE-B3149E3C6ECA}"/>
              </a:ext>
            </a:extLst>
          </p:cNvPr>
          <p:cNvSpPr txBox="1"/>
          <p:nvPr/>
        </p:nvSpPr>
        <p:spPr>
          <a:xfrm>
            <a:off x="3850104" y="456917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jag sover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E2870B-1379-44DC-845A-2D3FD708C980}"/>
              </a:ext>
            </a:extLst>
          </p:cNvPr>
          <p:cNvSpPr txBox="1"/>
          <p:nvPr/>
        </p:nvSpPr>
        <p:spPr>
          <a:xfrm>
            <a:off x="3802754" y="5878622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Titta på film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D0B53A-9316-4346-9535-3836970C2D13}"/>
              </a:ext>
            </a:extLst>
          </p:cNvPr>
          <p:cNvSpPr txBox="1"/>
          <p:nvPr/>
        </p:nvSpPr>
        <p:spPr>
          <a:xfrm>
            <a:off x="3408946" y="234511"/>
            <a:ext cx="24704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Primära påverkansfaktorer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Vad påverka målet?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Mätbart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FEA4DE-4287-4B3D-BED7-B0F18835E5D8}"/>
              </a:ext>
            </a:extLst>
          </p:cNvPr>
          <p:cNvSpPr txBox="1"/>
          <p:nvPr/>
        </p:nvSpPr>
        <p:spPr>
          <a:xfrm>
            <a:off x="7447513" y="234511"/>
            <a:ext cx="1885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Sekundära påverkansfaktorer</a:t>
            </a:r>
          </a:p>
          <a:p>
            <a:pPr marL="285750" indent="-285750">
              <a:buFontTx/>
              <a:buChar char="-"/>
            </a:pPr>
            <a:r>
              <a:rPr lang="sv-SE" sz="1200" dirty="0"/>
              <a:t>Hur kan det göras?</a:t>
            </a:r>
          </a:p>
          <a:p>
            <a:pPr marL="285750" indent="-285750">
              <a:buFontTx/>
              <a:buChar char="-"/>
            </a:pP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9CAF9F3-9302-4757-B37B-0ACF292FF676}"/>
              </a:ext>
            </a:extLst>
          </p:cNvPr>
          <p:cNvSpPr txBox="1"/>
          <p:nvPr/>
        </p:nvSpPr>
        <p:spPr>
          <a:xfrm>
            <a:off x="898357" y="2796218"/>
            <a:ext cx="15271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Mål/Framtida läge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1E2732D-AA43-4D7B-B5D4-919922DFA577}"/>
              </a:ext>
            </a:extLst>
          </p:cNvPr>
          <p:cNvSpPr/>
          <p:nvPr/>
        </p:nvSpPr>
        <p:spPr>
          <a:xfrm>
            <a:off x="2702560" y="157567"/>
            <a:ext cx="3746366" cy="654286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Multiplikationstecken 12">
            <a:extLst>
              <a:ext uri="{FF2B5EF4-FFF2-40B4-BE49-F238E27FC236}">
                <a16:creationId xmlns:a16="http://schemas.microsoft.com/office/drawing/2014/main" id="{F92B6ED1-DC88-4AB1-B1C7-1F2B02C2C2A4}"/>
              </a:ext>
            </a:extLst>
          </p:cNvPr>
          <p:cNvSpPr/>
          <p:nvPr/>
        </p:nvSpPr>
        <p:spPr>
          <a:xfrm>
            <a:off x="3889332" y="5569498"/>
            <a:ext cx="1333923" cy="1082426"/>
          </a:xfrm>
          <a:prstGeom prst="mathMultiply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62A1CCB-9269-4302-AB6C-40CFCDF4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87" t="15736"/>
          <a:stretch/>
        </p:blipFill>
        <p:spPr>
          <a:xfrm>
            <a:off x="7702831" y="1187115"/>
            <a:ext cx="4231503" cy="55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1719263"/>
            <a:ext cx="9669809" cy="4039853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Utifrån vad som påverkar målet, hur kan varje vad påverkas?</a:t>
            </a:r>
          </a:p>
          <a:p>
            <a:r>
              <a:rPr lang="sv-SE" sz="2800" dirty="0"/>
              <a:t>Fyll i rutorna i första kolumnen, primära påverkansfaktorer, i mallen.</a:t>
            </a:r>
          </a:p>
          <a:p>
            <a:r>
              <a:rPr lang="sv-SE" sz="2800" dirty="0"/>
              <a:t>Glöm inte att kolla fakta och underbygga era tankar när det behövs.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4061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Steg 4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693A6E8-DBA4-4A8F-B1FC-5A17C0DD03DA}"/>
              </a:ext>
            </a:extLst>
          </p:cNvPr>
          <p:cNvSpPr/>
          <p:nvPr/>
        </p:nvSpPr>
        <p:spPr>
          <a:xfrm>
            <a:off x="5750351" y="1046375"/>
            <a:ext cx="970960" cy="461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34354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10</TotalTime>
  <Words>489</Words>
  <Application>Microsoft Office PowerPoint</Application>
  <PresentationFormat>Bredbild</PresentationFormat>
  <Paragraphs>74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Brandon Grotesque Black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Påverkansdiagram</vt:lpstr>
      <vt:lpstr>Påverkansdiagram</vt:lpstr>
      <vt:lpstr>Steg 1</vt:lpstr>
      <vt:lpstr>PowerPoint-presentation</vt:lpstr>
      <vt:lpstr>Steg 2</vt:lpstr>
      <vt:lpstr>PowerPoint-presentation</vt:lpstr>
      <vt:lpstr>Steg 3</vt:lpstr>
      <vt:lpstr>PowerPoint-presentation</vt:lpstr>
      <vt:lpstr>Steg 4</vt:lpstr>
      <vt:lpstr>PowerPoint-presentation</vt:lpstr>
      <vt:lpstr>Steg 5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Påverkansdiagram</dc:title>
  <dc:subject/>
  <dc:creator>Abrahamsson Daria RST FoUU utv o innovation</dc:creator>
  <cp:keywords/>
  <dc:description/>
  <cp:lastModifiedBy>Abrahamsson Daria RST FoUU utv o innovation</cp:lastModifiedBy>
  <cp:revision>5</cp:revision>
  <cp:lastPrinted>2025-01-13T13:27:19Z</cp:lastPrinted>
  <dcterms:created xsi:type="dcterms:W3CDTF">2025-10-23T10:34:45Z</dcterms:created>
  <dcterms:modified xsi:type="dcterms:W3CDTF">2025-10-28T08:36:22Z</dcterms:modified>
  <cp:category/>
</cp:coreProperties>
</file>