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3" r:id="rId2"/>
  </p:sldMasterIdLst>
  <p:notesMasterIdLst>
    <p:notesMasterId r:id="rId17"/>
  </p:notesMasterIdLst>
  <p:handoutMasterIdLst>
    <p:handoutMasterId r:id="rId18"/>
  </p:handoutMasterIdLst>
  <p:sldIdLst>
    <p:sldId id="611" r:id="rId3"/>
    <p:sldId id="612" r:id="rId4"/>
    <p:sldId id="599" r:id="rId5"/>
    <p:sldId id="598" r:id="rId6"/>
    <p:sldId id="606" r:id="rId7"/>
    <p:sldId id="607" r:id="rId8"/>
    <p:sldId id="610" r:id="rId9"/>
    <p:sldId id="609" r:id="rId10"/>
    <p:sldId id="600" r:id="rId11"/>
    <p:sldId id="601" r:id="rId12"/>
    <p:sldId id="602" r:id="rId13"/>
    <p:sldId id="603" r:id="rId14"/>
    <p:sldId id="605" r:id="rId15"/>
    <p:sldId id="608" r:id="rId16"/>
  </p:sldIdLst>
  <p:sldSz cx="9144000" cy="6858000" type="screen4x3"/>
  <p:notesSz cx="6797675" cy="9928225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3288"/>
    <a:srgbClr val="000000"/>
    <a:srgbClr val="00B050"/>
    <a:srgbClr val="B94D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98" autoAdjust="0"/>
    <p:restoredTop sz="83390" autoAdjust="0"/>
  </p:normalViewPr>
  <p:slideViewPr>
    <p:cSldViewPr>
      <p:cViewPr>
        <p:scale>
          <a:sx n="80" d="100"/>
          <a:sy n="80" d="100"/>
        </p:scale>
        <p:origin x="-882" y="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-3828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617A49-9C58-434B-8A5C-C56C89BEFBE9}" type="datetimeFigureOut">
              <a:rPr lang="sv-SE" smtClean="0"/>
              <a:t>2015-09-22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56665D-835A-49A6-B2E9-4D79F88887E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856126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FD3882-5B29-4CFC-BFF9-CB134146985D}" type="datetimeFigureOut">
              <a:rPr lang="sv-SE" smtClean="0"/>
              <a:t>2015-09-22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762CD9-0562-4429-9F94-108D849FA9A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89691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sv-SE" dirty="0" smtClean="0">
              <a:solidFill>
                <a:schemeClr val="tx1"/>
              </a:solidFill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D2D79-210A-4DEB-9915-F2089B7BEE33}" type="slidenum">
              <a:rPr lang="sv-SE" smtClean="0"/>
              <a:pPr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42537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sv-SE" dirty="0" smtClean="0">
              <a:solidFill>
                <a:schemeClr val="tx1"/>
              </a:solidFill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D2D79-210A-4DEB-9915-F2089B7BEE33}" type="slidenum">
              <a:rPr lang="sv-SE" smtClean="0"/>
              <a:pPr/>
              <a:t>12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42537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sv-SE" dirty="0" smtClean="0">
              <a:solidFill>
                <a:schemeClr val="tx1"/>
              </a:solidFill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D2D79-210A-4DEB-9915-F2089B7BEE33}" type="slidenum">
              <a:rPr lang="sv-SE" smtClean="0"/>
              <a:pPr/>
              <a:t>13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42537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sv-SE" dirty="0" smtClean="0">
              <a:solidFill>
                <a:schemeClr val="tx1"/>
              </a:solidFill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D2D79-210A-4DEB-9915-F2089B7BEE33}" type="slidenum">
              <a:rPr lang="sv-SE" smtClean="0"/>
              <a:pPr/>
              <a:t>14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4253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sv-SE" dirty="0" smtClean="0">
              <a:solidFill>
                <a:schemeClr val="tx1"/>
              </a:solidFill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D2D79-210A-4DEB-9915-F2089B7BEE33}" type="slidenum">
              <a:rPr lang="sv-SE" smtClean="0"/>
              <a:pPr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4253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sv-SE" dirty="0" smtClean="0">
              <a:solidFill>
                <a:schemeClr val="tx1"/>
              </a:solidFill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D2D79-210A-4DEB-9915-F2089B7BEE33}" type="slidenum">
              <a:rPr lang="sv-SE" smtClean="0"/>
              <a:pPr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4253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sv-SE" dirty="0" smtClean="0">
              <a:solidFill>
                <a:schemeClr val="tx1"/>
              </a:solidFill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D2D79-210A-4DEB-9915-F2089B7BEE33}" type="slidenum">
              <a:rPr lang="sv-SE" smtClean="0"/>
              <a:pPr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4253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D2D79-210A-4DEB-9915-F2089B7BEE33}" type="slidenum">
              <a:rPr lang="sv-SE" smtClean="0"/>
              <a:pPr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142568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sv-SE" dirty="0" smtClean="0">
              <a:solidFill>
                <a:schemeClr val="tx1"/>
              </a:solidFill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D2D79-210A-4DEB-9915-F2089B7BEE33}" type="slidenum">
              <a:rPr lang="sv-SE" smtClean="0"/>
              <a:pPr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4253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sv-SE" dirty="0" smtClean="0">
              <a:solidFill>
                <a:schemeClr val="tx1"/>
              </a:solidFill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D2D79-210A-4DEB-9915-F2089B7BEE33}" type="slidenum">
              <a:rPr lang="sv-SE" smtClean="0"/>
              <a:pPr/>
              <a:t>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42537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sv-SE" dirty="0" smtClean="0">
              <a:solidFill>
                <a:schemeClr val="tx1"/>
              </a:solidFill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D2D79-210A-4DEB-9915-F2089B7BEE33}" type="slidenum">
              <a:rPr lang="sv-SE" smtClean="0"/>
              <a:pPr/>
              <a:t>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42537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sv-SE" dirty="0" smtClean="0">
              <a:solidFill>
                <a:schemeClr val="tx1"/>
              </a:solidFill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D2D79-210A-4DEB-9915-F2089B7BEE33}" type="slidenum">
              <a:rPr lang="sv-SE" smtClean="0"/>
              <a:pPr/>
              <a:t>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4253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9" r="3876"/>
          <a:stretch/>
        </p:blipFill>
        <p:spPr>
          <a:xfrm>
            <a:off x="238941" y="169816"/>
            <a:ext cx="8664835" cy="6499544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04665"/>
            <a:ext cx="2448272" cy="289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164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D250-7B98-4DFB-A4FD-61743806032D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2015-09-22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EC4E-653F-44F8-91A4-8055E33ABF2E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074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D250-7B98-4DFB-A4FD-61743806032D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2015-09-22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EC4E-653F-44F8-91A4-8055E33ABF2E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100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D250-7B98-4DFB-A4FD-61743806032D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2015-09-22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EC4E-653F-44F8-91A4-8055E33ABF2E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846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D250-7B98-4DFB-A4FD-61743806032D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2015-09-22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EC4E-653F-44F8-91A4-8055E33ABF2E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584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D250-7B98-4DFB-A4FD-61743806032D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2015-09-22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EC4E-653F-44F8-91A4-8055E33ABF2E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485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83568" y="270892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683568" y="5661248"/>
            <a:ext cx="7848872" cy="365125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cxnSp>
        <p:nvCxnSpPr>
          <p:cNvPr id="8" name="Rak 7"/>
          <p:cNvCxnSpPr/>
          <p:nvPr userDrawn="1"/>
        </p:nvCxnSpPr>
        <p:spPr>
          <a:xfrm>
            <a:off x="683568" y="6093296"/>
            <a:ext cx="7848872" cy="0"/>
          </a:xfrm>
          <a:prstGeom prst="line">
            <a:avLst/>
          </a:prstGeom>
          <a:ln w="19050">
            <a:solidFill>
              <a:srgbClr val="E132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Bildobjekt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52" y="6165304"/>
            <a:ext cx="1368182" cy="41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3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8" name="Underrubrik 2"/>
          <p:cNvSpPr>
            <a:spLocks noGrp="1"/>
          </p:cNvSpPr>
          <p:nvPr>
            <p:ph type="subTitle" idx="1"/>
          </p:nvPr>
        </p:nvSpPr>
        <p:spPr>
          <a:xfrm>
            <a:off x="683568" y="270892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683568" y="5661248"/>
            <a:ext cx="7848872" cy="365125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cxnSp>
        <p:nvCxnSpPr>
          <p:cNvPr id="10" name="Rak 9"/>
          <p:cNvCxnSpPr/>
          <p:nvPr userDrawn="1"/>
        </p:nvCxnSpPr>
        <p:spPr>
          <a:xfrm>
            <a:off x="683568" y="6093296"/>
            <a:ext cx="7848872" cy="0"/>
          </a:xfrm>
          <a:prstGeom prst="line">
            <a:avLst/>
          </a:prstGeom>
          <a:ln w="19050">
            <a:solidFill>
              <a:srgbClr val="E132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Bildobjekt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52" y="6165304"/>
            <a:ext cx="1368182" cy="41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171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02038"/>
            <a:ext cx="6858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D250-7B98-4DFB-A4FD-61743806032D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2015-09-22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EC4E-653F-44F8-91A4-8055E33ABF2E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425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D250-7B98-4DFB-A4FD-61743806032D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2015-09-22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EC4E-653F-44F8-91A4-8055E33ABF2E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411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D250-7B98-4DFB-A4FD-61743806032D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2015-09-22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EC4E-653F-44F8-91A4-8055E33ABF2E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703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D250-7B98-4DFB-A4FD-61743806032D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2015-09-22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EC4E-653F-44F8-91A4-8055E33ABF2E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389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D250-7B98-4DFB-A4FD-61743806032D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2015-09-22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EC4E-653F-44F8-91A4-8055E33ABF2E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915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D250-7B98-4DFB-A4FD-61743806032D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2015-09-22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EC4E-653F-44F8-91A4-8055E33ABF2E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322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5993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EB1D250-7B98-4DFB-A4FD-61743806032D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2015-09-22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534EC4E-653F-44F8-91A4-8055E33ABF2E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Rak 6"/>
          <p:cNvCxnSpPr/>
          <p:nvPr/>
        </p:nvCxnSpPr>
        <p:spPr>
          <a:xfrm>
            <a:off x="683568" y="6093296"/>
            <a:ext cx="7848872" cy="0"/>
          </a:xfrm>
          <a:prstGeom prst="line">
            <a:avLst/>
          </a:prstGeom>
          <a:ln w="19050">
            <a:solidFill>
              <a:srgbClr val="E132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Bildobjekt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52" y="6165304"/>
            <a:ext cx="1368182" cy="41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818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4" Type="http://schemas.openxmlformats.org/officeDocument/2006/relationships/image" Target="../media/image18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hyperlink" Target="http://www.google.se/url?sa=i&amp;rct=j&amp;q=&amp;esrc=s&amp;frm=1&amp;source=images&amp;cd=&amp;cad=rja&amp;uact=8&amp;ved=0CAcQjRw&amp;url=http://se.freepik.com/vektor-fritt/foretag-gruppmote-vektor_723250.htm&amp;ei=L5sKVc2CJYKoPaOGgYAC&amp;bvm=bv.88528373,d.ZWU&amp;psig=AFQjCNFdUvE8NX-hjEhHeh4-UywGz8uDxg&amp;ust=1426844832685548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se/url?sa=i&amp;rct=j&amp;q=&amp;esrc=s&amp;frm=1&amp;source=images&amp;cd=&amp;cad=rja&amp;uact=8&amp;ved=0CAcQjRw&amp;url=http://se.freepik.com/vektor-fritt/foretag-gruppmote-vektor_723250.htm&amp;ei=L5sKVc2CJYKoPaOGgYAC&amp;bvm=bv.88528373,d.ZWU&amp;psig=AFQjCNFdUvE8NX-hjEhHeh4-UywGz8uDxg&amp;ust=1426844832685548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se/url?sa=i&amp;rct=j&amp;q=&amp;esrc=s&amp;frm=1&amp;source=images&amp;cd=&amp;cad=rja&amp;uact=8&amp;ved=0CAcQjRw&amp;url=http://se.freepik.com/vektor-fritt/foretag-gruppmote-vektor_723250.htm&amp;ei=L5sKVc2CJYKoPaOGgYAC&amp;bvm=bv.88528373,d.ZWU&amp;psig=AFQjCNFdUvE8NX-hjEhHeh4-UywGz8uDxg&amp;ust=1426844832685548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se/url?url=http://www.internova.nu/lagpresterande-medarbetare-beror-till-storsta-del-pa-ledarskapet/&amp;rct=j&amp;frm=1&amp;q=&amp;esrc=s&amp;sa=U&amp;ei=q2LjU_-SO8T5yQOYoIDoDg&amp;ved=0CCEQ9QEwBg&amp;usg=AFQjCNGOzRjtsfVUVmgV6Y4usMEKoBu_BA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366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öger 9"/>
          <p:cNvSpPr/>
          <p:nvPr/>
        </p:nvSpPr>
        <p:spPr>
          <a:xfrm>
            <a:off x="699914" y="188640"/>
            <a:ext cx="7976542" cy="1301575"/>
          </a:xfrm>
          <a:prstGeom prst="rightArrow">
            <a:avLst/>
          </a:prstGeom>
          <a:solidFill>
            <a:schemeClr val="tx2"/>
          </a:solidFill>
          <a:ln w="12700">
            <a:noFill/>
            <a:miter lim="800000"/>
            <a:headEnd/>
            <a:tailEnd/>
          </a:ln>
        </p:spPr>
        <p:txBody>
          <a:bodyPr wrap="square" lIns="36000" tIns="36000" rIns="36000" bIns="36000" anchor="ctr">
            <a:noAutofit/>
          </a:bodyPr>
          <a:lstStyle/>
          <a:p>
            <a:r>
              <a:rPr lang="sv-SE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Genomförandefas steg 3 – </a:t>
            </a:r>
            <a:r>
              <a:rPr lang="sv-SE" sz="32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balansering</a:t>
            </a:r>
            <a:endParaRPr lang="sv-SE" sz="3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latshållare för innehåll 2"/>
          <p:cNvSpPr txBox="1">
            <a:spLocks/>
          </p:cNvSpPr>
          <p:nvPr/>
        </p:nvSpPr>
        <p:spPr>
          <a:xfrm>
            <a:off x="628650" y="1634231"/>
            <a:ext cx="7886700" cy="337894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Jämför historisk </a:t>
            </a: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utförd produktion och historisk </a:t>
            </a: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tillgänglig</a:t>
            </a:r>
            <a:b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kapacitet för att tydliggöra förhållande dem emellan 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Nyttja kartläggningen i steg 2 för att diskutera eventuella otydligheter och potentiella förbättringsområden 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Sammanställ </a:t>
            </a: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identifierade </a:t>
            </a: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förbättringsområden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Prioritera identifierade förbättringsområden</a:t>
            </a: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endParaRPr lang="sv-SE" sz="2000" dirty="0" smtClean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466" y="1635769"/>
            <a:ext cx="1118182" cy="590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487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öger 9"/>
          <p:cNvSpPr/>
          <p:nvPr/>
        </p:nvSpPr>
        <p:spPr>
          <a:xfrm>
            <a:off x="699914" y="188640"/>
            <a:ext cx="7976542" cy="1301575"/>
          </a:xfrm>
          <a:prstGeom prst="rightArrow">
            <a:avLst/>
          </a:prstGeom>
          <a:solidFill>
            <a:schemeClr val="tx2"/>
          </a:solidFill>
          <a:ln w="12700">
            <a:noFill/>
            <a:miter lim="800000"/>
            <a:headEnd/>
            <a:tailEnd/>
          </a:ln>
        </p:spPr>
        <p:txBody>
          <a:bodyPr wrap="square" lIns="36000" tIns="36000" rIns="36000" bIns="36000" anchor="ctr">
            <a:noAutofit/>
          </a:bodyPr>
          <a:lstStyle/>
          <a:p>
            <a:r>
              <a:rPr lang="sv-SE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Genomförandefas steg 4 – </a:t>
            </a:r>
            <a:r>
              <a:rPr lang="sv-SE" sz="32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kapacitetsplan</a:t>
            </a:r>
            <a:endParaRPr lang="sv-SE" sz="3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latshållare för innehåll 2"/>
          <p:cNvSpPr txBox="1">
            <a:spLocks/>
          </p:cNvSpPr>
          <p:nvPr/>
        </p:nvSpPr>
        <p:spPr>
          <a:xfrm>
            <a:off x="628650" y="1634231"/>
            <a:ext cx="7886700" cy="337894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Skapa nästkommande års planering för </a:t>
            </a: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jourkomputtag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Skapa riktlinjer för en </a:t>
            </a: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kapacitetsplanering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Skapa ett mappningsschema för </a:t>
            </a: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kapaciteten</a:t>
            </a:r>
          </a:p>
          <a:p>
            <a:pPr marL="457200" indent="-457200">
              <a:buFont typeface="+mj-lt"/>
              <a:buAutoNum type="arabicPeriod"/>
            </a:pPr>
            <a:endParaRPr lang="sv-SE" sz="2000" dirty="0" smtClean="0"/>
          </a:p>
          <a:p>
            <a:pPr marL="457200" indent="-457200">
              <a:buFont typeface="+mj-lt"/>
              <a:buAutoNum type="arabicPeriod"/>
            </a:pPr>
            <a:endParaRPr lang="sv-SE" sz="20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609476"/>
            <a:ext cx="1118182" cy="616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217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öger 9"/>
          <p:cNvSpPr/>
          <p:nvPr/>
        </p:nvSpPr>
        <p:spPr>
          <a:xfrm>
            <a:off x="699914" y="188640"/>
            <a:ext cx="7976542" cy="1301575"/>
          </a:xfrm>
          <a:prstGeom prst="rightArrow">
            <a:avLst/>
          </a:prstGeom>
          <a:solidFill>
            <a:schemeClr val="tx2"/>
          </a:solidFill>
          <a:ln w="12700">
            <a:noFill/>
            <a:miter lim="800000"/>
            <a:headEnd/>
            <a:tailEnd/>
          </a:ln>
        </p:spPr>
        <p:txBody>
          <a:bodyPr wrap="square" lIns="36000" tIns="36000" rIns="36000" bIns="36000" anchor="ctr">
            <a:noAutofit/>
          </a:bodyPr>
          <a:lstStyle/>
          <a:p>
            <a:r>
              <a:rPr lang="sv-SE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Genomförandefas steg 5 – </a:t>
            </a:r>
            <a:r>
              <a:rPr lang="sv-SE" sz="32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uppföljning</a:t>
            </a:r>
            <a:endParaRPr lang="sv-SE" sz="3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latshållare för innehåll 2"/>
          <p:cNvSpPr txBox="1">
            <a:spLocks/>
          </p:cNvSpPr>
          <p:nvPr/>
        </p:nvSpPr>
        <p:spPr>
          <a:xfrm>
            <a:off x="628650" y="1634231"/>
            <a:ext cx="7886700" cy="337894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För in samtliga produktionsplaner i </a:t>
            </a: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uppföljningssystemet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Kommunicera ut framtagna produktion- och </a:t>
            </a: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kapacitetsplaner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Skapa processer och rutiner för hur uppföljningsprocessen ska se </a:t>
            </a: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Utse kontaktpersoner för verksamhetens </a:t>
            </a:r>
            <a:r>
              <a:rPr lang="sv-SE" sz="1800" dirty="0" err="1">
                <a:latin typeface="Arial" panose="020B0604020202020204" pitchFamily="34" charset="0"/>
                <a:cs typeface="Arial" panose="020B0604020202020204" pitchFamily="34" charset="0"/>
              </a:rPr>
              <a:t>PoK</a:t>
            </a: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-planering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Utse ansvariga </a:t>
            </a: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för </a:t>
            </a:r>
            <a:r>
              <a:rPr lang="sv-SE" sz="1800" dirty="0" err="1">
                <a:latin typeface="Arial" panose="020B0604020202020204" pitchFamily="34" charset="0"/>
                <a:cs typeface="Arial" panose="020B0604020202020204" pitchFamily="34" charset="0"/>
              </a:rPr>
              <a:t>PoK</a:t>
            </a: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-planering som kan uppdatera analyser och planer nästkommande </a:t>
            </a: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år (utgörs med fördel av representanter från innevarande års POK-team)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Säkerställ </a:t>
            </a: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att projektmål </a:t>
            </a: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vid införande av </a:t>
            </a: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POK är uppfyllda</a:t>
            </a:r>
            <a:endParaRPr lang="sv-S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585819"/>
            <a:ext cx="1118182" cy="588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682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öger 9"/>
          <p:cNvSpPr/>
          <p:nvPr/>
        </p:nvSpPr>
        <p:spPr>
          <a:xfrm>
            <a:off x="699914" y="188640"/>
            <a:ext cx="7976542" cy="1301575"/>
          </a:xfrm>
          <a:prstGeom prst="rightArrow">
            <a:avLst/>
          </a:prstGeom>
          <a:solidFill>
            <a:srgbClr val="E13288"/>
          </a:solidFill>
          <a:ln w="12700">
            <a:solidFill>
              <a:srgbClr val="E13288"/>
            </a:solidFill>
            <a:miter lim="800000"/>
            <a:headEnd/>
            <a:tailEnd/>
          </a:ln>
        </p:spPr>
        <p:txBody>
          <a:bodyPr wrap="square" lIns="36000" tIns="36000" rIns="36000" bIns="36000" anchor="ctr">
            <a:noAutofit/>
          </a:bodyPr>
          <a:lstStyle/>
          <a:p>
            <a:r>
              <a:rPr lang="sv-SE" sz="32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Fortsatt arbete</a:t>
            </a:r>
            <a:endParaRPr lang="sv-SE" sz="3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latshållare för innehåll 2"/>
          <p:cNvSpPr txBox="1">
            <a:spLocks/>
          </p:cNvSpPr>
          <p:nvPr/>
        </p:nvSpPr>
        <p:spPr>
          <a:xfrm>
            <a:off x="628650" y="1634231"/>
            <a:ext cx="7540563" cy="337894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Genomför regelbunden uppföljning av produktion- och kapacitetsplaner samt förbättringsområden tillsammans med hela produktionsteamet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Genomför dialogmöten </a:t>
            </a: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ggr/år med ansvarig centrumchef då planer, nyckeltal och förbättringsarbeten  godkänns och </a:t>
            </a: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följs </a:t>
            </a: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upp samt </a:t>
            </a: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verkställ </a:t>
            </a: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eventuella </a:t>
            </a: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åtgärder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Ta fram nya produktionsplaner för nästkommande under hösten året innan, rekommenderat senast den 1 oktober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Uppdatera riktlinjer för kapacitetsplanering och mappningsschema i förhållande till lagd produktionsplan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colorTemperature colorTemp="64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323" y="1527739"/>
            <a:ext cx="749133" cy="749133"/>
          </a:xfrm>
          <a:prstGeom prst="rect">
            <a:avLst/>
          </a:prstGeom>
          <a:solidFill>
            <a:srgbClr val="E13288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5536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ndad rektangulär 10"/>
          <p:cNvSpPr/>
          <p:nvPr/>
        </p:nvSpPr>
        <p:spPr>
          <a:xfrm>
            <a:off x="1403648" y="1542617"/>
            <a:ext cx="2520280" cy="1890210"/>
          </a:xfrm>
          <a:prstGeom prst="wedgeRoundRectCallout">
            <a:avLst>
              <a:gd name="adj1" fmla="val 15331"/>
              <a:gd name="adj2" fmla="val 108423"/>
              <a:gd name="adj3" fmla="val 16667"/>
            </a:avLst>
          </a:prstGeom>
          <a:solidFill>
            <a:schemeClr val="bg1"/>
          </a:solidFill>
          <a:ln w="3175">
            <a:solidFill>
              <a:srgbClr val="E132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100"/>
              </a:lnSpc>
            </a:pPr>
            <a:r>
              <a:rPr lang="sv-S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 är ingen mening </a:t>
            </a:r>
          </a:p>
          <a:p>
            <a:pPr algn="ctr">
              <a:lnSpc>
                <a:spcPts val="2100"/>
              </a:lnSpc>
            </a:pPr>
            <a:r>
              <a:rPr lang="sv-S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 planera här, allt här är så komplext och situationsberoende. </a:t>
            </a:r>
          </a:p>
          <a:p>
            <a:pPr algn="ctr">
              <a:lnSpc>
                <a:spcPts val="2100"/>
              </a:lnSpc>
            </a:pPr>
            <a:r>
              <a:rPr lang="sv-S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 bästa är att bara jobba undan!</a:t>
            </a:r>
            <a:endParaRPr lang="sv-S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undad rektangulär 15"/>
          <p:cNvSpPr/>
          <p:nvPr/>
        </p:nvSpPr>
        <p:spPr>
          <a:xfrm>
            <a:off x="4644008" y="2136683"/>
            <a:ext cx="2304256" cy="1728192"/>
          </a:xfrm>
          <a:prstGeom prst="wedgeRoundRectCallout">
            <a:avLst>
              <a:gd name="adj1" fmla="val 32926"/>
              <a:gd name="adj2" fmla="val 96443"/>
              <a:gd name="adj3" fmla="val 16667"/>
            </a:avLst>
          </a:prstGeom>
          <a:solidFill>
            <a:schemeClr val="bg1"/>
          </a:solidFill>
          <a:ln w="3175">
            <a:solidFill>
              <a:srgbClr val="E132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100"/>
              </a:lnSpc>
            </a:pPr>
            <a:r>
              <a:rPr lang="sv-S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 komplexare det är  - desto viktigare är det att planera!</a:t>
            </a:r>
          </a:p>
        </p:txBody>
      </p:sp>
      <p:pic>
        <p:nvPicPr>
          <p:cNvPr id="1026" name="Picture 2" descr="C:\Users\ellov\AppData\Local\Microsoft\Windows\Temporary Internet Files\Content.IE5\WYFCQBK4\MC90032003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438253"/>
            <a:ext cx="1426907" cy="1511027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ellov\AppData\Local\Microsoft\Windows\Temporary Internet Files\Content.IE5\UH2D838V\MC90031995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786097"/>
            <a:ext cx="712769" cy="1163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Höger 5"/>
          <p:cNvSpPr/>
          <p:nvPr/>
        </p:nvSpPr>
        <p:spPr>
          <a:xfrm>
            <a:off x="699914" y="188640"/>
            <a:ext cx="7976542" cy="1301575"/>
          </a:xfrm>
          <a:prstGeom prst="rightArrow">
            <a:avLst/>
          </a:prstGeom>
          <a:solidFill>
            <a:srgbClr val="E13288"/>
          </a:solidFill>
          <a:ln w="12700">
            <a:solidFill>
              <a:srgbClr val="E13288"/>
            </a:solidFill>
            <a:miter lim="800000"/>
            <a:headEnd/>
            <a:tailEnd/>
          </a:ln>
        </p:spPr>
        <p:txBody>
          <a:bodyPr wrap="square" lIns="36000" tIns="36000" rIns="36000" bIns="36000" anchor="ctr">
            <a:noAutofit/>
          </a:bodyPr>
          <a:lstStyle/>
          <a:p>
            <a:r>
              <a:rPr lang="sv-SE" sz="32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Fortsatt planering av verksamheten</a:t>
            </a:r>
            <a:endParaRPr lang="sv-SE" sz="3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25000"/>
                    </a14:imgEffect>
                    <a14:imgEffect>
                      <a14:colorTemperature colorTemp="64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323" y="1527739"/>
            <a:ext cx="749133" cy="749133"/>
          </a:xfrm>
          <a:prstGeom prst="rect">
            <a:avLst/>
          </a:prstGeom>
          <a:solidFill>
            <a:srgbClr val="E13288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1721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v-SE" sz="5400" dirty="0" smtClean="0"/>
              <a:t>Handbok 2015</a:t>
            </a:r>
            <a:endParaRPr lang="sv-SE" sz="5400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483568" y="2708920"/>
            <a:ext cx="6400800" cy="1752600"/>
          </a:xfrm>
        </p:spPr>
        <p:txBody>
          <a:bodyPr/>
          <a:lstStyle/>
          <a:p>
            <a:pPr algn="ctr"/>
            <a:r>
              <a:rPr lang="sv-SE" altLang="sv-SE" dirty="0">
                <a:latin typeface="Arial" panose="020B0604020202020204" pitchFamily="34" charset="0"/>
                <a:cs typeface="Arial" panose="020B0604020202020204" pitchFamily="34" charset="0"/>
              </a:rPr>
              <a:t>Införande av produktion- och kapacitetsplanering</a:t>
            </a:r>
            <a:endParaRPr lang="sv-SE" altLang="sv-S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85884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innehåll 2"/>
          <p:cNvSpPr txBox="1">
            <a:spLocks/>
          </p:cNvSpPr>
          <p:nvPr/>
        </p:nvSpPr>
        <p:spPr>
          <a:xfrm>
            <a:off x="628650" y="2066279"/>
            <a:ext cx="7886700" cy="3378945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8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Förord</a:t>
            </a:r>
          </a:p>
          <a:p>
            <a:r>
              <a:rPr lang="sv-SE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Denna handbok beskriver hur man kan införa produktion- och kapacitetsplanering i en verksamhet. Handboken riktar sig främst till de hälso- och sjukvårdsverksamheter inom Region Kronoberg som </a:t>
            </a:r>
            <a:r>
              <a:rPr lang="sv-SE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ska</a:t>
            </a:r>
            <a:r>
              <a:rPr lang="sv-SE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göra en produktionsplanering för sin öppenvårdsproduktion och en kapacitetsplanering för sin personal.</a:t>
            </a:r>
          </a:p>
          <a:p>
            <a:pPr>
              <a:spcBef>
                <a:spcPts val="1200"/>
              </a:spcBef>
            </a:pPr>
            <a:r>
              <a:rPr lang="sv-SE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Handboken beskriver lämpliga aktiviteter att utföra i de 3 olika faserna; Förberedelser, Genomförande och Fortsatt arbete, som väl genomarbetade leder fram till en bra produktion- och kapacitetsplanering. 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539552" y="476672"/>
            <a:ext cx="8460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handbok med förslag på aktiviteter att göra i samband med produktions- och kapacitetsplanering</a:t>
            </a:r>
            <a:endParaRPr lang="sv-SE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29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/>
          <p:cNvSpPr/>
          <p:nvPr/>
        </p:nvSpPr>
        <p:spPr>
          <a:xfrm>
            <a:off x="2653531" y="2204864"/>
            <a:ext cx="3908945" cy="3168352"/>
          </a:xfrm>
          <a:prstGeom prst="rect">
            <a:avLst/>
          </a:prstGeom>
          <a:gradFill flip="none" rotWithShape="1">
            <a:gsLst>
              <a:gs pos="38000">
                <a:schemeClr val="tx2">
                  <a:tint val="66000"/>
                  <a:satMod val="160000"/>
                  <a:lumMod val="25000"/>
                  <a:lumOff val="75000"/>
                  <a:alpha val="50000"/>
                </a:schemeClr>
              </a:gs>
              <a:gs pos="50000">
                <a:schemeClr val="tx2">
                  <a:tint val="44500"/>
                  <a:satMod val="160000"/>
                </a:schemeClr>
              </a:gs>
              <a:gs pos="100000">
                <a:schemeClr val="tx2">
                  <a:tint val="23500"/>
                  <a:satMod val="160000"/>
                </a:schemeClr>
              </a:gs>
            </a:gsLst>
            <a:lin ang="18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7" t="23461" r="12716" b="12798"/>
          <a:stretch/>
        </p:blipFill>
        <p:spPr bwMode="auto">
          <a:xfrm>
            <a:off x="2759703" y="3225234"/>
            <a:ext cx="3696600" cy="1931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Höger 14"/>
          <p:cNvSpPr/>
          <p:nvPr/>
        </p:nvSpPr>
        <p:spPr>
          <a:xfrm>
            <a:off x="2759703" y="2342690"/>
            <a:ext cx="3696600" cy="726270"/>
          </a:xfrm>
          <a:prstGeom prst="rightArrow">
            <a:avLst/>
          </a:prstGeom>
          <a:solidFill>
            <a:schemeClr val="tx2"/>
          </a:solidFill>
          <a:ln w="12700">
            <a:noFill/>
            <a:miter lim="800000"/>
            <a:headEnd/>
            <a:tailEnd/>
          </a:ln>
        </p:spPr>
        <p:txBody>
          <a:bodyPr wrap="square" lIns="36000" tIns="36000" rIns="36000" bIns="36000" anchor="ctr">
            <a:noAutofit/>
          </a:bodyPr>
          <a:lstStyle/>
          <a:p>
            <a:pPr algn="ctr"/>
            <a:r>
              <a:rPr lang="sv-SE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Genomförande</a:t>
            </a:r>
            <a:endParaRPr lang="sv-SE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ruta 18"/>
          <p:cNvSpPr txBox="1"/>
          <p:nvPr/>
        </p:nvSpPr>
        <p:spPr>
          <a:xfrm>
            <a:off x="539552" y="476672"/>
            <a:ext cx="8460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Handboken beskriver hur man kan införa produktion- och kapacitetsplanering genom 3 faser</a:t>
            </a:r>
            <a:endParaRPr lang="sv-SE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539552" y="2204864"/>
            <a:ext cx="2088232" cy="3168352"/>
          </a:xfrm>
          <a:prstGeom prst="rect">
            <a:avLst/>
          </a:prstGeom>
          <a:gradFill flip="none" rotWithShape="1">
            <a:gsLst>
              <a:gs pos="38000">
                <a:srgbClr val="00B050">
                  <a:tint val="66000"/>
                  <a:satMod val="160000"/>
                  <a:lumMod val="33000"/>
                  <a:lumOff val="67000"/>
                  <a:alpha val="84000"/>
                </a:srgbClr>
              </a:gs>
              <a:gs pos="85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Höger 15"/>
          <p:cNvSpPr/>
          <p:nvPr/>
        </p:nvSpPr>
        <p:spPr>
          <a:xfrm>
            <a:off x="719572" y="2342690"/>
            <a:ext cx="1728192" cy="726270"/>
          </a:xfrm>
          <a:prstGeom prst="rightArrow">
            <a:avLst/>
          </a:prstGeom>
          <a:solidFill>
            <a:srgbClr val="00B050"/>
          </a:solidFill>
          <a:ln w="12700">
            <a:noFill/>
            <a:miter lim="800000"/>
            <a:headEnd/>
            <a:tailEnd/>
          </a:ln>
        </p:spPr>
        <p:txBody>
          <a:bodyPr wrap="square" lIns="36000" tIns="36000" rIns="36000" bIns="36000" anchor="ctr">
            <a:noAutofit/>
          </a:bodyPr>
          <a:lstStyle/>
          <a:p>
            <a:pPr algn="ctr"/>
            <a:r>
              <a:rPr lang="sv-SE" sz="16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Förberedelsefas</a:t>
            </a:r>
            <a:endParaRPr lang="sv-SE" sz="1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4" descr="http://cdns2.freepik.com/bild-fritt/foretag-gruppmote-vektor_23-2147495190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35"/>
          <a:stretch/>
        </p:blipFill>
        <p:spPr bwMode="auto">
          <a:xfrm>
            <a:off x="1197990" y="3321081"/>
            <a:ext cx="771356" cy="781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ruta 2"/>
          <p:cNvSpPr txBox="1"/>
          <p:nvPr/>
        </p:nvSpPr>
        <p:spPr>
          <a:xfrm>
            <a:off x="719572" y="4166950"/>
            <a:ext cx="172819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100" dirty="0" smtClean="0">
                <a:solidFill>
                  <a:srgbClr val="00B050"/>
                </a:solidFill>
                <a:latin typeface="Garamond" panose="02020404030301010803" pitchFamily="18" charset="0"/>
              </a:rPr>
              <a:t>Förberedelser inför kommande produktions-och kapacitetsplanering  inklusive beslut kring praktiskt tillvägagångssätt</a:t>
            </a:r>
            <a:endParaRPr lang="sv-SE" sz="1100" dirty="0">
              <a:solidFill>
                <a:srgbClr val="00B050"/>
              </a:solidFill>
              <a:latin typeface="Garamond" panose="02020404030301010803" pitchFamily="18" charset="0"/>
            </a:endParaRPr>
          </a:p>
        </p:txBody>
      </p:sp>
      <p:sp>
        <p:nvSpPr>
          <p:cNvPr id="20" name="Rektangel 19"/>
          <p:cNvSpPr/>
          <p:nvPr/>
        </p:nvSpPr>
        <p:spPr>
          <a:xfrm>
            <a:off x="6588224" y="2204864"/>
            <a:ext cx="2088232" cy="3168352"/>
          </a:xfrm>
          <a:prstGeom prst="rect">
            <a:avLst/>
          </a:prstGeom>
          <a:gradFill flip="none" rotWithShape="1">
            <a:gsLst>
              <a:gs pos="0">
                <a:srgbClr val="E13288">
                  <a:tint val="66000"/>
                  <a:satMod val="160000"/>
                </a:srgbClr>
              </a:gs>
              <a:gs pos="39000">
                <a:srgbClr val="E13288">
                  <a:tint val="44500"/>
                  <a:satMod val="160000"/>
                  <a:lumMod val="25000"/>
                  <a:lumOff val="75000"/>
                  <a:alpha val="50000"/>
                </a:srgbClr>
              </a:gs>
              <a:gs pos="100000">
                <a:srgbClr val="E13288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Höger 16"/>
          <p:cNvSpPr/>
          <p:nvPr/>
        </p:nvSpPr>
        <p:spPr>
          <a:xfrm>
            <a:off x="6768244" y="2342690"/>
            <a:ext cx="1728193" cy="726270"/>
          </a:xfrm>
          <a:prstGeom prst="rightArrow">
            <a:avLst/>
          </a:prstGeom>
          <a:solidFill>
            <a:srgbClr val="E13288"/>
          </a:solidFill>
          <a:ln w="12700">
            <a:noFill/>
            <a:miter lim="800000"/>
            <a:headEnd/>
            <a:tailEnd/>
          </a:ln>
        </p:spPr>
        <p:txBody>
          <a:bodyPr wrap="square" lIns="36000" tIns="36000" rIns="36000" bIns="36000" anchor="ctr">
            <a:noAutofit/>
          </a:bodyPr>
          <a:lstStyle/>
          <a:p>
            <a:pPr algn="ctr"/>
            <a:r>
              <a:rPr lang="sv-SE" sz="16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Fortsatt arbete</a:t>
            </a:r>
            <a:endParaRPr lang="sv-SE" sz="1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25000"/>
                    </a14:imgEffect>
                    <a14:imgEffect>
                      <a14:colorTemperature colorTemp="64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845" y="3284984"/>
            <a:ext cx="842618" cy="853628"/>
          </a:xfrm>
          <a:prstGeom prst="rect">
            <a:avLst/>
          </a:prstGeom>
          <a:solidFill>
            <a:srgbClr val="E13288"/>
          </a:solidFill>
          <a:ln w="9525">
            <a:noFill/>
            <a:miter lim="800000"/>
            <a:headEnd/>
            <a:tailEnd/>
          </a:ln>
        </p:spPr>
      </p:pic>
      <p:sp>
        <p:nvSpPr>
          <p:cNvPr id="13" name="textruta 12"/>
          <p:cNvSpPr txBox="1"/>
          <p:nvPr/>
        </p:nvSpPr>
        <p:spPr>
          <a:xfrm>
            <a:off x="6768243" y="4166950"/>
            <a:ext cx="172819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100" dirty="0" smtClean="0">
                <a:solidFill>
                  <a:srgbClr val="E13288"/>
                </a:solidFill>
                <a:latin typeface="Garamond" panose="02020404030301010803" pitchFamily="18" charset="0"/>
              </a:rPr>
              <a:t>Uppföljning av planer</a:t>
            </a:r>
            <a:r>
              <a:rPr lang="sv-SE" sz="1100" dirty="0">
                <a:solidFill>
                  <a:srgbClr val="E13288"/>
                </a:solidFill>
                <a:latin typeface="Garamond" panose="02020404030301010803" pitchFamily="18" charset="0"/>
              </a:rPr>
              <a:t>, </a:t>
            </a:r>
            <a:r>
              <a:rPr lang="sv-SE" sz="1100" dirty="0" smtClean="0">
                <a:solidFill>
                  <a:srgbClr val="E13288"/>
                </a:solidFill>
                <a:latin typeface="Garamond" panose="02020404030301010803" pitchFamily="18" charset="0"/>
              </a:rPr>
              <a:t>nyckeltal, förbättrings-arbeten och övriga åtgärder samt fortsatt planering av verksamheten</a:t>
            </a:r>
            <a:endParaRPr lang="sv-SE" sz="1100" dirty="0">
              <a:solidFill>
                <a:srgbClr val="E13288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20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öger 9"/>
          <p:cNvSpPr/>
          <p:nvPr/>
        </p:nvSpPr>
        <p:spPr>
          <a:xfrm>
            <a:off x="699914" y="188640"/>
            <a:ext cx="8068184" cy="1301575"/>
          </a:xfrm>
          <a:prstGeom prst="rightArrow">
            <a:avLst/>
          </a:prstGeom>
          <a:solidFill>
            <a:srgbClr val="00B050"/>
          </a:solidFill>
          <a:ln w="12700">
            <a:noFill/>
            <a:miter lim="800000"/>
            <a:headEnd/>
            <a:tailEnd/>
          </a:ln>
        </p:spPr>
        <p:txBody>
          <a:bodyPr wrap="square" lIns="36000" tIns="36000" rIns="36000" bIns="36000" anchor="ctr">
            <a:noAutofit/>
          </a:bodyPr>
          <a:lstStyle/>
          <a:p>
            <a:r>
              <a:rPr lang="sv-SE" sz="32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Förberedelsefas – </a:t>
            </a:r>
            <a:r>
              <a:rPr lang="sv-SE" sz="32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 praktiska</a:t>
            </a:r>
            <a:endParaRPr lang="sv-SE" sz="3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latshållare för innehåll 2"/>
          <p:cNvSpPr txBox="1">
            <a:spLocks/>
          </p:cNvSpPr>
          <p:nvPr/>
        </p:nvSpPr>
        <p:spPr>
          <a:xfrm>
            <a:off x="628650" y="1634231"/>
            <a:ext cx="7471742" cy="337894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sv-S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Skapa ett POK-team i din verksamhet (verksamhetsansvarig, ekonomisk resurs, personalresurs, registreringskunnig, POK-</a:t>
            </a:r>
            <a:br>
              <a:rPr lang="sv-SE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modellansvarig) som är tillgängliga för att arbeta med POK-planering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Tydliggör roller</a:t>
            </a: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, ansvar och mandat för </a:t>
            </a:r>
            <a:r>
              <a:rPr lang="sv-S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POK-teamet, </a:t>
            </a: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berörda </a:t>
            </a:r>
            <a:r>
              <a:rPr lang="sv-S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chefer och annat stöd</a:t>
            </a:r>
            <a:endParaRPr lang="sv-S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Säkerställ kompetens som kan arbeta med POK-arbetet </a:t>
            </a:r>
            <a:r>
              <a:rPr lang="sv-S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 framtiden</a:t>
            </a:r>
            <a:endParaRPr lang="sv-S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sv-S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Diskutera målbild </a:t>
            </a: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och förväntningar i teamet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Diskutera spelregler </a:t>
            </a: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i teamet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Besluta om tidplan för införande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Boka mötestider för POK-teamet</a:t>
            </a:r>
          </a:p>
        </p:txBody>
      </p:sp>
      <p:pic>
        <p:nvPicPr>
          <p:cNvPr id="5" name="Picture 4" descr="http://cdns2.freepik.com/bild-fritt/foretag-gruppmote-vektor_23-2147495190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35"/>
          <a:stretch/>
        </p:blipFill>
        <p:spPr bwMode="auto">
          <a:xfrm>
            <a:off x="8008750" y="1589532"/>
            <a:ext cx="759348" cy="759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87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öger 9"/>
          <p:cNvSpPr/>
          <p:nvPr/>
        </p:nvSpPr>
        <p:spPr>
          <a:xfrm>
            <a:off x="699914" y="188640"/>
            <a:ext cx="8068184" cy="1301575"/>
          </a:xfrm>
          <a:prstGeom prst="rightArrow">
            <a:avLst/>
          </a:prstGeom>
          <a:solidFill>
            <a:srgbClr val="00B050"/>
          </a:solidFill>
          <a:ln w="12700">
            <a:noFill/>
            <a:miter lim="800000"/>
            <a:headEnd/>
            <a:tailEnd/>
          </a:ln>
        </p:spPr>
        <p:txBody>
          <a:bodyPr wrap="square" lIns="36000" tIns="36000" rIns="0" bIns="36000" anchor="ctr">
            <a:noAutofit/>
          </a:bodyPr>
          <a:lstStyle/>
          <a:p>
            <a:r>
              <a:rPr lang="sv-SE" sz="28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Förberedelsefas – </a:t>
            </a:r>
            <a:r>
              <a:rPr lang="sv-SE" sz="28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beslut </a:t>
            </a:r>
            <a:r>
              <a:rPr lang="sv-SE" sz="28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kring </a:t>
            </a:r>
            <a:r>
              <a:rPr lang="sv-SE" sz="28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POK-arbete  </a:t>
            </a:r>
            <a:endParaRPr lang="sv-SE" sz="2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latshållare för innehåll 2"/>
          <p:cNvSpPr txBox="1">
            <a:spLocks/>
          </p:cNvSpPr>
          <p:nvPr/>
        </p:nvSpPr>
        <p:spPr>
          <a:xfrm>
            <a:off x="628650" y="1634231"/>
            <a:ext cx="7183710" cy="337894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Besluta om organisatorisk </a:t>
            </a: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omfattning för produktion- och kapacitetsplanering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Besluta vilka yrkeskategorier som </a:t>
            </a: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ska genomlysas 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Besluta vilka </a:t>
            </a: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produktionsparametrar </a:t>
            </a: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som ska kartläggas och eventuellt </a:t>
            </a: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planeras</a:t>
            </a:r>
          </a:p>
          <a:p>
            <a:pPr marL="457200" indent="-457200">
              <a:buFont typeface="+mj-lt"/>
              <a:buAutoNum type="arabicPeriod"/>
            </a:pPr>
            <a:endParaRPr lang="sv-SE" sz="2000" dirty="0" smtClean="0"/>
          </a:p>
        </p:txBody>
      </p:sp>
      <p:pic>
        <p:nvPicPr>
          <p:cNvPr id="2052" name="Picture 4" descr="http://cdns2.freepik.com/bild-fritt/foretag-gruppmote-vektor_23-2147495190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35"/>
          <a:stretch/>
        </p:blipFill>
        <p:spPr bwMode="auto">
          <a:xfrm>
            <a:off x="8008750" y="1589532"/>
            <a:ext cx="759348" cy="759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51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upp 32"/>
          <p:cNvGrpSpPr/>
          <p:nvPr/>
        </p:nvGrpSpPr>
        <p:grpSpPr>
          <a:xfrm>
            <a:off x="4223355" y="5085184"/>
            <a:ext cx="924709" cy="936104"/>
            <a:chOff x="3462805" y="4083817"/>
            <a:chExt cx="1000983" cy="1001367"/>
          </a:xfrm>
        </p:grpSpPr>
        <p:pic>
          <p:nvPicPr>
            <p:cNvPr id="34" name="Picture 2" descr="https://encrypted-tbn2.gstatic.com/images?q=tbn:ANd9GcRO4R9CR6NoSCCTVdnooY8jLxygp80Wd8RCGdDPAonOeuthUVUgJIHkhw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2805" y="4083817"/>
              <a:ext cx="1000983" cy="1001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5" name="Rak 34"/>
            <p:cNvCxnSpPr/>
            <p:nvPr/>
          </p:nvCxnSpPr>
          <p:spPr>
            <a:xfrm rot="360000" flipV="1">
              <a:off x="3578745" y="4362128"/>
              <a:ext cx="72008" cy="288033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Rak 35"/>
            <p:cNvCxnSpPr/>
            <p:nvPr/>
          </p:nvCxnSpPr>
          <p:spPr>
            <a:xfrm rot="360000" flipV="1">
              <a:off x="4154809" y="4362128"/>
              <a:ext cx="72008" cy="288033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Rak 36"/>
            <p:cNvCxnSpPr/>
            <p:nvPr/>
          </p:nvCxnSpPr>
          <p:spPr>
            <a:xfrm rot="-2220000" flipV="1">
              <a:off x="3694169" y="4376969"/>
              <a:ext cx="72008" cy="288033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Rak 37"/>
            <p:cNvCxnSpPr/>
            <p:nvPr/>
          </p:nvCxnSpPr>
          <p:spPr>
            <a:xfrm rot="-2220000" flipV="1">
              <a:off x="4270234" y="4376969"/>
              <a:ext cx="72008" cy="288033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ruta 19"/>
          <p:cNvSpPr txBox="1"/>
          <p:nvPr/>
        </p:nvSpPr>
        <p:spPr>
          <a:xfrm>
            <a:off x="2411760" y="4390072"/>
            <a:ext cx="14401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+mj-lt"/>
              <a:buAutoNum type="arabicPeriod"/>
            </a:pPr>
            <a:r>
              <a:rPr lang="sv-SE" sz="900" dirty="0">
                <a:latin typeface="Arial" panose="020B0604020202020204" pitchFamily="34" charset="0"/>
                <a:cs typeface="Arial" panose="020B0604020202020204" pitchFamily="34" charset="0"/>
              </a:rPr>
              <a:t>Produktionstimmar per delmoment</a:t>
            </a:r>
            <a:br>
              <a:rPr lang="sv-SE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buFont typeface="+mj-lt"/>
              <a:buAutoNum type="arabicPeriod"/>
            </a:pPr>
            <a:endParaRPr lang="sv-SE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buFont typeface="+mj-lt"/>
              <a:buAutoNum type="arabicPeriod"/>
            </a:pPr>
            <a:endParaRPr lang="sv-SE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buFont typeface="+mj-lt"/>
              <a:buAutoNum type="arabicPeriod"/>
            </a:pPr>
            <a:endParaRPr lang="sv-SE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buFont typeface="+mj-lt"/>
              <a:buAutoNum type="arabicPeriod"/>
            </a:pPr>
            <a:r>
              <a:rPr lang="sv-SE" sz="900" dirty="0">
                <a:latin typeface="Arial" panose="020B0604020202020204" pitchFamily="34" charset="0"/>
                <a:cs typeface="Arial" panose="020B0604020202020204" pitchFamily="34" charset="0"/>
              </a:rPr>
              <a:t>Antalet personal-resurser och tillgängliga tjänste-timmar </a:t>
            </a:r>
            <a:r>
              <a:rPr lang="sv-SE" sz="900" dirty="0">
                <a:latin typeface="Arial" panose="020B0604020202020204" pitchFamily="34" charset="0"/>
                <a:cs typeface="Arial" panose="020B0604020202020204" pitchFamily="34" charset="0"/>
              </a:rPr>
              <a:t>per </a:t>
            </a:r>
            <a:r>
              <a:rPr lang="sv-SE" sz="900" dirty="0">
                <a:latin typeface="Arial" panose="020B0604020202020204" pitchFamily="34" charset="0"/>
                <a:cs typeface="Arial" panose="020B0604020202020204" pitchFamily="34" charset="0"/>
              </a:rPr>
              <a:t>klinik</a:t>
            </a:r>
            <a:r>
              <a:rPr lang="sv-SE" sz="1000" dirty="0" smtClean="0"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sv-SE" sz="1000" dirty="0" smtClean="0">
                <a:latin typeface="Garamond" panose="02020404030301010803" pitchFamily="18" charset="0"/>
                <a:cs typeface="Arial" panose="020B0604020202020204" pitchFamily="34" charset="0"/>
              </a:rPr>
            </a:br>
            <a:endParaRPr lang="sv-SE" sz="1000" dirty="0" smtClean="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899592" y="1700808"/>
            <a:ext cx="1629523" cy="390143"/>
          </a:xfrm>
          <a:prstGeom prst="homePlate">
            <a:avLst>
              <a:gd name="adj" fmla="val 39064"/>
            </a:avLst>
          </a:prstGeom>
          <a:solidFill>
            <a:srgbClr val="0A4279"/>
          </a:solidFill>
          <a:ln w="12700">
            <a:noFill/>
            <a:miter lim="800000"/>
            <a:headEnd/>
            <a:tailEnd/>
          </a:ln>
        </p:spPr>
        <p:txBody>
          <a:bodyPr wrap="square" lIns="36000" tIns="36000" rIns="36000" bIns="36000" anchor="ctr">
            <a:noAutofit/>
          </a:bodyPr>
          <a:lstStyle/>
          <a:p>
            <a:r>
              <a:rPr lang="sv-SE" sz="1200" dirty="0" smtClean="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1. Behovsanalys </a:t>
            </a:r>
            <a:endParaRPr lang="sv-SE" sz="1200" dirty="0">
              <a:solidFill>
                <a:srgbClr val="FFFFFF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5" name="AutoShape 34"/>
          <p:cNvSpPr>
            <a:spLocks noChangeArrowheads="1"/>
          </p:cNvSpPr>
          <p:nvPr/>
        </p:nvSpPr>
        <p:spPr bwMode="auto">
          <a:xfrm>
            <a:off x="2418425" y="1700808"/>
            <a:ext cx="1629523" cy="390143"/>
          </a:xfrm>
          <a:prstGeom prst="chevron">
            <a:avLst>
              <a:gd name="adj" fmla="val 38909"/>
            </a:avLst>
          </a:prstGeom>
          <a:solidFill>
            <a:srgbClr val="0A4279"/>
          </a:solidFill>
          <a:ln w="12700">
            <a:noFill/>
            <a:miter lim="800000"/>
            <a:headEnd/>
            <a:tailEnd/>
          </a:ln>
        </p:spPr>
        <p:txBody>
          <a:bodyPr wrap="square" lIns="36000" tIns="36000" rIns="36000" bIns="36000" anchor="ctr">
            <a:noAutofit/>
          </a:bodyPr>
          <a:lstStyle/>
          <a:p>
            <a:r>
              <a:rPr lang="sv-SE" sz="1200" dirty="0" smtClean="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2. Kartläggning av befintlig POK</a:t>
            </a:r>
            <a:endParaRPr lang="sv-SE" sz="1200" dirty="0">
              <a:solidFill>
                <a:srgbClr val="FFFFFF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6" name="AutoShape 37"/>
          <p:cNvSpPr>
            <a:spLocks noChangeArrowheads="1"/>
          </p:cNvSpPr>
          <p:nvPr/>
        </p:nvSpPr>
        <p:spPr bwMode="auto">
          <a:xfrm>
            <a:off x="3937258" y="1700808"/>
            <a:ext cx="1629523" cy="390143"/>
          </a:xfrm>
          <a:prstGeom prst="chevron">
            <a:avLst>
              <a:gd name="adj" fmla="val 38909"/>
            </a:avLst>
          </a:prstGeom>
          <a:solidFill>
            <a:srgbClr val="0A4279"/>
          </a:solidFill>
          <a:ln w="12700">
            <a:noFill/>
            <a:miter lim="800000"/>
            <a:headEnd/>
            <a:tailEnd/>
          </a:ln>
        </p:spPr>
        <p:txBody>
          <a:bodyPr wrap="square" lIns="36000" tIns="36000" rIns="36000" bIns="36000" anchor="ctr">
            <a:noAutofit/>
          </a:bodyPr>
          <a:lstStyle/>
          <a:p>
            <a:r>
              <a:rPr lang="sv-SE" sz="1200" dirty="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3. </a:t>
            </a:r>
            <a:r>
              <a:rPr lang="sv-SE" sz="1200" dirty="0" smtClean="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Utvärdera och balansera POK</a:t>
            </a:r>
            <a:endParaRPr lang="en-US" sz="1200" dirty="0">
              <a:solidFill>
                <a:srgbClr val="FFFFFF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7" name="AutoShape 38"/>
          <p:cNvSpPr>
            <a:spLocks noChangeArrowheads="1"/>
          </p:cNvSpPr>
          <p:nvPr/>
        </p:nvSpPr>
        <p:spPr bwMode="auto">
          <a:xfrm>
            <a:off x="5456091" y="1700808"/>
            <a:ext cx="1629523" cy="390143"/>
          </a:xfrm>
          <a:prstGeom prst="chevron">
            <a:avLst>
              <a:gd name="adj" fmla="val 38909"/>
            </a:avLst>
          </a:prstGeom>
          <a:solidFill>
            <a:srgbClr val="0A4279"/>
          </a:solidFill>
          <a:ln w="12700">
            <a:noFill/>
            <a:miter lim="800000"/>
            <a:headEnd/>
            <a:tailEnd/>
          </a:ln>
        </p:spPr>
        <p:txBody>
          <a:bodyPr wrap="square" lIns="36000" tIns="36000" rIns="36000" bIns="36000" anchor="ctr">
            <a:noAutofit/>
          </a:bodyPr>
          <a:lstStyle/>
          <a:p>
            <a:r>
              <a:rPr lang="sv-SE" sz="1200" dirty="0" smtClean="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4. Kapacitets-planering</a:t>
            </a:r>
            <a:endParaRPr lang="en-US" sz="1200" dirty="0">
              <a:solidFill>
                <a:srgbClr val="FFFFFF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8" name="AutoShape 38"/>
          <p:cNvSpPr>
            <a:spLocks noChangeArrowheads="1"/>
          </p:cNvSpPr>
          <p:nvPr/>
        </p:nvSpPr>
        <p:spPr bwMode="auto">
          <a:xfrm>
            <a:off x="6974925" y="1700808"/>
            <a:ext cx="1629523" cy="390143"/>
          </a:xfrm>
          <a:prstGeom prst="chevron">
            <a:avLst>
              <a:gd name="adj" fmla="val 38909"/>
            </a:avLst>
          </a:prstGeom>
          <a:solidFill>
            <a:srgbClr val="0A4279"/>
          </a:solidFill>
          <a:ln w="12700">
            <a:noFill/>
            <a:miter lim="800000"/>
            <a:headEnd/>
            <a:tailEnd/>
          </a:ln>
        </p:spPr>
        <p:txBody>
          <a:bodyPr wrap="square" lIns="36000" tIns="36000" rIns="36000" bIns="36000" anchor="ctr">
            <a:noAutofit/>
          </a:bodyPr>
          <a:lstStyle/>
          <a:p>
            <a:r>
              <a:rPr lang="sv-SE" sz="1200" dirty="0" smtClean="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5. Skapa uppföljningsrutiner </a:t>
            </a:r>
            <a:endParaRPr lang="en-US" sz="1200" dirty="0">
              <a:solidFill>
                <a:srgbClr val="FFFFFF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10" name="Rektangel 9"/>
          <p:cNvSpPr/>
          <p:nvPr/>
        </p:nvSpPr>
        <p:spPr>
          <a:xfrm>
            <a:off x="341530" y="2200215"/>
            <a:ext cx="486054" cy="20162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36000" tIns="36000" rIns="36000" bIns="36000" rtlCol="0" anchor="ctr">
            <a:no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sv-SE" sz="1100" dirty="0" smtClean="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Aktiviteter</a:t>
            </a:r>
            <a:endParaRPr lang="sv-SE" sz="1100" dirty="0">
              <a:solidFill>
                <a:schemeClr val="tx1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11" name="Rektangel 10"/>
          <p:cNvSpPr/>
          <p:nvPr/>
        </p:nvSpPr>
        <p:spPr>
          <a:xfrm>
            <a:off x="341530" y="4355232"/>
            <a:ext cx="486054" cy="158417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36000" tIns="36000" rIns="36000" bIns="36000" rtlCol="0" anchor="ctr">
            <a:norm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sv-SE" sz="1050" dirty="0" smtClean="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Leverans</a:t>
            </a:r>
            <a:endParaRPr lang="sv-SE" sz="1050" dirty="0">
              <a:solidFill>
                <a:schemeClr val="tx1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cxnSp>
        <p:nvCxnSpPr>
          <p:cNvPr id="13" name="Rak 12"/>
          <p:cNvCxnSpPr/>
          <p:nvPr/>
        </p:nvCxnSpPr>
        <p:spPr>
          <a:xfrm>
            <a:off x="899592" y="4293096"/>
            <a:ext cx="777686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ruta 13"/>
          <p:cNvSpPr txBox="1"/>
          <p:nvPr/>
        </p:nvSpPr>
        <p:spPr>
          <a:xfrm>
            <a:off x="899592" y="2128207"/>
            <a:ext cx="1440160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Identifiera produktions-behov för kommande period utifrån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Historik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”Patientstock” genom befolknings-perspektiv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Inflöde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Dynamik över tid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Säkerställning av vårdnivå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Kompetens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Etc.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899592" y="4390072"/>
            <a:ext cx="14401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+mj-lt"/>
              <a:buAutoNum type="arabicPeriod"/>
            </a:pPr>
            <a:r>
              <a:rPr lang="sv-SE" sz="900" dirty="0">
                <a:latin typeface="Arial" panose="020B0604020202020204" pitchFamily="34" charset="0"/>
                <a:cs typeface="Arial" panose="020B0604020202020204" pitchFamily="34" charset="0"/>
              </a:rPr>
              <a:t>Produktionsplan: Vårdproduktion per klinik/sektion som krävs under kommande tidsperiod</a:t>
            </a:r>
            <a:br>
              <a:rPr lang="sv-SE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buFont typeface="+mj-lt"/>
              <a:buAutoNum type="arabicPeriod"/>
            </a:pPr>
            <a:r>
              <a:rPr lang="sv-SE" sz="900" dirty="0">
                <a:latin typeface="Arial" panose="020B0604020202020204" pitchFamily="34" charset="0"/>
                <a:cs typeface="Arial" panose="020B0604020202020204" pitchFamily="34" charset="0"/>
              </a:rPr>
              <a:t>Vilka produktions-mål som ska följas upp systematiskt </a:t>
            </a:r>
            <a:r>
              <a:rPr lang="sv-SE" sz="1000" dirty="0" smtClean="0"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sv-SE" sz="1000" dirty="0" smtClean="0">
                <a:latin typeface="Garamond" panose="02020404030301010803" pitchFamily="18" charset="0"/>
                <a:cs typeface="Arial" panose="020B0604020202020204" pitchFamily="34" charset="0"/>
              </a:rPr>
            </a:br>
            <a:endParaRPr lang="sv-SE" sz="1000" dirty="0" smtClean="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pic>
        <p:nvPicPr>
          <p:cNvPr id="18" name="chart"/>
          <p:cNvPicPr>
            <a:picLocks noChangeAspect="1"/>
          </p:cNvPicPr>
          <p:nvPr/>
        </p:nvPicPr>
        <p:blipFill rotWithShape="1">
          <a:blip r:embed="rId6"/>
          <a:srcRect l="54846" t="39597" r="32956" b="38926"/>
          <a:stretch/>
        </p:blipFill>
        <p:spPr>
          <a:xfrm>
            <a:off x="2828180" y="4797152"/>
            <a:ext cx="519684" cy="485185"/>
          </a:xfrm>
          <a:prstGeom prst="rect">
            <a:avLst/>
          </a:prstGeom>
        </p:spPr>
      </p:pic>
      <p:sp>
        <p:nvSpPr>
          <p:cNvPr id="19" name="textruta 18"/>
          <p:cNvSpPr txBox="1"/>
          <p:nvPr/>
        </p:nvSpPr>
        <p:spPr>
          <a:xfrm>
            <a:off x="2411760" y="2118335"/>
            <a:ext cx="144016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>
                <a:latin typeface="Arial" panose="020B0604020202020204" pitchFamily="34" charset="0"/>
                <a:cs typeface="Arial" panose="020B0604020202020204" pitchFamily="34" charset="0"/>
              </a:rPr>
              <a:t>Identifiera nuvarande produktionstimmar per olika delmoment, ex: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900" dirty="0">
                <a:latin typeface="Arial" panose="020B0604020202020204" pitchFamily="34" charset="0"/>
                <a:cs typeface="Arial" panose="020B0604020202020204" pitchFamily="34" charset="0"/>
              </a:rPr>
              <a:t>Direkt patientkontakt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900" dirty="0" err="1">
                <a:latin typeface="Arial" panose="020B0604020202020204" pitchFamily="34" charset="0"/>
                <a:cs typeface="Arial" panose="020B0604020202020204" pitchFamily="34" charset="0"/>
              </a:rPr>
              <a:t>Patientadmin</a:t>
            </a:r>
            <a:r>
              <a:rPr lang="sv-SE" sz="900" dirty="0">
                <a:latin typeface="Arial" panose="020B0604020202020204" pitchFamily="34" charset="0"/>
                <a:cs typeface="Arial" panose="020B0604020202020204" pitchFamily="34" charset="0"/>
              </a:rPr>
              <a:t>. tid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900" dirty="0" err="1">
                <a:latin typeface="Arial" panose="020B0604020202020204" pitchFamily="34" charset="0"/>
                <a:cs typeface="Arial" panose="020B0604020202020204" pitchFamily="34" charset="0"/>
              </a:rPr>
              <a:t>Admin</a:t>
            </a:r>
            <a:r>
              <a:rPr lang="sv-SE" sz="9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v-SE" sz="9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sv-SE" sz="900" dirty="0">
                <a:latin typeface="Arial" panose="020B0604020202020204" pitchFamily="34" charset="0"/>
                <a:cs typeface="Arial" panose="020B0604020202020204" pitchFamily="34" charset="0"/>
              </a:rPr>
              <a:t>id klinik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900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sv-SE" sz="900" dirty="0" err="1">
                <a:latin typeface="Arial" panose="020B0604020202020204" pitchFamily="34" charset="0"/>
                <a:cs typeface="Arial" panose="020B0604020202020204" pitchFamily="34" charset="0"/>
              </a:rPr>
              <a:t>erksamhetsutv</a:t>
            </a:r>
            <a:r>
              <a:rPr lang="sv-SE" sz="9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v-SE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900" dirty="0">
                <a:latin typeface="Arial" panose="020B0604020202020204" pitchFamily="34" charset="0"/>
                <a:cs typeface="Arial" panose="020B0604020202020204" pitchFamily="34" charset="0"/>
              </a:rPr>
              <a:t>Etc.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900" dirty="0">
                <a:latin typeface="Arial" panose="020B0604020202020204" pitchFamily="34" charset="0"/>
                <a:cs typeface="Arial" panose="020B0604020202020204" pitchFamily="34" charset="0"/>
              </a:rPr>
              <a:t>Identifiera nuvarande kapacitet i form av personalresurser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1000" dirty="0" smtClean="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21" name="textruta 20"/>
          <p:cNvSpPr txBox="1"/>
          <p:nvPr/>
        </p:nvSpPr>
        <p:spPr>
          <a:xfrm>
            <a:off x="3937258" y="2128207"/>
            <a:ext cx="14401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>
                <a:latin typeface="Arial" panose="020B0604020202020204" pitchFamily="34" charset="0"/>
                <a:cs typeface="Arial" panose="020B0604020202020204" pitchFamily="34" charset="0"/>
              </a:rPr>
              <a:t>Utvärdera befintlig produktion och kapacitet i form av personalresurser för att verifiera, alternativt justera till, ett balanserat ”grundläge”</a:t>
            </a:r>
          </a:p>
          <a:p>
            <a:endParaRPr lang="sv-SE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900" dirty="0">
                <a:latin typeface="Arial" panose="020B0604020202020204" pitchFamily="34" charset="0"/>
                <a:cs typeface="Arial" panose="020B0604020202020204" pitchFamily="34" charset="0"/>
              </a:rPr>
              <a:t>Identifiera potentiella förbättringsområden för att optimera produktionen </a:t>
            </a:r>
          </a:p>
        </p:txBody>
      </p:sp>
      <p:sp>
        <p:nvSpPr>
          <p:cNvPr id="22" name="textruta 21"/>
          <p:cNvSpPr txBox="1"/>
          <p:nvPr/>
        </p:nvSpPr>
        <p:spPr>
          <a:xfrm>
            <a:off x="3937258" y="4390072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+mj-lt"/>
              <a:buAutoNum type="arabicPeriod"/>
            </a:pPr>
            <a:r>
              <a:rPr lang="sv-SE" sz="900" dirty="0">
                <a:latin typeface="Arial" panose="020B0604020202020204" pitchFamily="34" charset="0"/>
                <a:cs typeface="Arial" panose="020B0604020202020204" pitchFamily="34" charset="0"/>
              </a:rPr>
              <a:t>Säkerställd balans i estimerat förhållande mellan produktion och kapacitet </a:t>
            </a:r>
          </a:p>
        </p:txBody>
      </p:sp>
      <p:sp>
        <p:nvSpPr>
          <p:cNvPr id="23" name="textruta 22"/>
          <p:cNvSpPr txBox="1"/>
          <p:nvPr/>
        </p:nvSpPr>
        <p:spPr>
          <a:xfrm>
            <a:off x="5456091" y="2128207"/>
            <a:ext cx="1440160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>
                <a:latin typeface="Arial" panose="020B0604020202020204" pitchFamily="34" charset="0"/>
                <a:cs typeface="Arial" panose="020B0604020202020204" pitchFamily="34" charset="0"/>
              </a:rPr>
              <a:t>Utifrån ett balanserat grundläge identifiera mängden av framtida kapacitetsbehov, givet den framtida vård-produktionen</a:t>
            </a:r>
            <a:r>
              <a:rPr lang="sv-SE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dirty="0">
                <a:latin typeface="Arial" panose="020B0604020202020204" pitchFamily="34" charset="0"/>
                <a:cs typeface="Arial" panose="020B0604020202020204" pitchFamily="34" charset="0"/>
              </a:rPr>
              <a:t>och förbättringsarbete som ska genomföras</a:t>
            </a:r>
          </a:p>
          <a:p>
            <a:endParaRPr lang="sv-SE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900" dirty="0">
                <a:latin typeface="Arial" panose="020B0604020202020204" pitchFamily="34" charset="0"/>
                <a:cs typeface="Arial" panose="020B0604020202020204" pitchFamily="34" charset="0"/>
              </a:rPr>
              <a:t>Skapa ett ”mappnings-schema” för krävda produktionsresurser i förhållande till </a:t>
            </a:r>
            <a:r>
              <a:rPr lang="sv-SE" sz="900" dirty="0">
                <a:latin typeface="Arial" panose="020B0604020202020204" pitchFamily="34" charset="0"/>
                <a:cs typeface="Arial" panose="020B0604020202020204" pitchFamily="34" charset="0"/>
              </a:rPr>
              <a:t>personal</a:t>
            </a:r>
            <a:r>
              <a:rPr lang="sv-SE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4" name="textruta 23"/>
          <p:cNvSpPr txBox="1"/>
          <p:nvPr/>
        </p:nvSpPr>
        <p:spPr>
          <a:xfrm>
            <a:off x="5456091" y="4390072"/>
            <a:ext cx="1440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1000" dirty="0" smtClean="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39" name="textruta 38"/>
          <p:cNvSpPr txBox="1"/>
          <p:nvPr/>
        </p:nvSpPr>
        <p:spPr>
          <a:xfrm>
            <a:off x="4119957" y="5445224"/>
            <a:ext cx="52405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 smtClean="0">
                <a:latin typeface="Garamond" panose="02020404030301010803" pitchFamily="18" charset="0"/>
              </a:rPr>
              <a:t>Produktion </a:t>
            </a:r>
            <a:endParaRPr lang="sv-SE" sz="800" dirty="0">
              <a:latin typeface="Garamond" panose="02020404030301010803" pitchFamily="18" charset="0"/>
            </a:endParaRPr>
          </a:p>
        </p:txBody>
      </p:sp>
      <p:sp>
        <p:nvSpPr>
          <p:cNvPr id="40" name="textruta 39"/>
          <p:cNvSpPr txBox="1"/>
          <p:nvPr/>
        </p:nvSpPr>
        <p:spPr>
          <a:xfrm>
            <a:off x="4685709" y="5454920"/>
            <a:ext cx="52405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 smtClean="0">
                <a:latin typeface="Garamond" panose="02020404030301010803" pitchFamily="18" charset="0"/>
              </a:rPr>
              <a:t>Kapacitet </a:t>
            </a:r>
            <a:endParaRPr lang="sv-SE" sz="800" dirty="0">
              <a:latin typeface="Garamond" panose="02020404030301010803" pitchFamily="18" charset="0"/>
            </a:endParaRPr>
          </a:p>
        </p:txBody>
      </p:sp>
      <p:sp>
        <p:nvSpPr>
          <p:cNvPr id="41" name="textruta 40"/>
          <p:cNvSpPr txBox="1"/>
          <p:nvPr/>
        </p:nvSpPr>
        <p:spPr>
          <a:xfrm>
            <a:off x="5456091" y="4390072"/>
            <a:ext cx="144016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+mj-lt"/>
              <a:buAutoNum type="arabicPeriod"/>
            </a:pPr>
            <a:r>
              <a:rPr lang="sv-SE" sz="900" dirty="0">
                <a:latin typeface="Arial" panose="020B0604020202020204" pitchFamily="34" charset="0"/>
                <a:cs typeface="Arial" panose="020B0604020202020204" pitchFamily="34" charset="0"/>
              </a:rPr>
              <a:t>Kapacitetsplan: Tjänstetimmar  per klinik som krävs under kommande tidsperiod</a:t>
            </a:r>
            <a:br>
              <a:rPr lang="sv-SE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buFont typeface="+mj-lt"/>
              <a:buAutoNum type="arabicPeriod"/>
            </a:pPr>
            <a:r>
              <a:rPr lang="sv-SE" sz="900" dirty="0">
                <a:latin typeface="Arial" panose="020B0604020202020204" pitchFamily="34" charset="0"/>
                <a:cs typeface="Arial" panose="020B0604020202020204" pitchFamily="34" charset="0"/>
              </a:rPr>
              <a:t>Ett ”mappnings-schema” som visar hur personal-resurserna nyttjas</a:t>
            </a:r>
            <a:br>
              <a:rPr lang="sv-SE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ruta 42"/>
          <p:cNvSpPr txBox="1"/>
          <p:nvPr/>
        </p:nvSpPr>
        <p:spPr>
          <a:xfrm>
            <a:off x="6974925" y="2128207"/>
            <a:ext cx="1440160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>
                <a:latin typeface="Arial" panose="020B0604020202020204" pitchFamily="34" charset="0"/>
                <a:cs typeface="Arial" panose="020B0604020202020204" pitchFamily="34" charset="0"/>
              </a:rPr>
              <a:t>Skapa förutsättningar för systematisk uppföljning av produktion och kapacitet genom strukturerade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900" dirty="0">
                <a:latin typeface="Arial" panose="020B0604020202020204" pitchFamily="34" charset="0"/>
                <a:cs typeface="Arial" panose="020B0604020202020204" pitchFamily="34" charset="0"/>
              </a:rPr>
              <a:t>Nyckeltal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900" dirty="0">
                <a:latin typeface="Arial" panose="020B0604020202020204" pitchFamily="34" charset="0"/>
                <a:cs typeface="Arial" panose="020B0604020202020204" pitchFamily="34" charset="0"/>
              </a:rPr>
              <a:t>Mötesmöjligheter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900" dirty="0">
                <a:latin typeface="Arial" panose="020B0604020202020204" pitchFamily="34" charset="0"/>
                <a:cs typeface="Arial" panose="020B0604020202020204" pitchFamily="34" charset="0"/>
              </a:rPr>
              <a:t>Roller och Ansvar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900" dirty="0">
                <a:latin typeface="Arial" panose="020B0604020202020204" pitchFamily="34" charset="0"/>
                <a:cs typeface="Arial" panose="020B0604020202020204" pitchFamily="34" charset="0"/>
              </a:rPr>
              <a:t>Processer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900" dirty="0">
                <a:latin typeface="Arial" panose="020B0604020202020204" pitchFamily="34" charset="0"/>
                <a:cs typeface="Arial" panose="020B0604020202020204" pitchFamily="34" charset="0"/>
              </a:rPr>
              <a:t>Förbättringsinitiativ</a:t>
            </a:r>
          </a:p>
          <a:p>
            <a:endParaRPr lang="sv-SE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900" dirty="0">
                <a:latin typeface="Arial" panose="020B0604020202020204" pitchFamily="34" charset="0"/>
                <a:cs typeface="Arial" panose="020B0604020202020204" pitchFamily="34" charset="0"/>
              </a:rPr>
              <a:t>Kontinuerlig revidering av plan </a:t>
            </a:r>
          </a:p>
        </p:txBody>
      </p:sp>
      <p:sp>
        <p:nvSpPr>
          <p:cNvPr id="46" name="textruta 45"/>
          <p:cNvSpPr txBox="1"/>
          <p:nvPr/>
        </p:nvSpPr>
        <p:spPr>
          <a:xfrm>
            <a:off x="6974925" y="4390072"/>
            <a:ext cx="144016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+mj-lt"/>
              <a:buAutoNum type="arabicPeriod"/>
            </a:pPr>
            <a:r>
              <a:rPr lang="sv-SE" sz="900" dirty="0">
                <a:latin typeface="Arial" panose="020B0604020202020204" pitchFamily="34" charset="0"/>
                <a:cs typeface="Arial" panose="020B0604020202020204" pitchFamily="34" charset="0"/>
              </a:rPr>
              <a:t>Uppföljningsverktyg med tillhörande processhantering</a:t>
            </a:r>
          </a:p>
          <a:p>
            <a:pPr marL="180975" indent="-180975">
              <a:buFont typeface="+mj-lt"/>
              <a:buAutoNum type="arabicPeriod"/>
            </a:pPr>
            <a:endParaRPr lang="sv-SE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buFont typeface="+mj-lt"/>
              <a:buAutoNum type="arabicPeriod"/>
            </a:pPr>
            <a:r>
              <a:rPr lang="sv-SE" sz="900" dirty="0">
                <a:latin typeface="Arial" panose="020B0604020202020204" pitchFamily="34" charset="0"/>
                <a:cs typeface="Arial" panose="020B0604020202020204" pitchFamily="34" charset="0"/>
              </a:rPr>
              <a:t>Beräkna konsekvenserna  för uppkomna produktions- eller kapacitets-förändringar </a:t>
            </a:r>
            <a:br>
              <a:rPr lang="sv-SE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ruta 2"/>
          <p:cNvSpPr txBox="1"/>
          <p:nvPr/>
        </p:nvSpPr>
        <p:spPr>
          <a:xfrm>
            <a:off x="6231500" y="6093296"/>
            <a:ext cx="42364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sv-SE" sz="900" dirty="0">
                <a:latin typeface="Arial" panose="020B0604020202020204" pitchFamily="34" charset="0"/>
                <a:cs typeface="Arial" panose="020B0604020202020204" pitchFamily="34" charset="0"/>
              </a:rPr>
              <a:t>POK</a:t>
            </a:r>
            <a:r>
              <a:rPr lang="sv-SE" sz="900" dirty="0">
                <a:latin typeface="Arial" panose="020B0604020202020204" pitchFamily="34" charset="0"/>
                <a:cs typeface="Arial" panose="020B0604020202020204" pitchFamily="34" charset="0"/>
              </a:rPr>
              <a:t> = Produktion och </a:t>
            </a:r>
            <a:r>
              <a:rPr lang="sv-SE" sz="900" dirty="0">
                <a:latin typeface="Arial" panose="020B0604020202020204" pitchFamily="34" charset="0"/>
                <a:cs typeface="Arial" panose="020B0604020202020204" pitchFamily="34" charset="0"/>
              </a:rPr>
              <a:t>Kapacitet</a:t>
            </a:r>
            <a:r>
              <a:rPr lang="sv-SE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v-SE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Höger 41"/>
          <p:cNvSpPr/>
          <p:nvPr/>
        </p:nvSpPr>
        <p:spPr>
          <a:xfrm>
            <a:off x="699914" y="188640"/>
            <a:ext cx="7976542" cy="1301575"/>
          </a:xfrm>
          <a:prstGeom prst="rightArrow">
            <a:avLst/>
          </a:prstGeom>
          <a:solidFill>
            <a:schemeClr val="tx2"/>
          </a:solidFill>
          <a:ln w="12700">
            <a:noFill/>
            <a:miter lim="800000"/>
            <a:headEnd/>
            <a:tailEnd/>
          </a:ln>
        </p:spPr>
        <p:txBody>
          <a:bodyPr wrap="square" lIns="36000" tIns="36000" rIns="36000" bIns="36000" anchor="ctr">
            <a:noAutofit/>
          </a:bodyPr>
          <a:lstStyle/>
          <a:p>
            <a:r>
              <a:rPr lang="sv-SE" sz="32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Genomförandefas – </a:t>
            </a:r>
            <a:r>
              <a:rPr lang="sv-SE" sz="32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översikt</a:t>
            </a:r>
            <a:endParaRPr lang="sv-SE" sz="3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71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öger 9"/>
          <p:cNvSpPr/>
          <p:nvPr/>
        </p:nvSpPr>
        <p:spPr>
          <a:xfrm>
            <a:off x="699914" y="188640"/>
            <a:ext cx="7976542" cy="1301575"/>
          </a:xfrm>
          <a:prstGeom prst="rightArrow">
            <a:avLst/>
          </a:prstGeom>
          <a:solidFill>
            <a:schemeClr val="tx2"/>
          </a:solidFill>
          <a:ln w="12700">
            <a:noFill/>
            <a:miter lim="800000"/>
            <a:headEnd/>
            <a:tailEnd/>
          </a:ln>
        </p:spPr>
        <p:txBody>
          <a:bodyPr wrap="square" lIns="36000" tIns="36000" rIns="36000" bIns="36000" anchor="ctr">
            <a:noAutofit/>
          </a:bodyPr>
          <a:lstStyle/>
          <a:p>
            <a:r>
              <a:rPr lang="sv-SE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Genomförandefas steg 1 – </a:t>
            </a:r>
            <a:r>
              <a:rPr lang="sv-SE" sz="32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behovsanalys</a:t>
            </a:r>
            <a:endParaRPr lang="sv-SE" sz="3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latshållare för innehåll 2"/>
          <p:cNvSpPr txBox="1">
            <a:spLocks/>
          </p:cNvSpPr>
          <p:nvPr/>
        </p:nvSpPr>
        <p:spPr>
          <a:xfrm>
            <a:off x="628650" y="1634231"/>
            <a:ext cx="7886700" cy="337894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Sammanställ statistik för genomförd produktion förgående år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Jämför och validera </a:t>
            </a: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patientstock 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Verifiera korrekta </a:t>
            </a: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vårdnivåer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Identifiera mönster </a:t>
            </a: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i verksamhetens produktion 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Genomför workshop med yrkesexpertisen för att fånga upp kunskap  kring kommande produktionsutveckling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Definiera produktionsbehovet för nästkommande </a:t>
            </a: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år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Skapa veckovisa produktionsplaner utefter </a:t>
            </a: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behovet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Förklara lagd produktionsplan i ett skriftligt dokument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Dokumentera exakt för vilken data som planen </a:t>
            </a:r>
            <a:r>
              <a:rPr lang="sv-S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ska </a:t>
            </a: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följas upp på</a:t>
            </a:r>
            <a:endParaRPr lang="sv-S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466" y="1614636"/>
            <a:ext cx="1118182" cy="590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341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öger 9"/>
          <p:cNvSpPr/>
          <p:nvPr/>
        </p:nvSpPr>
        <p:spPr>
          <a:xfrm>
            <a:off x="699914" y="188640"/>
            <a:ext cx="7976542" cy="1301575"/>
          </a:xfrm>
          <a:prstGeom prst="rightArrow">
            <a:avLst/>
          </a:prstGeom>
          <a:solidFill>
            <a:schemeClr val="tx2"/>
          </a:solidFill>
          <a:ln w="12700">
            <a:noFill/>
            <a:miter lim="800000"/>
            <a:headEnd/>
            <a:tailEnd/>
          </a:ln>
        </p:spPr>
        <p:txBody>
          <a:bodyPr wrap="square" lIns="36000" tIns="36000" rIns="36000" bIns="36000" anchor="ctr">
            <a:noAutofit/>
          </a:bodyPr>
          <a:lstStyle/>
          <a:p>
            <a:r>
              <a:rPr lang="sv-SE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Genomförandefas steg 2 – </a:t>
            </a:r>
            <a:r>
              <a:rPr lang="sv-SE" sz="32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kartläggning</a:t>
            </a:r>
            <a:endParaRPr lang="sv-SE" sz="3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latshållare för innehåll 2"/>
          <p:cNvSpPr txBox="1">
            <a:spLocks/>
          </p:cNvSpPr>
          <p:nvPr/>
        </p:nvSpPr>
        <p:spPr>
          <a:xfrm>
            <a:off x="628650" y="1634231"/>
            <a:ext cx="7183710" cy="265886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Identifiera hur mycket tid som yrkeskategorin lägger på olika </a:t>
            </a: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produktionsmoment 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Identifiera vilka arbetsuppgifter som inkluderas i varje </a:t>
            </a: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produktionsmoment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Identifiera hur många aktivt arbetade jourtimmar som </a:t>
            </a: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yrkeskategorin inom verksamheten </a:t>
            </a: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har haft under ett års </a:t>
            </a: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tid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Identifiera antal tillgängliga kapacitetstimmar som funnits under ett års </a:t>
            </a: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tid</a:t>
            </a:r>
          </a:p>
        </p:txBody>
      </p: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466" y="1614636"/>
            <a:ext cx="1118182" cy="590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558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GK_MALL_p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gK - PPmall">
  <a:themeElements>
    <a:clrScheme name="Anpassat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3B81A"/>
      </a:accent1>
      <a:accent2>
        <a:srgbClr val="E13288"/>
      </a:accent2>
      <a:accent3>
        <a:srgbClr val="006633"/>
      </a:accent3>
      <a:accent4>
        <a:srgbClr val="FFD300"/>
      </a:accent4>
      <a:accent5>
        <a:srgbClr val="830628"/>
      </a:accent5>
      <a:accent6>
        <a:srgbClr val="A05599"/>
      </a:accent6>
      <a:hlink>
        <a:srgbClr val="0C2C80"/>
      </a:hlink>
      <a:folHlink>
        <a:srgbClr val="009EE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LTK mall test 3.potx" id="{D7101E64-3EF7-4229-8648-CE804172D915}" vid="{7093837B-BE80-4137-8A1F-DB43636E7CDF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RGK_MALL_pp</Template>
  <TotalTime>2766</TotalTime>
  <Words>720</Words>
  <Application>Microsoft Office PowerPoint</Application>
  <PresentationFormat>Bildspel på skärmen (4:3)</PresentationFormat>
  <Paragraphs>131</Paragraphs>
  <Slides>14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Bildrubriker</vt:lpstr>
      </vt:variant>
      <vt:variant>
        <vt:i4>14</vt:i4>
      </vt:variant>
    </vt:vector>
  </HeadingPairs>
  <TitlesOfParts>
    <vt:vector size="16" baseType="lpstr">
      <vt:lpstr>RGK_MALL_pp</vt:lpstr>
      <vt:lpstr>RgK - PPmall</vt:lpstr>
      <vt:lpstr>PowerPoint-presentation</vt:lpstr>
      <vt:lpstr>Handbok 2015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Landstinget Kronoberg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Jonasson Katarina LK kansliavdelningen</dc:creator>
  <cp:lastModifiedBy>Lovén Ellen LK informationsavd</cp:lastModifiedBy>
  <cp:revision>260</cp:revision>
  <cp:lastPrinted>2015-03-19T13:10:47Z</cp:lastPrinted>
  <dcterms:created xsi:type="dcterms:W3CDTF">2014-12-08T09:38:53Z</dcterms:created>
  <dcterms:modified xsi:type="dcterms:W3CDTF">2015-09-22T11:36:48Z</dcterms:modified>
</cp:coreProperties>
</file>