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4"/>
    <p:sldMasterId id="2147483775" r:id="rId5"/>
  </p:sldMasterIdLst>
  <p:notesMasterIdLst>
    <p:notesMasterId r:id="rId31"/>
  </p:notesMasterIdLst>
  <p:sldIdLst>
    <p:sldId id="410" r:id="rId6"/>
    <p:sldId id="432" r:id="rId7"/>
    <p:sldId id="441" r:id="rId8"/>
    <p:sldId id="440" r:id="rId9"/>
    <p:sldId id="409" r:id="rId10"/>
    <p:sldId id="421" r:id="rId11"/>
    <p:sldId id="413" r:id="rId12"/>
    <p:sldId id="414" r:id="rId13"/>
    <p:sldId id="416" r:id="rId14"/>
    <p:sldId id="415" r:id="rId15"/>
    <p:sldId id="435" r:id="rId16"/>
    <p:sldId id="417" r:id="rId17"/>
    <p:sldId id="419" r:id="rId18"/>
    <p:sldId id="442" r:id="rId19"/>
    <p:sldId id="434" r:id="rId20"/>
    <p:sldId id="443" r:id="rId21"/>
    <p:sldId id="438" r:id="rId22"/>
    <p:sldId id="423" r:id="rId23"/>
    <p:sldId id="424" r:id="rId24"/>
    <p:sldId id="425" r:id="rId25"/>
    <p:sldId id="426" r:id="rId26"/>
    <p:sldId id="427" r:id="rId27"/>
    <p:sldId id="428" r:id="rId28"/>
    <p:sldId id="429" r:id="rId29"/>
    <p:sldId id="431" r:id="rId3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0545"/>
    <a:srgbClr val="004131"/>
    <a:srgbClr val="F9D2DF"/>
    <a:srgbClr val="B4D9B9"/>
    <a:srgbClr val="F2F2F2"/>
    <a:srgbClr val="B5D9AF"/>
    <a:srgbClr val="F08CB5"/>
    <a:srgbClr val="006633"/>
    <a:srgbClr val="4EA93F"/>
    <a:srgbClr val="D831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BE4D7C-1E45-45DD-AB4F-117C1246DE03}" v="9" dt="2026-03-24T12:17:22.3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86659" autoAdjust="0"/>
  </p:normalViewPr>
  <p:slideViewPr>
    <p:cSldViewPr snapToGrid="0" showGuides="1">
      <p:cViewPr varScale="1">
        <p:scale>
          <a:sx n="87" d="100"/>
          <a:sy n="87" d="100"/>
        </p:scale>
        <p:origin x="60" y="6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0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FD482-0830-4CE2-8CAC-E4BBA5E96A4D}" type="datetimeFigureOut">
              <a:rPr lang="sv-SE" smtClean="0"/>
              <a:t>2026-08-07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9FAB8-8AA6-49BD-99AB-B816102A13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2642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2753C-B585-E6FF-3B29-A230EA7C5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E0CA58D-D74F-00AA-C0B0-248BFC15E5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3BDD2DD-3764-6860-C41D-AB8740807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Ett team fungerar som en gemensam byggnad. Inne i byggnaden finns olika rum – våra kanaler. Varje rum har sin funktion: ett ställe för just den sortens frågor, filer och samtal. När vi använder rätt rum blir det lättare för alla att hitta och följa det som är relevant.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DCC1C20-0AB6-A27C-9DE5-4D7761CDBD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9FAB8-8AA6-49BD-99AB-B816102A1334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4137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9FAB8-8AA6-49BD-99AB-B816102A133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983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9FAB8-8AA6-49BD-99AB-B816102A1334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9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A5AE3830-5278-7E19-E7AC-5058B5CB9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6" t="6614" b="4210"/>
          <a:stretch/>
        </p:blipFill>
        <p:spPr>
          <a:xfrm>
            <a:off x="-1" y="0"/>
            <a:ext cx="6474059" cy="6857999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9C1512DA-9E40-CF35-AC79-7F617696B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6796" y="864105"/>
            <a:ext cx="4774267" cy="3535156"/>
          </a:xfrm>
        </p:spPr>
        <p:txBody>
          <a:bodyPr anchor="t">
            <a:normAutofit/>
          </a:bodyPr>
          <a:lstStyle>
            <a:lvl1pPr algn="r">
              <a:defRPr sz="6000" b="1" i="0">
                <a:solidFill>
                  <a:schemeClr val="bg1"/>
                </a:solidFill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DC44104B-48FE-3858-DE21-17C04BBBC2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88630" y="5373407"/>
            <a:ext cx="4332434" cy="623887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cap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 </a:t>
            </a:r>
          </a:p>
        </p:txBody>
      </p:sp>
    </p:spTree>
    <p:extLst>
      <p:ext uri="{BB962C8B-B14F-4D97-AF65-F5344CB8AC3E}">
        <p14:creationId xmlns:p14="http://schemas.microsoft.com/office/powerpoint/2010/main" val="4214054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rgbClr val="F9D2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B79F0779-C10D-4A1E-D984-1FDEB74C1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505289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DBF6F4-F46B-57B9-1ADA-AE5CB852743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97553C7-B092-A71C-7D19-1B5907A545BF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3F539D1-6402-4870-44EE-DD03D1F3C59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 descr="Region Kronobergs logotyp">
            <a:extLst>
              <a:ext uri="{FF2B5EF4-FFF2-40B4-BE49-F238E27FC236}">
                <a16:creationId xmlns:a16="http://schemas.microsoft.com/office/drawing/2014/main" id="{3891D30F-5414-1D96-E793-81F0CA69A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6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BB0A87F-8436-9960-B9ED-11AD0D6FF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26485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0" name="Platshållare för text 23">
            <a:extLst>
              <a:ext uri="{FF2B5EF4-FFF2-40B4-BE49-F238E27FC236}">
                <a16:creationId xmlns:a16="http://schemas.microsoft.com/office/drawing/2014/main" id="{768531DD-7107-45FB-A5E1-64F1B2F78F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1" y="2025497"/>
            <a:ext cx="5264851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2" name="Platshållare för bild 16">
            <a:extLst>
              <a:ext uri="{FF2B5EF4-FFF2-40B4-BE49-F238E27FC236}">
                <a16:creationId xmlns:a16="http://schemas.microsoft.com/office/drawing/2014/main" id="{A6653161-3AC6-49BC-67C5-FB5599F511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4483" y="0"/>
            <a:ext cx="5097517" cy="5849007"/>
          </a:xfrm>
          <a:prstGeom prst="round2SameRect">
            <a:avLst>
              <a:gd name="adj1" fmla="val 0"/>
              <a:gd name="adj2" fmla="val 50000"/>
            </a:avLst>
          </a:prstGeom>
          <a:noFill/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22B9B9BF-470D-2B21-9F0B-EB1F45731FC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94450" y="1691925"/>
            <a:ext cx="2657654" cy="2815311"/>
          </a:xfrm>
          <a:prstGeom prst="round2DiagRect">
            <a:avLst>
              <a:gd name="adj1" fmla="val 0"/>
              <a:gd name="adj2" fmla="val 42021"/>
            </a:avLst>
          </a:prstGeom>
          <a:solidFill>
            <a:srgbClr val="00413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9" name="Platshållare för bildnummer 28">
            <a:extLst>
              <a:ext uri="{FF2B5EF4-FFF2-40B4-BE49-F238E27FC236}">
                <a16:creationId xmlns:a16="http://schemas.microsoft.com/office/drawing/2014/main" id="{7DC0CC2B-BA1D-E748-9270-B5901D12948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7" name="Platshållare för datum 26">
            <a:extLst>
              <a:ext uri="{FF2B5EF4-FFF2-40B4-BE49-F238E27FC236}">
                <a16:creationId xmlns:a16="http://schemas.microsoft.com/office/drawing/2014/main" id="{439C5372-91A2-AD10-7FDC-6B153E2FEBD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28" name="Platshållare för sidfot 27">
            <a:extLst>
              <a:ext uri="{FF2B5EF4-FFF2-40B4-BE49-F238E27FC236}">
                <a16:creationId xmlns:a16="http://schemas.microsoft.com/office/drawing/2014/main" id="{48E51396-5C82-1B3F-5E8F-777BBDE1AB9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8053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ng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BD1CED-16DD-0340-44FF-56292D762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751987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text 23">
            <a:extLst>
              <a:ext uri="{FF2B5EF4-FFF2-40B4-BE49-F238E27FC236}">
                <a16:creationId xmlns:a16="http://schemas.microsoft.com/office/drawing/2014/main" id="{2B0E109E-854A-2C92-6415-8827F23B78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0" y="2025497"/>
            <a:ext cx="751987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1A4EDF47-93B2-F7A4-C94B-062D946533C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80608" y="674112"/>
            <a:ext cx="3024466" cy="3203883"/>
          </a:xfrm>
          <a:prstGeom prst="teardrop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F478A2B2-935D-A2B7-DB5E-B89C67E23D6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8B928F3-F06C-53B4-8A5C-BFAD3E53449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CB1FC55-8B48-449E-87CC-81CEC5C3B91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4459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BD3A308-7549-9FA9-D648-1FF66274F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B2CEE24-4E29-6166-3822-C57F01CDE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072084-6E77-EEDD-3B3E-C0E1F2DF7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74B7BFD-E11B-A77F-4246-4F0379A43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8699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60E3B36-F312-C875-A9B5-C9CBB284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EF7A55C-9AA7-A56B-150C-95A34A604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7128E3B-CFE4-7ADB-7D98-87DC3322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590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_Ljusrosa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30A38B5A-DA93-EC1E-8DD4-9A90C8D89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CCAE72D-F891-F7EC-0A60-881018CEE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2C710C-EB1A-9DB0-A7E9-B3EB756A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16D9AFC-C5C8-1466-2342-A2B12234A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A52543D-D4DF-B4A1-0001-65838BA3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2" name="Bildobjekt 11" descr="Region Kronobergs logotyp">
            <a:extLst>
              <a:ext uri="{FF2B5EF4-FFF2-40B4-BE49-F238E27FC236}">
                <a16:creationId xmlns:a16="http://schemas.microsoft.com/office/drawing/2014/main" id="{B12C2BA5-DA85-C753-A692-4FA713CEC7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51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_Ljus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30A38B5A-DA93-EC1E-8DD4-9A90C8D89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CCAE72D-F891-F7EC-0A60-881018CEE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2C710C-EB1A-9DB0-A7E9-B3EB756A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16D9AFC-C5C8-1466-2342-A2B12234A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A52543D-D4DF-B4A1-0001-65838BA3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 descr="Region Kronobergs logotyp">
            <a:extLst>
              <a:ext uri="{FF2B5EF4-FFF2-40B4-BE49-F238E27FC236}">
                <a16:creationId xmlns:a16="http://schemas.microsoft.com/office/drawing/2014/main" id="{DC5F6A89-8BD3-EF14-569B-0DB3F5F4E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08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Ljusrosa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29FEE0A1-26C1-26E2-C5AF-EB1D578C4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ubrik 2">
            <a:extLst>
              <a:ext uri="{FF2B5EF4-FFF2-40B4-BE49-F238E27FC236}">
                <a16:creationId xmlns:a16="http://schemas.microsoft.com/office/drawing/2014/main" id="{E3B3AC9B-F98B-219F-7B9A-68D22D4EF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rgbClr val="700545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18F64C69-6E07-53BF-8045-C5BF6FA1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AAD33853-A4D2-FAAA-520E-7FF69E0F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5710E6E5-1249-0368-3103-E7D3820A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2" name="Bildobjekt 11" descr="Region Kronobergs logotyp">
            <a:extLst>
              <a:ext uri="{FF2B5EF4-FFF2-40B4-BE49-F238E27FC236}">
                <a16:creationId xmlns:a16="http://schemas.microsoft.com/office/drawing/2014/main" id="{B7B0F68E-6AB6-8240-C24A-270BB8047D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77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Ljus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29FEE0A1-26C1-26E2-C5AF-EB1D578C4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ubrik 2">
            <a:extLst>
              <a:ext uri="{FF2B5EF4-FFF2-40B4-BE49-F238E27FC236}">
                <a16:creationId xmlns:a16="http://schemas.microsoft.com/office/drawing/2014/main" id="{9386AC30-CFF0-9F32-5F46-7FBAE80C2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rgbClr val="00413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18F64C69-6E07-53BF-8045-C5BF6FA1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AAD33853-A4D2-FAAA-520E-7FF69E0F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5710E6E5-1249-0368-3103-E7D3820A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 descr="Region Kronobergs logotyp">
            <a:extLst>
              <a:ext uri="{FF2B5EF4-FFF2-40B4-BE49-F238E27FC236}">
                <a16:creationId xmlns:a16="http://schemas.microsoft.com/office/drawing/2014/main" id="{4B4DC3DF-9ED1-6575-58B5-D011A8B62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08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Mörk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rgbClr val="004131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083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BC9B2779-0085-DC05-206F-6C55BAFB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A51BC271-153A-FD43-22C0-256512427AB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3076" y="2024789"/>
            <a:ext cx="833630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35334A-EDDD-1F87-D106-441E8C38C5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8B84731-E19F-BD2C-F6B3-22EABE26FBC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EAB6E72-BA71-4497-2A7C-AF8043010F4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2541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0400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Mörk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rgbClr val="700545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6455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241DCC-EF83-BA75-77E2-666C4BAE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12192000" cy="3429000"/>
          </a:xfrm>
          <a:prstGeom prst="rect">
            <a:avLst/>
          </a:prstGeom>
          <a:solidFill>
            <a:srgbClr val="004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7AFBECA-246A-05A7-5C17-D7BFBDBC7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" t="-506" r="4923" b="69"/>
          <a:stretch/>
        </p:blipFill>
        <p:spPr>
          <a:xfrm>
            <a:off x="-1" y="294214"/>
            <a:ext cx="12192001" cy="6419017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C21C4AE1-A668-3E47-ACF7-601DCA98DC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01680" y="2255506"/>
            <a:ext cx="1988638" cy="2346987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5915" y="4938771"/>
            <a:ext cx="4060168" cy="582133"/>
          </a:xfrm>
        </p:spPr>
        <p:txBody>
          <a:bodyPr>
            <a:normAutofit/>
          </a:bodyPr>
          <a:lstStyle>
            <a:lvl1pPr algn="ctr">
              <a:defRPr sz="16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35522841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2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91BEC45-D6B1-C25B-B718-25A7D269D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5077"/>
          <a:stretch/>
        </p:blipFill>
        <p:spPr>
          <a:xfrm>
            <a:off x="1974449" y="0"/>
            <a:ext cx="8243100" cy="6858000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EDD5676D-7486-6BF0-3060-3690D28E94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081877" y="2231968"/>
            <a:ext cx="2028246" cy="2394063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3555" y="5319890"/>
            <a:ext cx="5344888" cy="582133"/>
          </a:xfrm>
        </p:spPr>
        <p:txBody>
          <a:bodyPr>
            <a:normAutofit/>
          </a:bodyPr>
          <a:lstStyle>
            <a:lvl1pPr algn="ctr">
              <a:defRPr sz="20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2915778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Grö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6FCAF63-D791-08FB-B447-275E5EBA9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4" name="Bildobjekt 3" descr="Region Kronobergs logotyp">
            <a:extLst>
              <a:ext uri="{FF2B5EF4-FFF2-40B4-BE49-F238E27FC236}">
                <a16:creationId xmlns:a16="http://schemas.microsoft.com/office/drawing/2014/main" id="{7D7E0653-9834-7D40-C136-8456753114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13" name="Rubrik 8">
            <a:extLst>
              <a:ext uri="{FF2B5EF4-FFF2-40B4-BE49-F238E27FC236}">
                <a16:creationId xmlns:a16="http://schemas.microsoft.com/office/drawing/2014/main" id="{68A95451-3858-D0F1-2E01-C8409482E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Avslutning eller kontakt</a:t>
            </a:r>
          </a:p>
        </p:txBody>
      </p:sp>
      <p:sp>
        <p:nvSpPr>
          <p:cNvPr id="14" name="Underrubrik 2">
            <a:extLst>
              <a:ext uri="{FF2B5EF4-FFF2-40B4-BE49-F238E27FC236}">
                <a16:creationId xmlns:a16="http://schemas.microsoft.com/office/drawing/2014/main" id="{89EB1D23-790B-FFF2-213B-EE9E4F1859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30414343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303A58C-AEBC-590B-41F0-90C687CF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CFC138CB-6770-7654-B2E1-BE56E63AA1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9" name="Rubrik 8">
            <a:extLst>
              <a:ext uri="{FF2B5EF4-FFF2-40B4-BE49-F238E27FC236}">
                <a16:creationId xmlns:a16="http://schemas.microsoft.com/office/drawing/2014/main" id="{69EE33FE-F484-2AF6-5C44-24CE79007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Avslutning eller kontakt</a:t>
            </a: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6F52D620-F16A-6BB7-3456-DCA46CEAFD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768390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551B29E2-75A6-293F-DDDA-01AD3A6BC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+mj-lt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E2DAA93-7C8C-4D51-93DF-15EE88B4A96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3527" y="2025497"/>
            <a:ext cx="8336301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12D118FC-EE09-9189-C275-E873A462B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A01D25B9-C79D-A274-58C7-62B33FF428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F659B-43B1-5F87-B495-101348349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36327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ubrik 10">
            <a:extLst>
              <a:ext uri="{FF2B5EF4-FFF2-40B4-BE49-F238E27FC236}">
                <a16:creationId xmlns:a16="http://schemas.microsoft.com/office/drawing/2014/main" id="{513E1985-DEB6-B4FA-D8EF-15C862B6F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E2DAA93-7C8C-4D51-93DF-15EE88B4A96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3527" y="2025497"/>
            <a:ext cx="4649202" cy="403985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3">
            <a:extLst>
              <a:ext uri="{FF2B5EF4-FFF2-40B4-BE49-F238E27FC236}">
                <a16:creationId xmlns:a16="http://schemas.microsoft.com/office/drawing/2014/main" id="{080DDE41-53B5-421A-9E94-B341E8631D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638664" y="2025497"/>
            <a:ext cx="4649202" cy="403985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7C006566-392A-D605-2590-6469889C1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3804973-0D2A-DF23-8E3D-0A574005B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BB084F17-CF16-C29C-9E8B-74DB7C140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74386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ubrik 21">
            <a:extLst>
              <a:ext uri="{FF2B5EF4-FFF2-40B4-BE49-F238E27FC236}">
                <a16:creationId xmlns:a16="http://schemas.microsoft.com/office/drawing/2014/main" id="{D2256EB1-EAAE-3FFE-A737-12DF0B010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>
            <a:lvl1pPr>
              <a:defRPr b="1" i="0"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8625CD9-B7E5-4A83-826F-2160CEFBE4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096001" cy="6858000"/>
          </a:xfrm>
          <a:noFill/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9D0988-67F2-ECF6-1602-F1D93017BA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41BA6-E131-E7FD-4535-07177B0ABA9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09136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C8BEBAC8-A98F-5385-F98A-E772E6EC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25296" y="704336"/>
            <a:ext cx="7321296" cy="7321296"/>
          </a:xfrm>
          <a:prstGeom prst="teardrop">
            <a:avLst/>
          </a:prstGeom>
          <a:noFill/>
        </p:spPr>
        <p:txBody>
          <a:bodyPr anchor="t"/>
          <a:lstStyle>
            <a:lvl1pPr marL="0" indent="0" algn="r">
              <a:buNone/>
              <a:defRPr/>
            </a:lvl1pPr>
          </a:lstStyle>
          <a:p>
            <a:endParaRPr lang="sv-SE" dirty="0"/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13E6EFE-454E-E0E6-5F20-B9D7596464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82D842ED-9775-7E0C-0353-CAD6AE3604C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63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0E7A07BE-FCFC-1EFE-15DE-8F28EC177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innehåll 10">
            <a:extLst>
              <a:ext uri="{FF2B5EF4-FFF2-40B4-BE49-F238E27FC236}">
                <a16:creationId xmlns:a16="http://schemas.microsoft.com/office/drawing/2014/main" id="{E4FEB789-CFC9-2534-8ED9-E95125A2C0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3528" y="2025497"/>
            <a:ext cx="490103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11B4E59E-0FE4-B739-9766-FB27CDB1DFC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38664" y="2025497"/>
            <a:ext cx="490103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6034EB9-0D0C-D10C-1222-AA3B36F37AE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49C2014-E2DB-E174-515A-4EA228E8E07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66F0875-1F5F-2D2B-867F-83DBF7430B5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105573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C8BEBAC8-A98F-5385-F98A-E772E6EC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46852"/>
            <a:ext cx="6096000" cy="4711147"/>
          </a:xfrm>
          <a:prstGeom prst="round1Rect">
            <a:avLst>
              <a:gd name="adj" fmla="val 50000"/>
            </a:avLst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8" name="Platshållare för text 10">
            <a:extLst>
              <a:ext uri="{FF2B5EF4-FFF2-40B4-BE49-F238E27FC236}">
                <a16:creationId xmlns:a16="http://schemas.microsoft.com/office/drawing/2014/main" id="{383B43EA-D897-39A6-66BF-D21512B2A3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1974" y="556599"/>
            <a:ext cx="2657654" cy="2815311"/>
          </a:xfrm>
          <a:prstGeom prst="round2DiagRect">
            <a:avLst>
              <a:gd name="adj1" fmla="val 41601"/>
              <a:gd name="adj2" fmla="val 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/>
            </a:lvl1pPr>
            <a:lvl2pPr marL="244475" indent="0" algn="ctr">
              <a:buNone/>
              <a:defRPr sz="2000" b="1"/>
            </a:lvl2pPr>
            <a:lvl3pPr marL="511175" indent="0" algn="ctr">
              <a:buNone/>
              <a:defRPr sz="1800" b="1"/>
            </a:lvl3pPr>
            <a:lvl4pPr marL="762000" indent="0" algn="ctr">
              <a:buNone/>
              <a:defRPr sz="1600" b="1"/>
            </a:lvl4pPr>
            <a:lvl5pPr marL="1030288" indent="0" algn="ctr">
              <a:buNone/>
              <a:defRPr sz="14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C5A5ACD-6A3B-7965-FFBF-5BE8A1391E3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3F09FD99-77B7-C63C-2EF5-8E45BA2F488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4271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cirkel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C8BEBAC8-A98F-5385-F98A-E772E6EC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 16">
            <a:extLst>
              <a:ext uri="{FF2B5EF4-FFF2-40B4-BE49-F238E27FC236}">
                <a16:creationId xmlns:a16="http://schemas.microsoft.com/office/drawing/2014/main" id="{EA50C948-0247-7936-CCAF-38904905F4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1974" y="658365"/>
            <a:ext cx="5534026" cy="5534026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FBCD0DE-5E17-C743-9CED-779F9D7E2C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22616" y="4005728"/>
            <a:ext cx="2251625" cy="2251625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/>
            </a:lvl1pPr>
            <a:lvl2pPr marL="244475" indent="0" algn="ctr">
              <a:buNone/>
              <a:defRPr sz="2000" b="1"/>
            </a:lvl2pPr>
            <a:lvl3pPr marL="511175" indent="0" algn="ctr">
              <a:buNone/>
              <a:defRPr sz="1800" b="1"/>
            </a:lvl3pPr>
            <a:lvl4pPr marL="762000" indent="0" algn="ctr">
              <a:buNone/>
              <a:defRPr sz="1600" b="1"/>
            </a:lvl4pPr>
            <a:lvl5pPr marL="1030288" indent="0" algn="ctr">
              <a:buNone/>
              <a:defRPr sz="14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3BB90457-5C74-78FC-02D9-FC32640C06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85BB414F-7DEA-E72F-A351-D5902F17B47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1304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ubrik 18">
            <a:extLst>
              <a:ext uri="{FF2B5EF4-FFF2-40B4-BE49-F238E27FC236}">
                <a16:creationId xmlns:a16="http://schemas.microsoft.com/office/drawing/2014/main" id="{9C2854A0-3C5F-7E0A-ED5F-3AE24297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4359386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4" name="Platshållare för text 23">
            <a:extLst>
              <a:ext uri="{FF2B5EF4-FFF2-40B4-BE49-F238E27FC236}">
                <a16:creationId xmlns:a16="http://schemas.microsoft.com/office/drawing/2014/main" id="{21E6B3DC-E005-65F6-7865-029466C45C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3530" y="2025497"/>
            <a:ext cx="4359386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62873D0D-FB42-E43A-D086-74A407FA8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9BA7FDBC-9535-9890-068D-8BC2F23B1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CA83016-5EAD-C785-E43A-DEFD208FF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6491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ubrik 28">
            <a:extLst>
              <a:ext uri="{FF2B5EF4-FFF2-40B4-BE49-F238E27FC236}">
                <a16:creationId xmlns:a16="http://schemas.microsoft.com/office/drawing/2014/main" id="{C158849C-30A8-FB72-39FB-B32011BE1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052899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482E1F2C-2820-71FD-F462-305268E22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7" name="Platshållare för datum 3">
            <a:extLst>
              <a:ext uri="{FF2B5EF4-FFF2-40B4-BE49-F238E27FC236}">
                <a16:creationId xmlns:a16="http://schemas.microsoft.com/office/drawing/2014/main" id="{981AD465-A6B2-E97D-4E98-7C31C66E6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19" name="Platshållare för sidfot 4">
            <a:extLst>
              <a:ext uri="{FF2B5EF4-FFF2-40B4-BE49-F238E27FC236}">
                <a16:creationId xmlns:a16="http://schemas.microsoft.com/office/drawing/2014/main" id="{16FEF121-A9B5-604D-F142-82B62704C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11" name="Bildobjekt 10" descr="Region Kronobergs logotyp">
            <a:extLst>
              <a:ext uri="{FF2B5EF4-FFF2-40B4-BE49-F238E27FC236}">
                <a16:creationId xmlns:a16="http://schemas.microsoft.com/office/drawing/2014/main" id="{4C65C9E4-6A18-4E47-AF4A-18AC385A4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white">
          <a:xfrm>
            <a:off x="10299103" y="6130234"/>
            <a:ext cx="1718777" cy="53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212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ubrik 28">
            <a:extLst>
              <a:ext uri="{FF2B5EF4-FFF2-40B4-BE49-F238E27FC236}">
                <a16:creationId xmlns:a16="http://schemas.microsoft.com/office/drawing/2014/main" id="{C158849C-30A8-FB72-39FB-B32011BE1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052899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482E1F2C-2820-71FD-F462-305268E22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7" name="Platshållare för datum 3">
            <a:extLst>
              <a:ext uri="{FF2B5EF4-FFF2-40B4-BE49-F238E27FC236}">
                <a16:creationId xmlns:a16="http://schemas.microsoft.com/office/drawing/2014/main" id="{981AD465-A6B2-E97D-4E98-7C31C66E6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19" name="Platshållare för sidfot 4">
            <a:extLst>
              <a:ext uri="{FF2B5EF4-FFF2-40B4-BE49-F238E27FC236}">
                <a16:creationId xmlns:a16="http://schemas.microsoft.com/office/drawing/2014/main" id="{16FEF121-A9B5-604D-F142-82B62704C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11" name="Bildobjekt 10" descr="Region Kronobergs logotyp">
            <a:extLst>
              <a:ext uri="{FF2B5EF4-FFF2-40B4-BE49-F238E27FC236}">
                <a16:creationId xmlns:a16="http://schemas.microsoft.com/office/drawing/2014/main" id="{4C65C9E4-6A18-4E47-AF4A-18AC385A4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white">
          <a:xfrm>
            <a:off x="10299103" y="6130234"/>
            <a:ext cx="1718777" cy="53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24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2EE59EE3-2143-C1B1-A9C0-AFD1AB684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31" y="517522"/>
            <a:ext cx="5264852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0" name="Platshållare för text 23">
            <a:extLst>
              <a:ext uri="{FF2B5EF4-FFF2-40B4-BE49-F238E27FC236}">
                <a16:creationId xmlns:a16="http://schemas.microsoft.com/office/drawing/2014/main" id="{768531DD-7107-45FB-A5E1-64F1B2F78F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2" y="2025497"/>
            <a:ext cx="5264850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2" name="Platshållare för bild 16">
            <a:extLst>
              <a:ext uri="{FF2B5EF4-FFF2-40B4-BE49-F238E27FC236}">
                <a16:creationId xmlns:a16="http://schemas.microsoft.com/office/drawing/2014/main" id="{A6653161-3AC6-49BC-67C5-FB5599F511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4483" y="0"/>
            <a:ext cx="5097517" cy="5849007"/>
          </a:xfrm>
          <a:prstGeom prst="round2SameRect">
            <a:avLst>
              <a:gd name="adj1" fmla="val 0"/>
              <a:gd name="adj2" fmla="val 50000"/>
            </a:avLst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89BE894C-7FFB-094A-BDD2-295F19358B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94450" y="1691925"/>
            <a:ext cx="2657654" cy="2815311"/>
          </a:xfrm>
          <a:prstGeom prst="round2DiagRect">
            <a:avLst>
              <a:gd name="adj1" fmla="val 0"/>
              <a:gd name="adj2" fmla="val 42021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tx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tx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tx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9" name="Platshållare för bildnummer 28">
            <a:extLst>
              <a:ext uri="{FF2B5EF4-FFF2-40B4-BE49-F238E27FC236}">
                <a16:creationId xmlns:a16="http://schemas.microsoft.com/office/drawing/2014/main" id="{7DC0CC2B-BA1D-E748-9270-B5901D12948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7" name="Platshållare för datum 26">
            <a:extLst>
              <a:ext uri="{FF2B5EF4-FFF2-40B4-BE49-F238E27FC236}">
                <a16:creationId xmlns:a16="http://schemas.microsoft.com/office/drawing/2014/main" id="{439C5372-91A2-AD10-7FDC-6B153E2FEBD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28" name="Platshållare för sidfot 27">
            <a:extLst>
              <a:ext uri="{FF2B5EF4-FFF2-40B4-BE49-F238E27FC236}">
                <a16:creationId xmlns:a16="http://schemas.microsoft.com/office/drawing/2014/main" id="{48E51396-5C82-1B3F-5E8F-777BBDE1AB9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76461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bubbla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2EE59EE3-2143-C1B1-A9C0-AFD1AB684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7519872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text 23">
            <a:extLst>
              <a:ext uri="{FF2B5EF4-FFF2-40B4-BE49-F238E27FC236}">
                <a16:creationId xmlns:a16="http://schemas.microsoft.com/office/drawing/2014/main" id="{2B0E109E-854A-2C92-6415-8827F23B78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0" y="2025497"/>
            <a:ext cx="751987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291BF0A9-BCD6-7A10-D8DA-E20A25D13F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80608" y="674112"/>
            <a:ext cx="3024466" cy="3203883"/>
          </a:xfrm>
          <a:prstGeom prst="teardrop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tx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tx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tx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F478A2B2-935D-A2B7-DB5E-B89C67E23D6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8B928F3-F06C-53B4-8A5C-BFAD3E53449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CB1FC55-8B48-449E-87CC-81CEC5C3B91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500234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BD3A308-7549-9FA9-D648-1FF66274F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EB31791-A8BC-1E33-F99C-CD5EF0F9C0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FF38E539-0181-C3BE-D65D-6D2DA08EB4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2F6CC1F0-0F70-C897-1CBE-7223943F5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44326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2A93950-5ED0-47AC-DE6E-A06210CA6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AD121485-9AA9-0D96-4272-489D6518D6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C7647F53-7F9E-5368-783E-DA11170BF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83512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rgbClr val="B5D9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CCAE72D-F891-F7EC-0A60-881018CEE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3B4830F9-A051-2AAE-E0FF-9BA9538D3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260B711B-581C-C7B9-9F13-7716E8C82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003CB0C0-0880-078B-8BE7-DC07972BB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9" name="Bildobjekt 8" descr="Region Kronobergs logotyp">
            <a:extLst>
              <a:ext uri="{FF2B5EF4-FFF2-40B4-BE49-F238E27FC236}">
                <a16:creationId xmlns:a16="http://schemas.microsoft.com/office/drawing/2014/main" id="{1BCF48E4-2D2A-F0C6-11B4-36A1A5D5C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549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1FA3189C-AC3C-5251-C5C2-4B0A658D9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28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CDAB5293-169E-6682-278F-924CC29F22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49929" y="2025650"/>
            <a:ext cx="4880093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8625CD9-B7E5-4A83-826F-2160CEFBE4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096001" cy="6858000"/>
          </a:xfrm>
          <a:noFill/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A3898C3-C390-76C6-3A23-0DB49CB28E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39399EC5-13DF-600B-6291-F3F79844E92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81195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_2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rgbClr val="B5D9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EA76ECA-CF40-4A60-B309-60280244B60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3C5CDB-1A46-C16E-45B0-3A7401F57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BF65B4B6-9E14-4B74-5571-49A0ECE842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F5E637-68B2-975F-0AB8-6103F58F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7" name="Bildobjekt 6" descr="Region Kronobergs logotyp">
            <a:extLst>
              <a:ext uri="{FF2B5EF4-FFF2-40B4-BE49-F238E27FC236}">
                <a16:creationId xmlns:a16="http://schemas.microsoft.com/office/drawing/2014/main" id="{2A24C050-2A7E-9D77-4DDD-F8A83EB7B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77779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ubrik 2">
            <a:extLst>
              <a:ext uri="{FF2B5EF4-FFF2-40B4-BE49-F238E27FC236}">
                <a16:creationId xmlns:a16="http://schemas.microsoft.com/office/drawing/2014/main" id="{9304E0E5-6541-AB7F-7614-3EBE51B62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BF785853-D5FC-5D6F-4080-BE226062A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C0D64608-E567-A380-2507-6F7BE5416B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F91447F9-AD75-4018-24B0-8A81F9B41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9" name="Bildobjekt 8" descr="Region Kronobergs logotyp">
            <a:extLst>
              <a:ext uri="{FF2B5EF4-FFF2-40B4-BE49-F238E27FC236}">
                <a16:creationId xmlns:a16="http://schemas.microsoft.com/office/drawing/2014/main" id="{6B1CBEAB-2F9F-AF1D-27EC-625F300A09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5013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Mörkgrön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5F0A775-D430-03FA-0E80-939547111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15BBD14D-1797-314B-496A-71DEF29E0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E2C9097C-BFA2-08AC-1533-85BF710AE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Region Kronobergs logotyp">
            <a:extLst>
              <a:ext uri="{FF2B5EF4-FFF2-40B4-BE49-F238E27FC236}">
                <a16:creationId xmlns:a16="http://schemas.microsoft.com/office/drawing/2014/main" id="{97D2BF5A-4596-9DF0-0AC2-33CE1AC93D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83097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Mörkrosa">
    <p:bg>
      <p:bgPr>
        <a:solidFill>
          <a:srgbClr val="700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ubrik 2">
            <a:extLst>
              <a:ext uri="{FF2B5EF4-FFF2-40B4-BE49-F238E27FC236}">
                <a16:creationId xmlns:a16="http://schemas.microsoft.com/office/drawing/2014/main" id="{BF154BB3-81AC-7FCF-9AA7-3FFA54532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1A065A83-AA1E-5F57-0ACB-667631FF1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C6FED08-65E3-1863-C1B7-F35BDE01AE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92D948F9-5C99-C750-9EA9-E6D60B6E9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Region Kronobergs logotyp">
            <a:extLst>
              <a:ext uri="{FF2B5EF4-FFF2-40B4-BE49-F238E27FC236}">
                <a16:creationId xmlns:a16="http://schemas.microsoft.com/office/drawing/2014/main" id="{3BBAEC73-A09F-7C8D-F202-96148CC7B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21134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ubrik 2">
            <a:extLst>
              <a:ext uri="{FF2B5EF4-FFF2-40B4-BE49-F238E27FC236}">
                <a16:creationId xmlns:a16="http://schemas.microsoft.com/office/drawing/2014/main" id="{4AA424CA-FCDC-245E-15FC-E36E748B7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9F59BC06-BE1E-50F8-CFBF-81D75CB54D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775C409-E6E6-8340-B1FF-A7171D839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86492A95-E3DE-744A-DC1E-24AC20D4C5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Region Kronobergs logotyp">
            <a:extLst>
              <a:ext uri="{FF2B5EF4-FFF2-40B4-BE49-F238E27FC236}">
                <a16:creationId xmlns:a16="http://schemas.microsoft.com/office/drawing/2014/main" id="{9D78E102-C7CD-1129-5DB5-73339A11AB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31799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85011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55465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241DCC-EF83-BA75-77E2-666C4BAE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12192000" cy="3429000"/>
          </a:xfrm>
          <a:prstGeom prst="rect">
            <a:avLst/>
          </a:prstGeom>
          <a:solidFill>
            <a:srgbClr val="004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CABAA49-B847-E534-66D8-9342DE176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" t="-506" r="4923" b="69"/>
          <a:stretch/>
        </p:blipFill>
        <p:spPr>
          <a:xfrm>
            <a:off x="-1" y="294214"/>
            <a:ext cx="12192001" cy="6419017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3C0F82EB-5ACD-C7CA-05AD-B96BC9CDB0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01680" y="2255506"/>
            <a:ext cx="1988638" cy="2346987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5915" y="4938771"/>
            <a:ext cx="4060168" cy="582133"/>
          </a:xfrm>
        </p:spPr>
        <p:txBody>
          <a:bodyPr>
            <a:normAutofit/>
          </a:bodyPr>
          <a:lstStyle>
            <a:lvl1pPr algn="ctr">
              <a:defRPr sz="1600" b="0" i="0">
                <a:solidFill>
                  <a:schemeClr val="bg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38573240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2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CA3558A6-D80F-9805-281E-5B97F9A0A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5077"/>
          <a:stretch/>
        </p:blipFill>
        <p:spPr>
          <a:xfrm>
            <a:off x="1974449" y="0"/>
            <a:ext cx="8243100" cy="6858000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EDD5676D-7486-6BF0-3060-3690D28E94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081877" y="2231968"/>
            <a:ext cx="2028246" cy="2394063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3555" y="5319890"/>
            <a:ext cx="5344888" cy="582133"/>
          </a:xfrm>
        </p:spPr>
        <p:txBody>
          <a:bodyPr>
            <a:normAutofit/>
          </a:bodyPr>
          <a:lstStyle>
            <a:lvl1pPr algn="ctr">
              <a:defRPr sz="20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13262143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Grö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5E67BAE-5378-A2B3-DCDA-3A8067B47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7F25A052-AB9F-0133-DEB4-B5A74D6B97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13" name="Rubrik 8">
            <a:extLst>
              <a:ext uri="{FF2B5EF4-FFF2-40B4-BE49-F238E27FC236}">
                <a16:creationId xmlns:a16="http://schemas.microsoft.com/office/drawing/2014/main" id="{68A95451-3858-D0F1-2E01-C8409482E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latin typeface="+mj-lt"/>
              </a:defRPr>
            </a:lvl1pPr>
          </a:lstStyle>
          <a:p>
            <a:pPr lvl="0"/>
            <a:r>
              <a:rPr lang="sv-SE" dirty="0"/>
              <a:t>Avslutning eller kontakt</a:t>
            </a:r>
          </a:p>
        </p:txBody>
      </p:sp>
      <p:sp>
        <p:nvSpPr>
          <p:cNvPr id="14" name="Underrubrik 2">
            <a:extLst>
              <a:ext uri="{FF2B5EF4-FFF2-40B4-BE49-F238E27FC236}">
                <a16:creationId xmlns:a16="http://schemas.microsoft.com/office/drawing/2014/main" id="{89EB1D23-790B-FFF2-213B-EE9E4F1859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2716738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CA256862-EE6C-34AD-6C41-43F80B95E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0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1981DC1-92EB-A0FE-DDCD-63F7EB68BC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49928" y="2025650"/>
            <a:ext cx="4880095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25296" y="704336"/>
            <a:ext cx="7321296" cy="7321296"/>
          </a:xfrm>
          <a:prstGeom prst="teardrop">
            <a:avLst/>
          </a:prstGeom>
          <a:noFill/>
        </p:spPr>
        <p:txBody>
          <a:bodyPr anchor="t"/>
          <a:lstStyle>
            <a:lvl1pPr marL="0" indent="0" algn="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C3B6E33D-BA6F-2C1F-3C14-C99DDBF609D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888EF1CC-0BBB-23D6-30A8-9F491018027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58357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C63BFF-6B4C-BC38-47EC-F7FCD69E6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97C8BF8A-DC13-5EFE-8932-91F8595846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9" name="Rubrik 8">
            <a:extLst>
              <a:ext uri="{FF2B5EF4-FFF2-40B4-BE49-F238E27FC236}">
                <a16:creationId xmlns:a16="http://schemas.microsoft.com/office/drawing/2014/main" id="{69EE33FE-F484-2AF6-5C44-24CE79007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latin typeface="+mj-lt"/>
              </a:defRPr>
            </a:lvl1pPr>
          </a:lstStyle>
          <a:p>
            <a:pPr lvl="0"/>
            <a:r>
              <a:rPr lang="sv-SE" noProof="0" dirty="0"/>
              <a:t>Avslutning eller kontakt</a:t>
            </a: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6F52D620-F16A-6BB7-3456-DCA46CEAFD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noProof="0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344246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5">
            <a:extLst>
              <a:ext uri="{FF2B5EF4-FFF2-40B4-BE49-F238E27FC236}">
                <a16:creationId xmlns:a16="http://schemas.microsoft.com/office/drawing/2014/main" id="{941F2BB2-4923-2EB4-A32E-700491F9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0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7">
            <a:extLst>
              <a:ext uri="{FF2B5EF4-FFF2-40B4-BE49-F238E27FC236}">
                <a16:creationId xmlns:a16="http://schemas.microsoft.com/office/drawing/2014/main" id="{174581D9-B191-A6A5-28F5-081EB298C8E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49928" y="2025650"/>
            <a:ext cx="4880095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46852"/>
            <a:ext cx="6096000" cy="4711147"/>
          </a:xfrm>
          <a:prstGeom prst="round1Rect">
            <a:avLst>
              <a:gd name="adj" fmla="val 50000"/>
            </a:avLst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text 10">
            <a:extLst>
              <a:ext uri="{FF2B5EF4-FFF2-40B4-BE49-F238E27FC236}">
                <a16:creationId xmlns:a16="http://schemas.microsoft.com/office/drawing/2014/main" id="{383B43EA-D897-39A6-66BF-D21512B2A3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1974" y="556599"/>
            <a:ext cx="2657654" cy="2815311"/>
          </a:xfrm>
          <a:prstGeom prst="round2DiagRect">
            <a:avLst>
              <a:gd name="adj1" fmla="val 41601"/>
              <a:gd name="adj2" fmla="val 0"/>
            </a:avLst>
          </a:prstGeom>
          <a:solidFill>
            <a:srgbClr val="00413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7A9AE5B-5646-B1B0-2B6D-F4BEB241C7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F968-2B22-8C20-6352-D7111C1A2F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705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cirkel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AE2A1714-E60F-4047-6C05-3F0D2753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0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ADFA9880-B20A-B284-7667-BB6E139D0DF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49928" y="2025650"/>
            <a:ext cx="4880095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bild 16">
            <a:extLst>
              <a:ext uri="{FF2B5EF4-FFF2-40B4-BE49-F238E27FC236}">
                <a16:creationId xmlns:a16="http://schemas.microsoft.com/office/drawing/2014/main" id="{EA50C948-0247-7936-CCAF-38904905F4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1974" y="658365"/>
            <a:ext cx="5534026" cy="5534026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FBCD0DE-5E17-C743-9CED-779F9D7E2C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22616" y="4005728"/>
            <a:ext cx="2251625" cy="2251625"/>
          </a:xfrm>
          <a:prstGeom prst="ellipse">
            <a:avLst/>
          </a:prstGeom>
          <a:solidFill>
            <a:schemeClr val="accent4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D0C11AC-6994-47F5-38EE-9940256649C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1153A39-3A6E-2C51-3DD0-86E6507A8265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06EF699-DF7E-B62D-FBC1-92B42D7939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81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6127D97-63F8-3A7B-5F3F-5D6D43033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435938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3E1FC7A-8A4C-9CEE-4D55-68EAF67290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8" y="2025650"/>
            <a:ext cx="4359387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68A851D-3666-6F01-53F4-C83FDF17725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C963393-39D9-C156-678C-1AFBB0705A1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934F78E-EE75-DC7A-D191-6F350363095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5469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rgbClr val="B4D9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B0888258-5F69-4461-1EF5-61C228B86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505289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DBF6F4-F46B-57B9-1ADA-AE5CB852743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97553C7-B092-A71C-7D19-1B5907A545BF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3F539D1-6402-4870-44EE-DD03D1F3C59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 descr="Region Kronobergs logotyp">
            <a:extLst>
              <a:ext uri="{FF2B5EF4-FFF2-40B4-BE49-F238E27FC236}">
                <a16:creationId xmlns:a16="http://schemas.microsoft.com/office/drawing/2014/main" id="{3891D30F-5414-1D96-E793-81F0CA69A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8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rubrik 10">
            <a:extLst>
              <a:ext uri="{FF2B5EF4-FFF2-40B4-BE49-F238E27FC236}">
                <a16:creationId xmlns:a16="http://schemas.microsoft.com/office/drawing/2014/main" id="{E2F4B709-8EFF-28BF-199E-C0BC81A8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83363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7BD704-AF7B-4C4D-89DD-734EF63C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528" y="2025496"/>
            <a:ext cx="8336301" cy="401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009161-4D9F-4935-A23F-27979DED3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B3ED49-D6DB-4F2F-81FB-724525E89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F03B2-91DA-4A48-AB8F-E227C991CB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2BE57839-76ED-6B82-DAF4-52F5CB5FBFF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7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3" r:id="rId2"/>
    <p:sldLayoutId id="2147483744" r:id="rId3"/>
    <p:sldLayoutId id="2147483745" r:id="rId4"/>
    <p:sldLayoutId id="2147483748" r:id="rId5"/>
    <p:sldLayoutId id="2147483746" r:id="rId6"/>
    <p:sldLayoutId id="2147483747" r:id="rId7"/>
    <p:sldLayoutId id="2147483749" r:id="rId8"/>
    <p:sldLayoutId id="2147483773" r:id="rId9"/>
    <p:sldLayoutId id="2147483752" r:id="rId10"/>
    <p:sldLayoutId id="2147483774" r:id="rId11"/>
    <p:sldLayoutId id="2147483751" r:id="rId12"/>
    <p:sldLayoutId id="2147483753" r:id="rId13"/>
    <p:sldLayoutId id="2147483754" r:id="rId14"/>
    <p:sldLayoutId id="2147483755" r:id="rId15"/>
    <p:sldLayoutId id="2147483768" r:id="rId16"/>
    <p:sldLayoutId id="2147483757" r:id="rId17"/>
    <p:sldLayoutId id="2147483769" r:id="rId18"/>
    <p:sldLayoutId id="2147483761" r:id="rId19"/>
    <p:sldLayoutId id="2147483771" r:id="rId20"/>
    <p:sldLayoutId id="2147483770" r:id="rId21"/>
    <p:sldLayoutId id="2147483764" r:id="rId22"/>
    <p:sldLayoutId id="2147483765" r:id="rId23"/>
    <p:sldLayoutId id="2147483766" r:id="rId24"/>
    <p:sldLayoutId id="2147483767" r:id="rId25"/>
  </p:sldLayoutIdLst>
  <p:txStyles>
    <p:titleStyle>
      <a:lvl1pPr algn="l" defTabSz="914400" rtl="0" eaLnBrk="1" latinLnBrk="0" hangingPunct="1">
        <a:lnSpc>
          <a:spcPct val="125000"/>
        </a:lnSpc>
        <a:spcBef>
          <a:spcPct val="0"/>
        </a:spcBef>
        <a:buNone/>
        <a:defRPr lang="sv-SE" sz="3600" b="1" i="0" kern="1200" cap="none" spc="0" baseline="0" dirty="0">
          <a:solidFill>
            <a:schemeClr val="accent1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93713" indent="-2492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9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758825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7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009650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290638" indent="-2603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3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59" userDrawn="1">
          <p15:clr>
            <a:srgbClr val="F26B43"/>
          </p15:clr>
        </p15:guide>
        <p15:guide id="2" orient="horz" pos="1277" userDrawn="1">
          <p15:clr>
            <a:srgbClr val="F26B43"/>
          </p15:clr>
        </p15:guide>
        <p15:guide id="3" orient="horz" pos="365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rubrik 10">
            <a:extLst>
              <a:ext uri="{FF2B5EF4-FFF2-40B4-BE49-F238E27FC236}">
                <a16:creationId xmlns:a16="http://schemas.microsoft.com/office/drawing/2014/main" id="{E2F4B709-8EFF-28BF-199E-C0BC81A8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83363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7BD704-AF7B-4C4D-89DD-734EF63C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528" y="2025496"/>
            <a:ext cx="8336301" cy="401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009161-4D9F-4935-A23F-27979DED3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B3ED49-D6DB-4F2F-81FB-724525E89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2026-08-07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F03B2-91DA-4A48-AB8F-E227C991CB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7" name="Bildobjekt 6" descr="Region Kronobergs logotyp">
            <a:extLst>
              <a:ext uri="{FF2B5EF4-FFF2-40B4-BE49-F238E27FC236}">
                <a16:creationId xmlns:a16="http://schemas.microsoft.com/office/drawing/2014/main" id="{AF44FD0E-75BD-2148-0264-73CEB5A7A7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94092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</p:sldLayoutIdLst>
  <p:txStyles>
    <p:titleStyle>
      <a:lvl1pPr algn="l" defTabSz="914400" rtl="0" eaLnBrk="1" latinLnBrk="0" hangingPunct="1">
        <a:lnSpc>
          <a:spcPct val="125000"/>
        </a:lnSpc>
        <a:spcBef>
          <a:spcPct val="0"/>
        </a:spcBef>
        <a:buNone/>
        <a:defRPr sz="3600" b="1" i="0" kern="1200" cap="none" spc="0" baseline="0">
          <a:solidFill>
            <a:schemeClr val="tx1"/>
          </a:solidFill>
          <a:latin typeface="+mj-lt"/>
          <a:ea typeface="Open Sans Bold" panose="020B0806030504020204" pitchFamily="34" charset="0"/>
          <a:cs typeface="Open Sans Bold" panose="020B08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1pPr>
      <a:lvl2pPr marL="493713" indent="-2492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9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2pPr>
      <a:lvl3pPr marL="758825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7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3pPr>
      <a:lvl4pPr marL="1009650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4pPr>
      <a:lvl5pPr marL="1290638" indent="-2603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3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59">
          <p15:clr>
            <a:srgbClr val="F26B43"/>
          </p15:clr>
        </p15:guide>
        <p15:guide id="2" orient="horz" pos="1277">
          <p15:clr>
            <a:srgbClr val="F26B43"/>
          </p15:clr>
        </p15:guide>
        <p15:guide id="3" orient="horz" pos="36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B335CB-4DF9-2083-46B3-2902D458E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Guide för smartare samarbete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D8004C1-B7C0-CC64-694B-36CC45177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8212" y="4041594"/>
            <a:ext cx="7755574" cy="1207758"/>
          </a:xfrm>
        </p:spPr>
        <p:txBody>
          <a:bodyPr/>
          <a:lstStyle/>
          <a:p>
            <a:r>
              <a:rPr lang="sv-SE" dirty="0"/>
              <a:t>i Microsoft Teams</a:t>
            </a:r>
          </a:p>
        </p:txBody>
      </p:sp>
    </p:spTree>
    <p:extLst>
      <p:ext uri="{BB962C8B-B14F-4D97-AF65-F5344CB8AC3E}">
        <p14:creationId xmlns:p14="http://schemas.microsoft.com/office/powerpoint/2010/main" val="2185603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B1F9-3EB8-8BFD-038F-90E9ADB5A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F34FC79F-71FF-45B4-A590-C0FAE4667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814" y="-1523292"/>
            <a:ext cx="8336301" cy="1325563"/>
          </a:xfrm>
        </p:spPr>
        <p:txBody>
          <a:bodyPr>
            <a:normAutofit fontScale="90000"/>
          </a:bodyPr>
          <a:lstStyle/>
          <a:p>
            <a:r>
              <a:rPr lang="sv-SE" dirty="0"/>
              <a:t>Visa att du har läst och svara i tråden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DD3763-AD04-5F91-3BED-752FD3755D4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3528" y="2125856"/>
            <a:ext cx="4785965" cy="4015649"/>
          </a:xfrm>
        </p:spPr>
        <p:txBody>
          <a:bodyPr/>
          <a:lstStyle/>
          <a:p>
            <a:pPr marL="0" indent="0">
              <a:buNone/>
            </a:pPr>
            <a:r>
              <a:rPr lang="sv-SE" sz="2800" b="1" dirty="0"/>
              <a:t>Visa att du har läst</a:t>
            </a:r>
          </a:p>
          <a:p>
            <a:pPr marL="0" indent="0">
              <a:buNone/>
            </a:pPr>
            <a:r>
              <a:rPr lang="sv-SE" dirty="0"/>
              <a:t>Använd reaktioner för att bekräfta att du tagit del av ett inlägg.</a:t>
            </a:r>
          </a:p>
          <a:p>
            <a:pPr marL="0" indent="0">
              <a:buNone/>
            </a:pPr>
            <a:r>
              <a:rPr lang="sv-SE" b="1" dirty="0">
                <a:solidFill>
                  <a:srgbClr val="700545"/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dirty="0"/>
              <a:t>Det ger avsändaren snabb bekräftelse och minskar onödig uppföljning.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EDDBA67-1D49-3CE9-7F57-38AD0B080A5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38664" y="2125856"/>
            <a:ext cx="4901030" cy="40156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sz="3000" b="1" dirty="0"/>
              <a:t>Svara i tråden</a:t>
            </a:r>
          </a:p>
          <a:p>
            <a:pPr marL="0" indent="0">
              <a:buNone/>
            </a:pPr>
            <a:r>
              <a:rPr lang="sv-SE" dirty="0"/>
              <a:t>När du blir taggad eller vill svara på ett inlägg – svara direkt i konversationen, inte genom att starta en ny.</a:t>
            </a:r>
          </a:p>
          <a:p>
            <a:pPr marL="0" indent="0">
              <a:buNone/>
            </a:pPr>
            <a:r>
              <a:rPr lang="sv-SE" b="1" dirty="0">
                <a:solidFill>
                  <a:srgbClr val="700545"/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dirty="0"/>
              <a:t>Det håller diskussionen samlad och gör det enkelt för alla att följa med och hitta informationen (även i framtiden).</a:t>
            </a:r>
          </a:p>
          <a:p>
            <a:endParaRPr lang="sv-SE" dirty="0"/>
          </a:p>
        </p:txBody>
      </p:sp>
      <p:pic>
        <p:nvPicPr>
          <p:cNvPr id="9" name="Bild 8" descr="Tummen upp med hel fyllning">
            <a:extLst>
              <a:ext uri="{FF2B5EF4-FFF2-40B4-BE49-F238E27FC236}">
                <a16:creationId xmlns:a16="http://schemas.microsoft.com/office/drawing/2014/main" id="{2623B8D8-987E-8F27-C866-1C70ECFF4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08304" y="658459"/>
            <a:ext cx="1308150" cy="1308150"/>
          </a:xfrm>
          <a:prstGeom prst="rect">
            <a:avLst/>
          </a:prstGeom>
          <a:effectLst/>
        </p:spPr>
      </p:pic>
      <p:grpSp>
        <p:nvGrpSpPr>
          <p:cNvPr id="31" name="Grupp 30" descr="Ikon av en konversation">
            <a:extLst>
              <a:ext uri="{FF2B5EF4-FFF2-40B4-BE49-F238E27FC236}">
                <a16:creationId xmlns:a16="http://schemas.microsoft.com/office/drawing/2014/main" id="{3A59034E-7486-0503-B9F4-EBEAF9DB8EDA}"/>
              </a:ext>
            </a:extLst>
          </p:cNvPr>
          <p:cNvGrpSpPr/>
          <p:nvPr/>
        </p:nvGrpSpPr>
        <p:grpSpPr>
          <a:xfrm>
            <a:off x="8109988" y="920544"/>
            <a:ext cx="1219098" cy="1027308"/>
            <a:chOff x="7212756" y="507304"/>
            <a:chExt cx="1439364" cy="1277066"/>
          </a:xfrm>
          <a:effectLst/>
        </p:grpSpPr>
        <p:cxnSp>
          <p:nvCxnSpPr>
            <p:cNvPr id="17" name="Koppling: vinklad 16">
              <a:extLst>
                <a:ext uri="{FF2B5EF4-FFF2-40B4-BE49-F238E27FC236}">
                  <a16:creationId xmlns:a16="http://schemas.microsoft.com/office/drawing/2014/main" id="{08ABC686-E816-4731-27A2-C1D868318F41}"/>
                </a:ext>
              </a:extLst>
            </p:cNvPr>
            <p:cNvCxnSpPr>
              <a:cxnSpLocks/>
              <a:endCxn id="13" idx="1"/>
            </p:cNvCxnSpPr>
            <p:nvPr/>
          </p:nvCxnSpPr>
          <p:spPr>
            <a:xfrm rot="16200000" flipH="1">
              <a:off x="7235943" y="784739"/>
              <a:ext cx="241127" cy="160991"/>
            </a:xfrm>
            <a:prstGeom prst="bentConnector2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Koppling: vinklad 20">
              <a:extLst>
                <a:ext uri="{FF2B5EF4-FFF2-40B4-BE49-F238E27FC236}">
                  <a16:creationId xmlns:a16="http://schemas.microsoft.com/office/drawing/2014/main" id="{3CC938B1-C1F9-8B77-3E76-A43C27663A4D}"/>
                </a:ext>
              </a:extLst>
            </p:cNvPr>
            <p:cNvCxnSpPr>
              <a:cxnSpLocks/>
              <a:endCxn id="14" idx="1"/>
            </p:cNvCxnSpPr>
            <p:nvPr/>
          </p:nvCxnSpPr>
          <p:spPr>
            <a:xfrm rot="16200000" flipH="1">
              <a:off x="7499221" y="1152430"/>
              <a:ext cx="212434" cy="161912"/>
            </a:xfrm>
            <a:prstGeom prst="bentConnector2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Koppling: vinklad 22">
              <a:extLst>
                <a:ext uri="{FF2B5EF4-FFF2-40B4-BE49-F238E27FC236}">
                  <a16:creationId xmlns:a16="http://schemas.microsoft.com/office/drawing/2014/main" id="{F3D76B17-C288-F66C-2DEA-D69AB9753A93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 rot="16200000" flipH="1">
              <a:off x="7017502" y="1244306"/>
              <a:ext cx="678009" cy="160991"/>
            </a:xfrm>
            <a:prstGeom prst="bentConnector2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ktangel: rundade hörn 10">
              <a:extLst>
                <a:ext uri="{FF2B5EF4-FFF2-40B4-BE49-F238E27FC236}">
                  <a16:creationId xmlns:a16="http://schemas.microsoft.com/office/drawing/2014/main" id="{8FCF11EC-2F14-0C84-7E54-C398A7E782A2}"/>
                </a:ext>
              </a:extLst>
            </p:cNvPr>
            <p:cNvSpPr/>
            <p:nvPr/>
          </p:nvSpPr>
          <p:spPr>
            <a:xfrm>
              <a:off x="7212756" y="507304"/>
              <a:ext cx="1439364" cy="24112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3" name="Rektangel: rundade hörn 12">
              <a:extLst>
                <a:ext uri="{FF2B5EF4-FFF2-40B4-BE49-F238E27FC236}">
                  <a16:creationId xmlns:a16="http://schemas.microsoft.com/office/drawing/2014/main" id="{B55BF51F-1F98-102E-5539-B1E39AD8A0E4}"/>
                </a:ext>
              </a:extLst>
            </p:cNvPr>
            <p:cNvSpPr/>
            <p:nvPr/>
          </p:nvSpPr>
          <p:spPr>
            <a:xfrm>
              <a:off x="7437002" y="865236"/>
              <a:ext cx="965726" cy="24112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Rektangel: rundade hörn 13">
              <a:extLst>
                <a:ext uri="{FF2B5EF4-FFF2-40B4-BE49-F238E27FC236}">
                  <a16:creationId xmlns:a16="http://schemas.microsoft.com/office/drawing/2014/main" id="{4073030E-7C19-49F2-A980-A5E3208F020D}"/>
                </a:ext>
              </a:extLst>
            </p:cNvPr>
            <p:cNvSpPr/>
            <p:nvPr/>
          </p:nvSpPr>
          <p:spPr>
            <a:xfrm>
              <a:off x="7686394" y="1219040"/>
              <a:ext cx="965726" cy="24112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5" name="Rektangel: rundade hörn 14">
              <a:extLst>
                <a:ext uri="{FF2B5EF4-FFF2-40B4-BE49-F238E27FC236}">
                  <a16:creationId xmlns:a16="http://schemas.microsoft.com/office/drawing/2014/main" id="{E3F75A4F-7865-EF86-D3FE-C7F483319EED}"/>
                </a:ext>
              </a:extLst>
            </p:cNvPr>
            <p:cNvSpPr/>
            <p:nvPr/>
          </p:nvSpPr>
          <p:spPr>
            <a:xfrm>
              <a:off x="7437002" y="1543244"/>
              <a:ext cx="965726" cy="24112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C2C7C8E9-9DDF-4AB4-B9E1-8A27EEC56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03147" y="1015255"/>
            <a:ext cx="0" cy="5115594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7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41E1E-04A1-08B6-0462-F5C66EC41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52F5459-1DD2-B426-6D0D-A8558C550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06505"/>
            <a:ext cx="8336301" cy="1325563"/>
          </a:xfrm>
        </p:spPr>
        <p:txBody>
          <a:bodyPr/>
          <a:lstStyle/>
          <a:p>
            <a:r>
              <a:rPr lang="sv-SE">
                <a:solidFill>
                  <a:schemeClr val="accent2"/>
                </a:solidFill>
              </a:rPr>
              <a:t>Fyra ytor för tydlig kommunikation</a:t>
            </a:r>
          </a:p>
        </p:txBody>
      </p:sp>
      <p:pic>
        <p:nvPicPr>
          <p:cNvPr id="19" name="Bild 18" descr="Megafon kontur">
            <a:extLst>
              <a:ext uri="{FF2B5EF4-FFF2-40B4-BE49-F238E27FC236}">
                <a16:creationId xmlns:a16="http://schemas.microsoft.com/office/drawing/2014/main" id="{35FFC999-7930-5496-67F8-71E557C53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255" y="2218480"/>
            <a:ext cx="1917826" cy="1917826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907488-4076-4255-A01E-0BA3368914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92306" y="4238375"/>
            <a:ext cx="2427724" cy="546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Kanalen Allmänt</a:t>
            </a:r>
            <a:endParaRPr lang="sv-SE" dirty="0"/>
          </a:p>
        </p:txBody>
      </p:sp>
      <p:sp>
        <p:nvSpPr>
          <p:cNvPr id="28" name="Platshållare för innehåll 2">
            <a:extLst>
              <a:ext uri="{FF2B5EF4-FFF2-40B4-BE49-F238E27FC236}">
                <a16:creationId xmlns:a16="http://schemas.microsoft.com/office/drawing/2014/main" id="{12D7AB2E-6611-0D8D-77BE-49E2BD8166B7}"/>
              </a:ext>
            </a:extLst>
          </p:cNvPr>
          <p:cNvSpPr txBox="1">
            <a:spLocks/>
          </p:cNvSpPr>
          <p:nvPr/>
        </p:nvSpPr>
        <p:spPr>
          <a:xfrm>
            <a:off x="692307" y="4849729"/>
            <a:ext cx="2440192" cy="973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200" dirty="0"/>
              <a:t>Viktig information som rör hela teamet, t ex information från din chef.</a:t>
            </a:r>
          </a:p>
        </p:txBody>
      </p:sp>
      <p:pic>
        <p:nvPicPr>
          <p:cNvPr id="22" name="Bild 21" descr="Cykel med människor kontur">
            <a:extLst>
              <a:ext uri="{FF2B5EF4-FFF2-40B4-BE49-F238E27FC236}">
                <a16:creationId xmlns:a16="http://schemas.microsoft.com/office/drawing/2014/main" id="{31E3D867-C973-691A-C00C-DE2D60C7CB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16947" y="2218480"/>
            <a:ext cx="1917826" cy="1917826"/>
          </a:xfrm>
          <a:prstGeom prst="rect">
            <a:avLst/>
          </a:prstGeom>
        </p:spPr>
      </p:pic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812911C5-792A-DC78-8A25-0EE2F887732C}"/>
              </a:ext>
            </a:extLst>
          </p:cNvPr>
          <p:cNvSpPr txBox="1">
            <a:spLocks/>
          </p:cNvSpPr>
          <p:nvPr/>
        </p:nvSpPr>
        <p:spPr>
          <a:xfrm>
            <a:off x="3561998" y="4238375"/>
            <a:ext cx="2427724" cy="546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Övriga kanaler</a:t>
            </a:r>
            <a:endParaRPr lang="sv-SE" dirty="0"/>
          </a:p>
        </p:txBody>
      </p:sp>
      <p:sp>
        <p:nvSpPr>
          <p:cNvPr id="29" name="Platshållare för innehåll 2">
            <a:extLst>
              <a:ext uri="{FF2B5EF4-FFF2-40B4-BE49-F238E27FC236}">
                <a16:creationId xmlns:a16="http://schemas.microsoft.com/office/drawing/2014/main" id="{A4102CB9-851C-2559-61D5-BE12A1D6AD84}"/>
              </a:ext>
            </a:extLst>
          </p:cNvPr>
          <p:cNvSpPr txBox="1">
            <a:spLocks/>
          </p:cNvSpPr>
          <p:nvPr/>
        </p:nvSpPr>
        <p:spPr>
          <a:xfrm>
            <a:off x="3561998" y="4849729"/>
            <a:ext cx="2440193" cy="7817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 dirty="0">
                <a:latin typeface="Open Sans"/>
                <a:ea typeface="Open Sans"/>
                <a:cs typeface="Open Sans"/>
              </a:rPr>
              <a:t>För samarbete och information inom olika arbetsgrupper. </a:t>
            </a:r>
          </a:p>
        </p:txBody>
      </p:sp>
      <p:pic>
        <p:nvPicPr>
          <p:cNvPr id="25" name="Bild 24" descr="Chattbubbla kontur">
            <a:extLst>
              <a:ext uri="{FF2B5EF4-FFF2-40B4-BE49-F238E27FC236}">
                <a16:creationId xmlns:a16="http://schemas.microsoft.com/office/drawing/2014/main" id="{FF5A54F0-A180-037D-0A25-952D2A2109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7229" y="2179490"/>
            <a:ext cx="1995806" cy="1995806"/>
          </a:xfrm>
          <a:prstGeom prst="rect">
            <a:avLst/>
          </a:prstGeom>
        </p:spPr>
      </p:pic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F63C061D-E454-9E10-B656-98D417954C2B}"/>
              </a:ext>
            </a:extLst>
          </p:cNvPr>
          <p:cNvSpPr txBox="1">
            <a:spLocks/>
          </p:cNvSpPr>
          <p:nvPr/>
        </p:nvSpPr>
        <p:spPr>
          <a:xfrm>
            <a:off x="6595429" y="4238375"/>
            <a:ext cx="2427724" cy="546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Chatt</a:t>
            </a:r>
            <a:endParaRPr lang="sv-SE" dirty="0"/>
          </a:p>
        </p:txBody>
      </p:sp>
      <p:sp>
        <p:nvSpPr>
          <p:cNvPr id="30" name="Platshållare för innehåll 2">
            <a:extLst>
              <a:ext uri="{FF2B5EF4-FFF2-40B4-BE49-F238E27FC236}">
                <a16:creationId xmlns:a16="http://schemas.microsoft.com/office/drawing/2014/main" id="{67B2C3BE-6A2A-3BE2-16DC-A94E0C834CDC}"/>
              </a:ext>
            </a:extLst>
          </p:cNvPr>
          <p:cNvSpPr txBox="1">
            <a:spLocks/>
          </p:cNvSpPr>
          <p:nvPr/>
        </p:nvSpPr>
        <p:spPr>
          <a:xfrm>
            <a:off x="6595429" y="4849729"/>
            <a:ext cx="2579909" cy="891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200" dirty="0"/>
              <a:t>För snabba frågor och enskilda dialoger som inte berör alla i en kanal. </a:t>
            </a:r>
          </a:p>
        </p:txBody>
      </p:sp>
      <p:pic>
        <p:nvPicPr>
          <p:cNvPr id="27" name="Bild 26" descr="E-post kontur">
            <a:extLst>
              <a:ext uri="{FF2B5EF4-FFF2-40B4-BE49-F238E27FC236}">
                <a16:creationId xmlns:a16="http://schemas.microsoft.com/office/drawing/2014/main" id="{0A27D9F2-EB75-7433-F09A-A03365543B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26921" y="2383192"/>
            <a:ext cx="1588401" cy="1588401"/>
          </a:xfrm>
          <a:prstGeom prst="rect">
            <a:avLst/>
          </a:prstGeom>
        </p:spPr>
      </p:pic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27E06A6-99CD-D703-8123-81CDBFCFDB2E}"/>
              </a:ext>
            </a:extLst>
          </p:cNvPr>
          <p:cNvSpPr txBox="1">
            <a:spLocks/>
          </p:cNvSpPr>
          <p:nvPr/>
        </p:nvSpPr>
        <p:spPr>
          <a:xfrm>
            <a:off x="9299707" y="4238375"/>
            <a:ext cx="2427724" cy="546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Mejl</a:t>
            </a:r>
            <a:endParaRPr lang="sv-SE" dirty="0"/>
          </a:p>
        </p:txBody>
      </p:sp>
      <p:sp>
        <p:nvSpPr>
          <p:cNvPr id="32" name="Platshållare för innehåll 2">
            <a:extLst>
              <a:ext uri="{FF2B5EF4-FFF2-40B4-BE49-F238E27FC236}">
                <a16:creationId xmlns:a16="http://schemas.microsoft.com/office/drawing/2014/main" id="{CC2B2814-4D52-4299-633E-2457B185EF00}"/>
              </a:ext>
            </a:extLst>
          </p:cNvPr>
          <p:cNvSpPr txBox="1">
            <a:spLocks/>
          </p:cNvSpPr>
          <p:nvPr/>
        </p:nvSpPr>
        <p:spPr>
          <a:xfrm>
            <a:off x="9326921" y="4849729"/>
            <a:ext cx="2579909" cy="546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 dirty="0">
                <a:latin typeface="Open Sans"/>
                <a:ea typeface="Open Sans"/>
                <a:cs typeface="Open Sans"/>
              </a:rPr>
              <a:t>Övrig kommunikation.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224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8" grpId="0" uiExpand="1" build="p"/>
      <p:bldP spid="8" grpId="0" uiExpand="1" build="p"/>
      <p:bldP spid="29" grpId="0" uiExpand="1" build="p"/>
      <p:bldP spid="10" grpId="0" uiExpand="1" build="p"/>
      <p:bldP spid="30" grpId="0" uiExpand="1" build="p"/>
      <p:bldP spid="16" grpId="0" uiExpand="1" build="p"/>
      <p:bldP spid="3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4A93A-A53B-6EBE-9B19-CB0D1391A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C77172-372E-3281-965E-0DAFCFD023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Struktur och säkerhet i teamet</a:t>
            </a:r>
          </a:p>
        </p:txBody>
      </p:sp>
      <p:pic>
        <p:nvPicPr>
          <p:cNvPr id="4" name="Bildobjekt 3" descr="En bild som visar Symmetri, mönster, konst, design&#10;&#10;AI-genererat innehåll kan vara felaktigt.">
            <a:extLst>
              <a:ext uri="{FF2B5EF4-FFF2-40B4-BE49-F238E27FC236}">
                <a16:creationId xmlns:a16="http://schemas.microsoft.com/office/drawing/2014/main" id="{7B55E677-1789-ACB7-9976-42806D74D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554" y="213732"/>
            <a:ext cx="1503556" cy="1503556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0A03B609-9272-F46C-2325-36A34466FCD2}"/>
              </a:ext>
            </a:extLst>
          </p:cNvPr>
          <p:cNvSpPr txBox="1"/>
          <p:nvPr/>
        </p:nvSpPr>
        <p:spPr>
          <a:xfrm>
            <a:off x="9943868" y="1486455"/>
            <a:ext cx="23329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Struktur</a:t>
            </a:r>
            <a:endParaRPr lang="sv-SE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7332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B0FB5-2129-8A18-E043-FA9AFAF16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39C79C7-FA01-4751-BA9C-F19FC62DB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5" y="-1556267"/>
            <a:ext cx="8336301" cy="1325563"/>
          </a:xfrm>
        </p:spPr>
        <p:txBody>
          <a:bodyPr>
            <a:normAutofit fontScale="90000"/>
          </a:bodyPr>
          <a:lstStyle/>
          <a:p>
            <a:r>
              <a:rPr lang="sv-SE" dirty="0"/>
              <a:t>Anpassa rummen och informationssäkerhet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257C7C-1D63-0F7E-81E3-2A132FEE43C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3528" y="2181611"/>
            <a:ext cx="4901030" cy="43976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800" b="1" dirty="0"/>
              <a:t>Anpassa rummen</a:t>
            </a:r>
          </a:p>
          <a:p>
            <a:pPr marL="0" indent="0">
              <a:buNone/>
            </a:pPr>
            <a:r>
              <a:rPr lang="sv-SE" dirty="0"/>
              <a:t>Kanaler kan få egna ”verktyg” och flikar (t ex </a:t>
            </a:r>
            <a:r>
              <a:rPr lang="sv-SE" dirty="0" err="1"/>
              <a:t>Planner</a:t>
            </a:r>
            <a:r>
              <a:rPr lang="sv-SE" dirty="0"/>
              <a:t>) beroende på vad ni arbetar med.</a:t>
            </a:r>
          </a:p>
          <a:p>
            <a:pPr marL="0" indent="0">
              <a:buNone/>
            </a:pPr>
            <a:r>
              <a:rPr lang="sv-SE" b="1" dirty="0">
                <a:solidFill>
                  <a:srgbClr val="700545"/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dirty="0"/>
              <a:t>Rätt verktyg på rätt plats minskar letande, skapar tydlighet och effektiviserar arbetet.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8522A36-68D1-C88A-F9A1-5DDEB73F44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38663" y="2181612"/>
            <a:ext cx="5233775" cy="4015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b="1" dirty="0"/>
              <a:t>Tänk informationssäkerhet!</a:t>
            </a:r>
          </a:p>
          <a:p>
            <a:pPr marL="0" indent="0">
              <a:buNone/>
            </a:pPr>
            <a:r>
              <a:rPr lang="sv-SE" dirty="0"/>
              <a:t>Om du är osäker på vad som får delas, fråga teamägaren innan du publicerar.</a:t>
            </a:r>
          </a:p>
          <a:p>
            <a:pPr marL="0" indent="0">
              <a:buNone/>
            </a:pPr>
            <a:r>
              <a:rPr lang="sv-SE" b="1" dirty="0">
                <a:solidFill>
                  <a:srgbClr val="700545"/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dirty="0"/>
              <a:t>För att skydda vår egen och våra samarbets-partners information.</a:t>
            </a:r>
          </a:p>
        </p:txBody>
      </p:sp>
      <p:pic>
        <p:nvPicPr>
          <p:cNvPr id="8" name="Bildobjekt 7" descr="En bild som visar symbol, Grafik, logotyp, cirkel&#10;&#10;AI-genererat innehåll kan vara felaktigt.">
            <a:extLst>
              <a:ext uri="{FF2B5EF4-FFF2-40B4-BE49-F238E27FC236}">
                <a16:creationId xmlns:a16="http://schemas.microsoft.com/office/drawing/2014/main" id="{0A70620B-F588-A293-D13C-FA81A1407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513" y="631592"/>
            <a:ext cx="1562599" cy="1562599"/>
          </a:xfrm>
          <a:prstGeom prst="rect">
            <a:avLst/>
          </a:prstGeom>
          <a:effectLst/>
        </p:spPr>
      </p:pic>
      <p:pic>
        <p:nvPicPr>
          <p:cNvPr id="16" name="Bildobjekt 15" descr="En bild som visar Grafik, Teckensnitt, grafisk design, clipart&#10;&#10;AI-genererat innehåll kan vara felaktigt.">
            <a:extLst>
              <a:ext uri="{FF2B5EF4-FFF2-40B4-BE49-F238E27FC236}">
                <a16:creationId xmlns:a16="http://schemas.microsoft.com/office/drawing/2014/main" id="{3BAEF5BB-D6DE-19CC-20FD-F514D43CE0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443" y="642171"/>
            <a:ext cx="1541442" cy="1541442"/>
          </a:xfrm>
          <a:prstGeom prst="rect">
            <a:avLst/>
          </a:prstGeom>
          <a:effectLst/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2F2A8FBF-00B7-4A0C-8AF9-42BDC3B34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03147" y="1015255"/>
            <a:ext cx="0" cy="5115594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86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08CE9-2631-D4CB-CDF7-CB81A9B16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12AA6E-3C1C-A380-5D31-9C76DE8E0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solidFill>
                  <a:schemeClr val="tx1"/>
                </a:solidFill>
              </a:rPr>
              <a:t>Do´s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15197BD-9F75-8C29-FB43-B191ACAAA1EF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sv-SE" dirty="0"/>
              <a:t>Arbeta i Teamsfiler (samma filer) med övriga i teamet.</a:t>
            </a:r>
          </a:p>
          <a:p>
            <a:r>
              <a:rPr lang="sv-SE" dirty="0"/>
              <a:t>Var inte rädd för att göra fel, versionshantering finns tillgänglig för att återställa filen.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828F8E4-001E-B2BC-AC73-4C3D8A1A1E66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sv-SE"/>
              <a:t>Ladda ner filer från Teams, ändra i filen och ladda upp den på nytt.</a:t>
            </a:r>
          </a:p>
          <a:p>
            <a:r>
              <a:rPr lang="sv-SE"/>
              <a:t>Byta namn på filer som ni arbetar aktivt i.</a:t>
            </a:r>
          </a:p>
          <a:p>
            <a:r>
              <a:rPr lang="sv-SE"/>
              <a:t>Flytta/ byta plats på aktiva filer i Teams. Det kan ställa till problem för övriga medlemmar.</a:t>
            </a:r>
            <a:endParaRPr lang="sv-SE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F96556A0-1C26-A83A-C6CB-BBB453F8A8F3}"/>
              </a:ext>
            </a:extLst>
          </p:cNvPr>
          <p:cNvSpPr txBox="1">
            <a:spLocks/>
          </p:cNvSpPr>
          <p:nvPr/>
        </p:nvSpPr>
        <p:spPr>
          <a:xfrm>
            <a:off x="5883030" y="517251"/>
            <a:ext cx="3911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25000"/>
              </a:lnSpc>
              <a:spcBef>
                <a:spcPct val="0"/>
              </a:spcBef>
              <a:buNone/>
              <a:defRPr lang="sv-SE" sz="3600" b="1" i="0" kern="1200" cap="none" spc="0" baseline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a typeface="Open Sans"/>
                <a:cs typeface="Open Sans"/>
              </a:rPr>
              <a:t>Don´ts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Bildobjekt 7" descr="En bild som visar Grafik, symbol, Färggrann, linje&#10;&#10;AI-genererat innehåll kan vara felaktigt.">
            <a:extLst>
              <a:ext uri="{FF2B5EF4-FFF2-40B4-BE49-F238E27FC236}">
                <a16:creationId xmlns:a16="http://schemas.microsoft.com/office/drawing/2014/main" id="{7D3202DA-30EF-4637-D560-3A163E9F5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658" y="626887"/>
            <a:ext cx="1174481" cy="1174481"/>
          </a:xfrm>
          <a:prstGeom prst="rect">
            <a:avLst/>
          </a:prstGeom>
        </p:spPr>
      </p:pic>
      <p:pic>
        <p:nvPicPr>
          <p:cNvPr id="10" name="Bildobjekt 9" descr="En bild som visar symbol, cirkel, Grafik, Teckensnitt&#10;&#10;AI-genererat innehåll kan vara felaktigt.">
            <a:extLst>
              <a:ext uri="{FF2B5EF4-FFF2-40B4-BE49-F238E27FC236}">
                <a16:creationId xmlns:a16="http://schemas.microsoft.com/office/drawing/2014/main" id="{8970E7BE-2E8C-3753-C2D9-4523B5D5E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247" y="626887"/>
            <a:ext cx="1155672" cy="115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67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382C52-277E-BD95-A68E-9040FFC48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solidFill>
                  <a:schemeClr val="tx1"/>
                </a:solidFill>
              </a:rPr>
              <a:t>Do´s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7CD5C90-1514-EA90-30FF-D6865E069F79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sv-SE"/>
              <a:t>Lägg gärna en rubrik eller header på ditt inlägg när du påbörjar en konversation. Då ser man snabbt vad tråden handlar om.</a:t>
            </a:r>
          </a:p>
          <a:p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ADDFAE4-08EE-9EE3-C199-58761AFBA2A5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sv-SE"/>
              <a:t>Skicka mejl som svar på inlägg. Informationen flyttas utanför teamets gemensamma yta och konversationen bryts.</a:t>
            </a:r>
            <a:endParaRPr lang="sv-SE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285EC750-ABB4-4611-F9E6-C096DCA94ECC}"/>
              </a:ext>
            </a:extLst>
          </p:cNvPr>
          <p:cNvSpPr txBox="1">
            <a:spLocks/>
          </p:cNvSpPr>
          <p:nvPr/>
        </p:nvSpPr>
        <p:spPr>
          <a:xfrm>
            <a:off x="5883030" y="517522"/>
            <a:ext cx="3911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25000"/>
              </a:lnSpc>
              <a:spcBef>
                <a:spcPct val="0"/>
              </a:spcBef>
              <a:buNone/>
              <a:defRPr lang="sv-SE" sz="3600" b="1" i="0" kern="1200" cap="none" spc="0" baseline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a typeface="Open Sans"/>
                <a:cs typeface="Open Sans"/>
              </a:rPr>
              <a:t>Don´ts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Bildobjekt 2" descr="En bild som visar Grafik, symbol, Färggrann, linje&#10;&#10;AI-genererat innehåll kan vara felaktigt.">
            <a:extLst>
              <a:ext uri="{FF2B5EF4-FFF2-40B4-BE49-F238E27FC236}">
                <a16:creationId xmlns:a16="http://schemas.microsoft.com/office/drawing/2014/main" id="{689A42C4-7E6F-8DD9-1328-F4DA07919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658" y="626887"/>
            <a:ext cx="1174481" cy="1174481"/>
          </a:xfrm>
          <a:prstGeom prst="rect">
            <a:avLst/>
          </a:prstGeom>
        </p:spPr>
      </p:pic>
      <p:pic>
        <p:nvPicPr>
          <p:cNvPr id="4" name="Bildobjekt 3" descr="En bild som visar symbol, cirkel, Grafik, Teckensnitt&#10;&#10;AI-genererat innehåll kan vara felaktigt.">
            <a:extLst>
              <a:ext uri="{FF2B5EF4-FFF2-40B4-BE49-F238E27FC236}">
                <a16:creationId xmlns:a16="http://schemas.microsoft.com/office/drawing/2014/main" id="{57093AFE-6E17-5B7E-8006-64E40D836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247" y="626887"/>
            <a:ext cx="1155672" cy="115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95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1859-AE85-2A41-6022-9514B18C4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06B13C-BAF9-FB1D-FD55-3D0FA1682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28" y="517522"/>
            <a:ext cx="4880094" cy="1325563"/>
          </a:xfrm>
        </p:spPr>
        <p:txBody>
          <a:bodyPr anchor="ctr">
            <a:normAutofit/>
          </a:bodyPr>
          <a:lstStyle/>
          <a:p>
            <a:r>
              <a:rPr lang="sv-SE" dirty="0" err="1">
                <a:solidFill>
                  <a:schemeClr val="tx1"/>
                </a:solidFill>
              </a:rPr>
              <a:t>Do´s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790C33AB-FAAF-866C-4132-AD546A6916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49929" y="2025650"/>
            <a:ext cx="4880093" cy="4014788"/>
          </a:xfrm>
        </p:spPr>
        <p:txBody>
          <a:bodyPr>
            <a:normAutofit/>
          </a:bodyPr>
          <a:lstStyle/>
          <a:p>
            <a:pPr marL="457189" indent="-457189">
              <a:spcBef>
                <a:spcPts val="800"/>
              </a:spcBef>
            </a:pPr>
            <a:r>
              <a:rPr lang="sv-SE" dirty="0"/>
              <a:t>Använd inställningar i Teams för att styra hur du vill bli notifierad.</a:t>
            </a:r>
          </a:p>
          <a:p>
            <a:pPr marL="457189" indent="-457189">
              <a:spcBef>
                <a:spcPts val="800"/>
              </a:spcBef>
            </a:pPr>
            <a:r>
              <a:rPr lang="sv-SE" dirty="0"/>
              <a:t>Anpassa notiser från olika kanaler och omnämnanden så att du bara meddelas om det som är viktigast för dig.</a:t>
            </a:r>
          </a:p>
          <a:p>
            <a:endParaRPr lang="sv-SE" dirty="0"/>
          </a:p>
        </p:txBody>
      </p:sp>
      <p:pic>
        <p:nvPicPr>
          <p:cNvPr id="9" name="Bildobjekt 8" descr="Skärmbild av inställningar i Teams">
            <a:extLst>
              <a:ext uri="{FF2B5EF4-FFF2-40B4-BE49-F238E27FC236}">
                <a16:creationId xmlns:a16="http://schemas.microsoft.com/office/drawing/2014/main" id="{F1B4AC8F-6414-D1DD-1A5D-333C750856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2" r="5966"/>
          <a:stretch>
            <a:fillRect/>
          </a:stretch>
        </p:blipFill>
        <p:spPr>
          <a:xfrm>
            <a:off x="-1" y="10"/>
            <a:ext cx="6096001" cy="6857990"/>
          </a:xfrm>
          <a:prstGeom prst="rect">
            <a:avLst/>
          </a:prstGeom>
          <a:noFill/>
        </p:spPr>
      </p:pic>
      <p:pic>
        <p:nvPicPr>
          <p:cNvPr id="3" name="Bildobjekt 2" descr="En bild som visar Grafik, symbol, Färggrann, linje&#10;&#10;AI-genererat innehåll kan vara felaktigt.">
            <a:extLst>
              <a:ext uri="{FF2B5EF4-FFF2-40B4-BE49-F238E27FC236}">
                <a16:creationId xmlns:a16="http://schemas.microsoft.com/office/drawing/2014/main" id="{27E81DDD-D02A-1A76-ED63-3C406B24C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666" y="593062"/>
            <a:ext cx="1174481" cy="117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73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C8C3E-8B67-ACB5-4CD6-6586B97B3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BAF4F14-94AB-E979-C425-64108442D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4359387" cy="1325563"/>
          </a:xfrm>
        </p:spPr>
        <p:txBody>
          <a:bodyPr anchor="ctr">
            <a:normAutofit/>
          </a:bodyPr>
          <a:lstStyle/>
          <a:p>
            <a:pPr>
              <a:lnSpc>
                <a:spcPct val="115000"/>
              </a:lnSpc>
            </a:pPr>
            <a:r>
              <a:rPr lang="sv-SE" noProof="0">
                <a:solidFill>
                  <a:schemeClr val="accent2"/>
                </a:solidFill>
              </a:rPr>
              <a:t>Diskussionsfrågor</a:t>
            </a:r>
            <a:endParaRPr lang="sv-SE" noProof="0" dirty="0">
              <a:solidFill>
                <a:schemeClr val="accent2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3F0745-54C0-71F4-10F4-7C122F1BCD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8" y="2025650"/>
            <a:ext cx="4359387" cy="4014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noProof="0">
                <a:latin typeface="Open Sans"/>
                <a:ea typeface="Open Sans"/>
                <a:cs typeface="Open Sans"/>
              </a:rPr>
              <a:t>Nu är det dags för er som team att diskutera och komma överens om hur ni vill inreda ert digitala hem för att det ska passa just er. </a:t>
            </a:r>
            <a:endParaRPr lang="sv-SE" noProof="0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3" name="Bildobjekt 2" descr="Illustration av en plantirning">
            <a:extLst>
              <a:ext uri="{FF2B5EF4-FFF2-40B4-BE49-F238E27FC236}">
                <a16:creationId xmlns:a16="http://schemas.microsoft.com/office/drawing/2014/main" id="{AD666F9F-3169-C02E-1D32-DE0E3103C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r="27613" b="-1"/>
          <a:stretch>
            <a:fillRect/>
          </a:stretch>
        </p:blipFill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0122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00F190-66CD-DA6D-FB02-79277A333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använder vi våra kanaler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CA2A98E-CA44-B2F5-0A5D-1129BE448E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Vilka kanaler behöver vi?</a:t>
            </a:r>
          </a:p>
          <a:p>
            <a:r>
              <a:rPr lang="sv-SE" dirty="0"/>
              <a:t>Vad hör hemma i respektive kanal?</a:t>
            </a:r>
          </a:p>
          <a:p>
            <a:r>
              <a:rPr lang="sv-SE" dirty="0"/>
              <a:t>Finns någon kanal där vi vill ha extra tydliga regler?</a:t>
            </a:r>
          </a:p>
        </p:txBody>
      </p:sp>
    </p:spTree>
    <p:extLst>
      <p:ext uri="{BB962C8B-B14F-4D97-AF65-F5344CB8AC3E}">
        <p14:creationId xmlns:p14="http://schemas.microsoft.com/office/powerpoint/2010/main" val="2342034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3FA92B-CA3A-0C1D-9DCB-EE55FD669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58" y="1894115"/>
            <a:ext cx="4478143" cy="3069770"/>
          </a:xfrm>
        </p:spPr>
        <p:txBody>
          <a:bodyPr/>
          <a:lstStyle/>
          <a:p>
            <a:r>
              <a:rPr lang="sv-SE" dirty="0"/>
              <a:t>Så här kommunicerar vi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ACF5BF-6789-8FE6-774A-3A1A8F6D1E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När använder vi inlägg i teamet?</a:t>
            </a:r>
          </a:p>
          <a:p>
            <a:r>
              <a:rPr lang="sv-SE" dirty="0"/>
              <a:t>När använder vi chatt?</a:t>
            </a:r>
          </a:p>
          <a:p>
            <a:r>
              <a:rPr lang="sv-SE" dirty="0"/>
              <a:t>När mailar vi?</a:t>
            </a:r>
          </a:p>
          <a:p>
            <a:r>
              <a:rPr lang="sv-SE" dirty="0"/>
              <a:t>Vilken svarstid förväntar vi oss?</a:t>
            </a:r>
          </a:p>
        </p:txBody>
      </p:sp>
    </p:spTree>
    <p:extLst>
      <p:ext uri="{BB962C8B-B14F-4D97-AF65-F5344CB8AC3E}">
        <p14:creationId xmlns:p14="http://schemas.microsoft.com/office/powerpoint/2010/main" val="3724198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35AD-C8E4-2FDF-A6E0-248989B10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1E122B-6318-08F4-2591-1F5964769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accent2"/>
                </a:solidFill>
              </a:rPr>
              <a:t>Från digitalt brus till ett fokuserat nav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42CE123-8A2D-F4A4-E301-F0FAC4F66888}"/>
              </a:ext>
            </a:extLst>
          </p:cNvPr>
          <p:cNvSpPr txBox="1"/>
          <p:nvPr/>
        </p:nvSpPr>
        <p:spPr>
          <a:xfrm>
            <a:off x="633528" y="1728684"/>
            <a:ext cx="80747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600" dirty="0"/>
              <a:t>Microsoft Teams är navet i vårt digitala samarbete. För att det ska fungera bra behöver vi en gemensam plan. Den här guiden hjälper oss att arbeta effektivt, hitta information snabbt och kommunicera tydligt.</a:t>
            </a:r>
          </a:p>
        </p:txBody>
      </p:sp>
      <p:pic>
        <p:nvPicPr>
          <p:cNvPr id="5" name="Bildobjekt 4" descr="Illustration av ett rörigt kommunikationsflöde">
            <a:extLst>
              <a:ext uri="{FF2B5EF4-FFF2-40B4-BE49-F238E27FC236}">
                <a16:creationId xmlns:a16="http://schemas.microsoft.com/office/drawing/2014/main" id="{6C0462E3-DED8-4165-EA16-207DA1682A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10981" r="9163" b="7548"/>
          <a:stretch/>
        </p:blipFill>
        <p:spPr>
          <a:xfrm>
            <a:off x="300750" y="2598086"/>
            <a:ext cx="4788092" cy="304832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0C15FEEC-0F12-4CDB-0BF7-639999973E83}"/>
              </a:ext>
            </a:extLst>
          </p:cNvPr>
          <p:cNvSpPr txBox="1"/>
          <p:nvPr/>
        </p:nvSpPr>
        <p:spPr>
          <a:xfrm>
            <a:off x="2448937" y="5787337"/>
            <a:ext cx="8244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 dirty="0">
                <a:latin typeface="+mj-lt"/>
              </a:rPr>
              <a:t>Brus</a:t>
            </a:r>
          </a:p>
        </p:txBody>
      </p:sp>
      <p:pic>
        <p:nvPicPr>
          <p:cNvPr id="9" name="Bildobjekt 8" descr="En bild som visar cirkel, skärmbild, klocka">
            <a:extLst>
              <a:ext uri="{FF2B5EF4-FFF2-40B4-BE49-F238E27FC236}">
                <a16:creationId xmlns:a16="http://schemas.microsoft.com/office/drawing/2014/main" id="{4A06D920-F3D0-B27A-1D73-D921B6451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9" t="10724" r="9452" b="7546"/>
          <a:stretch>
            <a:fillRect/>
          </a:stretch>
        </p:blipFill>
        <p:spPr>
          <a:xfrm>
            <a:off x="7103158" y="2598086"/>
            <a:ext cx="4621703" cy="304832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1FC6662-BB21-0771-7C7C-B27DB358DA76}"/>
              </a:ext>
            </a:extLst>
          </p:cNvPr>
          <p:cNvSpPr txBox="1"/>
          <p:nvPr/>
        </p:nvSpPr>
        <p:spPr>
          <a:xfrm>
            <a:off x="9141515" y="5787337"/>
            <a:ext cx="692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 dirty="0">
                <a:latin typeface="+mj-lt"/>
              </a:rPr>
              <a:t>Nav</a:t>
            </a:r>
          </a:p>
        </p:txBody>
      </p:sp>
      <p:pic>
        <p:nvPicPr>
          <p:cNvPr id="21" name="Bildobjekt 20" descr="En bild som visar mörker, Grafik, konst">
            <a:extLst>
              <a:ext uri="{FF2B5EF4-FFF2-40B4-BE49-F238E27FC236}">
                <a16:creationId xmlns:a16="http://schemas.microsoft.com/office/drawing/2014/main" id="{018F24E0-261F-A7AF-5D46-C08E6A963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5831">
            <a:off x="4390428" y="2033344"/>
            <a:ext cx="3809856" cy="38098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9367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1FFD34-B008-D18D-A85B-244928757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här hanterar vi filer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4346A90-B063-7C43-C457-2E965D605E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Var ska nya dokument skapas?</a:t>
            </a:r>
          </a:p>
          <a:p>
            <a:r>
              <a:rPr lang="sv-SE" dirty="0"/>
              <a:t>Hur namnger vi filer?</a:t>
            </a:r>
          </a:p>
          <a:p>
            <a:r>
              <a:rPr lang="sv-SE" dirty="0"/>
              <a:t>När är det okej att flytta/rensa?</a:t>
            </a:r>
          </a:p>
        </p:txBody>
      </p:sp>
    </p:spTree>
    <p:extLst>
      <p:ext uri="{BB962C8B-B14F-4D97-AF65-F5344CB8AC3E}">
        <p14:creationId xmlns:p14="http://schemas.microsoft.com/office/powerpoint/2010/main" val="2416513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F1A708-3FD7-6EC2-53D2-2B1A1F6A9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arbetar vi med möten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74FD746-43EC-60E4-E5DA-29A661705E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När bokar vi möte i Teams?</a:t>
            </a:r>
          </a:p>
          <a:p>
            <a:r>
              <a:rPr lang="sv-SE" dirty="0"/>
              <a:t>Är kameran standard eller valfritt?</a:t>
            </a:r>
          </a:p>
        </p:txBody>
      </p:sp>
    </p:spTree>
    <p:extLst>
      <p:ext uri="{BB962C8B-B14F-4D97-AF65-F5344CB8AC3E}">
        <p14:creationId xmlns:p14="http://schemas.microsoft.com/office/powerpoint/2010/main" val="76811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3C7327-BC2D-17D1-6DDB-44A4292F7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använder vi </a:t>
            </a:r>
            <a:r>
              <a:rPr lang="sv-SE" dirty="0" err="1"/>
              <a:t>Planner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2770D9-26AC-343C-17F5-5FFBD3775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Vilken typ av uppgifter ska ligga i </a:t>
            </a:r>
            <a:r>
              <a:rPr lang="sv-SE" dirty="0" err="1"/>
              <a:t>Planner</a:t>
            </a:r>
            <a:r>
              <a:rPr lang="sv-SE" dirty="0"/>
              <a:t>?</a:t>
            </a:r>
          </a:p>
          <a:p>
            <a:r>
              <a:rPr lang="sv-SE" dirty="0"/>
              <a:t>Hur följer vi upp?</a:t>
            </a:r>
          </a:p>
        </p:txBody>
      </p:sp>
    </p:spTree>
    <p:extLst>
      <p:ext uri="{BB962C8B-B14F-4D97-AF65-F5344CB8AC3E}">
        <p14:creationId xmlns:p14="http://schemas.microsoft.com/office/powerpoint/2010/main" val="1973522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C0E6A3-1776-DC5C-C3F4-9AF15F802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Informations-säkerhet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7F2D42-7CAE-299B-4114-0751D38377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Vad delar vi öppet i teamet?</a:t>
            </a:r>
          </a:p>
          <a:p>
            <a:r>
              <a:rPr lang="sv-SE" dirty="0"/>
              <a:t>Vem frågar vi vid osäkerhet?</a:t>
            </a:r>
          </a:p>
        </p:txBody>
      </p:sp>
    </p:spTree>
    <p:extLst>
      <p:ext uri="{BB962C8B-B14F-4D97-AF65-F5344CB8AC3E}">
        <p14:creationId xmlns:p14="http://schemas.microsoft.com/office/powerpoint/2010/main" val="12387549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658E75-949C-FEBE-1180-9E12E0CA3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gör vi teamet till vårt?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2CFD3FE-FA57-8CE0-73C2-6CCC04C48A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Hur skapar vi energi och aktivitet i vårt team?</a:t>
            </a:r>
          </a:p>
          <a:p>
            <a:r>
              <a:rPr lang="sv-SE" dirty="0"/>
              <a:t>Hur använder vi Teams för att stärka vår gemenskap?</a:t>
            </a:r>
          </a:p>
          <a:p>
            <a:r>
              <a:rPr lang="sv-SE" dirty="0"/>
              <a:t>Hur säkerställer vi att viktig information verkligen når fram?</a:t>
            </a:r>
          </a:p>
          <a:p>
            <a:r>
              <a:rPr lang="sv-SE" dirty="0"/>
              <a:t>Hur gör vi våra kanaler tydliga och lättnavigerade?</a:t>
            </a:r>
          </a:p>
          <a:p>
            <a:r>
              <a:rPr lang="sv-SE" dirty="0"/>
              <a:t>Hur vill vi ge varandra feedback – med reaktioner, kommentarer, eller båda?</a:t>
            </a:r>
          </a:p>
          <a:p>
            <a:r>
              <a:rPr lang="sv-SE" dirty="0"/>
              <a:t>Hur visar vi uppskattning i Teams på ett sätt som passar vår grupp?</a:t>
            </a:r>
          </a:p>
        </p:txBody>
      </p:sp>
    </p:spTree>
    <p:extLst>
      <p:ext uri="{BB962C8B-B14F-4D97-AF65-F5344CB8AC3E}">
        <p14:creationId xmlns:p14="http://schemas.microsoft.com/office/powerpoint/2010/main" val="2855436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F9F871-424C-85D9-4133-056CB4342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Sammanfattning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C6251F-EA67-C47C-C80F-B214BAF4D1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Spelreglerna kan justeras när vårt arbetssätt förändras. </a:t>
            </a:r>
          </a:p>
          <a:p>
            <a:r>
              <a:rPr lang="sv-SE" dirty="0"/>
              <a:t>Vad har ni kommit överens om gällande </a:t>
            </a:r>
            <a:r>
              <a:rPr lang="sv-SE"/>
              <a:t>ert team?</a:t>
            </a:r>
            <a:endParaRPr lang="sv-SE" dirty="0"/>
          </a:p>
        </p:txBody>
      </p:sp>
      <p:pic>
        <p:nvPicPr>
          <p:cNvPr id="6" name="Platshållare för bild 5" descr="En bild som visar rosa, Magenta&#10;&#10;AI-genererat innehåll kan vara felaktigt.">
            <a:extLst>
              <a:ext uri="{FF2B5EF4-FFF2-40B4-BE49-F238E27FC236}">
                <a16:creationId xmlns:a16="http://schemas.microsoft.com/office/drawing/2014/main" id="{BD044D75-9E3C-FC0B-D756-DF035677B04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5" r="23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8578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FD99D-40BF-C232-7EE4-8FF821F9B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ED29CE6-2B02-736F-2AC1-FD4111262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4753284" cy="1325563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accent2"/>
                </a:solidFill>
                <a:ea typeface="Open Sans"/>
                <a:cs typeface="Open Sans"/>
              </a:rPr>
              <a:t>Tänk er Teams som ett hus!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0EAB29-0436-0B79-30E0-0C60FF1C36E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8" y="2025650"/>
            <a:ext cx="4359387" cy="40147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sz="2400" b="1" dirty="0"/>
              <a:t>Allmänt</a:t>
            </a:r>
            <a:r>
              <a:rPr lang="sv-SE" sz="2400" dirty="0"/>
              <a:t> är vardagsrummet - den stora gemensamma ytan där alla samlas och viktig information hör hemma.</a:t>
            </a:r>
          </a:p>
          <a:p>
            <a:pPr marL="0" indent="0">
              <a:buNone/>
            </a:pPr>
            <a:br>
              <a:rPr lang="sv-SE" sz="2400" dirty="0"/>
            </a:br>
            <a:r>
              <a:rPr lang="sv-SE" sz="2400" b="1" dirty="0"/>
              <a:t>Övriga kanaler </a:t>
            </a:r>
            <a:r>
              <a:rPr lang="sv-SE" sz="2400" dirty="0"/>
              <a:t>är husets olika rum, tydligt namngivna efter vad som ska göras där.</a:t>
            </a:r>
          </a:p>
          <a:p>
            <a:endParaRPr lang="en-US" dirty="0"/>
          </a:p>
        </p:txBody>
      </p:sp>
      <p:pic>
        <p:nvPicPr>
          <p:cNvPr id="3" name="Bildobjekt 2" descr="En bild som visar tecknad serie, byggnad, hus&#10;&#10;AI-genererat innehåll kan vara felaktigt.">
            <a:extLst>
              <a:ext uri="{FF2B5EF4-FFF2-40B4-BE49-F238E27FC236}">
                <a16:creationId xmlns:a16="http://schemas.microsoft.com/office/drawing/2014/main" id="{6D4DCE86-0716-333E-0AC7-80399E42D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7" r="26193" b="-1"/>
          <a:stretch>
            <a:fillRect/>
          </a:stretch>
        </p:blipFill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84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0511B-23E6-5C2F-357A-489B1C397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DB33EC-5416-A0A7-3319-9180034E5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823028" cy="1325563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accent2"/>
                </a:solidFill>
              </a:rPr>
              <a:t>Tänk er Teams som ett hus!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44B929-B371-85F8-4C28-A549B6CF795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8" y="1557293"/>
            <a:ext cx="5531882" cy="40156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200" b="1" dirty="0"/>
              <a:t>Teamägaren</a:t>
            </a:r>
            <a:r>
              <a:rPr lang="sv-SE" sz="2200" dirty="0"/>
              <a:t> är husvärden som håller ordning och delar ut nycklar.</a:t>
            </a:r>
          </a:p>
          <a:p>
            <a:pPr marL="0" indent="0">
              <a:buNone/>
            </a:pPr>
            <a:br>
              <a:rPr lang="sv-SE" sz="2200" dirty="0"/>
            </a:br>
            <a:r>
              <a:rPr lang="sv-SE" sz="2200" b="1" dirty="0"/>
              <a:t>Medlemmarna och gästerna </a:t>
            </a:r>
            <a:r>
              <a:rPr lang="sv-SE" sz="2200" dirty="0"/>
              <a:t>är de boende som fyller huset med liv genom att dela, samarbeta och hålla ordning tillsammans.</a:t>
            </a:r>
          </a:p>
        </p:txBody>
      </p:sp>
      <p:pic>
        <p:nvPicPr>
          <p:cNvPr id="6" name="Platshållare för bild 5" descr="En bild som visar person, finger, nagel, hand&#10;&#10;AI-genererat innehåll kan vara felaktigt.">
            <a:extLst>
              <a:ext uri="{FF2B5EF4-FFF2-40B4-BE49-F238E27FC236}">
                <a16:creationId xmlns:a16="http://schemas.microsoft.com/office/drawing/2014/main" id="{2A6F2942-FE70-BA9B-18B4-682DDDD6FE6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r="27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2624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695F5EC-312F-9FF7-35E1-5D0122F61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141CEC-1960-4F27-9D76-1468D2B5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40" y="-1433941"/>
            <a:ext cx="8336301" cy="1325563"/>
          </a:xfrm>
        </p:spPr>
        <p:txBody>
          <a:bodyPr/>
          <a:lstStyle/>
          <a:p>
            <a:r>
              <a:rPr lang="sv-SE" dirty="0"/>
              <a:t>Olika rum</a:t>
            </a:r>
          </a:p>
        </p:txBody>
      </p:sp>
      <p:pic>
        <p:nvPicPr>
          <p:cNvPr id="3" name="Bildobjekt 2" descr="Illustration av en planritning.">
            <a:extLst>
              <a:ext uri="{FF2B5EF4-FFF2-40B4-BE49-F238E27FC236}">
                <a16:creationId xmlns:a16="http://schemas.microsoft.com/office/drawing/2014/main" id="{30B1998B-6871-4D77-4D0F-CDCE33225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54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BE194-4BCF-47DC-CDEB-B15075548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CECE8B-D534-475D-BCA0-06AAA04F9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76" y="485102"/>
            <a:ext cx="10573448" cy="1325563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accent2"/>
                </a:solidFill>
              </a:rPr>
              <a:t>Tre nycklar som behövs för ett effektivt samarbete</a:t>
            </a:r>
          </a:p>
        </p:txBody>
      </p:sp>
      <p:pic>
        <p:nvPicPr>
          <p:cNvPr id="15" name="Bildobjekt 14" descr="En bild som visar skiss, rita, Barnkonst, tecknad serie&#10;&#10;AI-genererat innehåll kan vara felaktigt.">
            <a:extLst>
              <a:ext uri="{FF2B5EF4-FFF2-40B4-BE49-F238E27FC236}">
                <a16:creationId xmlns:a16="http://schemas.microsoft.com/office/drawing/2014/main" id="{2B66DA42-800E-4219-BBBF-446C31B16A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7"/>
          <a:stretch/>
        </p:blipFill>
        <p:spPr>
          <a:xfrm>
            <a:off x="0" y="1487276"/>
            <a:ext cx="12192000" cy="537072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5971E8C-EB17-E26A-F589-D6A1BB8058FF}"/>
              </a:ext>
            </a:extLst>
          </p:cNvPr>
          <p:cNvSpPr txBox="1"/>
          <p:nvPr/>
        </p:nvSpPr>
        <p:spPr>
          <a:xfrm>
            <a:off x="1599088" y="4952400"/>
            <a:ext cx="1848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3200" b="1" dirty="0">
                <a:latin typeface="+mj-lt"/>
              </a:rPr>
              <a:t>Kultur</a:t>
            </a:r>
          </a:p>
        </p:txBody>
      </p:sp>
      <p:pic>
        <p:nvPicPr>
          <p:cNvPr id="3" name="Bildobjekt 2" descr="En bild som visar Grafik, clipart, grafisk design, tecknad serie&#10;&#10;AI-genererat innehåll kan vara felaktigt.">
            <a:extLst>
              <a:ext uri="{FF2B5EF4-FFF2-40B4-BE49-F238E27FC236}">
                <a16:creationId xmlns:a16="http://schemas.microsoft.com/office/drawing/2014/main" id="{978EFB88-6FF0-3024-BB84-C961D73D7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792" y="3992577"/>
            <a:ext cx="1252210" cy="125221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2A87B6B-93D6-D83A-3D94-9C6A8260099C}"/>
              </a:ext>
            </a:extLst>
          </p:cNvPr>
          <p:cNvSpPr txBox="1"/>
          <p:nvPr/>
        </p:nvSpPr>
        <p:spPr>
          <a:xfrm>
            <a:off x="5046490" y="4952400"/>
            <a:ext cx="2332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3200" b="1" dirty="0">
                <a:latin typeface="+mj-lt"/>
              </a:rPr>
              <a:t>Tydlighet</a:t>
            </a:r>
          </a:p>
        </p:txBody>
      </p:sp>
      <p:pic>
        <p:nvPicPr>
          <p:cNvPr id="9" name="Bildobjekt 8" descr="En bild som visar Grafik, symbol, Teckensnitt, clipart&#10;&#10;AI-genererat innehåll kan vara felaktigt.">
            <a:extLst>
              <a:ext uri="{FF2B5EF4-FFF2-40B4-BE49-F238E27FC236}">
                <a16:creationId xmlns:a16="http://schemas.microsoft.com/office/drawing/2014/main" id="{2DAF5687-F2F0-AF13-E811-8DF9D28C0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089" y="3974650"/>
            <a:ext cx="1211271" cy="1211271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8D4B31D6-85E3-142A-4144-55D42B2B0BE5}"/>
              </a:ext>
            </a:extLst>
          </p:cNvPr>
          <p:cNvSpPr txBox="1"/>
          <p:nvPr/>
        </p:nvSpPr>
        <p:spPr>
          <a:xfrm>
            <a:off x="8978506" y="4957908"/>
            <a:ext cx="2332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3200" b="1" dirty="0">
                <a:latin typeface="+mj-lt"/>
              </a:rPr>
              <a:t>Struktur</a:t>
            </a:r>
          </a:p>
        </p:txBody>
      </p:sp>
      <p:pic>
        <p:nvPicPr>
          <p:cNvPr id="11" name="Bildobjekt 10" descr="En bild som visar Symmetri, mönster, konst, design&#10;&#10;AI-genererat innehåll kan vara felaktigt.">
            <a:extLst>
              <a:ext uri="{FF2B5EF4-FFF2-40B4-BE49-F238E27FC236}">
                <a16:creationId xmlns:a16="http://schemas.microsoft.com/office/drawing/2014/main" id="{120123F4-6C2A-3CF3-745A-396FD4D8AE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256" y="4088730"/>
            <a:ext cx="1059904" cy="105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9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7A660D-1105-4F97-C973-93288601F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En levande och välkomnande kultur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93AE31F-3EA9-D4E9-2C22-35CAAA227B06}"/>
              </a:ext>
            </a:extLst>
          </p:cNvPr>
          <p:cNvSpPr txBox="1"/>
          <p:nvPr/>
        </p:nvSpPr>
        <p:spPr>
          <a:xfrm>
            <a:off x="9962430" y="1738011"/>
            <a:ext cx="18483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Kultur</a:t>
            </a:r>
            <a:endParaRPr lang="sv-SE" sz="3200" b="1" dirty="0">
              <a:latin typeface="+mj-lt"/>
            </a:endParaRPr>
          </a:p>
        </p:txBody>
      </p:sp>
      <p:pic>
        <p:nvPicPr>
          <p:cNvPr id="7" name="Bildobjekt 6" descr="En bild som visar Grafik, clipart, grafisk design, tecknad serie&#10;&#10;AI-genererat innehåll kan vara felaktigt.">
            <a:extLst>
              <a:ext uri="{FF2B5EF4-FFF2-40B4-BE49-F238E27FC236}">
                <a16:creationId xmlns:a16="http://schemas.microsoft.com/office/drawing/2014/main" id="{D89E3FC4-7B49-7AF3-10B5-B4AF8C240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787" y="0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77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B25891E1-E122-4759-ADA0-D6ECDF613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-1504375"/>
            <a:ext cx="8336301" cy="1325563"/>
          </a:xfrm>
        </p:spPr>
        <p:txBody>
          <a:bodyPr/>
          <a:lstStyle/>
          <a:p>
            <a:r>
              <a:rPr lang="sv-SE" dirty="0"/>
              <a:t>Var aktiv och välkomna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B30A82-4DCF-E1A0-0B46-EF694150CE6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3528" y="2705566"/>
            <a:ext cx="4901030" cy="3335580"/>
          </a:xfrm>
        </p:spPr>
        <p:txBody>
          <a:bodyPr/>
          <a:lstStyle/>
          <a:p>
            <a:pPr marL="0" indent="0">
              <a:buNone/>
            </a:pPr>
            <a:r>
              <a:rPr lang="sv-SE" sz="2800" b="1" dirty="0"/>
              <a:t>Var aktiv</a:t>
            </a:r>
          </a:p>
          <a:p>
            <a:pPr marL="0" indent="0">
              <a:buNone/>
            </a:pPr>
            <a:r>
              <a:rPr lang="sv-SE" dirty="0"/>
              <a:t>Delta i konversationerna.</a:t>
            </a:r>
          </a:p>
          <a:p>
            <a:pPr marL="0" indent="0">
              <a:buNone/>
            </a:pPr>
            <a:r>
              <a:rPr lang="sv-SE" b="1" dirty="0">
                <a:solidFill>
                  <a:srgbClr val="700545"/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dirty="0"/>
              <a:t>Ett levande team gör samarbetet enklare och mer dynamiskt för alla.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D258C14-360B-F71C-B761-BC90BBF64E1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38664" y="2705566"/>
            <a:ext cx="4901030" cy="33355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800" b="1" dirty="0"/>
              <a:t>Välkomna!</a:t>
            </a:r>
          </a:p>
          <a:p>
            <a:pPr marL="0" indent="0">
              <a:buNone/>
            </a:pPr>
            <a:r>
              <a:rPr lang="sv-SE" dirty="0"/>
              <a:t>Möt nya medlemmar med en vänlig ton och en kort introduktion.</a:t>
            </a:r>
          </a:p>
          <a:p>
            <a:pPr marL="0" indent="0">
              <a:buNone/>
            </a:pPr>
            <a:r>
              <a:rPr lang="sv-SE" b="1" dirty="0">
                <a:solidFill>
                  <a:srgbClr val="700545"/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dirty="0"/>
              <a:t>Det skapar en inkluderande och trygg miljö från dag ett. </a:t>
            </a:r>
          </a:p>
          <a:p>
            <a:endParaRPr lang="sv-SE" dirty="0"/>
          </a:p>
        </p:txBody>
      </p:sp>
      <p:pic>
        <p:nvPicPr>
          <p:cNvPr id="6" name="Bild 5" descr="Chattbubbla kontur">
            <a:extLst>
              <a:ext uri="{FF2B5EF4-FFF2-40B4-BE49-F238E27FC236}">
                <a16:creationId xmlns:a16="http://schemas.microsoft.com/office/drawing/2014/main" id="{0FCD1F77-7F36-9432-2AAC-5A9226A6E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1858" y="925551"/>
            <a:ext cx="1376441" cy="1376441"/>
          </a:xfrm>
          <a:prstGeom prst="rect">
            <a:avLst/>
          </a:prstGeom>
          <a:effectLst/>
        </p:spPr>
      </p:pic>
      <p:pic>
        <p:nvPicPr>
          <p:cNvPr id="8" name="Bild 7" descr="Chattbubbla med hel fyllning">
            <a:extLst>
              <a:ext uri="{FF2B5EF4-FFF2-40B4-BE49-F238E27FC236}">
                <a16:creationId xmlns:a16="http://schemas.microsoft.com/office/drawing/2014/main" id="{876B504D-EEB7-5B66-4C3F-2719DEB4DD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38599" y="1329125"/>
            <a:ext cx="1376441" cy="1376441"/>
          </a:xfrm>
          <a:prstGeom prst="rect">
            <a:avLst/>
          </a:prstGeom>
          <a:effectLst/>
        </p:spPr>
      </p:pic>
      <p:pic>
        <p:nvPicPr>
          <p:cNvPr id="10" name="Bild 9" descr="Dörr är öppen kontur">
            <a:extLst>
              <a:ext uri="{FF2B5EF4-FFF2-40B4-BE49-F238E27FC236}">
                <a16:creationId xmlns:a16="http://schemas.microsoft.com/office/drawing/2014/main" id="{35B1A3A8-1A15-A446-8FCB-436133822C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28021" y="925550"/>
            <a:ext cx="1461305" cy="1461305"/>
          </a:xfrm>
          <a:prstGeom prst="rect">
            <a:avLst/>
          </a:prstGeom>
          <a:effectLst/>
        </p:spPr>
      </p:pic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0909E2E1-1364-FB6E-C9D7-0F165B209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03147" y="1015255"/>
            <a:ext cx="0" cy="5115594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56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C3B71-AD2C-2E9A-00C5-9BCF6077C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C047EF-FBB7-37CC-331F-7B2B40EE71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Tydlighet och effektivitet i vardagen</a:t>
            </a:r>
          </a:p>
        </p:txBody>
      </p:sp>
      <p:pic>
        <p:nvPicPr>
          <p:cNvPr id="4" name="Bildobjekt 3" descr="En bild som visar Grafik, symbol, Teckensnitt, clipart&#10;&#10;AI-genererat innehåll kan vara felaktigt.">
            <a:extLst>
              <a:ext uri="{FF2B5EF4-FFF2-40B4-BE49-F238E27FC236}">
                <a16:creationId xmlns:a16="http://schemas.microsoft.com/office/drawing/2014/main" id="{78D55299-151E-99E7-9D66-7CC2B150D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700" y="156116"/>
            <a:ext cx="1931265" cy="193126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A36F466A-C93A-E158-C96F-A0673E7531F4}"/>
              </a:ext>
            </a:extLst>
          </p:cNvPr>
          <p:cNvSpPr txBox="1"/>
          <p:nvPr/>
        </p:nvSpPr>
        <p:spPr>
          <a:xfrm>
            <a:off x="9971868" y="1856548"/>
            <a:ext cx="23329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Tydlighet</a:t>
            </a:r>
            <a:endParaRPr lang="sv-SE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1916503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 Kronoberg LJUS">
  <a:themeElements>
    <a:clrScheme name="Region Kronoberg">
      <a:dk1>
        <a:srgbClr val="000000"/>
      </a:dk1>
      <a:lt1>
        <a:srgbClr val="FFFFFF"/>
      </a:lt1>
      <a:dk2>
        <a:srgbClr val="001328"/>
      </a:dk2>
      <a:lt2>
        <a:srgbClr val="F2F2F2"/>
      </a:lt2>
      <a:accent1>
        <a:srgbClr val="1E6633"/>
      </a:accent1>
      <a:accent2>
        <a:srgbClr val="E13288"/>
      </a:accent2>
      <a:accent3>
        <a:srgbClr val="FFD300"/>
      </a:accent3>
      <a:accent4>
        <a:srgbClr val="007BB9"/>
      </a:accent4>
      <a:accent5>
        <a:srgbClr val="D8301D"/>
      </a:accent5>
      <a:accent6>
        <a:srgbClr val="007F76"/>
      </a:accent6>
      <a:hlink>
        <a:srgbClr val="007BB9"/>
      </a:hlink>
      <a:folHlink>
        <a:srgbClr val="700545"/>
      </a:folHlink>
    </a:clrScheme>
    <a:fontScheme name="Region Kronoberg">
      <a:majorFont>
        <a:latin typeface="Open Sans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C79BC26F-E41B-431E-A2FD-DD2FF2981AEF}" vid="{1794A325-B46E-4332-9EA3-DFD8149D00CB}"/>
    </a:ext>
  </a:extLst>
</a:theme>
</file>

<file path=ppt/theme/theme2.xml><?xml version="1.0" encoding="utf-8"?>
<a:theme xmlns:a="http://schemas.openxmlformats.org/drawingml/2006/main" name="Region Kronoberg MÖRK">
  <a:themeElements>
    <a:clrScheme name="Region Kronoberg">
      <a:dk1>
        <a:srgbClr val="000000"/>
      </a:dk1>
      <a:lt1>
        <a:srgbClr val="FFFFFF"/>
      </a:lt1>
      <a:dk2>
        <a:srgbClr val="001328"/>
      </a:dk2>
      <a:lt2>
        <a:srgbClr val="F2F2F2"/>
      </a:lt2>
      <a:accent1>
        <a:srgbClr val="1E6633"/>
      </a:accent1>
      <a:accent2>
        <a:srgbClr val="E13288"/>
      </a:accent2>
      <a:accent3>
        <a:srgbClr val="FFD300"/>
      </a:accent3>
      <a:accent4>
        <a:srgbClr val="007BB9"/>
      </a:accent4>
      <a:accent5>
        <a:srgbClr val="D8301D"/>
      </a:accent5>
      <a:accent6>
        <a:srgbClr val="007F76"/>
      </a:accent6>
      <a:hlink>
        <a:srgbClr val="007BB9"/>
      </a:hlink>
      <a:folHlink>
        <a:srgbClr val="700545"/>
      </a:folHlink>
    </a:clrScheme>
    <a:fontScheme name="RK">
      <a:majorFont>
        <a:latin typeface="Open Sans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C79BC26F-E41B-431E-A2FD-DD2FF2981AEF}" vid="{C34F60EE-F9A6-4038-84E3-36F1202E236B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AAA913A57842147A7E630B0762AE864" ma:contentTypeVersion="3" ma:contentTypeDescription="Skapa ett nytt dokument." ma:contentTypeScope="" ma:versionID="145ba3bc72f7c36a358fbbd8c1191541">
  <xsd:schema xmlns:xsd="http://www.w3.org/2001/XMLSchema" xmlns:xs="http://www.w3.org/2001/XMLSchema" xmlns:p="http://schemas.microsoft.com/office/2006/metadata/properties" xmlns:ns2="a2bc8d4c-151a-40a2-8ca2-1b2c95a1378e" targetNamespace="http://schemas.microsoft.com/office/2006/metadata/properties" ma:root="true" ma:fieldsID="cd53f625e7cc1afa8f0456a0c6bb7801" ns2:_="">
    <xsd:import namespace="a2bc8d4c-151a-40a2-8ca2-1b2c95a137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bc8d4c-151a-40a2-8ca2-1b2c95a137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49F1B6-137C-4634-830B-7DB58C4D66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7997B9-18D9-4409-BE87-F400BDFEF1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bc8d4c-151a-40a2-8ca2-1b2c95a137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B363B7-6736-4F16-B014-8B19794E7C66}">
  <ds:schemaRefs>
    <ds:schemaRef ds:uri="http://schemas.microsoft.com/office/2006/documentManagement/types"/>
    <ds:schemaRef ds:uri="http://schemas.openxmlformats.org/package/2006/metadata/core-properties"/>
    <ds:schemaRef ds:uri="a2bc8d4c-151a-40a2-8ca2-1b2c95a1378e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RK presentation</Template>
  <TotalTime>785</TotalTime>
  <Words>901</Words>
  <Application>Microsoft Office PowerPoint</Application>
  <PresentationFormat>Bredbild</PresentationFormat>
  <Paragraphs>111</Paragraphs>
  <Slides>25</Slides>
  <Notes>3</Notes>
  <HiddenSlides>1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25</vt:i4>
      </vt:variant>
    </vt:vector>
  </HeadingPairs>
  <TitlesOfParts>
    <vt:vector size="32" baseType="lpstr">
      <vt:lpstr>Arial</vt:lpstr>
      <vt:lpstr>Calibri</vt:lpstr>
      <vt:lpstr>Open Sans</vt:lpstr>
      <vt:lpstr>Open Sans Bold</vt:lpstr>
      <vt:lpstr>Open Sans Extrabold</vt:lpstr>
      <vt:lpstr>Region Kronoberg LJUS</vt:lpstr>
      <vt:lpstr>Region Kronoberg MÖRK</vt:lpstr>
      <vt:lpstr>Guide för smartare samarbete</vt:lpstr>
      <vt:lpstr>Från digitalt brus till ett fokuserat nav</vt:lpstr>
      <vt:lpstr>Tänk er Teams som ett hus!</vt:lpstr>
      <vt:lpstr>Tänk er Teams som ett hus!</vt:lpstr>
      <vt:lpstr>Olika rum</vt:lpstr>
      <vt:lpstr>Tre nycklar som behövs för ett effektivt samarbete</vt:lpstr>
      <vt:lpstr>En levande och välkomnande kultur</vt:lpstr>
      <vt:lpstr>Var aktiv och välkomna</vt:lpstr>
      <vt:lpstr>Tydlighet och effektivitet i vardagen</vt:lpstr>
      <vt:lpstr>Visa att du har läst och svara i tråden</vt:lpstr>
      <vt:lpstr>Fyra ytor för tydlig kommunikation</vt:lpstr>
      <vt:lpstr>Struktur och säkerhet i teamet</vt:lpstr>
      <vt:lpstr>Anpassa rummen och informationssäkerhet</vt:lpstr>
      <vt:lpstr>Do´s</vt:lpstr>
      <vt:lpstr>Do´s</vt:lpstr>
      <vt:lpstr>Do´s</vt:lpstr>
      <vt:lpstr>Diskussionsfrågor</vt:lpstr>
      <vt:lpstr>Så använder vi våra kanaler</vt:lpstr>
      <vt:lpstr>Så här kommunicerar vi</vt:lpstr>
      <vt:lpstr>Så här hanterar vi filer</vt:lpstr>
      <vt:lpstr>Så arbetar vi med möten</vt:lpstr>
      <vt:lpstr>Så använder vi Planner</vt:lpstr>
      <vt:lpstr>Informations-säkerhet</vt:lpstr>
      <vt:lpstr>Hur gör vi teamet till vårt?</vt:lpstr>
      <vt:lpstr>Sammanfattning</vt:lpstr>
    </vt:vector>
  </TitlesOfParts>
  <Manager/>
  <Company>Region Kronoberg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för smartare samarbete</dc:title>
  <dc:subject/>
  <dc:creator>Stark Linda RUV kompetens o lärande</dc:creator>
  <cp:keywords/>
  <dc:description/>
  <cp:lastModifiedBy>Hanna Lindmark</cp:lastModifiedBy>
  <cp:revision>35</cp:revision>
  <cp:lastPrinted>2025-01-13T13:27:19Z</cp:lastPrinted>
  <dcterms:created xsi:type="dcterms:W3CDTF">2025-12-15T10:19:00Z</dcterms:created>
  <dcterms:modified xsi:type="dcterms:W3CDTF">2026-08-07T09:27:10Z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0x010100AAAA913A57842147A7E630B0762AE864</vt:lpwstr>
  </property>
  <property fmtid="{D5CDD505-2E9C-101B-9397-08002B2CF9AE}" pid="3" name="MediaServiceImageTags">
    <vt:lpwstr/>
  </property>
</Properties>
</file>