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59" r:id="rId5"/>
    <p:sldId id="260" r:id="rId6"/>
    <p:sldId id="261" r:id="rId7"/>
    <p:sldId id="262" r:id="rId8"/>
    <p:sldId id="263" r:id="rId9"/>
    <p:sldId id="264" r:id="rId10"/>
  </p:sldIdLst>
  <p:sldSz cx="12192000" cy="6858000"/>
  <p:notesSz cx="6797675" cy="992822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9" d="100"/>
          <a:sy n="99" d="100"/>
        </p:scale>
        <p:origin x="19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A66BF4-D795-4630-A955-DBD98017DBC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F7E5B02-E932-4B28-AD2A-F208B1D8A2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90E13E8-5F7D-460C-9C52-F5117A72757B}"/>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5" name="Platshållare för sidfot 4">
            <a:extLst>
              <a:ext uri="{FF2B5EF4-FFF2-40B4-BE49-F238E27FC236}">
                <a16:creationId xmlns:a16="http://schemas.microsoft.com/office/drawing/2014/main" id="{07FBAB7B-8938-4B92-9090-C2A9E393EE1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85B4ADC-2363-4477-85A1-04864A274857}"/>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225863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EAF1E0-4F9D-4955-8A43-22E88C58418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4A416EA-AAEE-4380-B4E6-9EF9000A3F71}"/>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E6BC2A-DBA7-4E8B-89AC-0489FC479C30}"/>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5" name="Platshållare för sidfot 4">
            <a:extLst>
              <a:ext uri="{FF2B5EF4-FFF2-40B4-BE49-F238E27FC236}">
                <a16:creationId xmlns:a16="http://schemas.microsoft.com/office/drawing/2014/main" id="{89B18B28-DB3A-488D-B7D8-5F0A1ADBABF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5B0D717-9513-4C1F-B776-01E046437780}"/>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1274001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2428928-04B9-45AC-A0BA-1EB0E873E9C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C664643-A7F0-40D7-8C30-A03124DCD62D}"/>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D4E079D-0A0D-445E-937F-4900B80968AD}"/>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5" name="Platshållare för sidfot 4">
            <a:extLst>
              <a:ext uri="{FF2B5EF4-FFF2-40B4-BE49-F238E27FC236}">
                <a16:creationId xmlns:a16="http://schemas.microsoft.com/office/drawing/2014/main" id="{D2B143AD-2F9A-4E38-9E73-92CF0116836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9846039-A3CD-4AF4-BFD5-B48BFD2A3703}"/>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3235974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8E2586-8A24-48D8-93D1-C2A623F4259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EF9295B-FEEB-43EA-B656-F42D4EDACDEA}"/>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7A2067A-2456-4CEE-AC25-BD82A08124E5}"/>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5" name="Platshållare för sidfot 4">
            <a:extLst>
              <a:ext uri="{FF2B5EF4-FFF2-40B4-BE49-F238E27FC236}">
                <a16:creationId xmlns:a16="http://schemas.microsoft.com/office/drawing/2014/main" id="{555C0338-9B39-4152-AC41-908672D8078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9F8EB87-4124-499F-8C57-3C4FC1644B03}"/>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3178815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12A0F5-6DFD-436B-88F4-33836E1B0EA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5B38B04-3B7F-4E33-ABFB-D004CCA956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A3ADFD67-0274-47C0-A72D-AB8C7AA1612B}"/>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5" name="Platshållare för sidfot 4">
            <a:extLst>
              <a:ext uri="{FF2B5EF4-FFF2-40B4-BE49-F238E27FC236}">
                <a16:creationId xmlns:a16="http://schemas.microsoft.com/office/drawing/2014/main" id="{E8705EFA-B8A4-4DEB-AA33-20DBF699ACA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D13C86B-25B7-4586-A8F5-339B936AAF95}"/>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1166095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1FA44A-F4AC-4A48-A2C6-3A746027184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18E6978-0F50-4D43-8C74-419BB1101A8F}"/>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E3BF727-3F16-4638-918E-3D2FD9B37062}"/>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E2FC366-81B7-4A98-A8DF-F96F4F7EA1E3}"/>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6" name="Platshållare för sidfot 5">
            <a:extLst>
              <a:ext uri="{FF2B5EF4-FFF2-40B4-BE49-F238E27FC236}">
                <a16:creationId xmlns:a16="http://schemas.microsoft.com/office/drawing/2014/main" id="{333DF587-6F0F-48C5-BC54-B92D65EDA74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92D9723-98BC-4E7C-8B54-40A2704A8FA2}"/>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848208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92FD10-4A60-492F-A065-174C8043994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824552E-B529-44D0-8DD2-D4917A2CD4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A5FF1AE8-38BE-43CA-A467-5B59A6BDCDB4}"/>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129436C-5323-4DAD-B640-B81EFFA319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F6265D88-943F-459D-AF5D-C9F8E84F773B}"/>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2C9615A-6A76-4B8B-B2CA-1333AA711BC4}"/>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8" name="Platshållare för sidfot 7">
            <a:extLst>
              <a:ext uri="{FF2B5EF4-FFF2-40B4-BE49-F238E27FC236}">
                <a16:creationId xmlns:a16="http://schemas.microsoft.com/office/drawing/2014/main" id="{D0693CF3-B2D1-43BC-AD0C-B8315A01508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CF444B0F-CA21-49EE-9CA4-9AD83CBB91DA}"/>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2412842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A4DAB0-45C1-4D11-A7C4-1FD854B13DF3}"/>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02337AFA-6647-4EF4-942D-5093EAC83C36}"/>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4" name="Platshållare för sidfot 3">
            <a:extLst>
              <a:ext uri="{FF2B5EF4-FFF2-40B4-BE49-F238E27FC236}">
                <a16:creationId xmlns:a16="http://schemas.microsoft.com/office/drawing/2014/main" id="{F42AD150-B706-4493-909C-1E77C336AF3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EEAE954-BFD5-4437-B844-2EC4D4BC3484}"/>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3401819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D9A588D-A34B-4EEA-AE50-B2517584256C}"/>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3" name="Platshållare för sidfot 2">
            <a:extLst>
              <a:ext uri="{FF2B5EF4-FFF2-40B4-BE49-F238E27FC236}">
                <a16:creationId xmlns:a16="http://schemas.microsoft.com/office/drawing/2014/main" id="{A3181467-C68F-4C92-B49B-A7F752A4047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36F64BC-F1C5-41F3-9942-3B1F3A6FF81D}"/>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3219923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F0A67D-EFCB-440F-8ADE-0A49BD6F3E3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436BB52-BF4C-4C45-B867-608BA59E80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1F1CCFA-4EC5-4A5B-89E1-7166DFD9DA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B6A8423B-8560-441C-9A4D-AFB2A3A32B2B}"/>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6" name="Platshållare för sidfot 5">
            <a:extLst>
              <a:ext uri="{FF2B5EF4-FFF2-40B4-BE49-F238E27FC236}">
                <a16:creationId xmlns:a16="http://schemas.microsoft.com/office/drawing/2014/main" id="{8DBDD777-D8EB-4D6F-B461-03FE325B30F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0FAB11F-A409-4AAA-BBB3-AA3588CE935D}"/>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1793344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4788EF-B325-49CF-8A47-4E897D2E50D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67AEDE1-587C-4137-B2BB-A4B06907C9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CF150B1-0A45-4788-B2C8-A5B1DBD361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3531CC39-409A-411D-A67F-6DD2D3769C13}"/>
              </a:ext>
            </a:extLst>
          </p:cNvPr>
          <p:cNvSpPr>
            <a:spLocks noGrp="1"/>
          </p:cNvSpPr>
          <p:nvPr>
            <p:ph type="dt" sz="half" idx="10"/>
          </p:nvPr>
        </p:nvSpPr>
        <p:spPr/>
        <p:txBody>
          <a:bodyPr/>
          <a:lstStyle/>
          <a:p>
            <a:fld id="{54426869-61CB-4C69-8B4D-D6D38D0DA8D6}" type="datetimeFigureOut">
              <a:rPr lang="sv-SE" smtClean="0"/>
              <a:t>2026-07-02</a:t>
            </a:fld>
            <a:endParaRPr lang="sv-SE"/>
          </a:p>
        </p:txBody>
      </p:sp>
      <p:sp>
        <p:nvSpPr>
          <p:cNvPr id="6" name="Platshållare för sidfot 5">
            <a:extLst>
              <a:ext uri="{FF2B5EF4-FFF2-40B4-BE49-F238E27FC236}">
                <a16:creationId xmlns:a16="http://schemas.microsoft.com/office/drawing/2014/main" id="{6CC29164-3BC9-4941-8B25-CC62898EA6B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4361ABB-85C7-48BC-807F-B3D9A6F91551}"/>
              </a:ext>
            </a:extLst>
          </p:cNvPr>
          <p:cNvSpPr>
            <a:spLocks noGrp="1"/>
          </p:cNvSpPr>
          <p:nvPr>
            <p:ph type="sldNum" sz="quarter" idx="12"/>
          </p:nvPr>
        </p:nvSpPr>
        <p:spPr/>
        <p:txBody>
          <a:bodyPr/>
          <a:lstStyle/>
          <a:p>
            <a:fld id="{7EB79777-D0C0-4781-AA10-B5C0D5F962D9}" type="slidenum">
              <a:rPr lang="sv-SE" smtClean="0"/>
              <a:t>‹#›</a:t>
            </a:fld>
            <a:endParaRPr lang="sv-SE"/>
          </a:p>
        </p:txBody>
      </p:sp>
    </p:spTree>
    <p:extLst>
      <p:ext uri="{BB962C8B-B14F-4D97-AF65-F5344CB8AC3E}">
        <p14:creationId xmlns:p14="http://schemas.microsoft.com/office/powerpoint/2010/main" val="3235255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FFD8F53-AF1E-483C-8D5B-DB417C6B61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3F50826-6C3E-40E4-B72E-EA1D9A4C6F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14ED239-0902-4D67-9F7C-63A1AB9B9B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26869-61CB-4C69-8B4D-D6D38D0DA8D6}" type="datetimeFigureOut">
              <a:rPr lang="sv-SE" smtClean="0"/>
              <a:t>2026-07-02</a:t>
            </a:fld>
            <a:endParaRPr lang="sv-SE"/>
          </a:p>
        </p:txBody>
      </p:sp>
      <p:sp>
        <p:nvSpPr>
          <p:cNvPr id="5" name="Platshållare för sidfot 4">
            <a:extLst>
              <a:ext uri="{FF2B5EF4-FFF2-40B4-BE49-F238E27FC236}">
                <a16:creationId xmlns:a16="http://schemas.microsoft.com/office/drawing/2014/main" id="{6E448BC2-3720-4B2D-8FAC-224340E84E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9285599-4ABD-44A4-836E-32A159E18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79777-D0C0-4781-AA10-B5C0D5F962D9}" type="slidenum">
              <a:rPr lang="sv-SE" smtClean="0"/>
              <a:t>‹#›</a:t>
            </a:fld>
            <a:endParaRPr lang="sv-SE"/>
          </a:p>
        </p:txBody>
      </p:sp>
    </p:spTree>
    <p:extLst>
      <p:ext uri="{BB962C8B-B14F-4D97-AF65-F5344CB8AC3E}">
        <p14:creationId xmlns:p14="http://schemas.microsoft.com/office/powerpoint/2010/main" val="3624947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38A6DA9E-157D-4975-AA53-B8E6BCA06083}"/>
              </a:ext>
            </a:extLst>
          </p:cNvPr>
          <p:cNvSpPr>
            <a:spLocks noGrp="1"/>
          </p:cNvSpPr>
          <p:nvPr>
            <p:ph type="title"/>
          </p:nvPr>
        </p:nvSpPr>
        <p:spPr>
          <a:xfrm>
            <a:off x="838200" y="365125"/>
            <a:ext cx="10515600" cy="1804965"/>
          </a:xfrm>
        </p:spPr>
        <p:txBody>
          <a:bodyPr/>
          <a:lstStyle/>
          <a:p>
            <a:pPr algn="ctr"/>
            <a:r>
              <a:rPr lang="sv-SE" dirty="0"/>
              <a:t>Medicinska Kommitténs Workshop</a:t>
            </a:r>
            <a:br>
              <a:rPr lang="sv-SE" dirty="0"/>
            </a:br>
            <a:r>
              <a:rPr lang="sv-SE" dirty="0"/>
              <a:t>Prioriteringar och Hälsoekonomi 2026</a:t>
            </a:r>
          </a:p>
        </p:txBody>
      </p:sp>
      <p:sp>
        <p:nvSpPr>
          <p:cNvPr id="6" name="Platshållare för innehåll 5">
            <a:extLst>
              <a:ext uri="{FF2B5EF4-FFF2-40B4-BE49-F238E27FC236}">
                <a16:creationId xmlns:a16="http://schemas.microsoft.com/office/drawing/2014/main" id="{CE2EFAC8-E492-4303-9BBF-CD72B17ED0BC}"/>
              </a:ext>
            </a:extLst>
          </p:cNvPr>
          <p:cNvSpPr>
            <a:spLocks noGrp="1"/>
          </p:cNvSpPr>
          <p:nvPr>
            <p:ph idx="1"/>
          </p:nvPr>
        </p:nvSpPr>
        <p:spPr>
          <a:xfrm>
            <a:off x="838200" y="2292439"/>
            <a:ext cx="10515600" cy="3884524"/>
          </a:xfrm>
        </p:spPr>
        <p:txBody>
          <a:bodyPr/>
          <a:lstStyle/>
          <a:p>
            <a:pPr marL="0" indent="0" algn="ctr">
              <a:buNone/>
            </a:pPr>
            <a:endParaRPr lang="sv-SE" dirty="0">
              <a:latin typeface="+mj-lt"/>
            </a:endParaRPr>
          </a:p>
          <a:p>
            <a:pPr marL="0" indent="0" algn="ctr">
              <a:buNone/>
            </a:pPr>
            <a:r>
              <a:rPr lang="sv-SE" sz="3600" dirty="0">
                <a:latin typeface="+mj-lt"/>
              </a:rPr>
              <a:t>Case till diskussionerna i </a:t>
            </a:r>
            <a:r>
              <a:rPr lang="sv-SE" sz="3600" dirty="0" err="1">
                <a:latin typeface="+mj-lt"/>
              </a:rPr>
              <a:t>world</a:t>
            </a:r>
            <a:r>
              <a:rPr lang="sv-SE" sz="3600" dirty="0">
                <a:latin typeface="+mj-lt"/>
              </a:rPr>
              <a:t>-café</a:t>
            </a:r>
          </a:p>
          <a:p>
            <a:pPr marL="0" indent="0" algn="ctr">
              <a:buNone/>
            </a:pPr>
            <a:endParaRPr lang="sv-SE" sz="3600" dirty="0">
              <a:latin typeface="+mj-lt"/>
            </a:endParaRPr>
          </a:p>
        </p:txBody>
      </p:sp>
      <p:pic>
        <p:nvPicPr>
          <p:cNvPr id="9" name="Bildobjekt 8">
            <a:extLst>
              <a:ext uri="{FF2B5EF4-FFF2-40B4-BE49-F238E27FC236}">
                <a16:creationId xmlns:a16="http://schemas.microsoft.com/office/drawing/2014/main" id="{5BB7C97D-06E3-4BAB-80AF-B5AD6160B30E}"/>
              </a:ext>
            </a:extLst>
          </p:cNvPr>
          <p:cNvPicPr>
            <a:picLocks noChangeAspect="1"/>
          </p:cNvPicPr>
          <p:nvPr/>
        </p:nvPicPr>
        <p:blipFill>
          <a:blip r:embed="rId2"/>
          <a:stretch>
            <a:fillRect/>
          </a:stretch>
        </p:blipFill>
        <p:spPr>
          <a:xfrm>
            <a:off x="4204952" y="3884590"/>
            <a:ext cx="3415048" cy="2561286"/>
          </a:xfrm>
          <a:prstGeom prst="rect">
            <a:avLst/>
          </a:prstGeom>
        </p:spPr>
      </p:pic>
    </p:spTree>
    <p:extLst>
      <p:ext uri="{BB962C8B-B14F-4D97-AF65-F5344CB8AC3E}">
        <p14:creationId xmlns:p14="http://schemas.microsoft.com/office/powerpoint/2010/main" val="2689488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9A2F19-8DAE-470B-88A2-6E96DF6A300D}"/>
              </a:ext>
            </a:extLst>
          </p:cNvPr>
          <p:cNvSpPr>
            <a:spLocks noGrp="1"/>
          </p:cNvSpPr>
          <p:nvPr>
            <p:ph type="title"/>
          </p:nvPr>
        </p:nvSpPr>
        <p:spPr>
          <a:xfrm>
            <a:off x="838200" y="365125"/>
            <a:ext cx="10515600" cy="1325563"/>
          </a:xfrm>
        </p:spPr>
        <p:txBody>
          <a:bodyPr>
            <a:normAutofit fontScale="90000"/>
          </a:bodyPr>
          <a:lstStyle/>
          <a:p>
            <a:r>
              <a:rPr lang="sv-SE" sz="4000" dirty="0"/>
              <a:t>Case 1 – </a:t>
            </a:r>
            <a:br>
              <a:rPr lang="sv-SE" sz="4000" dirty="0"/>
            </a:br>
            <a:r>
              <a:rPr lang="sv-SE" sz="4000" dirty="0"/>
              <a:t>Teknisk innovation med svagt hälsoekonomiskt underlag</a:t>
            </a:r>
            <a:br>
              <a:rPr lang="sv-SE" dirty="0"/>
            </a:br>
            <a:endParaRPr lang="sv-SE" dirty="0"/>
          </a:p>
        </p:txBody>
      </p:sp>
      <p:graphicFrame>
        <p:nvGraphicFramePr>
          <p:cNvPr id="6" name="Platshållare för innehåll 5">
            <a:extLst>
              <a:ext uri="{FF2B5EF4-FFF2-40B4-BE49-F238E27FC236}">
                <a16:creationId xmlns:a16="http://schemas.microsoft.com/office/drawing/2014/main" id="{87DCF590-65D7-442C-82FB-1AA11CA27742}"/>
              </a:ext>
            </a:extLst>
          </p:cNvPr>
          <p:cNvGraphicFramePr>
            <a:graphicFrameLocks noGrp="1"/>
          </p:cNvGraphicFramePr>
          <p:nvPr>
            <p:ph idx="1"/>
            <p:extLst>
              <p:ext uri="{D42A27DB-BD31-4B8C-83A1-F6EECF244321}">
                <p14:modId xmlns:p14="http://schemas.microsoft.com/office/powerpoint/2010/main" val="811113353"/>
              </p:ext>
            </p:extLst>
          </p:nvPr>
        </p:nvGraphicFramePr>
        <p:xfrm>
          <a:off x="1097281" y="1778923"/>
          <a:ext cx="9526384" cy="4582805"/>
        </p:xfrm>
        <a:graphic>
          <a:graphicData uri="http://schemas.openxmlformats.org/drawingml/2006/table">
            <a:tbl>
              <a:tblPr firstRow="1" firstCol="1" bandRow="1"/>
              <a:tblGrid>
                <a:gridCol w="3476735">
                  <a:extLst>
                    <a:ext uri="{9D8B030D-6E8A-4147-A177-3AD203B41FA5}">
                      <a16:colId xmlns:a16="http://schemas.microsoft.com/office/drawing/2014/main" val="3303167812"/>
                    </a:ext>
                  </a:extLst>
                </a:gridCol>
                <a:gridCol w="3303222">
                  <a:extLst>
                    <a:ext uri="{9D8B030D-6E8A-4147-A177-3AD203B41FA5}">
                      <a16:colId xmlns:a16="http://schemas.microsoft.com/office/drawing/2014/main" val="3082712690"/>
                    </a:ext>
                  </a:extLst>
                </a:gridCol>
                <a:gridCol w="2746427">
                  <a:extLst>
                    <a:ext uri="{9D8B030D-6E8A-4147-A177-3AD203B41FA5}">
                      <a16:colId xmlns:a16="http://schemas.microsoft.com/office/drawing/2014/main" val="322089020"/>
                    </a:ext>
                  </a:extLst>
                </a:gridCol>
              </a:tblGrid>
              <a:tr h="292540">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Bakgrund</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Dilemma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dirty="0">
                          <a:effectLst/>
                          <a:latin typeface="Calibri" panose="020F0502020204030204" pitchFamily="34" charset="0"/>
                          <a:ea typeface="Calibri" panose="020F0502020204030204" pitchFamily="34" charset="0"/>
                          <a:cs typeface="Times New Roman" panose="02020603050405020304" pitchFamily="18" charset="0"/>
                        </a:rPr>
                        <a:t>Diskussionsuppgift</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1529543"/>
                  </a:ext>
                </a:extLst>
              </a:tr>
              <a:tr h="4271147">
                <a:tc>
                  <a:txBody>
                    <a:bodyPr/>
                    <a:lstStyle/>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En ny digital diagnostiklösning marknadsförs som mer träffsäker än nuvarande metoder. Tekniken är kostsam och kräver omställningar i arbetsflöden. Flera verksamheter vill införa den snabbt, men en systematisk hälsoekonomisk utvärdering saknas.</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Kliniker har positiva erfarenheter men evidensen är begränsad.</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En snabb implementering kan driva upp kostnaderna kraftigt.</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En långsam implementering kan uppfattas som hinder för innovation.</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bör beslut fattas när hälsoekonomisk evidens är otillräcklig?</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kan långsiktig hållbarhet vägas mot innovationstryck?</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9063064"/>
                  </a:ext>
                </a:extLst>
              </a:tr>
            </a:tbl>
          </a:graphicData>
        </a:graphic>
      </p:graphicFrame>
    </p:spTree>
    <p:extLst>
      <p:ext uri="{BB962C8B-B14F-4D97-AF65-F5344CB8AC3E}">
        <p14:creationId xmlns:p14="http://schemas.microsoft.com/office/powerpoint/2010/main" val="2881899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2738E2-017B-4A92-9DEF-50052B20F6A4}"/>
              </a:ext>
            </a:extLst>
          </p:cNvPr>
          <p:cNvSpPr>
            <a:spLocks noGrp="1"/>
          </p:cNvSpPr>
          <p:nvPr>
            <p:ph type="title"/>
          </p:nvPr>
        </p:nvSpPr>
        <p:spPr/>
        <p:txBody>
          <a:bodyPr>
            <a:normAutofit fontScale="90000"/>
          </a:bodyPr>
          <a:lstStyle/>
          <a:p>
            <a:r>
              <a:rPr lang="sv-SE" dirty="0"/>
              <a:t>Case 2 – </a:t>
            </a:r>
            <a:br>
              <a:rPr lang="sv-SE" dirty="0"/>
            </a:br>
            <a:r>
              <a:rPr lang="sv-SE" dirty="0"/>
              <a:t>Individens behov kontra genomsnittseffekter i riktlinjer</a:t>
            </a:r>
          </a:p>
        </p:txBody>
      </p:sp>
      <p:graphicFrame>
        <p:nvGraphicFramePr>
          <p:cNvPr id="7" name="Platshållare för innehåll 6">
            <a:extLst>
              <a:ext uri="{FF2B5EF4-FFF2-40B4-BE49-F238E27FC236}">
                <a16:creationId xmlns:a16="http://schemas.microsoft.com/office/drawing/2014/main" id="{15F67A44-D7F9-4EA6-8C10-91AA20D5213B}"/>
              </a:ext>
            </a:extLst>
          </p:cNvPr>
          <p:cNvGraphicFramePr>
            <a:graphicFrameLocks noGrp="1"/>
          </p:cNvGraphicFramePr>
          <p:nvPr>
            <p:ph idx="1"/>
            <p:extLst>
              <p:ext uri="{D42A27DB-BD31-4B8C-83A1-F6EECF244321}">
                <p14:modId xmlns:p14="http://schemas.microsoft.com/office/powerpoint/2010/main" val="3462674253"/>
              </p:ext>
            </p:extLst>
          </p:nvPr>
        </p:nvGraphicFramePr>
        <p:xfrm>
          <a:off x="1172095" y="2169622"/>
          <a:ext cx="9193875" cy="4064923"/>
        </p:xfrm>
        <a:graphic>
          <a:graphicData uri="http://schemas.openxmlformats.org/drawingml/2006/table">
            <a:tbl>
              <a:tblPr firstRow="1" firstCol="1" bandRow="1"/>
              <a:tblGrid>
                <a:gridCol w="3355383">
                  <a:extLst>
                    <a:ext uri="{9D8B030D-6E8A-4147-A177-3AD203B41FA5}">
                      <a16:colId xmlns:a16="http://schemas.microsoft.com/office/drawing/2014/main" val="3174197336"/>
                    </a:ext>
                  </a:extLst>
                </a:gridCol>
                <a:gridCol w="3187927">
                  <a:extLst>
                    <a:ext uri="{9D8B030D-6E8A-4147-A177-3AD203B41FA5}">
                      <a16:colId xmlns:a16="http://schemas.microsoft.com/office/drawing/2014/main" val="364442116"/>
                    </a:ext>
                  </a:extLst>
                </a:gridCol>
                <a:gridCol w="2650565">
                  <a:extLst>
                    <a:ext uri="{9D8B030D-6E8A-4147-A177-3AD203B41FA5}">
                      <a16:colId xmlns:a16="http://schemas.microsoft.com/office/drawing/2014/main" val="3629223244"/>
                    </a:ext>
                  </a:extLst>
                </a:gridCol>
              </a:tblGrid>
              <a:tr h="326193">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Bakgrund</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Dilemma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Diskussionsuppgift</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0459823"/>
                  </a:ext>
                </a:extLst>
              </a:tr>
              <a:tr h="3738730">
                <a:tc>
                  <a:txBody>
                    <a:bodyPr/>
                    <a:lstStyle/>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En patient med ett sällsynt tillstånd bedöms ha låg förväntad nytta av en specifik behandling enligt riktlinjens genomsnittseffekt. Läkaren menar dock att patientens unika livssituation kan innebära att nyttan i detta fall blir högre än gruppgenomsnittet.</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Kostnaden är hög.</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Riktlinjen anger låg prioritet.</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Patienten argumenterar engagerat för behandlingen.</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a:effectLst/>
                          <a:latin typeface="Calibri" panose="020F0502020204030204" pitchFamily="34" charset="0"/>
                          <a:ea typeface="Calibri" panose="020F0502020204030204" pitchFamily="34" charset="0"/>
                          <a:cs typeface="Times New Roman" panose="02020603050405020304" pitchFamily="18" charset="0"/>
                        </a:rPr>
                        <a:t> </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bör riktlinjer tolkas i mötet med individuella avvikelser?</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kan beslut dokumenteras transparent när individens nytta avviker från gruppdata?</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1427406"/>
                  </a:ext>
                </a:extLst>
              </a:tr>
            </a:tbl>
          </a:graphicData>
        </a:graphic>
      </p:graphicFrame>
    </p:spTree>
    <p:extLst>
      <p:ext uri="{BB962C8B-B14F-4D97-AF65-F5344CB8AC3E}">
        <p14:creationId xmlns:p14="http://schemas.microsoft.com/office/powerpoint/2010/main" val="15738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D9561B-46A9-4D7A-BAE2-301745DE02B2}"/>
              </a:ext>
            </a:extLst>
          </p:cNvPr>
          <p:cNvSpPr>
            <a:spLocks noGrp="1"/>
          </p:cNvSpPr>
          <p:nvPr>
            <p:ph type="title"/>
          </p:nvPr>
        </p:nvSpPr>
        <p:spPr/>
        <p:txBody>
          <a:bodyPr>
            <a:normAutofit fontScale="90000"/>
          </a:bodyPr>
          <a:lstStyle/>
          <a:p>
            <a:r>
              <a:rPr lang="sv-SE" dirty="0"/>
              <a:t>Case 3 – </a:t>
            </a:r>
            <a:br>
              <a:rPr lang="sv-SE" dirty="0"/>
            </a:br>
            <a:r>
              <a:rPr lang="sv-SE" dirty="0"/>
              <a:t>Ojämlik förskrivning av ett dyrt läkemedel</a:t>
            </a:r>
            <a:br>
              <a:rPr lang="sv-SE" dirty="0"/>
            </a:br>
            <a:endParaRPr lang="sv-SE" dirty="0"/>
          </a:p>
        </p:txBody>
      </p:sp>
      <p:graphicFrame>
        <p:nvGraphicFramePr>
          <p:cNvPr id="4" name="Platshållare för innehåll 3">
            <a:extLst>
              <a:ext uri="{FF2B5EF4-FFF2-40B4-BE49-F238E27FC236}">
                <a16:creationId xmlns:a16="http://schemas.microsoft.com/office/drawing/2014/main" id="{1E85463F-8F0E-46DD-9AEF-CD9E11025031}"/>
              </a:ext>
            </a:extLst>
          </p:cNvPr>
          <p:cNvGraphicFramePr>
            <a:graphicFrameLocks noGrp="1"/>
          </p:cNvGraphicFramePr>
          <p:nvPr>
            <p:ph idx="1"/>
            <p:extLst>
              <p:ext uri="{D42A27DB-BD31-4B8C-83A1-F6EECF244321}">
                <p14:modId xmlns:p14="http://schemas.microsoft.com/office/powerpoint/2010/main" val="3472315993"/>
              </p:ext>
            </p:extLst>
          </p:nvPr>
        </p:nvGraphicFramePr>
        <p:xfrm>
          <a:off x="1039091" y="1762298"/>
          <a:ext cx="8778239" cy="4453395"/>
        </p:xfrm>
        <a:graphic>
          <a:graphicData uri="http://schemas.openxmlformats.org/drawingml/2006/table">
            <a:tbl>
              <a:tblPr firstRow="1" firstCol="1" bandRow="1"/>
              <a:tblGrid>
                <a:gridCol w="3203693">
                  <a:extLst>
                    <a:ext uri="{9D8B030D-6E8A-4147-A177-3AD203B41FA5}">
                      <a16:colId xmlns:a16="http://schemas.microsoft.com/office/drawing/2014/main" val="1752949035"/>
                    </a:ext>
                  </a:extLst>
                </a:gridCol>
                <a:gridCol w="3043807">
                  <a:extLst>
                    <a:ext uri="{9D8B030D-6E8A-4147-A177-3AD203B41FA5}">
                      <a16:colId xmlns:a16="http://schemas.microsoft.com/office/drawing/2014/main" val="494563658"/>
                    </a:ext>
                  </a:extLst>
                </a:gridCol>
                <a:gridCol w="2530739">
                  <a:extLst>
                    <a:ext uri="{9D8B030D-6E8A-4147-A177-3AD203B41FA5}">
                      <a16:colId xmlns:a16="http://schemas.microsoft.com/office/drawing/2014/main" val="1422026500"/>
                    </a:ext>
                  </a:extLst>
                </a:gridCol>
              </a:tblGrid>
              <a:tr h="305572">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Bakgrund</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Dilemma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Diskussionsuppgift</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6606629"/>
                  </a:ext>
                </a:extLst>
              </a:tr>
              <a:tr h="4141737">
                <a:tc>
                  <a:txBody>
                    <a:bodyPr/>
                    <a:lstStyle/>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En genomlysning visar att förskrivning av ett dyrt läkemedel skiljer sig kraftigt mellan vårdcentraler. Vissa enheter följer riktlinjer strikt, medan andra använder läkemedlet betydligt oftare – utan att patientunderlaget skiljer sig nämnvärt.</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Variation kan bero på erfarenhet, kultur och olika tolkningar av riktlinjerna.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Kostnaderna har ökat i takt med att förskrivningen ökat i de högförskrivande enheterna.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Patienter uttrycker oro över ojämlik behandling.</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a:effectLst/>
                          <a:latin typeface="Calibri" panose="020F0502020204030204" pitchFamily="34" charset="0"/>
                          <a:ea typeface="Calibri" panose="020F0502020204030204" pitchFamily="34" charset="0"/>
                          <a:cs typeface="Times New Roman" panose="02020603050405020304" pitchFamily="18" charset="0"/>
                        </a:rPr>
                        <a:t> </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Vilka orsaker till variation bör analyseras först?</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Vilka styrmedel eller stödstrukturer kan motverka oönskad variation?</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71755">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6321024"/>
                  </a:ext>
                </a:extLst>
              </a:tr>
            </a:tbl>
          </a:graphicData>
        </a:graphic>
      </p:graphicFrame>
    </p:spTree>
    <p:extLst>
      <p:ext uri="{BB962C8B-B14F-4D97-AF65-F5344CB8AC3E}">
        <p14:creationId xmlns:p14="http://schemas.microsoft.com/office/powerpoint/2010/main" val="3939753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4F4553-09C3-4D7E-8167-26445F28CDB6}"/>
              </a:ext>
            </a:extLst>
          </p:cNvPr>
          <p:cNvSpPr>
            <a:spLocks noGrp="1"/>
          </p:cNvSpPr>
          <p:nvPr>
            <p:ph type="title"/>
          </p:nvPr>
        </p:nvSpPr>
        <p:spPr/>
        <p:txBody>
          <a:bodyPr>
            <a:normAutofit fontScale="90000"/>
          </a:bodyPr>
          <a:lstStyle/>
          <a:p>
            <a:r>
              <a:rPr lang="sv-SE" dirty="0"/>
              <a:t>Case 4 – </a:t>
            </a:r>
            <a:br>
              <a:rPr lang="sv-SE" dirty="0"/>
            </a:br>
            <a:r>
              <a:rPr lang="sv-SE" dirty="0"/>
              <a:t>Ny behandling mot svår kronisk sjukdom</a:t>
            </a:r>
            <a:br>
              <a:rPr lang="sv-SE" dirty="0"/>
            </a:br>
            <a:endParaRPr lang="sv-SE" dirty="0"/>
          </a:p>
        </p:txBody>
      </p:sp>
      <p:graphicFrame>
        <p:nvGraphicFramePr>
          <p:cNvPr id="4" name="Platshållare för innehåll 3">
            <a:extLst>
              <a:ext uri="{FF2B5EF4-FFF2-40B4-BE49-F238E27FC236}">
                <a16:creationId xmlns:a16="http://schemas.microsoft.com/office/drawing/2014/main" id="{2E601C67-7ACC-4F8D-8ED6-68B41BAD1166}"/>
              </a:ext>
            </a:extLst>
          </p:cNvPr>
          <p:cNvGraphicFramePr>
            <a:graphicFrameLocks noGrp="1"/>
          </p:cNvGraphicFramePr>
          <p:nvPr>
            <p:ph idx="1"/>
            <p:extLst>
              <p:ext uri="{D42A27DB-BD31-4B8C-83A1-F6EECF244321}">
                <p14:modId xmlns:p14="http://schemas.microsoft.com/office/powerpoint/2010/main" val="349328292"/>
              </p:ext>
            </p:extLst>
          </p:nvPr>
        </p:nvGraphicFramePr>
        <p:xfrm>
          <a:off x="937998" y="1492537"/>
          <a:ext cx="8772341" cy="4866385"/>
        </p:xfrm>
        <a:graphic>
          <a:graphicData uri="http://schemas.openxmlformats.org/drawingml/2006/table">
            <a:tbl>
              <a:tblPr firstRow="1" firstCol="1" bandRow="1"/>
              <a:tblGrid>
                <a:gridCol w="3201541">
                  <a:extLst>
                    <a:ext uri="{9D8B030D-6E8A-4147-A177-3AD203B41FA5}">
                      <a16:colId xmlns:a16="http://schemas.microsoft.com/office/drawing/2014/main" val="2246340906"/>
                    </a:ext>
                  </a:extLst>
                </a:gridCol>
                <a:gridCol w="3041762">
                  <a:extLst>
                    <a:ext uri="{9D8B030D-6E8A-4147-A177-3AD203B41FA5}">
                      <a16:colId xmlns:a16="http://schemas.microsoft.com/office/drawing/2014/main" val="2939409239"/>
                    </a:ext>
                  </a:extLst>
                </a:gridCol>
                <a:gridCol w="2529038">
                  <a:extLst>
                    <a:ext uri="{9D8B030D-6E8A-4147-A177-3AD203B41FA5}">
                      <a16:colId xmlns:a16="http://schemas.microsoft.com/office/drawing/2014/main" val="2791053162"/>
                    </a:ext>
                  </a:extLst>
                </a:gridCol>
              </a:tblGrid>
              <a:tr h="229650">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Bakgrund</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Dilemma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Diskussionsuppgift</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0035685"/>
                  </a:ext>
                </a:extLst>
              </a:tr>
              <a:tr h="4554727">
                <a:tc>
                  <a:txBody>
                    <a:bodyPr/>
                    <a:lstStyle/>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En ny behandling har godkänts för en kronisk inflammatorisk sjukdom. Behandlingen har visat måttlig klinisk effekt jämfört med standardbehandling, men saknar långtidsdata. Kostnaden är betydligt högre än nuvarande terapier och skulle kräva </a:t>
                      </a:r>
                      <a:r>
                        <a:rPr lang="sv-SE" sz="2000" dirty="0" err="1">
                          <a:effectLst/>
                          <a:latin typeface="Calibri" panose="020F0502020204030204" pitchFamily="34" charset="0"/>
                          <a:ea typeface="Calibri" panose="020F0502020204030204" pitchFamily="34" charset="0"/>
                          <a:cs typeface="Times New Roman" panose="02020603050405020304" pitchFamily="18" charset="0"/>
                        </a:rPr>
                        <a:t>omallokering</a:t>
                      </a:r>
                      <a:r>
                        <a:rPr lang="sv-SE" sz="2000" dirty="0">
                          <a:effectLst/>
                          <a:latin typeface="Calibri" panose="020F0502020204030204" pitchFamily="34" charset="0"/>
                          <a:ea typeface="Calibri" panose="020F0502020204030204" pitchFamily="34" charset="0"/>
                          <a:cs typeface="Times New Roman" panose="02020603050405020304" pitchFamily="18" charset="0"/>
                        </a:rPr>
                        <a:t> av resurser inom flera verksamheter.</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Evidensen är lovande men osäker.</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Kostnad per QALY ligger nära eller över etablerade trösklar.</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Patientföreningar driver frågan och pekar på svåra symtom som inte fångas fullt i studier.</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Klinikerna har varierande uppfattning om vilka patienter som bör vara aktuella.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a:effectLst/>
                          <a:latin typeface="Calibri" panose="020F0502020204030204" pitchFamily="34" charset="0"/>
                          <a:ea typeface="Calibri" panose="020F0502020204030204" pitchFamily="34" charset="0"/>
                          <a:cs typeface="Times New Roman" panose="02020603050405020304" pitchFamily="18" charset="0"/>
                        </a:rPr>
                        <a:t> </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bör evidensen värderas när långtidsdata saknas?</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Vilken patientgrupp bör prioriteras först – och varför?</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3391579"/>
                  </a:ext>
                </a:extLst>
              </a:tr>
            </a:tbl>
          </a:graphicData>
        </a:graphic>
      </p:graphicFrame>
    </p:spTree>
    <p:extLst>
      <p:ext uri="{BB962C8B-B14F-4D97-AF65-F5344CB8AC3E}">
        <p14:creationId xmlns:p14="http://schemas.microsoft.com/office/powerpoint/2010/main" val="881844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B0DFA-47B2-4531-8EB2-8ADAC57E1FEC}"/>
              </a:ext>
            </a:extLst>
          </p:cNvPr>
          <p:cNvSpPr>
            <a:spLocks noGrp="1"/>
          </p:cNvSpPr>
          <p:nvPr>
            <p:ph type="title"/>
          </p:nvPr>
        </p:nvSpPr>
        <p:spPr/>
        <p:txBody>
          <a:bodyPr>
            <a:normAutofit fontScale="90000"/>
          </a:bodyPr>
          <a:lstStyle/>
          <a:p>
            <a:r>
              <a:rPr lang="sv-SE" dirty="0"/>
              <a:t>Case 5 – </a:t>
            </a:r>
            <a:br>
              <a:rPr lang="sv-SE" dirty="0"/>
            </a:br>
            <a:r>
              <a:rPr lang="sv-SE" dirty="0"/>
              <a:t>Ökade kostnader för utredningar i primärvården</a:t>
            </a:r>
            <a:br>
              <a:rPr lang="sv-SE" dirty="0"/>
            </a:br>
            <a:endParaRPr lang="sv-SE" dirty="0"/>
          </a:p>
        </p:txBody>
      </p:sp>
      <p:graphicFrame>
        <p:nvGraphicFramePr>
          <p:cNvPr id="4" name="Platshållare för innehåll 3">
            <a:extLst>
              <a:ext uri="{FF2B5EF4-FFF2-40B4-BE49-F238E27FC236}">
                <a16:creationId xmlns:a16="http://schemas.microsoft.com/office/drawing/2014/main" id="{DDD86A57-57E3-4679-8B07-A71BE5D09D1D}"/>
              </a:ext>
            </a:extLst>
          </p:cNvPr>
          <p:cNvGraphicFramePr>
            <a:graphicFrameLocks noGrp="1"/>
          </p:cNvGraphicFramePr>
          <p:nvPr>
            <p:ph idx="1"/>
            <p:extLst>
              <p:ext uri="{D42A27DB-BD31-4B8C-83A1-F6EECF244321}">
                <p14:modId xmlns:p14="http://schemas.microsoft.com/office/powerpoint/2010/main" val="3992776439"/>
              </p:ext>
            </p:extLst>
          </p:nvPr>
        </p:nvGraphicFramePr>
        <p:xfrm>
          <a:off x="908501" y="1545631"/>
          <a:ext cx="9851921" cy="4947244"/>
        </p:xfrm>
        <a:graphic>
          <a:graphicData uri="http://schemas.openxmlformats.org/drawingml/2006/table">
            <a:tbl>
              <a:tblPr firstRow="1" firstCol="1" bandRow="1"/>
              <a:tblGrid>
                <a:gridCol w="3595542">
                  <a:extLst>
                    <a:ext uri="{9D8B030D-6E8A-4147-A177-3AD203B41FA5}">
                      <a16:colId xmlns:a16="http://schemas.microsoft.com/office/drawing/2014/main" val="3079083866"/>
                    </a:ext>
                  </a:extLst>
                </a:gridCol>
                <a:gridCol w="3416101">
                  <a:extLst>
                    <a:ext uri="{9D8B030D-6E8A-4147-A177-3AD203B41FA5}">
                      <a16:colId xmlns:a16="http://schemas.microsoft.com/office/drawing/2014/main" val="1677380199"/>
                    </a:ext>
                  </a:extLst>
                </a:gridCol>
                <a:gridCol w="2840278">
                  <a:extLst>
                    <a:ext uri="{9D8B030D-6E8A-4147-A177-3AD203B41FA5}">
                      <a16:colId xmlns:a16="http://schemas.microsoft.com/office/drawing/2014/main" val="3795643977"/>
                    </a:ext>
                  </a:extLst>
                </a:gridCol>
              </a:tblGrid>
              <a:tr h="366249">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Bakgrund</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Dilemma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Diskussionsuppgift</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1972803"/>
                  </a:ext>
                </a:extLst>
              </a:tr>
              <a:tr h="4580995">
                <a:tc>
                  <a:txBody>
                    <a:bodyPr/>
                    <a:lstStyle/>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En nationell rekommendation föreslår att primärvården bör använda en ny diagnostisk metod för att upptäcka tidig sjukdomsprogression. Metoden är mer precis men kräver dyr utrustning, längre besökstider och mer utbildning. Totalkostnaderna riskerar att tränga undan tid för annat patientarbete.</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Högre diagnostisk precision men ökade kostnader och längre handläggningstider.</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Risk för undanträngning av patienter med andra behov.</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Variation i kapacitet mellan vårdcentraler.</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a:effectLst/>
                          <a:latin typeface="Calibri" panose="020F0502020204030204" pitchFamily="34" charset="0"/>
                          <a:ea typeface="Calibri" panose="020F0502020204030204" pitchFamily="34" charset="0"/>
                          <a:cs typeface="Times New Roman" panose="02020603050405020304" pitchFamily="18" charset="0"/>
                        </a:rPr>
                        <a:t> </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kan man bedöma om högre precision motiverar ökade kostnader?</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Vilket stöd behöver olika vårdcentraler för ett likvärdigt införande?</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289378"/>
                  </a:ext>
                </a:extLst>
              </a:tr>
            </a:tbl>
          </a:graphicData>
        </a:graphic>
      </p:graphicFrame>
    </p:spTree>
    <p:extLst>
      <p:ext uri="{BB962C8B-B14F-4D97-AF65-F5344CB8AC3E}">
        <p14:creationId xmlns:p14="http://schemas.microsoft.com/office/powerpoint/2010/main" val="2639615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042878-EFFD-4456-8C5D-F0D4BCBDA039}"/>
              </a:ext>
            </a:extLst>
          </p:cNvPr>
          <p:cNvSpPr>
            <a:spLocks noGrp="1"/>
          </p:cNvSpPr>
          <p:nvPr>
            <p:ph type="title"/>
          </p:nvPr>
        </p:nvSpPr>
        <p:spPr/>
        <p:txBody>
          <a:bodyPr>
            <a:normAutofit fontScale="90000"/>
          </a:bodyPr>
          <a:lstStyle/>
          <a:p>
            <a:r>
              <a:rPr lang="sv-SE" dirty="0"/>
              <a:t>Case 6 - Överanvändning av en etablerad behandling</a:t>
            </a:r>
            <a:br>
              <a:rPr lang="sv-SE" dirty="0"/>
            </a:br>
            <a:endParaRPr lang="sv-SE" dirty="0"/>
          </a:p>
        </p:txBody>
      </p:sp>
      <p:graphicFrame>
        <p:nvGraphicFramePr>
          <p:cNvPr id="4" name="Platshållare för innehåll 3">
            <a:extLst>
              <a:ext uri="{FF2B5EF4-FFF2-40B4-BE49-F238E27FC236}">
                <a16:creationId xmlns:a16="http://schemas.microsoft.com/office/drawing/2014/main" id="{1F623983-70E5-4D10-8FC5-17BA80D9853A}"/>
              </a:ext>
            </a:extLst>
          </p:cNvPr>
          <p:cNvGraphicFramePr>
            <a:graphicFrameLocks noGrp="1"/>
          </p:cNvGraphicFramePr>
          <p:nvPr>
            <p:ph idx="1"/>
            <p:extLst>
              <p:ext uri="{D42A27DB-BD31-4B8C-83A1-F6EECF244321}">
                <p14:modId xmlns:p14="http://schemas.microsoft.com/office/powerpoint/2010/main" val="3376382009"/>
              </p:ext>
            </p:extLst>
          </p:nvPr>
        </p:nvGraphicFramePr>
        <p:xfrm>
          <a:off x="884904" y="1690687"/>
          <a:ext cx="9940412" cy="4802187"/>
        </p:xfrm>
        <a:graphic>
          <a:graphicData uri="http://schemas.openxmlformats.org/drawingml/2006/table">
            <a:tbl>
              <a:tblPr firstRow="1" firstCol="1" bandRow="1"/>
              <a:tblGrid>
                <a:gridCol w="3627839">
                  <a:extLst>
                    <a:ext uri="{9D8B030D-6E8A-4147-A177-3AD203B41FA5}">
                      <a16:colId xmlns:a16="http://schemas.microsoft.com/office/drawing/2014/main" val="2884682030"/>
                    </a:ext>
                  </a:extLst>
                </a:gridCol>
                <a:gridCol w="3446784">
                  <a:extLst>
                    <a:ext uri="{9D8B030D-6E8A-4147-A177-3AD203B41FA5}">
                      <a16:colId xmlns:a16="http://schemas.microsoft.com/office/drawing/2014/main" val="2712479957"/>
                    </a:ext>
                  </a:extLst>
                </a:gridCol>
                <a:gridCol w="2865789">
                  <a:extLst>
                    <a:ext uri="{9D8B030D-6E8A-4147-A177-3AD203B41FA5}">
                      <a16:colId xmlns:a16="http://schemas.microsoft.com/office/drawing/2014/main" val="3356896948"/>
                    </a:ext>
                  </a:extLst>
                </a:gridCol>
              </a:tblGrid>
              <a:tr h="385356">
                <a:tc>
                  <a:txBody>
                    <a:bodyPr/>
                    <a:lstStyle/>
                    <a:p>
                      <a:pPr>
                        <a:lnSpc>
                          <a:spcPct val="107000"/>
                        </a:lnSpc>
                        <a:spcAft>
                          <a:spcPts val="0"/>
                        </a:spcAft>
                      </a:pPr>
                      <a:r>
                        <a:rPr lang="sv-SE" sz="2400" b="1">
                          <a:effectLst/>
                          <a:latin typeface="Calibri" panose="020F0502020204030204" pitchFamily="34" charset="0"/>
                          <a:ea typeface="Calibri" panose="020F0502020204030204" pitchFamily="34" charset="0"/>
                          <a:cs typeface="Times New Roman" panose="02020603050405020304" pitchFamily="18" charset="0"/>
                        </a:rPr>
                        <a:t>Bakgrund</a:t>
                      </a:r>
                      <a:endParaRPr lang="sv-SE"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400" b="1">
                          <a:effectLst/>
                          <a:latin typeface="Calibri" panose="020F0502020204030204" pitchFamily="34" charset="0"/>
                          <a:ea typeface="Calibri" panose="020F0502020204030204" pitchFamily="34" charset="0"/>
                          <a:cs typeface="Times New Roman" panose="02020603050405020304" pitchFamily="18" charset="0"/>
                        </a:rPr>
                        <a:t>Dilemma</a:t>
                      </a:r>
                      <a:endParaRPr lang="sv-SE"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400" b="1">
                          <a:effectLst/>
                          <a:latin typeface="Calibri" panose="020F0502020204030204" pitchFamily="34" charset="0"/>
                          <a:ea typeface="Calibri" panose="020F0502020204030204" pitchFamily="34" charset="0"/>
                          <a:cs typeface="Times New Roman" panose="02020603050405020304" pitchFamily="18" charset="0"/>
                        </a:rPr>
                        <a:t>Diskussionsuppgift</a:t>
                      </a:r>
                      <a:endParaRPr lang="sv-SE"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3765795"/>
                  </a:ext>
                </a:extLst>
              </a:tr>
              <a:tr h="4416831">
                <a:tc>
                  <a:txBody>
                    <a:bodyPr/>
                    <a:lstStyle/>
                    <a:p>
                      <a:pPr>
                        <a:lnSpc>
                          <a:spcPct val="107000"/>
                        </a:lnSpc>
                        <a:spcAft>
                          <a:spcPts val="0"/>
                        </a:spcAft>
                      </a:pPr>
                      <a:r>
                        <a:rPr lang="sv-SE" sz="2400" dirty="0">
                          <a:effectLst/>
                          <a:latin typeface="Calibri" panose="020F0502020204030204" pitchFamily="34" charset="0"/>
                          <a:ea typeface="Calibri" panose="020F0502020204030204" pitchFamily="34" charset="0"/>
                          <a:cs typeface="Times New Roman" panose="02020603050405020304" pitchFamily="18" charset="0"/>
                        </a:rPr>
                        <a:t>En relativt billig och välkänd behandling används alltmer, trots svag eller obefintlig evidens för vissa indikationer. Förskrivningen varierar kraftigt mellan kliniker och flera verksamheter uttrycker oro för att patienterna riskerar att få överbehandling.</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4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sv-SE" sz="2400" dirty="0">
                          <a:effectLst/>
                          <a:latin typeface="Calibri" panose="020F0502020204030204" pitchFamily="34" charset="0"/>
                          <a:ea typeface="Calibri" panose="020F0502020204030204" pitchFamily="34" charset="0"/>
                          <a:cs typeface="Times New Roman" panose="02020603050405020304" pitchFamily="18" charset="0"/>
                        </a:rPr>
                        <a:t>Låg styckkostnad men stor volym leder till betydande totalkostnad.</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400" dirty="0">
                          <a:effectLst/>
                          <a:latin typeface="Calibri" panose="020F0502020204030204" pitchFamily="34" charset="0"/>
                          <a:ea typeface="Calibri" panose="020F0502020204030204" pitchFamily="34" charset="0"/>
                          <a:cs typeface="Times New Roman" panose="02020603050405020304" pitchFamily="18" charset="0"/>
                        </a:rPr>
                        <a:t>Risk för ojämlik vård och potentiell skada på grund av överanvändning.</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400" dirty="0">
                          <a:effectLst/>
                          <a:latin typeface="Calibri" panose="020F0502020204030204" pitchFamily="34" charset="0"/>
                          <a:ea typeface="Calibri" panose="020F0502020204030204" pitchFamily="34" charset="0"/>
                          <a:cs typeface="Times New Roman" panose="02020603050405020304" pitchFamily="18" charset="0"/>
                        </a:rPr>
                        <a:t>Bristande följsamhet mot riktlinjer.</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0"/>
                        </a:spcAft>
                      </a:pPr>
                      <a:r>
                        <a:rPr lang="sv-SE" sz="24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Symbol" panose="05050102010706020507" pitchFamily="18" charset="2"/>
                        <a:buChar char=""/>
                      </a:pPr>
                      <a:r>
                        <a:rPr lang="sv-SE" sz="2400" dirty="0">
                          <a:effectLst/>
                          <a:latin typeface="Calibri" panose="020F0502020204030204" pitchFamily="34" charset="0"/>
                          <a:ea typeface="Calibri" panose="020F0502020204030204" pitchFamily="34" charset="0"/>
                          <a:cs typeface="Times New Roman" panose="02020603050405020304" pitchFamily="18" charset="0"/>
                        </a:rPr>
                        <a:t>Hur kan överbehandling uppmärksammas och undvikas?</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v-SE" sz="2400" dirty="0">
                          <a:effectLst/>
                          <a:latin typeface="Calibri" panose="020F0502020204030204" pitchFamily="34" charset="0"/>
                          <a:ea typeface="Calibri" panose="020F0502020204030204" pitchFamily="34" charset="0"/>
                          <a:cs typeface="Times New Roman" panose="02020603050405020304" pitchFamily="18" charset="0"/>
                        </a:rPr>
                        <a:t>Vilka styrmedel är mest lämpliga vid låg kostnad per behandling men stor samlad kostnad?</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4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5819286"/>
                  </a:ext>
                </a:extLst>
              </a:tr>
            </a:tbl>
          </a:graphicData>
        </a:graphic>
      </p:graphicFrame>
    </p:spTree>
    <p:extLst>
      <p:ext uri="{BB962C8B-B14F-4D97-AF65-F5344CB8AC3E}">
        <p14:creationId xmlns:p14="http://schemas.microsoft.com/office/powerpoint/2010/main" val="2619326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BBEC39-B7DE-462A-AA42-F7A0294F5A7D}"/>
              </a:ext>
            </a:extLst>
          </p:cNvPr>
          <p:cNvSpPr>
            <a:spLocks noGrp="1"/>
          </p:cNvSpPr>
          <p:nvPr>
            <p:ph type="title"/>
          </p:nvPr>
        </p:nvSpPr>
        <p:spPr/>
        <p:txBody>
          <a:bodyPr>
            <a:normAutofit fontScale="90000"/>
          </a:bodyPr>
          <a:lstStyle/>
          <a:p>
            <a:r>
              <a:rPr lang="sv-SE" dirty="0"/>
              <a:t>Case 7 – </a:t>
            </a:r>
            <a:br>
              <a:rPr lang="sv-SE" dirty="0"/>
            </a:br>
            <a:r>
              <a:rPr lang="sv-SE" dirty="0"/>
              <a:t>Läkemedel med mycket hög kostnad och liten patientgrupp</a:t>
            </a:r>
            <a:br>
              <a:rPr lang="sv-SE" dirty="0"/>
            </a:br>
            <a:endParaRPr lang="sv-SE" dirty="0"/>
          </a:p>
        </p:txBody>
      </p:sp>
      <p:graphicFrame>
        <p:nvGraphicFramePr>
          <p:cNvPr id="4" name="Platshållare för innehåll 3">
            <a:extLst>
              <a:ext uri="{FF2B5EF4-FFF2-40B4-BE49-F238E27FC236}">
                <a16:creationId xmlns:a16="http://schemas.microsoft.com/office/drawing/2014/main" id="{7823EE6A-0E7A-4624-A391-6D725BDC4FF9}"/>
              </a:ext>
            </a:extLst>
          </p:cNvPr>
          <p:cNvGraphicFramePr>
            <a:graphicFrameLocks noGrp="1"/>
          </p:cNvGraphicFramePr>
          <p:nvPr>
            <p:ph idx="1"/>
            <p:extLst>
              <p:ext uri="{D42A27DB-BD31-4B8C-83A1-F6EECF244321}">
                <p14:modId xmlns:p14="http://schemas.microsoft.com/office/powerpoint/2010/main" val="2962518870"/>
              </p:ext>
            </p:extLst>
          </p:nvPr>
        </p:nvGraphicFramePr>
        <p:xfrm>
          <a:off x="896702" y="1905492"/>
          <a:ext cx="9604150" cy="4425651"/>
        </p:xfrm>
        <a:graphic>
          <a:graphicData uri="http://schemas.openxmlformats.org/drawingml/2006/table">
            <a:tbl>
              <a:tblPr firstRow="1" firstCol="1" bandRow="1"/>
              <a:tblGrid>
                <a:gridCol w="3505117">
                  <a:extLst>
                    <a:ext uri="{9D8B030D-6E8A-4147-A177-3AD203B41FA5}">
                      <a16:colId xmlns:a16="http://schemas.microsoft.com/office/drawing/2014/main" val="2580928883"/>
                    </a:ext>
                  </a:extLst>
                </a:gridCol>
                <a:gridCol w="3330187">
                  <a:extLst>
                    <a:ext uri="{9D8B030D-6E8A-4147-A177-3AD203B41FA5}">
                      <a16:colId xmlns:a16="http://schemas.microsoft.com/office/drawing/2014/main" val="3859107234"/>
                    </a:ext>
                  </a:extLst>
                </a:gridCol>
                <a:gridCol w="2768846">
                  <a:extLst>
                    <a:ext uri="{9D8B030D-6E8A-4147-A177-3AD203B41FA5}">
                      <a16:colId xmlns:a16="http://schemas.microsoft.com/office/drawing/2014/main" val="1230905245"/>
                    </a:ext>
                  </a:extLst>
                </a:gridCol>
              </a:tblGrid>
              <a:tr h="297186">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Bakgrund</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dirty="0">
                          <a:effectLst/>
                          <a:latin typeface="Calibri" panose="020F0502020204030204" pitchFamily="34" charset="0"/>
                          <a:ea typeface="Calibri" panose="020F0502020204030204" pitchFamily="34" charset="0"/>
                          <a:cs typeface="Times New Roman" panose="02020603050405020304" pitchFamily="18" charset="0"/>
                        </a:rPr>
                        <a:t>Dilemma</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Diskussionsuppgift</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1903227"/>
                  </a:ext>
                </a:extLst>
              </a:tr>
              <a:tr h="4113993">
                <a:tc>
                  <a:txBody>
                    <a:bodyPr/>
                    <a:lstStyle/>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Ett avancerat läkemedel för en sällsynt sjukdom har nyligen lanserats. Behandlingen har mycket god klinisk effekt för en liten patientgrupp men är extremt kostsam och skulle ta en betydande del av läkemedelsbudgeten. Totala hälsoeffekten i populationen blir begränsad eftersom få patienter kvalificerar för behandlingen.</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Stor individuell nytta men låg total nytta i populationen.</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Kostnad per patient mycket hög.</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Tryck från patientorganisationer och nationella specialistcentra att snabbt införa behandlingen.</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a:effectLst/>
                          <a:latin typeface="Calibri" panose="020F0502020204030204" pitchFamily="34" charset="0"/>
                          <a:ea typeface="Calibri" panose="020F0502020204030204" pitchFamily="34" charset="0"/>
                          <a:cs typeface="Times New Roman" panose="02020603050405020304" pitchFamily="18" charset="0"/>
                        </a:rPr>
                        <a:t> </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bör behovs- och solidaritetsprincipen tillämpas i detta scenario?</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Vilka bedömningsgrunder bör användas när totalkostnaden är mycket hög men antalet patienter få?</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452330"/>
                  </a:ext>
                </a:extLst>
              </a:tr>
            </a:tbl>
          </a:graphicData>
        </a:graphic>
      </p:graphicFrame>
    </p:spTree>
    <p:extLst>
      <p:ext uri="{BB962C8B-B14F-4D97-AF65-F5344CB8AC3E}">
        <p14:creationId xmlns:p14="http://schemas.microsoft.com/office/powerpoint/2010/main" val="1436346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AA5F2D-D0FA-48DE-844D-FD6541523E53}"/>
              </a:ext>
            </a:extLst>
          </p:cNvPr>
          <p:cNvSpPr>
            <a:spLocks noGrp="1"/>
          </p:cNvSpPr>
          <p:nvPr>
            <p:ph type="title"/>
          </p:nvPr>
        </p:nvSpPr>
        <p:spPr/>
        <p:txBody>
          <a:bodyPr>
            <a:normAutofit fontScale="90000"/>
          </a:bodyPr>
          <a:lstStyle/>
          <a:p>
            <a:r>
              <a:rPr lang="sv-SE" dirty="0"/>
              <a:t>Case 8 – </a:t>
            </a:r>
            <a:br>
              <a:rPr lang="sv-SE" dirty="0"/>
            </a:br>
            <a:r>
              <a:rPr lang="sv-SE" dirty="0"/>
              <a:t>Samverkan mellan socialtjänst och psykiatri</a:t>
            </a:r>
            <a:br>
              <a:rPr lang="sv-SE" dirty="0"/>
            </a:br>
            <a:endParaRPr lang="sv-SE" dirty="0"/>
          </a:p>
        </p:txBody>
      </p:sp>
      <p:graphicFrame>
        <p:nvGraphicFramePr>
          <p:cNvPr id="4" name="Platshållare för innehåll 3">
            <a:extLst>
              <a:ext uri="{FF2B5EF4-FFF2-40B4-BE49-F238E27FC236}">
                <a16:creationId xmlns:a16="http://schemas.microsoft.com/office/drawing/2014/main" id="{641479C2-F5F7-4B6D-B746-0615BA7E682E}"/>
              </a:ext>
            </a:extLst>
          </p:cNvPr>
          <p:cNvGraphicFramePr>
            <a:graphicFrameLocks noGrp="1"/>
          </p:cNvGraphicFramePr>
          <p:nvPr>
            <p:ph idx="1"/>
            <p:extLst>
              <p:ext uri="{D42A27DB-BD31-4B8C-83A1-F6EECF244321}">
                <p14:modId xmlns:p14="http://schemas.microsoft.com/office/powerpoint/2010/main" val="1151890444"/>
              </p:ext>
            </p:extLst>
          </p:nvPr>
        </p:nvGraphicFramePr>
        <p:xfrm>
          <a:off x="890804" y="1610524"/>
          <a:ext cx="9863720" cy="4996752"/>
        </p:xfrm>
        <a:graphic>
          <a:graphicData uri="http://schemas.openxmlformats.org/drawingml/2006/table">
            <a:tbl>
              <a:tblPr firstRow="1" firstCol="1" bandRow="1"/>
              <a:tblGrid>
                <a:gridCol w="3599849">
                  <a:extLst>
                    <a:ext uri="{9D8B030D-6E8A-4147-A177-3AD203B41FA5}">
                      <a16:colId xmlns:a16="http://schemas.microsoft.com/office/drawing/2014/main" val="745010717"/>
                    </a:ext>
                  </a:extLst>
                </a:gridCol>
                <a:gridCol w="3420192">
                  <a:extLst>
                    <a:ext uri="{9D8B030D-6E8A-4147-A177-3AD203B41FA5}">
                      <a16:colId xmlns:a16="http://schemas.microsoft.com/office/drawing/2014/main" val="255565299"/>
                    </a:ext>
                  </a:extLst>
                </a:gridCol>
                <a:gridCol w="2843679">
                  <a:extLst>
                    <a:ext uri="{9D8B030D-6E8A-4147-A177-3AD203B41FA5}">
                      <a16:colId xmlns:a16="http://schemas.microsoft.com/office/drawing/2014/main" val="7432956"/>
                    </a:ext>
                  </a:extLst>
                </a:gridCol>
              </a:tblGrid>
              <a:tr h="481877">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Bakgrund</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Dilemma</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sv-SE" sz="2000" b="1">
                          <a:effectLst/>
                          <a:latin typeface="Calibri" panose="020F0502020204030204" pitchFamily="34" charset="0"/>
                          <a:ea typeface="Calibri" panose="020F0502020204030204" pitchFamily="34" charset="0"/>
                          <a:cs typeface="Times New Roman" panose="02020603050405020304" pitchFamily="18" charset="0"/>
                        </a:rPr>
                        <a:t>Diskussionsuppgift</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0902370"/>
                  </a:ext>
                </a:extLst>
              </a:tr>
              <a:tr h="4514875">
                <a:tc>
                  <a:txBody>
                    <a:bodyPr/>
                    <a:lstStyle/>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En patient med komplex psykiatrisk problematik och omfattande social utsatthet behöver samordnade insatser. Socialtjänsten och psykiatrin har olika uppfattningar om vem som ska prioritera stödinsatsen först. Samtidigt riskerar patienten att hamna mellan stolarna.</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Otydligt ansvar mellan huvudmän.</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Bristande samverkan leder till fördröjd behandling.</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sv-SE" sz="2000">
                          <a:effectLst/>
                          <a:latin typeface="Calibri" panose="020F0502020204030204" pitchFamily="34" charset="0"/>
                          <a:ea typeface="Calibri" panose="020F0502020204030204" pitchFamily="34" charset="0"/>
                          <a:cs typeface="Times New Roman" panose="02020603050405020304" pitchFamily="18" charset="0"/>
                        </a:rPr>
                        <a:t>Risk för förnyad kris eller inläggning.</a:t>
                      </a:r>
                      <a:endParaRPr lang="sv-SE"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bör prioriteringar hanteras när flera aktörer delar ansvar?</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sv-SE" sz="2000" dirty="0">
                          <a:effectLst/>
                          <a:latin typeface="Calibri" panose="020F0502020204030204" pitchFamily="34" charset="0"/>
                          <a:ea typeface="Calibri" panose="020F0502020204030204" pitchFamily="34" charset="0"/>
                          <a:cs typeface="Times New Roman" panose="02020603050405020304" pitchFamily="18" charset="0"/>
                        </a:rPr>
                        <a:t>Hur säkerställs att patientens behov blir styrande?</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2000" dirty="0">
                          <a:effectLst/>
                          <a:latin typeface="Calibri" panose="020F0502020204030204" pitchFamily="34" charset="0"/>
                          <a:ea typeface="Calibri" panose="020F0502020204030204" pitchFamily="34" charset="0"/>
                          <a:cs typeface="Times New Roman" panose="02020603050405020304" pitchFamily="18" charset="0"/>
                        </a:rPr>
                        <a:t> </a:t>
                      </a:r>
                      <a:endParaRPr lang="sv-SE"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9134540"/>
                  </a:ext>
                </a:extLst>
              </a:tr>
            </a:tbl>
          </a:graphicData>
        </a:graphic>
      </p:graphicFrame>
    </p:spTree>
    <p:extLst>
      <p:ext uri="{BB962C8B-B14F-4D97-AF65-F5344CB8AC3E}">
        <p14:creationId xmlns:p14="http://schemas.microsoft.com/office/powerpoint/2010/main" val="75068630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837</Words>
  <Application>Microsoft Office PowerPoint</Application>
  <PresentationFormat>Bredbild</PresentationFormat>
  <Paragraphs>109</Paragraphs>
  <Slides>9</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9</vt:i4>
      </vt:variant>
    </vt:vector>
  </HeadingPairs>
  <TitlesOfParts>
    <vt:vector size="16" baseType="lpstr">
      <vt:lpstr>Arial</vt:lpstr>
      <vt:lpstr>Calibri</vt:lpstr>
      <vt:lpstr>Calibri Light</vt:lpstr>
      <vt:lpstr>Symbol</vt:lpstr>
      <vt:lpstr>Times New Roman</vt:lpstr>
      <vt:lpstr>Wingdings</vt:lpstr>
      <vt:lpstr>Office-tema</vt:lpstr>
      <vt:lpstr>Medicinska Kommitténs Workshop Prioriteringar och Hälsoekonomi 2026</vt:lpstr>
      <vt:lpstr>Case 1 –  Teknisk innovation med svagt hälsoekonomiskt underlag </vt:lpstr>
      <vt:lpstr>Case 2 –  Individens behov kontra genomsnittseffekter i riktlinjer</vt:lpstr>
      <vt:lpstr>Case 3 –  Ojämlik förskrivning av ett dyrt läkemedel </vt:lpstr>
      <vt:lpstr>Case 4 –  Ny behandling mot svår kronisk sjukdom </vt:lpstr>
      <vt:lpstr>Case 5 –  Ökade kostnader för utredningar i primärvården </vt:lpstr>
      <vt:lpstr>Case 6 - Överanvändning av en etablerad behandling </vt:lpstr>
      <vt:lpstr>Case 7 –  Läkemedel med mycket hög kostnad och liten patientgrupp </vt:lpstr>
      <vt:lpstr>Case 8 –  Samverkan mellan socialtjänst och psykiatri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Stern Sandra RSS forskningsenheten</dc:creator>
  <cp:lastModifiedBy>Engvall Christina HSJ uppföljn o kvalitet</cp:lastModifiedBy>
  <cp:revision>7</cp:revision>
  <cp:lastPrinted>2026-04-21T07:26:01Z</cp:lastPrinted>
  <dcterms:created xsi:type="dcterms:W3CDTF">2026-04-16T09:49:16Z</dcterms:created>
  <dcterms:modified xsi:type="dcterms:W3CDTF">2026-07-02T08:11:11Z</dcterms:modified>
</cp:coreProperties>
</file>