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317" r:id="rId4"/>
    <p:sldId id="265" r:id="rId5"/>
    <p:sldId id="4068" r:id="rId6"/>
    <p:sldId id="4071" r:id="rId7"/>
    <p:sldId id="4057" r:id="rId8"/>
    <p:sldId id="4064" r:id="rId9"/>
    <p:sldId id="4067" r:id="rId10"/>
    <p:sldId id="4070" r:id="rId11"/>
    <p:sldId id="285" r:id="rId12"/>
    <p:sldId id="342" r:id="rId13"/>
    <p:sldId id="4045" r:id="rId14"/>
    <p:sldId id="4048" r:id="rId15"/>
    <p:sldId id="4069" r:id="rId16"/>
    <p:sldId id="4059" r:id="rId17"/>
    <p:sldId id="4060" r:id="rId18"/>
    <p:sldId id="4061" r:id="rId19"/>
    <p:sldId id="4062" r:id="rId20"/>
    <p:sldId id="4065" r:id="rId21"/>
    <p:sldId id="4056" r:id="rId22"/>
    <p:sldId id="4066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76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798E8-B0A5-451F-8117-022B6CEAA5F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AC8E683-2D5A-40D5-8457-0C0E72781E0F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/>
            <a:t>KS</a:t>
          </a:r>
        </a:p>
      </dgm:t>
    </dgm:pt>
    <dgm:pt modelId="{2AF8BA8E-8CF7-410D-928B-486B517331CF}" type="parTrans" cxnId="{2F75D3B9-7B5F-419B-B82E-465F7CA3DA76}">
      <dgm:prSet/>
      <dgm:spPr/>
      <dgm:t>
        <a:bodyPr/>
        <a:lstStyle/>
        <a:p>
          <a:endParaRPr lang="sv-SE"/>
        </a:p>
      </dgm:t>
    </dgm:pt>
    <dgm:pt modelId="{EC0E4B8A-A7EA-4E9B-B6EF-8115BD36C05C}" type="sibTrans" cxnId="{2F75D3B9-7B5F-419B-B82E-465F7CA3DA76}">
      <dgm:prSet/>
      <dgm:spPr/>
      <dgm:t>
        <a:bodyPr/>
        <a:lstStyle/>
        <a:p>
          <a:endParaRPr lang="sv-SE"/>
        </a:p>
      </dgm:t>
    </dgm:pt>
    <dgm:pt modelId="{68B996D4-F9D1-48CC-B0FF-453C3B495BF8}">
      <dgm:prSet phldrT="[Text]" custT="1"/>
      <dgm:spPr/>
      <dgm:t>
        <a:bodyPr/>
        <a:lstStyle/>
        <a:p>
          <a:r>
            <a:rPr lang="sv-SE" sz="2400" dirty="0" err="1"/>
            <a:t>Med-arbetare</a:t>
          </a:r>
          <a:endParaRPr lang="sv-SE" sz="2400" dirty="0"/>
        </a:p>
      </dgm:t>
    </dgm:pt>
    <dgm:pt modelId="{74DE9866-E52A-4E87-A945-F5A5F335F50D}" type="parTrans" cxnId="{636D2C27-1176-4575-A2FA-C25C93840551}">
      <dgm:prSet/>
      <dgm:spPr/>
      <dgm:t>
        <a:bodyPr/>
        <a:lstStyle/>
        <a:p>
          <a:endParaRPr lang="sv-SE"/>
        </a:p>
      </dgm:t>
    </dgm:pt>
    <dgm:pt modelId="{783E5DA0-4782-460A-8F7A-50BBD5706500}" type="sibTrans" cxnId="{636D2C27-1176-4575-A2FA-C25C93840551}">
      <dgm:prSet/>
      <dgm:spPr/>
      <dgm:t>
        <a:bodyPr/>
        <a:lstStyle/>
        <a:p>
          <a:endParaRPr lang="sv-SE"/>
        </a:p>
      </dgm:t>
    </dgm:pt>
    <dgm:pt modelId="{5E2140B5-9381-4C05-9449-ABD1EA9FDBC5}">
      <dgm:prSet phldrT="[Text]" custT="1"/>
      <dgm:spPr/>
      <dgm:t>
        <a:bodyPr/>
        <a:lstStyle/>
        <a:p>
          <a:r>
            <a:rPr lang="sv-SE" sz="2800" dirty="0"/>
            <a:t>Linje</a:t>
          </a:r>
          <a:endParaRPr lang="sv-SE" sz="2100" dirty="0"/>
        </a:p>
      </dgm:t>
    </dgm:pt>
    <dgm:pt modelId="{49AFB6AB-EF7C-4CD5-9A36-2CB82012704C}" type="parTrans" cxnId="{70AB7D8D-CAC6-42CD-B8E6-0F38AE8A4995}">
      <dgm:prSet/>
      <dgm:spPr/>
      <dgm:t>
        <a:bodyPr/>
        <a:lstStyle/>
        <a:p>
          <a:endParaRPr lang="sv-SE"/>
        </a:p>
      </dgm:t>
    </dgm:pt>
    <dgm:pt modelId="{E336EE5E-3EC3-44F5-A351-A46139CFBBF1}" type="sibTrans" cxnId="{70AB7D8D-CAC6-42CD-B8E6-0F38AE8A4995}">
      <dgm:prSet/>
      <dgm:spPr/>
      <dgm:t>
        <a:bodyPr/>
        <a:lstStyle/>
        <a:p>
          <a:endParaRPr lang="sv-SE"/>
        </a:p>
      </dgm:t>
    </dgm:pt>
    <dgm:pt modelId="{35211060-6982-4FB5-9CC1-D774D6FDA8C9}">
      <dgm:prSet phldrT="[Text]" custT="1"/>
      <dgm:spPr/>
      <dgm:t>
        <a:bodyPr/>
        <a:lstStyle/>
        <a:p>
          <a:r>
            <a:rPr lang="sv-SE" sz="2800" dirty="0"/>
            <a:t>Politik</a:t>
          </a:r>
          <a:endParaRPr lang="sv-SE" sz="2100" dirty="0"/>
        </a:p>
      </dgm:t>
    </dgm:pt>
    <dgm:pt modelId="{392F4384-9E3F-4C83-914D-6FEBA37E8DAE}" type="parTrans" cxnId="{C500C73F-5BE6-4CC1-A945-E3693ABB845F}">
      <dgm:prSet/>
      <dgm:spPr/>
      <dgm:t>
        <a:bodyPr/>
        <a:lstStyle/>
        <a:p>
          <a:endParaRPr lang="sv-SE"/>
        </a:p>
      </dgm:t>
    </dgm:pt>
    <dgm:pt modelId="{8F8FA42F-6FC3-482F-B6C5-6DAC6CFE7C33}" type="sibTrans" cxnId="{C500C73F-5BE6-4CC1-A945-E3693ABB845F}">
      <dgm:prSet/>
      <dgm:spPr/>
      <dgm:t>
        <a:bodyPr/>
        <a:lstStyle/>
        <a:p>
          <a:endParaRPr lang="sv-SE"/>
        </a:p>
      </dgm:t>
    </dgm:pt>
    <dgm:pt modelId="{9CC06689-9EE0-4AEE-8D42-117380F0B896}">
      <dgm:prSet phldrT="[Text]" custT="1"/>
      <dgm:spPr/>
      <dgm:t>
        <a:bodyPr/>
        <a:lstStyle/>
        <a:p>
          <a:r>
            <a:rPr lang="sv-SE" sz="2800" dirty="0" err="1"/>
            <a:t>Prio</a:t>
          </a:r>
          <a:endParaRPr lang="sv-SE" sz="2100" dirty="0"/>
        </a:p>
      </dgm:t>
    </dgm:pt>
    <dgm:pt modelId="{3A2776A1-AD60-482F-8EC9-CFCAC228F9D8}" type="parTrans" cxnId="{88E704FA-E7AD-42C0-827C-A656B38399AD}">
      <dgm:prSet/>
      <dgm:spPr/>
      <dgm:t>
        <a:bodyPr/>
        <a:lstStyle/>
        <a:p>
          <a:endParaRPr lang="sv-SE"/>
        </a:p>
      </dgm:t>
    </dgm:pt>
    <dgm:pt modelId="{B8AF2B3C-EF08-44F6-BA1F-A936CFE8B13A}" type="sibTrans" cxnId="{88E704FA-E7AD-42C0-827C-A656B38399AD}">
      <dgm:prSet/>
      <dgm:spPr/>
      <dgm:t>
        <a:bodyPr/>
        <a:lstStyle/>
        <a:p>
          <a:endParaRPr lang="sv-SE"/>
        </a:p>
      </dgm:t>
    </dgm:pt>
    <dgm:pt modelId="{4B9F1AB0-B2E2-40E3-8E67-4ABFD516ED79}">
      <dgm:prSet phldrT="[Text]" custT="1"/>
      <dgm:spPr/>
      <dgm:t>
        <a:bodyPr/>
        <a:lstStyle/>
        <a:p>
          <a:r>
            <a:rPr lang="sv-SE" sz="2800" dirty="0"/>
            <a:t>HTA</a:t>
          </a:r>
          <a:endParaRPr lang="sv-SE" sz="2100" dirty="0"/>
        </a:p>
      </dgm:t>
    </dgm:pt>
    <dgm:pt modelId="{A425D532-CB3B-49AF-8F1D-D45CCF6477A9}" type="parTrans" cxnId="{40133C88-E8D9-40E0-8762-E958703AAA33}">
      <dgm:prSet/>
      <dgm:spPr/>
      <dgm:t>
        <a:bodyPr/>
        <a:lstStyle/>
        <a:p>
          <a:endParaRPr lang="sv-SE"/>
        </a:p>
      </dgm:t>
    </dgm:pt>
    <dgm:pt modelId="{922F74BF-0129-42B5-8C35-D6CB14411B20}" type="sibTrans" cxnId="{40133C88-E8D9-40E0-8762-E958703AAA33}">
      <dgm:prSet/>
      <dgm:spPr/>
      <dgm:t>
        <a:bodyPr/>
        <a:lstStyle/>
        <a:p>
          <a:endParaRPr lang="sv-SE"/>
        </a:p>
      </dgm:t>
    </dgm:pt>
    <dgm:pt modelId="{DE099900-8920-45D4-8325-3EFDF71BFC04}">
      <dgm:prSet phldrT="[Text]" custT="1"/>
      <dgm:spPr/>
      <dgm:t>
        <a:bodyPr/>
        <a:lstStyle/>
        <a:p>
          <a:r>
            <a:rPr lang="sv-SE" sz="2400" dirty="0"/>
            <a:t>Patient</a:t>
          </a:r>
          <a:endParaRPr lang="sv-SE" sz="2100" dirty="0"/>
        </a:p>
      </dgm:t>
    </dgm:pt>
    <dgm:pt modelId="{316314E7-DC8B-4608-8FD6-DBAF72338F4D}" type="parTrans" cxnId="{F9323EE1-7728-48D7-8F16-E878A620B95E}">
      <dgm:prSet/>
      <dgm:spPr/>
      <dgm:t>
        <a:bodyPr/>
        <a:lstStyle/>
        <a:p>
          <a:endParaRPr lang="sv-SE"/>
        </a:p>
      </dgm:t>
    </dgm:pt>
    <dgm:pt modelId="{F877A3EE-3D37-48C4-8EED-69F90F36D188}" type="sibTrans" cxnId="{F9323EE1-7728-48D7-8F16-E878A620B95E}">
      <dgm:prSet/>
      <dgm:spPr/>
      <dgm:t>
        <a:bodyPr/>
        <a:lstStyle/>
        <a:p>
          <a:endParaRPr lang="sv-SE"/>
        </a:p>
      </dgm:t>
    </dgm:pt>
    <dgm:pt modelId="{2183BB28-9776-44DA-9FA2-C3FF58B849DA}" type="pres">
      <dgm:prSet presAssocID="{CB6798E8-B0A5-451F-8117-022B6CEAA5F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EDA2BB-B13F-491D-BD61-AF32A3EDC487}" type="pres">
      <dgm:prSet presAssocID="{DAC8E683-2D5A-40D5-8457-0C0E72781E0F}" presName="centerShape" presStyleLbl="node0" presStyleIdx="0" presStyleCnt="1"/>
      <dgm:spPr/>
    </dgm:pt>
    <dgm:pt modelId="{E905D878-455F-426A-81CB-60838DAB2915}" type="pres">
      <dgm:prSet presAssocID="{74DE9866-E52A-4E87-A945-F5A5F335F50D}" presName="parTrans" presStyleLbl="sibTrans2D1" presStyleIdx="0" presStyleCnt="6"/>
      <dgm:spPr/>
    </dgm:pt>
    <dgm:pt modelId="{FC036021-C280-41DD-9B50-A00D481A7B7E}" type="pres">
      <dgm:prSet presAssocID="{74DE9866-E52A-4E87-A945-F5A5F335F50D}" presName="connectorText" presStyleLbl="sibTrans2D1" presStyleIdx="0" presStyleCnt="6"/>
      <dgm:spPr/>
    </dgm:pt>
    <dgm:pt modelId="{E4EED717-5760-404D-BF39-236335F8844D}" type="pres">
      <dgm:prSet presAssocID="{68B996D4-F9D1-48CC-B0FF-453C3B495BF8}" presName="node" presStyleLbl="node1" presStyleIdx="0" presStyleCnt="6" custRadScaleRad="102302">
        <dgm:presLayoutVars>
          <dgm:bulletEnabled val="1"/>
        </dgm:presLayoutVars>
      </dgm:prSet>
      <dgm:spPr/>
    </dgm:pt>
    <dgm:pt modelId="{33251951-455F-4DF4-BF0D-1F29B625E0B6}" type="pres">
      <dgm:prSet presAssocID="{49AFB6AB-EF7C-4CD5-9A36-2CB82012704C}" presName="parTrans" presStyleLbl="sibTrans2D1" presStyleIdx="1" presStyleCnt="6"/>
      <dgm:spPr/>
    </dgm:pt>
    <dgm:pt modelId="{F335F727-0FDE-4308-AEE4-EDC759DCEF16}" type="pres">
      <dgm:prSet presAssocID="{49AFB6AB-EF7C-4CD5-9A36-2CB82012704C}" presName="connectorText" presStyleLbl="sibTrans2D1" presStyleIdx="1" presStyleCnt="6"/>
      <dgm:spPr/>
    </dgm:pt>
    <dgm:pt modelId="{EBD90909-4BDB-4401-9909-C91097D61FDB}" type="pres">
      <dgm:prSet presAssocID="{5E2140B5-9381-4C05-9449-ABD1EA9FDBC5}" presName="node" presStyleLbl="node1" presStyleIdx="1" presStyleCnt="6">
        <dgm:presLayoutVars>
          <dgm:bulletEnabled val="1"/>
        </dgm:presLayoutVars>
      </dgm:prSet>
      <dgm:spPr/>
    </dgm:pt>
    <dgm:pt modelId="{237DFBD9-1639-40D9-AEA9-7989EA178C4A}" type="pres">
      <dgm:prSet presAssocID="{392F4384-9E3F-4C83-914D-6FEBA37E8DAE}" presName="parTrans" presStyleLbl="sibTrans2D1" presStyleIdx="2" presStyleCnt="6"/>
      <dgm:spPr/>
    </dgm:pt>
    <dgm:pt modelId="{BECD724E-A57B-4FFF-B17B-CDC102FFFEC0}" type="pres">
      <dgm:prSet presAssocID="{392F4384-9E3F-4C83-914D-6FEBA37E8DAE}" presName="connectorText" presStyleLbl="sibTrans2D1" presStyleIdx="2" presStyleCnt="6"/>
      <dgm:spPr/>
    </dgm:pt>
    <dgm:pt modelId="{B481A3E1-6277-4447-A18F-ABE758C56330}" type="pres">
      <dgm:prSet presAssocID="{35211060-6982-4FB5-9CC1-D774D6FDA8C9}" presName="node" presStyleLbl="node1" presStyleIdx="2" presStyleCnt="6">
        <dgm:presLayoutVars>
          <dgm:bulletEnabled val="1"/>
        </dgm:presLayoutVars>
      </dgm:prSet>
      <dgm:spPr/>
    </dgm:pt>
    <dgm:pt modelId="{C12C2985-B096-48D6-B272-1D6D834A8537}" type="pres">
      <dgm:prSet presAssocID="{3A2776A1-AD60-482F-8EC9-CFCAC228F9D8}" presName="parTrans" presStyleLbl="sibTrans2D1" presStyleIdx="3" presStyleCnt="6"/>
      <dgm:spPr/>
    </dgm:pt>
    <dgm:pt modelId="{94CC8189-ADBE-4391-8EA3-F82F7FABCCD2}" type="pres">
      <dgm:prSet presAssocID="{3A2776A1-AD60-482F-8EC9-CFCAC228F9D8}" presName="connectorText" presStyleLbl="sibTrans2D1" presStyleIdx="3" presStyleCnt="6"/>
      <dgm:spPr/>
    </dgm:pt>
    <dgm:pt modelId="{F48CBA49-FD81-4F37-BCA6-EDDB1BF8928A}" type="pres">
      <dgm:prSet presAssocID="{9CC06689-9EE0-4AEE-8D42-117380F0B896}" presName="node" presStyleLbl="node1" presStyleIdx="3" presStyleCnt="6">
        <dgm:presLayoutVars>
          <dgm:bulletEnabled val="1"/>
        </dgm:presLayoutVars>
      </dgm:prSet>
      <dgm:spPr/>
    </dgm:pt>
    <dgm:pt modelId="{34E59DAF-67BA-454C-A87D-AD833BFA416B}" type="pres">
      <dgm:prSet presAssocID="{A425D532-CB3B-49AF-8F1D-D45CCF6477A9}" presName="parTrans" presStyleLbl="sibTrans2D1" presStyleIdx="4" presStyleCnt="6"/>
      <dgm:spPr/>
    </dgm:pt>
    <dgm:pt modelId="{88443C55-25D3-4A04-9661-5C2E92409DC6}" type="pres">
      <dgm:prSet presAssocID="{A425D532-CB3B-49AF-8F1D-D45CCF6477A9}" presName="connectorText" presStyleLbl="sibTrans2D1" presStyleIdx="4" presStyleCnt="6"/>
      <dgm:spPr/>
    </dgm:pt>
    <dgm:pt modelId="{EFB336EF-C0A1-4D0D-AFD7-EC9229E1CA00}" type="pres">
      <dgm:prSet presAssocID="{4B9F1AB0-B2E2-40E3-8E67-4ABFD516ED79}" presName="node" presStyleLbl="node1" presStyleIdx="4" presStyleCnt="6">
        <dgm:presLayoutVars>
          <dgm:bulletEnabled val="1"/>
        </dgm:presLayoutVars>
      </dgm:prSet>
      <dgm:spPr/>
    </dgm:pt>
    <dgm:pt modelId="{AA4975A4-11B7-43C1-906F-81DF0FA08CF1}" type="pres">
      <dgm:prSet presAssocID="{316314E7-DC8B-4608-8FD6-DBAF72338F4D}" presName="parTrans" presStyleLbl="sibTrans2D1" presStyleIdx="5" presStyleCnt="6"/>
      <dgm:spPr/>
    </dgm:pt>
    <dgm:pt modelId="{482DC402-BCA6-44CF-840E-81B16CE14D38}" type="pres">
      <dgm:prSet presAssocID="{316314E7-DC8B-4608-8FD6-DBAF72338F4D}" presName="connectorText" presStyleLbl="sibTrans2D1" presStyleIdx="5" presStyleCnt="6"/>
      <dgm:spPr/>
    </dgm:pt>
    <dgm:pt modelId="{F0F77234-3EA2-4BEC-BC69-A50992FFA202}" type="pres">
      <dgm:prSet presAssocID="{DE099900-8920-45D4-8325-3EFDF71BFC04}" presName="node" presStyleLbl="node1" presStyleIdx="5" presStyleCnt="6">
        <dgm:presLayoutVars>
          <dgm:bulletEnabled val="1"/>
        </dgm:presLayoutVars>
      </dgm:prSet>
      <dgm:spPr/>
    </dgm:pt>
  </dgm:ptLst>
  <dgm:cxnLst>
    <dgm:cxn modelId="{82411307-EA8D-4921-9959-17C91DA1818D}" type="presOf" srcId="{DAC8E683-2D5A-40D5-8457-0C0E72781E0F}" destId="{94EDA2BB-B13F-491D-BD61-AF32A3EDC487}" srcOrd="0" destOrd="0" presId="urn:microsoft.com/office/officeart/2005/8/layout/radial5"/>
    <dgm:cxn modelId="{E5212027-F507-480C-88C2-B18BB005BF20}" type="presOf" srcId="{74DE9866-E52A-4E87-A945-F5A5F335F50D}" destId="{FC036021-C280-41DD-9B50-A00D481A7B7E}" srcOrd="1" destOrd="0" presId="urn:microsoft.com/office/officeart/2005/8/layout/radial5"/>
    <dgm:cxn modelId="{636D2C27-1176-4575-A2FA-C25C93840551}" srcId="{DAC8E683-2D5A-40D5-8457-0C0E72781E0F}" destId="{68B996D4-F9D1-48CC-B0FF-453C3B495BF8}" srcOrd="0" destOrd="0" parTransId="{74DE9866-E52A-4E87-A945-F5A5F335F50D}" sibTransId="{783E5DA0-4782-460A-8F7A-50BBD5706500}"/>
    <dgm:cxn modelId="{024C1A30-8904-4F7A-BD7E-656E398CCAED}" type="presOf" srcId="{A425D532-CB3B-49AF-8F1D-D45CCF6477A9}" destId="{34E59DAF-67BA-454C-A87D-AD833BFA416B}" srcOrd="0" destOrd="0" presId="urn:microsoft.com/office/officeart/2005/8/layout/radial5"/>
    <dgm:cxn modelId="{27378236-CE90-4BB3-B342-2129F8D27D5C}" type="presOf" srcId="{74DE9866-E52A-4E87-A945-F5A5F335F50D}" destId="{E905D878-455F-426A-81CB-60838DAB2915}" srcOrd="0" destOrd="0" presId="urn:microsoft.com/office/officeart/2005/8/layout/radial5"/>
    <dgm:cxn modelId="{93E7ED3C-D1B9-43F2-96A3-BF7C70C72C4D}" type="presOf" srcId="{5E2140B5-9381-4C05-9449-ABD1EA9FDBC5}" destId="{EBD90909-4BDB-4401-9909-C91097D61FDB}" srcOrd="0" destOrd="0" presId="urn:microsoft.com/office/officeart/2005/8/layout/radial5"/>
    <dgm:cxn modelId="{C500C73F-5BE6-4CC1-A945-E3693ABB845F}" srcId="{DAC8E683-2D5A-40D5-8457-0C0E72781E0F}" destId="{35211060-6982-4FB5-9CC1-D774D6FDA8C9}" srcOrd="2" destOrd="0" parTransId="{392F4384-9E3F-4C83-914D-6FEBA37E8DAE}" sibTransId="{8F8FA42F-6FC3-482F-B6C5-6DAC6CFE7C33}"/>
    <dgm:cxn modelId="{1FE6E361-0F7B-4A6D-98C5-A61069E25EE8}" type="presOf" srcId="{3A2776A1-AD60-482F-8EC9-CFCAC228F9D8}" destId="{C12C2985-B096-48D6-B272-1D6D834A8537}" srcOrd="0" destOrd="0" presId="urn:microsoft.com/office/officeart/2005/8/layout/radial5"/>
    <dgm:cxn modelId="{F9F5C664-5C5F-4A1C-B539-9F6820DAFDA0}" type="presOf" srcId="{68B996D4-F9D1-48CC-B0FF-453C3B495BF8}" destId="{E4EED717-5760-404D-BF39-236335F8844D}" srcOrd="0" destOrd="0" presId="urn:microsoft.com/office/officeart/2005/8/layout/radial5"/>
    <dgm:cxn modelId="{BB25E06A-3EEF-47F2-AE5D-B93020695057}" type="presOf" srcId="{316314E7-DC8B-4608-8FD6-DBAF72338F4D}" destId="{482DC402-BCA6-44CF-840E-81B16CE14D38}" srcOrd="1" destOrd="0" presId="urn:microsoft.com/office/officeart/2005/8/layout/radial5"/>
    <dgm:cxn modelId="{B09A7A6B-57D9-464B-8C74-46FACA645A64}" type="presOf" srcId="{35211060-6982-4FB5-9CC1-D774D6FDA8C9}" destId="{B481A3E1-6277-4447-A18F-ABE758C56330}" srcOrd="0" destOrd="0" presId="urn:microsoft.com/office/officeart/2005/8/layout/radial5"/>
    <dgm:cxn modelId="{1B7FBF77-63E5-4D74-91D2-284793753E19}" type="presOf" srcId="{CB6798E8-B0A5-451F-8117-022B6CEAA5FB}" destId="{2183BB28-9776-44DA-9FA2-C3FF58B849DA}" srcOrd="0" destOrd="0" presId="urn:microsoft.com/office/officeart/2005/8/layout/radial5"/>
    <dgm:cxn modelId="{A666E257-F133-47DA-B244-1E59E309A31D}" type="presOf" srcId="{316314E7-DC8B-4608-8FD6-DBAF72338F4D}" destId="{AA4975A4-11B7-43C1-906F-81DF0FA08CF1}" srcOrd="0" destOrd="0" presId="urn:microsoft.com/office/officeart/2005/8/layout/radial5"/>
    <dgm:cxn modelId="{51BB8882-1A5A-4BA6-BB5E-FACCA302CE32}" type="presOf" srcId="{4B9F1AB0-B2E2-40E3-8E67-4ABFD516ED79}" destId="{EFB336EF-C0A1-4D0D-AFD7-EC9229E1CA00}" srcOrd="0" destOrd="0" presId="urn:microsoft.com/office/officeart/2005/8/layout/radial5"/>
    <dgm:cxn modelId="{8703AB83-3974-4B0A-8CB7-7ABA5469F548}" type="presOf" srcId="{DE099900-8920-45D4-8325-3EFDF71BFC04}" destId="{F0F77234-3EA2-4BEC-BC69-A50992FFA202}" srcOrd="0" destOrd="0" presId="urn:microsoft.com/office/officeart/2005/8/layout/radial5"/>
    <dgm:cxn modelId="{40133C88-E8D9-40E0-8762-E958703AAA33}" srcId="{DAC8E683-2D5A-40D5-8457-0C0E72781E0F}" destId="{4B9F1AB0-B2E2-40E3-8E67-4ABFD516ED79}" srcOrd="4" destOrd="0" parTransId="{A425D532-CB3B-49AF-8F1D-D45CCF6477A9}" sibTransId="{922F74BF-0129-42B5-8C35-D6CB14411B20}"/>
    <dgm:cxn modelId="{70AB7D8D-CAC6-42CD-B8E6-0F38AE8A4995}" srcId="{DAC8E683-2D5A-40D5-8457-0C0E72781E0F}" destId="{5E2140B5-9381-4C05-9449-ABD1EA9FDBC5}" srcOrd="1" destOrd="0" parTransId="{49AFB6AB-EF7C-4CD5-9A36-2CB82012704C}" sibTransId="{E336EE5E-3EC3-44F5-A351-A46139CFBBF1}"/>
    <dgm:cxn modelId="{2F75D3B9-7B5F-419B-B82E-465F7CA3DA76}" srcId="{CB6798E8-B0A5-451F-8117-022B6CEAA5FB}" destId="{DAC8E683-2D5A-40D5-8457-0C0E72781E0F}" srcOrd="0" destOrd="0" parTransId="{2AF8BA8E-8CF7-410D-928B-486B517331CF}" sibTransId="{EC0E4B8A-A7EA-4E9B-B6EF-8115BD36C05C}"/>
    <dgm:cxn modelId="{19723EBB-DB16-45E2-829A-30C2FA7EBA00}" type="presOf" srcId="{49AFB6AB-EF7C-4CD5-9A36-2CB82012704C}" destId="{F335F727-0FDE-4308-AEE4-EDC759DCEF16}" srcOrd="1" destOrd="0" presId="urn:microsoft.com/office/officeart/2005/8/layout/radial5"/>
    <dgm:cxn modelId="{33BAF6C1-4172-45FC-8253-CACF2DC63383}" type="presOf" srcId="{49AFB6AB-EF7C-4CD5-9A36-2CB82012704C}" destId="{33251951-455F-4DF4-BF0D-1F29B625E0B6}" srcOrd="0" destOrd="0" presId="urn:microsoft.com/office/officeart/2005/8/layout/radial5"/>
    <dgm:cxn modelId="{F9323EE1-7728-48D7-8F16-E878A620B95E}" srcId="{DAC8E683-2D5A-40D5-8457-0C0E72781E0F}" destId="{DE099900-8920-45D4-8325-3EFDF71BFC04}" srcOrd="5" destOrd="0" parTransId="{316314E7-DC8B-4608-8FD6-DBAF72338F4D}" sibTransId="{F877A3EE-3D37-48C4-8EED-69F90F36D188}"/>
    <dgm:cxn modelId="{CB1704E9-1DBD-4F9C-9B94-C1869E12421C}" type="presOf" srcId="{A425D532-CB3B-49AF-8F1D-D45CCF6477A9}" destId="{88443C55-25D3-4A04-9661-5C2E92409DC6}" srcOrd="1" destOrd="0" presId="urn:microsoft.com/office/officeart/2005/8/layout/radial5"/>
    <dgm:cxn modelId="{B25F7AEC-D279-41A0-9960-B043F2D2E48E}" type="presOf" srcId="{9CC06689-9EE0-4AEE-8D42-117380F0B896}" destId="{F48CBA49-FD81-4F37-BCA6-EDDB1BF8928A}" srcOrd="0" destOrd="0" presId="urn:microsoft.com/office/officeart/2005/8/layout/radial5"/>
    <dgm:cxn modelId="{C7F198EF-DF91-439C-83D6-276AAA796AC2}" type="presOf" srcId="{3A2776A1-AD60-482F-8EC9-CFCAC228F9D8}" destId="{94CC8189-ADBE-4391-8EA3-F82F7FABCCD2}" srcOrd="1" destOrd="0" presId="urn:microsoft.com/office/officeart/2005/8/layout/radial5"/>
    <dgm:cxn modelId="{7D8A40F0-7FC9-4E3C-BB2E-83E995EC9DFD}" type="presOf" srcId="{392F4384-9E3F-4C83-914D-6FEBA37E8DAE}" destId="{BECD724E-A57B-4FFF-B17B-CDC102FFFEC0}" srcOrd="1" destOrd="0" presId="urn:microsoft.com/office/officeart/2005/8/layout/radial5"/>
    <dgm:cxn modelId="{88E704FA-E7AD-42C0-827C-A656B38399AD}" srcId="{DAC8E683-2D5A-40D5-8457-0C0E72781E0F}" destId="{9CC06689-9EE0-4AEE-8D42-117380F0B896}" srcOrd="3" destOrd="0" parTransId="{3A2776A1-AD60-482F-8EC9-CFCAC228F9D8}" sibTransId="{B8AF2B3C-EF08-44F6-BA1F-A936CFE8B13A}"/>
    <dgm:cxn modelId="{9D3B09FC-B351-4C6D-BF9E-DD3ACAB35539}" type="presOf" srcId="{392F4384-9E3F-4C83-914D-6FEBA37E8DAE}" destId="{237DFBD9-1639-40D9-AEA9-7989EA178C4A}" srcOrd="0" destOrd="0" presId="urn:microsoft.com/office/officeart/2005/8/layout/radial5"/>
    <dgm:cxn modelId="{16097556-FADF-4C64-B13A-240CD662D45F}" type="presParOf" srcId="{2183BB28-9776-44DA-9FA2-C3FF58B849DA}" destId="{94EDA2BB-B13F-491D-BD61-AF32A3EDC487}" srcOrd="0" destOrd="0" presId="urn:microsoft.com/office/officeart/2005/8/layout/radial5"/>
    <dgm:cxn modelId="{15A21BCC-BC23-4317-8B4B-26D0DCF44BE8}" type="presParOf" srcId="{2183BB28-9776-44DA-9FA2-C3FF58B849DA}" destId="{E905D878-455F-426A-81CB-60838DAB2915}" srcOrd="1" destOrd="0" presId="urn:microsoft.com/office/officeart/2005/8/layout/radial5"/>
    <dgm:cxn modelId="{9239716F-3197-4746-936A-AE300F98CD4D}" type="presParOf" srcId="{E905D878-455F-426A-81CB-60838DAB2915}" destId="{FC036021-C280-41DD-9B50-A00D481A7B7E}" srcOrd="0" destOrd="0" presId="urn:microsoft.com/office/officeart/2005/8/layout/radial5"/>
    <dgm:cxn modelId="{D2D8F0BE-4703-4236-BEA5-62C4DD4125A4}" type="presParOf" srcId="{2183BB28-9776-44DA-9FA2-C3FF58B849DA}" destId="{E4EED717-5760-404D-BF39-236335F8844D}" srcOrd="2" destOrd="0" presId="urn:microsoft.com/office/officeart/2005/8/layout/radial5"/>
    <dgm:cxn modelId="{A7BA9BE5-21B9-474B-924C-EBC4758C19BA}" type="presParOf" srcId="{2183BB28-9776-44DA-9FA2-C3FF58B849DA}" destId="{33251951-455F-4DF4-BF0D-1F29B625E0B6}" srcOrd="3" destOrd="0" presId="urn:microsoft.com/office/officeart/2005/8/layout/radial5"/>
    <dgm:cxn modelId="{327FBE7D-9BE8-4661-9592-3390E0AB3005}" type="presParOf" srcId="{33251951-455F-4DF4-BF0D-1F29B625E0B6}" destId="{F335F727-0FDE-4308-AEE4-EDC759DCEF16}" srcOrd="0" destOrd="0" presId="urn:microsoft.com/office/officeart/2005/8/layout/radial5"/>
    <dgm:cxn modelId="{D18B57B3-723E-42CF-8B08-74D30B4E24D2}" type="presParOf" srcId="{2183BB28-9776-44DA-9FA2-C3FF58B849DA}" destId="{EBD90909-4BDB-4401-9909-C91097D61FDB}" srcOrd="4" destOrd="0" presId="urn:microsoft.com/office/officeart/2005/8/layout/radial5"/>
    <dgm:cxn modelId="{2D62B71A-AAA7-47A4-A5A4-7EA7CE02966B}" type="presParOf" srcId="{2183BB28-9776-44DA-9FA2-C3FF58B849DA}" destId="{237DFBD9-1639-40D9-AEA9-7989EA178C4A}" srcOrd="5" destOrd="0" presId="urn:microsoft.com/office/officeart/2005/8/layout/radial5"/>
    <dgm:cxn modelId="{4B1D0EA9-EAF6-431C-AB60-E44DD460E7AC}" type="presParOf" srcId="{237DFBD9-1639-40D9-AEA9-7989EA178C4A}" destId="{BECD724E-A57B-4FFF-B17B-CDC102FFFEC0}" srcOrd="0" destOrd="0" presId="urn:microsoft.com/office/officeart/2005/8/layout/radial5"/>
    <dgm:cxn modelId="{FE34577C-0A3F-4412-AF79-D65866F150E8}" type="presParOf" srcId="{2183BB28-9776-44DA-9FA2-C3FF58B849DA}" destId="{B481A3E1-6277-4447-A18F-ABE758C56330}" srcOrd="6" destOrd="0" presId="urn:microsoft.com/office/officeart/2005/8/layout/radial5"/>
    <dgm:cxn modelId="{2B245B1F-6441-4A37-8E98-455413EA978D}" type="presParOf" srcId="{2183BB28-9776-44DA-9FA2-C3FF58B849DA}" destId="{C12C2985-B096-48D6-B272-1D6D834A8537}" srcOrd="7" destOrd="0" presId="urn:microsoft.com/office/officeart/2005/8/layout/radial5"/>
    <dgm:cxn modelId="{48B5ABAC-78C9-4982-B8EA-304CE87E486C}" type="presParOf" srcId="{C12C2985-B096-48D6-B272-1D6D834A8537}" destId="{94CC8189-ADBE-4391-8EA3-F82F7FABCCD2}" srcOrd="0" destOrd="0" presId="urn:microsoft.com/office/officeart/2005/8/layout/radial5"/>
    <dgm:cxn modelId="{5CA72AE1-57CC-4E8A-A6B7-52F7EBEE40A8}" type="presParOf" srcId="{2183BB28-9776-44DA-9FA2-C3FF58B849DA}" destId="{F48CBA49-FD81-4F37-BCA6-EDDB1BF8928A}" srcOrd="8" destOrd="0" presId="urn:microsoft.com/office/officeart/2005/8/layout/radial5"/>
    <dgm:cxn modelId="{E808A8B0-88CF-43DE-962D-458019AE129D}" type="presParOf" srcId="{2183BB28-9776-44DA-9FA2-C3FF58B849DA}" destId="{34E59DAF-67BA-454C-A87D-AD833BFA416B}" srcOrd="9" destOrd="0" presId="urn:microsoft.com/office/officeart/2005/8/layout/radial5"/>
    <dgm:cxn modelId="{49ACF43B-62A7-44F8-A70A-06C94896FCD8}" type="presParOf" srcId="{34E59DAF-67BA-454C-A87D-AD833BFA416B}" destId="{88443C55-25D3-4A04-9661-5C2E92409DC6}" srcOrd="0" destOrd="0" presId="urn:microsoft.com/office/officeart/2005/8/layout/radial5"/>
    <dgm:cxn modelId="{558A01B4-CC04-449B-8B3F-36BDDA24CF7F}" type="presParOf" srcId="{2183BB28-9776-44DA-9FA2-C3FF58B849DA}" destId="{EFB336EF-C0A1-4D0D-AFD7-EC9229E1CA00}" srcOrd="10" destOrd="0" presId="urn:microsoft.com/office/officeart/2005/8/layout/radial5"/>
    <dgm:cxn modelId="{351C0A37-0DAC-4E8A-8AB1-0F1FB41C3709}" type="presParOf" srcId="{2183BB28-9776-44DA-9FA2-C3FF58B849DA}" destId="{AA4975A4-11B7-43C1-906F-81DF0FA08CF1}" srcOrd="11" destOrd="0" presId="urn:microsoft.com/office/officeart/2005/8/layout/radial5"/>
    <dgm:cxn modelId="{4773A659-029B-408C-96B0-DA6D60F80822}" type="presParOf" srcId="{AA4975A4-11B7-43C1-906F-81DF0FA08CF1}" destId="{482DC402-BCA6-44CF-840E-81B16CE14D38}" srcOrd="0" destOrd="0" presId="urn:microsoft.com/office/officeart/2005/8/layout/radial5"/>
    <dgm:cxn modelId="{F20287BB-2C6E-4FD9-8D09-B0E2139D0624}" type="presParOf" srcId="{2183BB28-9776-44DA-9FA2-C3FF58B849DA}" destId="{F0F77234-3EA2-4BEC-BC69-A50992FFA202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798E8-B0A5-451F-8117-022B6CEAA5F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AC8E683-2D5A-40D5-8457-0C0E72781E0F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/>
            <a:t>KS</a:t>
          </a:r>
        </a:p>
      </dgm:t>
    </dgm:pt>
    <dgm:pt modelId="{2AF8BA8E-8CF7-410D-928B-486B517331CF}" type="parTrans" cxnId="{2F75D3B9-7B5F-419B-B82E-465F7CA3DA76}">
      <dgm:prSet/>
      <dgm:spPr/>
      <dgm:t>
        <a:bodyPr/>
        <a:lstStyle/>
        <a:p>
          <a:endParaRPr lang="sv-SE"/>
        </a:p>
      </dgm:t>
    </dgm:pt>
    <dgm:pt modelId="{EC0E4B8A-A7EA-4E9B-B6EF-8115BD36C05C}" type="sibTrans" cxnId="{2F75D3B9-7B5F-419B-B82E-465F7CA3DA76}">
      <dgm:prSet/>
      <dgm:spPr/>
      <dgm:t>
        <a:bodyPr/>
        <a:lstStyle/>
        <a:p>
          <a:endParaRPr lang="sv-SE"/>
        </a:p>
      </dgm:t>
    </dgm:pt>
    <dgm:pt modelId="{68B996D4-F9D1-48CC-B0FF-453C3B495BF8}">
      <dgm:prSet phldrT="[Text]" custT="1"/>
      <dgm:spPr/>
      <dgm:t>
        <a:bodyPr/>
        <a:lstStyle/>
        <a:p>
          <a:r>
            <a:rPr lang="sv-SE" sz="2000" dirty="0" err="1"/>
            <a:t>Med-arbetare</a:t>
          </a:r>
          <a:endParaRPr lang="sv-SE" sz="2100" dirty="0"/>
        </a:p>
      </dgm:t>
    </dgm:pt>
    <dgm:pt modelId="{74DE9866-E52A-4E87-A945-F5A5F335F50D}" type="parTrans" cxnId="{636D2C27-1176-4575-A2FA-C25C93840551}">
      <dgm:prSet/>
      <dgm:spPr/>
      <dgm:t>
        <a:bodyPr/>
        <a:lstStyle/>
        <a:p>
          <a:endParaRPr lang="sv-SE"/>
        </a:p>
      </dgm:t>
    </dgm:pt>
    <dgm:pt modelId="{783E5DA0-4782-460A-8F7A-50BBD5706500}" type="sibTrans" cxnId="{636D2C27-1176-4575-A2FA-C25C93840551}">
      <dgm:prSet/>
      <dgm:spPr/>
      <dgm:t>
        <a:bodyPr/>
        <a:lstStyle/>
        <a:p>
          <a:endParaRPr lang="sv-SE"/>
        </a:p>
      </dgm:t>
    </dgm:pt>
    <dgm:pt modelId="{5E2140B5-9381-4C05-9449-ABD1EA9FDBC5}">
      <dgm:prSet phldrT="[Text]" custT="1"/>
      <dgm:spPr/>
      <dgm:t>
        <a:bodyPr/>
        <a:lstStyle/>
        <a:p>
          <a:r>
            <a:rPr lang="sv-SE" sz="2800" dirty="0"/>
            <a:t>Linje</a:t>
          </a:r>
          <a:endParaRPr lang="sv-SE" sz="2100" dirty="0"/>
        </a:p>
      </dgm:t>
    </dgm:pt>
    <dgm:pt modelId="{49AFB6AB-EF7C-4CD5-9A36-2CB82012704C}" type="parTrans" cxnId="{70AB7D8D-CAC6-42CD-B8E6-0F38AE8A4995}">
      <dgm:prSet/>
      <dgm:spPr/>
      <dgm:t>
        <a:bodyPr/>
        <a:lstStyle/>
        <a:p>
          <a:endParaRPr lang="sv-SE"/>
        </a:p>
      </dgm:t>
    </dgm:pt>
    <dgm:pt modelId="{E336EE5E-3EC3-44F5-A351-A46139CFBBF1}" type="sibTrans" cxnId="{70AB7D8D-CAC6-42CD-B8E6-0F38AE8A4995}">
      <dgm:prSet/>
      <dgm:spPr/>
      <dgm:t>
        <a:bodyPr/>
        <a:lstStyle/>
        <a:p>
          <a:endParaRPr lang="sv-SE"/>
        </a:p>
      </dgm:t>
    </dgm:pt>
    <dgm:pt modelId="{35211060-6982-4FB5-9CC1-D774D6FDA8C9}">
      <dgm:prSet phldrT="[Text]" custT="1"/>
      <dgm:spPr/>
      <dgm:t>
        <a:bodyPr/>
        <a:lstStyle/>
        <a:p>
          <a:r>
            <a:rPr lang="sv-SE" sz="2800" dirty="0"/>
            <a:t>Politik</a:t>
          </a:r>
          <a:endParaRPr lang="sv-SE" sz="2100" dirty="0"/>
        </a:p>
      </dgm:t>
    </dgm:pt>
    <dgm:pt modelId="{392F4384-9E3F-4C83-914D-6FEBA37E8DAE}" type="parTrans" cxnId="{C500C73F-5BE6-4CC1-A945-E3693ABB845F}">
      <dgm:prSet/>
      <dgm:spPr/>
      <dgm:t>
        <a:bodyPr/>
        <a:lstStyle/>
        <a:p>
          <a:endParaRPr lang="sv-SE"/>
        </a:p>
      </dgm:t>
    </dgm:pt>
    <dgm:pt modelId="{8F8FA42F-6FC3-482F-B6C5-6DAC6CFE7C33}" type="sibTrans" cxnId="{C500C73F-5BE6-4CC1-A945-E3693ABB845F}">
      <dgm:prSet/>
      <dgm:spPr/>
      <dgm:t>
        <a:bodyPr/>
        <a:lstStyle/>
        <a:p>
          <a:endParaRPr lang="sv-SE"/>
        </a:p>
      </dgm:t>
    </dgm:pt>
    <dgm:pt modelId="{9CC06689-9EE0-4AEE-8D42-117380F0B896}">
      <dgm:prSet phldrT="[Text]" custT="1"/>
      <dgm:spPr/>
      <dgm:t>
        <a:bodyPr/>
        <a:lstStyle/>
        <a:p>
          <a:r>
            <a:rPr lang="sv-SE" sz="2800" dirty="0" err="1"/>
            <a:t>Prio</a:t>
          </a:r>
          <a:endParaRPr lang="sv-SE" sz="2100" dirty="0"/>
        </a:p>
      </dgm:t>
    </dgm:pt>
    <dgm:pt modelId="{3A2776A1-AD60-482F-8EC9-CFCAC228F9D8}" type="parTrans" cxnId="{88E704FA-E7AD-42C0-827C-A656B38399AD}">
      <dgm:prSet/>
      <dgm:spPr/>
      <dgm:t>
        <a:bodyPr/>
        <a:lstStyle/>
        <a:p>
          <a:endParaRPr lang="sv-SE"/>
        </a:p>
      </dgm:t>
    </dgm:pt>
    <dgm:pt modelId="{B8AF2B3C-EF08-44F6-BA1F-A936CFE8B13A}" type="sibTrans" cxnId="{88E704FA-E7AD-42C0-827C-A656B38399AD}">
      <dgm:prSet/>
      <dgm:spPr/>
      <dgm:t>
        <a:bodyPr/>
        <a:lstStyle/>
        <a:p>
          <a:endParaRPr lang="sv-SE"/>
        </a:p>
      </dgm:t>
    </dgm:pt>
    <dgm:pt modelId="{4B9F1AB0-B2E2-40E3-8E67-4ABFD516ED79}">
      <dgm:prSet phldrT="[Text]" custT="1"/>
      <dgm:spPr/>
      <dgm:t>
        <a:bodyPr/>
        <a:lstStyle/>
        <a:p>
          <a:r>
            <a:rPr lang="sv-SE" sz="2800" dirty="0"/>
            <a:t>HTA</a:t>
          </a:r>
          <a:endParaRPr lang="sv-SE" sz="2100" dirty="0"/>
        </a:p>
      </dgm:t>
    </dgm:pt>
    <dgm:pt modelId="{A425D532-CB3B-49AF-8F1D-D45CCF6477A9}" type="parTrans" cxnId="{40133C88-E8D9-40E0-8762-E958703AAA33}">
      <dgm:prSet/>
      <dgm:spPr/>
      <dgm:t>
        <a:bodyPr/>
        <a:lstStyle/>
        <a:p>
          <a:endParaRPr lang="sv-SE"/>
        </a:p>
      </dgm:t>
    </dgm:pt>
    <dgm:pt modelId="{922F74BF-0129-42B5-8C35-D6CB14411B20}" type="sibTrans" cxnId="{40133C88-E8D9-40E0-8762-E958703AAA33}">
      <dgm:prSet/>
      <dgm:spPr/>
      <dgm:t>
        <a:bodyPr/>
        <a:lstStyle/>
        <a:p>
          <a:endParaRPr lang="sv-SE"/>
        </a:p>
      </dgm:t>
    </dgm:pt>
    <dgm:pt modelId="{DE099900-8920-45D4-8325-3EFDF71BFC04}">
      <dgm:prSet phldrT="[Text]" custT="1"/>
      <dgm:spPr/>
      <dgm:t>
        <a:bodyPr/>
        <a:lstStyle/>
        <a:p>
          <a:r>
            <a:rPr lang="sv-SE" sz="2400" dirty="0"/>
            <a:t>Patient</a:t>
          </a:r>
          <a:endParaRPr lang="sv-SE" sz="2100" dirty="0"/>
        </a:p>
      </dgm:t>
    </dgm:pt>
    <dgm:pt modelId="{316314E7-DC8B-4608-8FD6-DBAF72338F4D}" type="parTrans" cxnId="{F9323EE1-7728-48D7-8F16-E878A620B95E}">
      <dgm:prSet/>
      <dgm:spPr/>
      <dgm:t>
        <a:bodyPr/>
        <a:lstStyle/>
        <a:p>
          <a:endParaRPr lang="sv-SE"/>
        </a:p>
      </dgm:t>
    </dgm:pt>
    <dgm:pt modelId="{F877A3EE-3D37-48C4-8EED-69F90F36D188}" type="sibTrans" cxnId="{F9323EE1-7728-48D7-8F16-E878A620B95E}">
      <dgm:prSet/>
      <dgm:spPr/>
      <dgm:t>
        <a:bodyPr/>
        <a:lstStyle/>
        <a:p>
          <a:endParaRPr lang="sv-SE"/>
        </a:p>
      </dgm:t>
    </dgm:pt>
    <dgm:pt modelId="{2183BB28-9776-44DA-9FA2-C3FF58B849DA}" type="pres">
      <dgm:prSet presAssocID="{CB6798E8-B0A5-451F-8117-022B6CEAA5F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EDA2BB-B13F-491D-BD61-AF32A3EDC487}" type="pres">
      <dgm:prSet presAssocID="{DAC8E683-2D5A-40D5-8457-0C0E72781E0F}" presName="centerShape" presStyleLbl="node0" presStyleIdx="0" presStyleCnt="1"/>
      <dgm:spPr/>
    </dgm:pt>
    <dgm:pt modelId="{E905D878-455F-426A-81CB-60838DAB2915}" type="pres">
      <dgm:prSet presAssocID="{74DE9866-E52A-4E87-A945-F5A5F335F50D}" presName="parTrans" presStyleLbl="sibTrans2D1" presStyleIdx="0" presStyleCnt="6"/>
      <dgm:spPr/>
    </dgm:pt>
    <dgm:pt modelId="{FC036021-C280-41DD-9B50-A00D481A7B7E}" type="pres">
      <dgm:prSet presAssocID="{74DE9866-E52A-4E87-A945-F5A5F335F50D}" presName="connectorText" presStyleLbl="sibTrans2D1" presStyleIdx="0" presStyleCnt="6"/>
      <dgm:spPr/>
    </dgm:pt>
    <dgm:pt modelId="{E4EED717-5760-404D-BF39-236335F8844D}" type="pres">
      <dgm:prSet presAssocID="{68B996D4-F9D1-48CC-B0FF-453C3B495BF8}" presName="node" presStyleLbl="node1" presStyleIdx="0" presStyleCnt="6" custRadScaleRad="102302">
        <dgm:presLayoutVars>
          <dgm:bulletEnabled val="1"/>
        </dgm:presLayoutVars>
      </dgm:prSet>
      <dgm:spPr/>
    </dgm:pt>
    <dgm:pt modelId="{33251951-455F-4DF4-BF0D-1F29B625E0B6}" type="pres">
      <dgm:prSet presAssocID="{49AFB6AB-EF7C-4CD5-9A36-2CB82012704C}" presName="parTrans" presStyleLbl="sibTrans2D1" presStyleIdx="1" presStyleCnt="6"/>
      <dgm:spPr/>
    </dgm:pt>
    <dgm:pt modelId="{F335F727-0FDE-4308-AEE4-EDC759DCEF16}" type="pres">
      <dgm:prSet presAssocID="{49AFB6AB-EF7C-4CD5-9A36-2CB82012704C}" presName="connectorText" presStyleLbl="sibTrans2D1" presStyleIdx="1" presStyleCnt="6"/>
      <dgm:spPr/>
    </dgm:pt>
    <dgm:pt modelId="{EBD90909-4BDB-4401-9909-C91097D61FDB}" type="pres">
      <dgm:prSet presAssocID="{5E2140B5-9381-4C05-9449-ABD1EA9FDBC5}" presName="node" presStyleLbl="node1" presStyleIdx="1" presStyleCnt="6">
        <dgm:presLayoutVars>
          <dgm:bulletEnabled val="1"/>
        </dgm:presLayoutVars>
      </dgm:prSet>
      <dgm:spPr/>
    </dgm:pt>
    <dgm:pt modelId="{237DFBD9-1639-40D9-AEA9-7989EA178C4A}" type="pres">
      <dgm:prSet presAssocID="{392F4384-9E3F-4C83-914D-6FEBA37E8DAE}" presName="parTrans" presStyleLbl="sibTrans2D1" presStyleIdx="2" presStyleCnt="6"/>
      <dgm:spPr/>
    </dgm:pt>
    <dgm:pt modelId="{BECD724E-A57B-4FFF-B17B-CDC102FFFEC0}" type="pres">
      <dgm:prSet presAssocID="{392F4384-9E3F-4C83-914D-6FEBA37E8DAE}" presName="connectorText" presStyleLbl="sibTrans2D1" presStyleIdx="2" presStyleCnt="6"/>
      <dgm:spPr/>
    </dgm:pt>
    <dgm:pt modelId="{B481A3E1-6277-4447-A18F-ABE758C56330}" type="pres">
      <dgm:prSet presAssocID="{35211060-6982-4FB5-9CC1-D774D6FDA8C9}" presName="node" presStyleLbl="node1" presStyleIdx="2" presStyleCnt="6">
        <dgm:presLayoutVars>
          <dgm:bulletEnabled val="1"/>
        </dgm:presLayoutVars>
      </dgm:prSet>
      <dgm:spPr/>
    </dgm:pt>
    <dgm:pt modelId="{C12C2985-B096-48D6-B272-1D6D834A8537}" type="pres">
      <dgm:prSet presAssocID="{3A2776A1-AD60-482F-8EC9-CFCAC228F9D8}" presName="parTrans" presStyleLbl="sibTrans2D1" presStyleIdx="3" presStyleCnt="6"/>
      <dgm:spPr/>
    </dgm:pt>
    <dgm:pt modelId="{94CC8189-ADBE-4391-8EA3-F82F7FABCCD2}" type="pres">
      <dgm:prSet presAssocID="{3A2776A1-AD60-482F-8EC9-CFCAC228F9D8}" presName="connectorText" presStyleLbl="sibTrans2D1" presStyleIdx="3" presStyleCnt="6"/>
      <dgm:spPr/>
    </dgm:pt>
    <dgm:pt modelId="{F48CBA49-FD81-4F37-BCA6-EDDB1BF8928A}" type="pres">
      <dgm:prSet presAssocID="{9CC06689-9EE0-4AEE-8D42-117380F0B896}" presName="node" presStyleLbl="node1" presStyleIdx="3" presStyleCnt="6">
        <dgm:presLayoutVars>
          <dgm:bulletEnabled val="1"/>
        </dgm:presLayoutVars>
      </dgm:prSet>
      <dgm:spPr/>
    </dgm:pt>
    <dgm:pt modelId="{34E59DAF-67BA-454C-A87D-AD833BFA416B}" type="pres">
      <dgm:prSet presAssocID="{A425D532-CB3B-49AF-8F1D-D45CCF6477A9}" presName="parTrans" presStyleLbl="sibTrans2D1" presStyleIdx="4" presStyleCnt="6"/>
      <dgm:spPr/>
    </dgm:pt>
    <dgm:pt modelId="{88443C55-25D3-4A04-9661-5C2E92409DC6}" type="pres">
      <dgm:prSet presAssocID="{A425D532-CB3B-49AF-8F1D-D45CCF6477A9}" presName="connectorText" presStyleLbl="sibTrans2D1" presStyleIdx="4" presStyleCnt="6"/>
      <dgm:spPr/>
    </dgm:pt>
    <dgm:pt modelId="{EFB336EF-C0A1-4D0D-AFD7-EC9229E1CA00}" type="pres">
      <dgm:prSet presAssocID="{4B9F1AB0-B2E2-40E3-8E67-4ABFD516ED79}" presName="node" presStyleLbl="node1" presStyleIdx="4" presStyleCnt="6">
        <dgm:presLayoutVars>
          <dgm:bulletEnabled val="1"/>
        </dgm:presLayoutVars>
      </dgm:prSet>
      <dgm:spPr/>
    </dgm:pt>
    <dgm:pt modelId="{AA4975A4-11B7-43C1-906F-81DF0FA08CF1}" type="pres">
      <dgm:prSet presAssocID="{316314E7-DC8B-4608-8FD6-DBAF72338F4D}" presName="parTrans" presStyleLbl="sibTrans2D1" presStyleIdx="5" presStyleCnt="6"/>
      <dgm:spPr/>
    </dgm:pt>
    <dgm:pt modelId="{482DC402-BCA6-44CF-840E-81B16CE14D38}" type="pres">
      <dgm:prSet presAssocID="{316314E7-DC8B-4608-8FD6-DBAF72338F4D}" presName="connectorText" presStyleLbl="sibTrans2D1" presStyleIdx="5" presStyleCnt="6"/>
      <dgm:spPr/>
    </dgm:pt>
    <dgm:pt modelId="{F0F77234-3EA2-4BEC-BC69-A50992FFA202}" type="pres">
      <dgm:prSet presAssocID="{DE099900-8920-45D4-8325-3EFDF71BFC04}" presName="node" presStyleLbl="node1" presStyleIdx="5" presStyleCnt="6">
        <dgm:presLayoutVars>
          <dgm:bulletEnabled val="1"/>
        </dgm:presLayoutVars>
      </dgm:prSet>
      <dgm:spPr/>
    </dgm:pt>
  </dgm:ptLst>
  <dgm:cxnLst>
    <dgm:cxn modelId="{82411307-EA8D-4921-9959-17C91DA1818D}" type="presOf" srcId="{DAC8E683-2D5A-40D5-8457-0C0E72781E0F}" destId="{94EDA2BB-B13F-491D-BD61-AF32A3EDC487}" srcOrd="0" destOrd="0" presId="urn:microsoft.com/office/officeart/2005/8/layout/radial5"/>
    <dgm:cxn modelId="{E5212027-F507-480C-88C2-B18BB005BF20}" type="presOf" srcId="{74DE9866-E52A-4E87-A945-F5A5F335F50D}" destId="{FC036021-C280-41DD-9B50-A00D481A7B7E}" srcOrd="1" destOrd="0" presId="urn:microsoft.com/office/officeart/2005/8/layout/radial5"/>
    <dgm:cxn modelId="{636D2C27-1176-4575-A2FA-C25C93840551}" srcId="{DAC8E683-2D5A-40D5-8457-0C0E72781E0F}" destId="{68B996D4-F9D1-48CC-B0FF-453C3B495BF8}" srcOrd="0" destOrd="0" parTransId="{74DE9866-E52A-4E87-A945-F5A5F335F50D}" sibTransId="{783E5DA0-4782-460A-8F7A-50BBD5706500}"/>
    <dgm:cxn modelId="{024C1A30-8904-4F7A-BD7E-656E398CCAED}" type="presOf" srcId="{A425D532-CB3B-49AF-8F1D-D45CCF6477A9}" destId="{34E59DAF-67BA-454C-A87D-AD833BFA416B}" srcOrd="0" destOrd="0" presId="urn:microsoft.com/office/officeart/2005/8/layout/radial5"/>
    <dgm:cxn modelId="{27378236-CE90-4BB3-B342-2129F8D27D5C}" type="presOf" srcId="{74DE9866-E52A-4E87-A945-F5A5F335F50D}" destId="{E905D878-455F-426A-81CB-60838DAB2915}" srcOrd="0" destOrd="0" presId="urn:microsoft.com/office/officeart/2005/8/layout/radial5"/>
    <dgm:cxn modelId="{93E7ED3C-D1B9-43F2-96A3-BF7C70C72C4D}" type="presOf" srcId="{5E2140B5-9381-4C05-9449-ABD1EA9FDBC5}" destId="{EBD90909-4BDB-4401-9909-C91097D61FDB}" srcOrd="0" destOrd="0" presId="urn:microsoft.com/office/officeart/2005/8/layout/radial5"/>
    <dgm:cxn modelId="{C500C73F-5BE6-4CC1-A945-E3693ABB845F}" srcId="{DAC8E683-2D5A-40D5-8457-0C0E72781E0F}" destId="{35211060-6982-4FB5-9CC1-D774D6FDA8C9}" srcOrd="2" destOrd="0" parTransId="{392F4384-9E3F-4C83-914D-6FEBA37E8DAE}" sibTransId="{8F8FA42F-6FC3-482F-B6C5-6DAC6CFE7C33}"/>
    <dgm:cxn modelId="{1FE6E361-0F7B-4A6D-98C5-A61069E25EE8}" type="presOf" srcId="{3A2776A1-AD60-482F-8EC9-CFCAC228F9D8}" destId="{C12C2985-B096-48D6-B272-1D6D834A8537}" srcOrd="0" destOrd="0" presId="urn:microsoft.com/office/officeart/2005/8/layout/radial5"/>
    <dgm:cxn modelId="{F9F5C664-5C5F-4A1C-B539-9F6820DAFDA0}" type="presOf" srcId="{68B996D4-F9D1-48CC-B0FF-453C3B495BF8}" destId="{E4EED717-5760-404D-BF39-236335F8844D}" srcOrd="0" destOrd="0" presId="urn:microsoft.com/office/officeart/2005/8/layout/radial5"/>
    <dgm:cxn modelId="{BB25E06A-3EEF-47F2-AE5D-B93020695057}" type="presOf" srcId="{316314E7-DC8B-4608-8FD6-DBAF72338F4D}" destId="{482DC402-BCA6-44CF-840E-81B16CE14D38}" srcOrd="1" destOrd="0" presId="urn:microsoft.com/office/officeart/2005/8/layout/radial5"/>
    <dgm:cxn modelId="{B09A7A6B-57D9-464B-8C74-46FACA645A64}" type="presOf" srcId="{35211060-6982-4FB5-9CC1-D774D6FDA8C9}" destId="{B481A3E1-6277-4447-A18F-ABE758C56330}" srcOrd="0" destOrd="0" presId="urn:microsoft.com/office/officeart/2005/8/layout/radial5"/>
    <dgm:cxn modelId="{1B7FBF77-63E5-4D74-91D2-284793753E19}" type="presOf" srcId="{CB6798E8-B0A5-451F-8117-022B6CEAA5FB}" destId="{2183BB28-9776-44DA-9FA2-C3FF58B849DA}" srcOrd="0" destOrd="0" presId="urn:microsoft.com/office/officeart/2005/8/layout/radial5"/>
    <dgm:cxn modelId="{A666E257-F133-47DA-B244-1E59E309A31D}" type="presOf" srcId="{316314E7-DC8B-4608-8FD6-DBAF72338F4D}" destId="{AA4975A4-11B7-43C1-906F-81DF0FA08CF1}" srcOrd="0" destOrd="0" presId="urn:microsoft.com/office/officeart/2005/8/layout/radial5"/>
    <dgm:cxn modelId="{51BB8882-1A5A-4BA6-BB5E-FACCA302CE32}" type="presOf" srcId="{4B9F1AB0-B2E2-40E3-8E67-4ABFD516ED79}" destId="{EFB336EF-C0A1-4D0D-AFD7-EC9229E1CA00}" srcOrd="0" destOrd="0" presId="urn:microsoft.com/office/officeart/2005/8/layout/radial5"/>
    <dgm:cxn modelId="{8703AB83-3974-4B0A-8CB7-7ABA5469F548}" type="presOf" srcId="{DE099900-8920-45D4-8325-3EFDF71BFC04}" destId="{F0F77234-3EA2-4BEC-BC69-A50992FFA202}" srcOrd="0" destOrd="0" presId="urn:microsoft.com/office/officeart/2005/8/layout/radial5"/>
    <dgm:cxn modelId="{40133C88-E8D9-40E0-8762-E958703AAA33}" srcId="{DAC8E683-2D5A-40D5-8457-0C0E72781E0F}" destId="{4B9F1AB0-B2E2-40E3-8E67-4ABFD516ED79}" srcOrd="4" destOrd="0" parTransId="{A425D532-CB3B-49AF-8F1D-D45CCF6477A9}" sibTransId="{922F74BF-0129-42B5-8C35-D6CB14411B20}"/>
    <dgm:cxn modelId="{70AB7D8D-CAC6-42CD-B8E6-0F38AE8A4995}" srcId="{DAC8E683-2D5A-40D5-8457-0C0E72781E0F}" destId="{5E2140B5-9381-4C05-9449-ABD1EA9FDBC5}" srcOrd="1" destOrd="0" parTransId="{49AFB6AB-EF7C-4CD5-9A36-2CB82012704C}" sibTransId="{E336EE5E-3EC3-44F5-A351-A46139CFBBF1}"/>
    <dgm:cxn modelId="{2F75D3B9-7B5F-419B-B82E-465F7CA3DA76}" srcId="{CB6798E8-B0A5-451F-8117-022B6CEAA5FB}" destId="{DAC8E683-2D5A-40D5-8457-0C0E72781E0F}" srcOrd="0" destOrd="0" parTransId="{2AF8BA8E-8CF7-410D-928B-486B517331CF}" sibTransId="{EC0E4B8A-A7EA-4E9B-B6EF-8115BD36C05C}"/>
    <dgm:cxn modelId="{19723EBB-DB16-45E2-829A-30C2FA7EBA00}" type="presOf" srcId="{49AFB6AB-EF7C-4CD5-9A36-2CB82012704C}" destId="{F335F727-0FDE-4308-AEE4-EDC759DCEF16}" srcOrd="1" destOrd="0" presId="urn:microsoft.com/office/officeart/2005/8/layout/radial5"/>
    <dgm:cxn modelId="{33BAF6C1-4172-45FC-8253-CACF2DC63383}" type="presOf" srcId="{49AFB6AB-EF7C-4CD5-9A36-2CB82012704C}" destId="{33251951-455F-4DF4-BF0D-1F29B625E0B6}" srcOrd="0" destOrd="0" presId="urn:microsoft.com/office/officeart/2005/8/layout/radial5"/>
    <dgm:cxn modelId="{F9323EE1-7728-48D7-8F16-E878A620B95E}" srcId="{DAC8E683-2D5A-40D5-8457-0C0E72781E0F}" destId="{DE099900-8920-45D4-8325-3EFDF71BFC04}" srcOrd="5" destOrd="0" parTransId="{316314E7-DC8B-4608-8FD6-DBAF72338F4D}" sibTransId="{F877A3EE-3D37-48C4-8EED-69F90F36D188}"/>
    <dgm:cxn modelId="{CB1704E9-1DBD-4F9C-9B94-C1869E12421C}" type="presOf" srcId="{A425D532-CB3B-49AF-8F1D-D45CCF6477A9}" destId="{88443C55-25D3-4A04-9661-5C2E92409DC6}" srcOrd="1" destOrd="0" presId="urn:microsoft.com/office/officeart/2005/8/layout/radial5"/>
    <dgm:cxn modelId="{B25F7AEC-D279-41A0-9960-B043F2D2E48E}" type="presOf" srcId="{9CC06689-9EE0-4AEE-8D42-117380F0B896}" destId="{F48CBA49-FD81-4F37-BCA6-EDDB1BF8928A}" srcOrd="0" destOrd="0" presId="urn:microsoft.com/office/officeart/2005/8/layout/radial5"/>
    <dgm:cxn modelId="{C7F198EF-DF91-439C-83D6-276AAA796AC2}" type="presOf" srcId="{3A2776A1-AD60-482F-8EC9-CFCAC228F9D8}" destId="{94CC8189-ADBE-4391-8EA3-F82F7FABCCD2}" srcOrd="1" destOrd="0" presId="urn:microsoft.com/office/officeart/2005/8/layout/radial5"/>
    <dgm:cxn modelId="{7D8A40F0-7FC9-4E3C-BB2E-83E995EC9DFD}" type="presOf" srcId="{392F4384-9E3F-4C83-914D-6FEBA37E8DAE}" destId="{BECD724E-A57B-4FFF-B17B-CDC102FFFEC0}" srcOrd="1" destOrd="0" presId="urn:microsoft.com/office/officeart/2005/8/layout/radial5"/>
    <dgm:cxn modelId="{88E704FA-E7AD-42C0-827C-A656B38399AD}" srcId="{DAC8E683-2D5A-40D5-8457-0C0E72781E0F}" destId="{9CC06689-9EE0-4AEE-8D42-117380F0B896}" srcOrd="3" destOrd="0" parTransId="{3A2776A1-AD60-482F-8EC9-CFCAC228F9D8}" sibTransId="{B8AF2B3C-EF08-44F6-BA1F-A936CFE8B13A}"/>
    <dgm:cxn modelId="{9D3B09FC-B351-4C6D-BF9E-DD3ACAB35539}" type="presOf" srcId="{392F4384-9E3F-4C83-914D-6FEBA37E8DAE}" destId="{237DFBD9-1639-40D9-AEA9-7989EA178C4A}" srcOrd="0" destOrd="0" presId="urn:microsoft.com/office/officeart/2005/8/layout/radial5"/>
    <dgm:cxn modelId="{16097556-FADF-4C64-B13A-240CD662D45F}" type="presParOf" srcId="{2183BB28-9776-44DA-9FA2-C3FF58B849DA}" destId="{94EDA2BB-B13F-491D-BD61-AF32A3EDC487}" srcOrd="0" destOrd="0" presId="urn:microsoft.com/office/officeart/2005/8/layout/radial5"/>
    <dgm:cxn modelId="{15A21BCC-BC23-4317-8B4B-26D0DCF44BE8}" type="presParOf" srcId="{2183BB28-9776-44DA-9FA2-C3FF58B849DA}" destId="{E905D878-455F-426A-81CB-60838DAB2915}" srcOrd="1" destOrd="0" presId="urn:microsoft.com/office/officeart/2005/8/layout/radial5"/>
    <dgm:cxn modelId="{9239716F-3197-4746-936A-AE300F98CD4D}" type="presParOf" srcId="{E905D878-455F-426A-81CB-60838DAB2915}" destId="{FC036021-C280-41DD-9B50-A00D481A7B7E}" srcOrd="0" destOrd="0" presId="urn:microsoft.com/office/officeart/2005/8/layout/radial5"/>
    <dgm:cxn modelId="{D2D8F0BE-4703-4236-BEA5-62C4DD4125A4}" type="presParOf" srcId="{2183BB28-9776-44DA-9FA2-C3FF58B849DA}" destId="{E4EED717-5760-404D-BF39-236335F8844D}" srcOrd="2" destOrd="0" presId="urn:microsoft.com/office/officeart/2005/8/layout/radial5"/>
    <dgm:cxn modelId="{A7BA9BE5-21B9-474B-924C-EBC4758C19BA}" type="presParOf" srcId="{2183BB28-9776-44DA-9FA2-C3FF58B849DA}" destId="{33251951-455F-4DF4-BF0D-1F29B625E0B6}" srcOrd="3" destOrd="0" presId="urn:microsoft.com/office/officeart/2005/8/layout/radial5"/>
    <dgm:cxn modelId="{327FBE7D-9BE8-4661-9592-3390E0AB3005}" type="presParOf" srcId="{33251951-455F-4DF4-BF0D-1F29B625E0B6}" destId="{F335F727-0FDE-4308-AEE4-EDC759DCEF16}" srcOrd="0" destOrd="0" presId="urn:microsoft.com/office/officeart/2005/8/layout/radial5"/>
    <dgm:cxn modelId="{D18B57B3-723E-42CF-8B08-74D30B4E24D2}" type="presParOf" srcId="{2183BB28-9776-44DA-9FA2-C3FF58B849DA}" destId="{EBD90909-4BDB-4401-9909-C91097D61FDB}" srcOrd="4" destOrd="0" presId="urn:microsoft.com/office/officeart/2005/8/layout/radial5"/>
    <dgm:cxn modelId="{2D62B71A-AAA7-47A4-A5A4-7EA7CE02966B}" type="presParOf" srcId="{2183BB28-9776-44DA-9FA2-C3FF58B849DA}" destId="{237DFBD9-1639-40D9-AEA9-7989EA178C4A}" srcOrd="5" destOrd="0" presId="urn:microsoft.com/office/officeart/2005/8/layout/radial5"/>
    <dgm:cxn modelId="{4B1D0EA9-EAF6-431C-AB60-E44DD460E7AC}" type="presParOf" srcId="{237DFBD9-1639-40D9-AEA9-7989EA178C4A}" destId="{BECD724E-A57B-4FFF-B17B-CDC102FFFEC0}" srcOrd="0" destOrd="0" presId="urn:microsoft.com/office/officeart/2005/8/layout/radial5"/>
    <dgm:cxn modelId="{FE34577C-0A3F-4412-AF79-D65866F150E8}" type="presParOf" srcId="{2183BB28-9776-44DA-9FA2-C3FF58B849DA}" destId="{B481A3E1-6277-4447-A18F-ABE758C56330}" srcOrd="6" destOrd="0" presId="urn:microsoft.com/office/officeart/2005/8/layout/radial5"/>
    <dgm:cxn modelId="{2B245B1F-6441-4A37-8E98-455413EA978D}" type="presParOf" srcId="{2183BB28-9776-44DA-9FA2-C3FF58B849DA}" destId="{C12C2985-B096-48D6-B272-1D6D834A8537}" srcOrd="7" destOrd="0" presId="urn:microsoft.com/office/officeart/2005/8/layout/radial5"/>
    <dgm:cxn modelId="{48B5ABAC-78C9-4982-B8EA-304CE87E486C}" type="presParOf" srcId="{C12C2985-B096-48D6-B272-1D6D834A8537}" destId="{94CC8189-ADBE-4391-8EA3-F82F7FABCCD2}" srcOrd="0" destOrd="0" presId="urn:microsoft.com/office/officeart/2005/8/layout/radial5"/>
    <dgm:cxn modelId="{5CA72AE1-57CC-4E8A-A6B7-52F7EBEE40A8}" type="presParOf" srcId="{2183BB28-9776-44DA-9FA2-C3FF58B849DA}" destId="{F48CBA49-FD81-4F37-BCA6-EDDB1BF8928A}" srcOrd="8" destOrd="0" presId="urn:microsoft.com/office/officeart/2005/8/layout/radial5"/>
    <dgm:cxn modelId="{E808A8B0-88CF-43DE-962D-458019AE129D}" type="presParOf" srcId="{2183BB28-9776-44DA-9FA2-C3FF58B849DA}" destId="{34E59DAF-67BA-454C-A87D-AD833BFA416B}" srcOrd="9" destOrd="0" presId="urn:microsoft.com/office/officeart/2005/8/layout/radial5"/>
    <dgm:cxn modelId="{49ACF43B-62A7-44F8-A70A-06C94896FCD8}" type="presParOf" srcId="{34E59DAF-67BA-454C-A87D-AD833BFA416B}" destId="{88443C55-25D3-4A04-9661-5C2E92409DC6}" srcOrd="0" destOrd="0" presId="urn:microsoft.com/office/officeart/2005/8/layout/radial5"/>
    <dgm:cxn modelId="{558A01B4-CC04-449B-8B3F-36BDDA24CF7F}" type="presParOf" srcId="{2183BB28-9776-44DA-9FA2-C3FF58B849DA}" destId="{EFB336EF-C0A1-4D0D-AFD7-EC9229E1CA00}" srcOrd="10" destOrd="0" presId="urn:microsoft.com/office/officeart/2005/8/layout/radial5"/>
    <dgm:cxn modelId="{351C0A37-0DAC-4E8A-8AB1-0F1FB41C3709}" type="presParOf" srcId="{2183BB28-9776-44DA-9FA2-C3FF58B849DA}" destId="{AA4975A4-11B7-43C1-906F-81DF0FA08CF1}" srcOrd="11" destOrd="0" presId="urn:microsoft.com/office/officeart/2005/8/layout/radial5"/>
    <dgm:cxn modelId="{4773A659-029B-408C-96B0-DA6D60F80822}" type="presParOf" srcId="{AA4975A4-11B7-43C1-906F-81DF0FA08CF1}" destId="{482DC402-BCA6-44CF-840E-81B16CE14D38}" srcOrd="0" destOrd="0" presId="urn:microsoft.com/office/officeart/2005/8/layout/radial5"/>
    <dgm:cxn modelId="{F20287BB-2C6E-4FD9-8D09-B0E2139D0624}" type="presParOf" srcId="{2183BB28-9776-44DA-9FA2-C3FF58B849DA}" destId="{F0F77234-3EA2-4BEC-BC69-A50992FFA202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DA2BB-B13F-491D-BD61-AF32A3EDC487}">
      <dsp:nvSpPr>
        <dsp:cNvPr id="0" name=""/>
        <dsp:cNvSpPr/>
      </dsp:nvSpPr>
      <dsp:spPr>
        <a:xfrm>
          <a:off x="5830886" y="2352096"/>
          <a:ext cx="1677133" cy="167713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/>
            <a:t>KS</a:t>
          </a:r>
        </a:p>
      </dsp:txBody>
      <dsp:txXfrm>
        <a:off x="6076496" y="2597706"/>
        <a:ext cx="1185913" cy="1185913"/>
      </dsp:txXfrm>
    </dsp:sp>
    <dsp:sp modelId="{E905D878-455F-426A-81CB-60838DAB2915}">
      <dsp:nvSpPr>
        <dsp:cNvPr id="0" name=""/>
        <dsp:cNvSpPr/>
      </dsp:nvSpPr>
      <dsp:spPr>
        <a:xfrm rot="16200000">
          <a:off x="6490588" y="1739626"/>
          <a:ext cx="357730" cy="570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kern="1200"/>
        </a:p>
      </dsp:txBody>
      <dsp:txXfrm>
        <a:off x="6544248" y="1907331"/>
        <a:ext cx="250411" cy="342135"/>
      </dsp:txXfrm>
    </dsp:sp>
    <dsp:sp modelId="{E4EED717-5760-404D-BF39-236335F8844D}">
      <dsp:nvSpPr>
        <dsp:cNvPr id="0" name=""/>
        <dsp:cNvSpPr/>
      </dsp:nvSpPr>
      <dsp:spPr>
        <a:xfrm>
          <a:off x="5830886" y="0"/>
          <a:ext cx="1677133" cy="1677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 err="1"/>
            <a:t>Med-arbetare</a:t>
          </a:r>
          <a:endParaRPr lang="sv-SE" sz="2400" kern="1200" dirty="0"/>
        </a:p>
      </dsp:txBody>
      <dsp:txXfrm>
        <a:off x="6076496" y="245610"/>
        <a:ext cx="1185913" cy="1185913"/>
      </dsp:txXfrm>
    </dsp:sp>
    <dsp:sp modelId="{33251951-455F-4DF4-BF0D-1F29B625E0B6}">
      <dsp:nvSpPr>
        <dsp:cNvPr id="0" name=""/>
        <dsp:cNvSpPr/>
      </dsp:nvSpPr>
      <dsp:spPr>
        <a:xfrm rot="19800000">
          <a:off x="7499783" y="2323409"/>
          <a:ext cx="355937" cy="570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kern="1200"/>
        </a:p>
      </dsp:txBody>
      <dsp:txXfrm>
        <a:off x="7506936" y="2464149"/>
        <a:ext cx="249156" cy="342135"/>
      </dsp:txXfrm>
    </dsp:sp>
    <dsp:sp modelId="{EBD90909-4BDB-4401-9909-C91097D61FDB}">
      <dsp:nvSpPr>
        <dsp:cNvPr id="0" name=""/>
        <dsp:cNvSpPr/>
      </dsp:nvSpPr>
      <dsp:spPr>
        <a:xfrm>
          <a:off x="7864931" y="1177740"/>
          <a:ext cx="1677133" cy="1677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Linje</a:t>
          </a:r>
          <a:endParaRPr lang="sv-SE" sz="2100" kern="1200" dirty="0"/>
        </a:p>
      </dsp:txBody>
      <dsp:txXfrm>
        <a:off x="8110541" y="1423350"/>
        <a:ext cx="1185913" cy="1185913"/>
      </dsp:txXfrm>
    </dsp:sp>
    <dsp:sp modelId="{237DFBD9-1639-40D9-AEA9-7989EA178C4A}">
      <dsp:nvSpPr>
        <dsp:cNvPr id="0" name=""/>
        <dsp:cNvSpPr/>
      </dsp:nvSpPr>
      <dsp:spPr>
        <a:xfrm rot="1800000">
          <a:off x="7499783" y="3487692"/>
          <a:ext cx="355937" cy="570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kern="1200"/>
        </a:p>
      </dsp:txBody>
      <dsp:txXfrm>
        <a:off x="7506936" y="3575042"/>
        <a:ext cx="249156" cy="342135"/>
      </dsp:txXfrm>
    </dsp:sp>
    <dsp:sp modelId="{B481A3E1-6277-4447-A18F-ABE758C56330}">
      <dsp:nvSpPr>
        <dsp:cNvPr id="0" name=""/>
        <dsp:cNvSpPr/>
      </dsp:nvSpPr>
      <dsp:spPr>
        <a:xfrm>
          <a:off x="7864931" y="3526453"/>
          <a:ext cx="1677133" cy="1677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Politik</a:t>
          </a:r>
          <a:endParaRPr lang="sv-SE" sz="2100" kern="1200" dirty="0"/>
        </a:p>
      </dsp:txBody>
      <dsp:txXfrm>
        <a:off x="8110541" y="3772063"/>
        <a:ext cx="1185913" cy="1185913"/>
      </dsp:txXfrm>
    </dsp:sp>
    <dsp:sp modelId="{C12C2985-B096-48D6-B272-1D6D834A8537}">
      <dsp:nvSpPr>
        <dsp:cNvPr id="0" name=""/>
        <dsp:cNvSpPr/>
      </dsp:nvSpPr>
      <dsp:spPr>
        <a:xfrm rot="5400000">
          <a:off x="6491484" y="4069833"/>
          <a:ext cx="355937" cy="570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kern="1200"/>
        </a:p>
      </dsp:txBody>
      <dsp:txXfrm>
        <a:off x="6544875" y="4130488"/>
        <a:ext cx="249156" cy="342135"/>
      </dsp:txXfrm>
    </dsp:sp>
    <dsp:sp modelId="{F48CBA49-FD81-4F37-BCA6-EDDB1BF8928A}">
      <dsp:nvSpPr>
        <dsp:cNvPr id="0" name=""/>
        <dsp:cNvSpPr/>
      </dsp:nvSpPr>
      <dsp:spPr>
        <a:xfrm>
          <a:off x="5830886" y="4700809"/>
          <a:ext cx="1677133" cy="1677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 err="1"/>
            <a:t>Prio</a:t>
          </a:r>
          <a:endParaRPr lang="sv-SE" sz="2100" kern="1200" dirty="0"/>
        </a:p>
      </dsp:txBody>
      <dsp:txXfrm>
        <a:off x="6076496" y="4946419"/>
        <a:ext cx="1185913" cy="1185913"/>
      </dsp:txXfrm>
    </dsp:sp>
    <dsp:sp modelId="{34E59DAF-67BA-454C-A87D-AD833BFA416B}">
      <dsp:nvSpPr>
        <dsp:cNvPr id="0" name=""/>
        <dsp:cNvSpPr/>
      </dsp:nvSpPr>
      <dsp:spPr>
        <a:xfrm rot="9000000">
          <a:off x="5483186" y="3487692"/>
          <a:ext cx="355937" cy="570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kern="1200"/>
        </a:p>
      </dsp:txBody>
      <dsp:txXfrm rot="10800000">
        <a:off x="5582814" y="3575042"/>
        <a:ext cx="249156" cy="342135"/>
      </dsp:txXfrm>
    </dsp:sp>
    <dsp:sp modelId="{EFB336EF-C0A1-4D0D-AFD7-EC9229E1CA00}">
      <dsp:nvSpPr>
        <dsp:cNvPr id="0" name=""/>
        <dsp:cNvSpPr/>
      </dsp:nvSpPr>
      <dsp:spPr>
        <a:xfrm>
          <a:off x="3796842" y="3526453"/>
          <a:ext cx="1677133" cy="1677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HTA</a:t>
          </a:r>
          <a:endParaRPr lang="sv-SE" sz="2100" kern="1200" dirty="0"/>
        </a:p>
      </dsp:txBody>
      <dsp:txXfrm>
        <a:off x="4042452" y="3772063"/>
        <a:ext cx="1185913" cy="1185913"/>
      </dsp:txXfrm>
    </dsp:sp>
    <dsp:sp modelId="{AA4975A4-11B7-43C1-906F-81DF0FA08CF1}">
      <dsp:nvSpPr>
        <dsp:cNvPr id="0" name=""/>
        <dsp:cNvSpPr/>
      </dsp:nvSpPr>
      <dsp:spPr>
        <a:xfrm rot="12600000">
          <a:off x="5483186" y="2323409"/>
          <a:ext cx="355937" cy="570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400" kern="1200"/>
        </a:p>
      </dsp:txBody>
      <dsp:txXfrm rot="10800000">
        <a:off x="5582814" y="2464149"/>
        <a:ext cx="249156" cy="342135"/>
      </dsp:txXfrm>
    </dsp:sp>
    <dsp:sp modelId="{F0F77234-3EA2-4BEC-BC69-A50992FFA202}">
      <dsp:nvSpPr>
        <dsp:cNvPr id="0" name=""/>
        <dsp:cNvSpPr/>
      </dsp:nvSpPr>
      <dsp:spPr>
        <a:xfrm>
          <a:off x="3796842" y="1177740"/>
          <a:ext cx="1677133" cy="1677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Patient</a:t>
          </a:r>
          <a:endParaRPr lang="sv-SE" sz="2100" kern="1200" dirty="0"/>
        </a:p>
      </dsp:txBody>
      <dsp:txXfrm>
        <a:off x="4042452" y="1423350"/>
        <a:ext cx="1185913" cy="1185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DA2BB-B13F-491D-BD61-AF32A3EDC487}">
      <dsp:nvSpPr>
        <dsp:cNvPr id="0" name=""/>
        <dsp:cNvSpPr/>
      </dsp:nvSpPr>
      <dsp:spPr>
        <a:xfrm>
          <a:off x="5329535" y="2149858"/>
          <a:ext cx="1532929" cy="153292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/>
            <a:t>KS</a:t>
          </a:r>
        </a:p>
      </dsp:txBody>
      <dsp:txXfrm>
        <a:off x="5554027" y="2374350"/>
        <a:ext cx="1083945" cy="1083945"/>
      </dsp:txXfrm>
    </dsp:sp>
    <dsp:sp modelId="{E905D878-455F-426A-81CB-60838DAB2915}">
      <dsp:nvSpPr>
        <dsp:cNvPr id="0" name=""/>
        <dsp:cNvSpPr/>
      </dsp:nvSpPr>
      <dsp:spPr>
        <a:xfrm rot="16200000">
          <a:off x="5932513" y="1590050"/>
          <a:ext cx="326972" cy="52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5981559" y="1743335"/>
        <a:ext cx="228880" cy="312718"/>
      </dsp:txXfrm>
    </dsp:sp>
    <dsp:sp modelId="{E4EED717-5760-404D-BF39-236335F8844D}">
      <dsp:nvSpPr>
        <dsp:cNvPr id="0" name=""/>
        <dsp:cNvSpPr/>
      </dsp:nvSpPr>
      <dsp:spPr>
        <a:xfrm>
          <a:off x="5329535" y="0"/>
          <a:ext cx="1532929" cy="1532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 err="1"/>
            <a:t>Med-arbetare</a:t>
          </a:r>
          <a:endParaRPr lang="sv-SE" sz="2100" kern="1200" dirty="0"/>
        </a:p>
      </dsp:txBody>
      <dsp:txXfrm>
        <a:off x="5554027" y="224492"/>
        <a:ext cx="1083945" cy="1083945"/>
      </dsp:txXfrm>
    </dsp:sp>
    <dsp:sp modelId="{33251951-455F-4DF4-BF0D-1F29B625E0B6}">
      <dsp:nvSpPr>
        <dsp:cNvPr id="0" name=""/>
        <dsp:cNvSpPr/>
      </dsp:nvSpPr>
      <dsp:spPr>
        <a:xfrm rot="19800000">
          <a:off x="6854936" y="2123637"/>
          <a:ext cx="325332" cy="52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6861474" y="2252276"/>
        <a:ext cx="227732" cy="312718"/>
      </dsp:txXfrm>
    </dsp:sp>
    <dsp:sp modelId="{EBD90909-4BDB-4401-9909-C91097D61FDB}">
      <dsp:nvSpPr>
        <dsp:cNvPr id="0" name=""/>
        <dsp:cNvSpPr/>
      </dsp:nvSpPr>
      <dsp:spPr>
        <a:xfrm>
          <a:off x="7188688" y="1076476"/>
          <a:ext cx="1532929" cy="1532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Linje</a:t>
          </a:r>
          <a:endParaRPr lang="sv-SE" sz="2100" kern="1200" dirty="0"/>
        </a:p>
      </dsp:txBody>
      <dsp:txXfrm>
        <a:off x="7413180" y="1300968"/>
        <a:ext cx="1083945" cy="1083945"/>
      </dsp:txXfrm>
    </dsp:sp>
    <dsp:sp modelId="{237DFBD9-1639-40D9-AEA9-7989EA178C4A}">
      <dsp:nvSpPr>
        <dsp:cNvPr id="0" name=""/>
        <dsp:cNvSpPr/>
      </dsp:nvSpPr>
      <dsp:spPr>
        <a:xfrm rot="1800000">
          <a:off x="6854936" y="3187813"/>
          <a:ext cx="325332" cy="52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6861474" y="3267652"/>
        <a:ext cx="227732" cy="312718"/>
      </dsp:txXfrm>
    </dsp:sp>
    <dsp:sp modelId="{B481A3E1-6277-4447-A18F-ABE758C56330}">
      <dsp:nvSpPr>
        <dsp:cNvPr id="0" name=""/>
        <dsp:cNvSpPr/>
      </dsp:nvSpPr>
      <dsp:spPr>
        <a:xfrm>
          <a:off x="7188688" y="3223241"/>
          <a:ext cx="1532929" cy="1532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Politik</a:t>
          </a:r>
          <a:endParaRPr lang="sv-SE" sz="2100" kern="1200" dirty="0"/>
        </a:p>
      </dsp:txBody>
      <dsp:txXfrm>
        <a:off x="7413180" y="3447733"/>
        <a:ext cx="1083945" cy="1083945"/>
      </dsp:txXfrm>
    </dsp:sp>
    <dsp:sp modelId="{C12C2985-B096-48D6-B272-1D6D834A8537}">
      <dsp:nvSpPr>
        <dsp:cNvPr id="0" name=""/>
        <dsp:cNvSpPr/>
      </dsp:nvSpPr>
      <dsp:spPr>
        <a:xfrm rot="5400000">
          <a:off x="5933333" y="3719900"/>
          <a:ext cx="325332" cy="52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5982133" y="3775339"/>
        <a:ext cx="227732" cy="312718"/>
      </dsp:txXfrm>
    </dsp:sp>
    <dsp:sp modelId="{F48CBA49-FD81-4F37-BCA6-EDDB1BF8928A}">
      <dsp:nvSpPr>
        <dsp:cNvPr id="0" name=""/>
        <dsp:cNvSpPr/>
      </dsp:nvSpPr>
      <dsp:spPr>
        <a:xfrm>
          <a:off x="5329535" y="4296623"/>
          <a:ext cx="1532929" cy="1532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 err="1"/>
            <a:t>Prio</a:t>
          </a:r>
          <a:endParaRPr lang="sv-SE" sz="2100" kern="1200" dirty="0"/>
        </a:p>
      </dsp:txBody>
      <dsp:txXfrm>
        <a:off x="5554027" y="4521115"/>
        <a:ext cx="1083945" cy="1083945"/>
      </dsp:txXfrm>
    </dsp:sp>
    <dsp:sp modelId="{34E59DAF-67BA-454C-A87D-AD833BFA416B}">
      <dsp:nvSpPr>
        <dsp:cNvPr id="0" name=""/>
        <dsp:cNvSpPr/>
      </dsp:nvSpPr>
      <dsp:spPr>
        <a:xfrm rot="9000000">
          <a:off x="5011730" y="3187813"/>
          <a:ext cx="325332" cy="52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 rot="10800000">
        <a:off x="5102792" y="3267652"/>
        <a:ext cx="227732" cy="312718"/>
      </dsp:txXfrm>
    </dsp:sp>
    <dsp:sp modelId="{EFB336EF-C0A1-4D0D-AFD7-EC9229E1CA00}">
      <dsp:nvSpPr>
        <dsp:cNvPr id="0" name=""/>
        <dsp:cNvSpPr/>
      </dsp:nvSpPr>
      <dsp:spPr>
        <a:xfrm>
          <a:off x="3470381" y="3223241"/>
          <a:ext cx="1532929" cy="1532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HTA</a:t>
          </a:r>
          <a:endParaRPr lang="sv-SE" sz="2100" kern="1200" dirty="0"/>
        </a:p>
      </dsp:txBody>
      <dsp:txXfrm>
        <a:off x="3694873" y="3447733"/>
        <a:ext cx="1083945" cy="1083945"/>
      </dsp:txXfrm>
    </dsp:sp>
    <dsp:sp modelId="{AA4975A4-11B7-43C1-906F-81DF0FA08CF1}">
      <dsp:nvSpPr>
        <dsp:cNvPr id="0" name=""/>
        <dsp:cNvSpPr/>
      </dsp:nvSpPr>
      <dsp:spPr>
        <a:xfrm rot="12600000">
          <a:off x="5011730" y="2123637"/>
          <a:ext cx="325332" cy="52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 rot="10800000">
        <a:off x="5102792" y="2252276"/>
        <a:ext cx="227732" cy="312718"/>
      </dsp:txXfrm>
    </dsp:sp>
    <dsp:sp modelId="{F0F77234-3EA2-4BEC-BC69-A50992FFA202}">
      <dsp:nvSpPr>
        <dsp:cNvPr id="0" name=""/>
        <dsp:cNvSpPr/>
      </dsp:nvSpPr>
      <dsp:spPr>
        <a:xfrm>
          <a:off x="3470381" y="1076476"/>
          <a:ext cx="1532929" cy="1532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Patient</a:t>
          </a:r>
          <a:endParaRPr lang="sv-SE" sz="2100" kern="1200" dirty="0"/>
        </a:p>
      </dsp:txBody>
      <dsp:txXfrm>
        <a:off x="3694873" y="1300968"/>
        <a:ext cx="1083945" cy="1083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82609-74E7-4E1A-A991-E1B8F41C841C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9BAC-460D-4180-93A2-EC3F570DA9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91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här är basen – Socialstyrelsens definition av vad god vård är.</a:t>
            </a:r>
          </a:p>
          <a:p>
            <a:r>
              <a:rPr lang="sv-SE" dirty="0">
                <a:solidFill>
                  <a:srgbClr val="377D7A"/>
                </a:solidFill>
              </a:rPr>
              <a:t>Kunskapsbaserad.</a:t>
            </a:r>
            <a:r>
              <a:rPr lang="sv-SE" dirty="0"/>
              <a:t> Vården ska baseras på bästa tillgängliga kunskap och bygga på både vetenskap och beprövad erfarenhet.</a:t>
            </a:r>
          </a:p>
          <a:p>
            <a:r>
              <a:rPr lang="sv-SE" dirty="0">
                <a:solidFill>
                  <a:srgbClr val="377D7A"/>
                </a:solidFill>
              </a:rPr>
              <a:t>Säker. </a:t>
            </a:r>
            <a:r>
              <a:rPr lang="sv-SE" dirty="0"/>
              <a:t>Vården ska vara säker. Riskförebyggande verksamhet ska förhindra skador. Verksamheten ska präglas av rättssäkerhet. </a:t>
            </a:r>
          </a:p>
          <a:p>
            <a:r>
              <a:rPr lang="sv-SE" dirty="0">
                <a:solidFill>
                  <a:srgbClr val="377D7A"/>
                </a:solidFill>
              </a:rPr>
              <a:t>Individanpassad. </a:t>
            </a:r>
            <a:r>
              <a:rPr lang="sv-SE" dirty="0"/>
              <a:t>Vården ska ges med respekt för individens specifika behov, förväntningar och integritet. Individen ska ges möjlighet att vara delaktig. </a:t>
            </a:r>
          </a:p>
          <a:p>
            <a:r>
              <a:rPr lang="sv-SE" dirty="0">
                <a:solidFill>
                  <a:srgbClr val="377D7A"/>
                </a:solidFill>
              </a:rPr>
              <a:t>Jämlik. </a:t>
            </a:r>
            <a:r>
              <a:rPr lang="sv-SE" dirty="0"/>
              <a:t>Vården ska tillhandahållas och fördelas på lika villkor för alla. </a:t>
            </a:r>
          </a:p>
          <a:p>
            <a:r>
              <a:rPr lang="sv-SE" dirty="0">
                <a:solidFill>
                  <a:srgbClr val="377D7A"/>
                </a:solidFill>
              </a:rPr>
              <a:t>Tillgänglig. </a:t>
            </a:r>
            <a:r>
              <a:rPr lang="sv-SE" dirty="0"/>
              <a:t>Vården ska vara tillgänglig och ges i rimlig tid; ingen ska behöva vänta oskälig tid på vård eller omsorg. </a:t>
            </a:r>
          </a:p>
          <a:p>
            <a:r>
              <a:rPr lang="sv-SE" dirty="0">
                <a:solidFill>
                  <a:srgbClr val="377D7A"/>
                </a:solidFill>
              </a:rPr>
              <a:t>Effektiv. </a:t>
            </a:r>
            <a:r>
              <a:rPr lang="sv-SE" dirty="0"/>
              <a:t>Tillgängliga resurser ska användas på bästa sätt för att kunna erbjuda bästa möjliga vård till hela befolkningen.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2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här är drivkraften och visionen.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DEE8-F113-436E-BCA0-69AC2F0B07F5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3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Fokus i</a:t>
            </a:r>
            <a:r>
              <a:rPr lang="sv-SE" baseline="0" dirty="0"/>
              <a:t> systemet är att skapa en sammanhållen struktur för kunskapsstyrning och stödja ett lärande arbetssätt i svensk hälso- och sjukvård.</a:t>
            </a:r>
          </a:p>
          <a:p>
            <a:pPr defTabSz="915772">
              <a:defRPr/>
            </a:pPr>
            <a:r>
              <a:rPr lang="sv-SE" dirty="0"/>
              <a:t>Sedan</a:t>
            </a:r>
            <a:r>
              <a:rPr lang="sv-SE" baseline="0" dirty="0"/>
              <a:t> tidigare finns många kunskapsstöd och olika stöd för att arbeta evidensbaserat </a:t>
            </a:r>
          </a:p>
          <a:p>
            <a:pPr defTabSz="915772">
              <a:defRPr/>
            </a:pPr>
            <a:r>
              <a:rPr lang="sv-SE" baseline="0" dirty="0"/>
              <a:t>– till exempel nationella riktlinjer, vetenskapliga publikationer, vårdprogram och många webbsidor.</a:t>
            </a:r>
          </a:p>
          <a:p>
            <a:pPr defTabSz="915772">
              <a:defRPr/>
            </a:pPr>
            <a:r>
              <a:rPr lang="sv-SE" baseline="0" dirty="0"/>
              <a:t>Trots det är vården i dagsläget ojämlik. </a:t>
            </a:r>
          </a:p>
          <a:p>
            <a:pPr defTabSz="915772">
              <a:defRPr/>
            </a:pPr>
            <a:r>
              <a:rPr lang="sv-SE" baseline="0" dirty="0"/>
              <a:t>Vem du är eller vart du bor påverkar kvaliteten på vården du får.</a:t>
            </a:r>
          </a:p>
          <a:p>
            <a:pPr defTabSz="915772">
              <a:defRPr/>
            </a:pPr>
            <a:r>
              <a:rPr lang="sv-SE" baseline="0" dirty="0"/>
              <a:t>Detta vill vi förbättra. </a:t>
            </a:r>
          </a:p>
          <a:p>
            <a:pPr defTabSz="915772">
              <a:defRPr/>
            </a:pPr>
            <a:r>
              <a:rPr lang="sv-SE" baseline="0" dirty="0"/>
              <a:t>Alla patienter och vårdgivare ska kunna lita på att bästa tillgängliga kunskap alltid används.</a:t>
            </a:r>
          </a:p>
          <a:p>
            <a:pPr defTabSz="915772">
              <a:defRPr/>
            </a:pPr>
            <a:r>
              <a:rPr lang="sv-SE" baseline="0" dirty="0"/>
              <a:t>Ett gemensamt system och arbetssätt för att arbeta evidensbaserat bidrar också till att samhällets resurser används på bästa sätt.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DEE8-F113-436E-BCA0-69AC2F0B07F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97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19A7-C044-451A-B5B1-FDB50D7E8F4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58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3D8D4-382E-4BC3-9D35-4477D32DEBF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95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Värdskapet för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NPO:erna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är i sin tur fördelat mellan sjukvårdsregionerna. Värdskapet innebär att förse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NPO:et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med stödresurser som processledare, kompetens och utvecklingskraft. I vissa fall ligger värdskapet på SKR.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Värdskap för NPO </a:t>
            </a:r>
            <a:r>
              <a:rPr lang="sv-SE" sz="1200" dirty="0" err="1"/>
              <a:t>perioperativ</a:t>
            </a:r>
            <a:r>
              <a:rPr lang="sv-SE" sz="1200" dirty="0"/>
              <a:t> vård, intensivvård och transplantation ej utsett än.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här är basen – Socialstyrelsens definition av vad god vård är.</a:t>
            </a:r>
          </a:p>
          <a:p>
            <a:r>
              <a:rPr lang="sv-SE" dirty="0">
                <a:solidFill>
                  <a:srgbClr val="377D7A"/>
                </a:solidFill>
              </a:rPr>
              <a:t>Kunskapsbaserad.</a:t>
            </a:r>
            <a:r>
              <a:rPr lang="sv-SE" dirty="0"/>
              <a:t> Vården ska baseras på bästa tillgängliga kunskap och bygga på både vetenskap och beprövad erfarenhet.</a:t>
            </a:r>
          </a:p>
          <a:p>
            <a:r>
              <a:rPr lang="sv-SE" dirty="0">
                <a:solidFill>
                  <a:srgbClr val="377D7A"/>
                </a:solidFill>
              </a:rPr>
              <a:t>Säker. </a:t>
            </a:r>
            <a:r>
              <a:rPr lang="sv-SE" dirty="0"/>
              <a:t>Vården ska vara säker. Riskförebyggande verksamhet ska förhindra skador. Verksamheten ska präglas av rättssäkerhet. </a:t>
            </a:r>
          </a:p>
          <a:p>
            <a:r>
              <a:rPr lang="sv-SE" dirty="0">
                <a:solidFill>
                  <a:srgbClr val="377D7A"/>
                </a:solidFill>
              </a:rPr>
              <a:t>Individanpassad. </a:t>
            </a:r>
            <a:r>
              <a:rPr lang="sv-SE" dirty="0"/>
              <a:t>Vården ska ges med respekt för individens specifika behov, förväntningar och integritet. Individen ska ges möjlighet att vara delaktig. </a:t>
            </a:r>
          </a:p>
          <a:p>
            <a:r>
              <a:rPr lang="sv-SE" dirty="0">
                <a:solidFill>
                  <a:srgbClr val="377D7A"/>
                </a:solidFill>
              </a:rPr>
              <a:t>Jämlik. </a:t>
            </a:r>
            <a:r>
              <a:rPr lang="sv-SE" dirty="0"/>
              <a:t>Vården ska tillhandahållas och fördelas på lika villkor för alla. </a:t>
            </a:r>
          </a:p>
          <a:p>
            <a:r>
              <a:rPr lang="sv-SE" dirty="0">
                <a:solidFill>
                  <a:srgbClr val="377D7A"/>
                </a:solidFill>
              </a:rPr>
              <a:t>Tillgänglig. </a:t>
            </a:r>
            <a:r>
              <a:rPr lang="sv-SE" dirty="0"/>
              <a:t>Vården ska vara tillgänglig och ges i rimlig tid; ingen ska behöva vänta oskälig tid på vård eller omsorg. </a:t>
            </a:r>
          </a:p>
          <a:p>
            <a:r>
              <a:rPr lang="sv-SE" dirty="0">
                <a:solidFill>
                  <a:srgbClr val="377D7A"/>
                </a:solidFill>
              </a:rPr>
              <a:t>Effektiv. </a:t>
            </a:r>
            <a:r>
              <a:rPr lang="sv-SE" dirty="0"/>
              <a:t>Tillgängliga resurser ska användas på bästa sätt för att kunna erbjuda bästa möjliga vård till hela befolkningen.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79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19A7-C044-451A-B5B1-FDB50D7E8F4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99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här är basen – Socialstyrelsens definition av vad god vård är.</a:t>
            </a:r>
          </a:p>
          <a:p>
            <a:r>
              <a:rPr lang="sv-SE" dirty="0">
                <a:solidFill>
                  <a:srgbClr val="377D7A"/>
                </a:solidFill>
              </a:rPr>
              <a:t>Kunskapsbaserad.</a:t>
            </a:r>
            <a:r>
              <a:rPr lang="sv-SE" dirty="0"/>
              <a:t> Vården ska baseras på bästa tillgängliga kunskap och bygga på både vetenskap och beprövad erfarenhet.</a:t>
            </a:r>
          </a:p>
          <a:p>
            <a:r>
              <a:rPr lang="sv-SE" dirty="0">
                <a:solidFill>
                  <a:srgbClr val="377D7A"/>
                </a:solidFill>
              </a:rPr>
              <a:t>Säker. </a:t>
            </a:r>
            <a:r>
              <a:rPr lang="sv-SE" dirty="0"/>
              <a:t>Vården ska vara säker. Riskförebyggande verksamhet ska förhindra skador. Verksamheten ska präglas av rättssäkerhet. </a:t>
            </a:r>
          </a:p>
          <a:p>
            <a:r>
              <a:rPr lang="sv-SE" dirty="0">
                <a:solidFill>
                  <a:srgbClr val="377D7A"/>
                </a:solidFill>
              </a:rPr>
              <a:t>Individanpassad. </a:t>
            </a:r>
            <a:r>
              <a:rPr lang="sv-SE" dirty="0"/>
              <a:t>Vården ska ges med respekt för individens specifika behov, förväntningar och integritet. Individen ska ges möjlighet att vara delaktig. </a:t>
            </a:r>
          </a:p>
          <a:p>
            <a:r>
              <a:rPr lang="sv-SE" dirty="0">
                <a:solidFill>
                  <a:srgbClr val="377D7A"/>
                </a:solidFill>
              </a:rPr>
              <a:t>Jämlik. </a:t>
            </a:r>
            <a:r>
              <a:rPr lang="sv-SE" dirty="0"/>
              <a:t>Vården ska tillhandahållas och fördelas på lika villkor för alla. </a:t>
            </a:r>
          </a:p>
          <a:p>
            <a:r>
              <a:rPr lang="sv-SE" dirty="0">
                <a:solidFill>
                  <a:srgbClr val="377D7A"/>
                </a:solidFill>
              </a:rPr>
              <a:t>Tillgänglig. </a:t>
            </a:r>
            <a:r>
              <a:rPr lang="sv-SE" dirty="0"/>
              <a:t>Vården ska vara tillgänglig och ges i rimlig tid; ingen ska behöva vänta oskälig tid på vård eller omsorg. </a:t>
            </a:r>
          </a:p>
          <a:p>
            <a:r>
              <a:rPr lang="sv-SE" dirty="0">
                <a:solidFill>
                  <a:srgbClr val="377D7A"/>
                </a:solidFill>
              </a:rPr>
              <a:t>Effektiv. </a:t>
            </a:r>
            <a:r>
              <a:rPr lang="sv-SE" dirty="0"/>
              <a:t>Tillgängliga resurser ska användas på bästa sätt för att kunna erbjuda bästa möjliga vård till hela befolkningen.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55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19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9245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18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28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032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 hidden="1">
            <a:extLst>
              <a:ext uri="{FF2B5EF4-FFF2-40B4-BE49-F238E27FC236}">
                <a16:creationId xmlns:a16="http://schemas.microsoft.com/office/drawing/2014/main" id="{05AFE31A-9E54-4583-961E-93176C9500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think-cell Slide" r:id="rId5" imgW="226" imgH="225" progId="TCLayout.ActiveDocument.1">
                  <p:embed/>
                </p:oleObj>
              </mc:Choice>
              <mc:Fallback>
                <p:oleObj name="think-cell Slide" r:id="rId5" imgW="226" imgH="225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B040EC2-F210-4A36-B73C-CAC3D027FB4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altLang="sv-SE" sz="32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54952" cy="106613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369005"/>
            <a:ext cx="11103024" cy="4320480"/>
          </a:xfrm>
          <a:prstGeom prst="rect">
            <a:avLst/>
          </a:prstGeom>
        </p:spPr>
        <p:txBody>
          <a:bodyPr/>
          <a:lstStyle>
            <a:lvl1pPr marL="265113" indent="-265113">
              <a:defRPr sz="1600"/>
            </a:lvl1pPr>
            <a:lvl2pPr marL="541338" indent="-276225">
              <a:defRPr sz="1600"/>
            </a:lvl2pPr>
            <a:lvl3pPr marL="806450" indent="-265113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936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2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0573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3167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52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42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14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56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47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04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13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91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956B-1B70-4E41-B410-05FF65F79C72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3B714-2829-4820-8671-19A094B52B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8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7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tags" Target="../tags/tag6.xml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1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vardgivare.skane.se/kompetens-utveckling/kunskapsstyrning/personcentrerade-sammanhallna-vardforlo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1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36563"/>
            <a:ext cx="9144000" cy="2387600"/>
          </a:xfrm>
        </p:spPr>
        <p:txBody>
          <a:bodyPr/>
          <a:lstStyle/>
          <a:p>
            <a:r>
              <a:rPr lang="sv-SE" dirty="0"/>
              <a:t>Kunskapsstyrning för</a:t>
            </a:r>
            <a:br>
              <a:rPr lang="sv-SE" dirty="0"/>
            </a:br>
            <a:r>
              <a:rPr lang="sv-SE" dirty="0"/>
              <a:t>God Vård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289774" cy="2530405"/>
          </a:xfrm>
        </p:spPr>
        <p:txBody>
          <a:bodyPr>
            <a:normAutofit/>
          </a:bodyPr>
          <a:lstStyle/>
          <a:p>
            <a:r>
              <a:rPr lang="sv-SE" dirty="0"/>
              <a:t>Jesper Petersson</a:t>
            </a:r>
          </a:p>
          <a:p>
            <a:r>
              <a:rPr lang="sv-SE" dirty="0"/>
              <a:t>Professor, Enhetschef, Kunskapsstyrning och FoU</a:t>
            </a:r>
          </a:p>
          <a:p>
            <a:r>
              <a:rPr lang="sv-SE" dirty="0"/>
              <a:t>Hälso- och Sjukvårdsstyrning</a:t>
            </a:r>
          </a:p>
          <a:p>
            <a:r>
              <a:rPr lang="sv-SE" dirty="0"/>
              <a:t>Region Skåne</a:t>
            </a:r>
          </a:p>
        </p:txBody>
      </p:sp>
    </p:spTree>
    <p:extLst>
      <p:ext uri="{BB962C8B-B14F-4D97-AF65-F5344CB8AC3E}">
        <p14:creationId xmlns:p14="http://schemas.microsoft.com/office/powerpoint/2010/main" val="355020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5CD2D-6AAE-4542-AF3B-E0C09E6F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83" y="12581"/>
            <a:ext cx="10515600" cy="1325563"/>
          </a:xfrm>
        </p:spPr>
        <p:txBody>
          <a:bodyPr/>
          <a:lstStyle/>
          <a:p>
            <a:r>
              <a:rPr lang="sv-SE" dirty="0"/>
              <a:t>Remisser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22EBCB7-1044-4301-8506-D19040E89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34" y="1167788"/>
            <a:ext cx="11710815" cy="5574421"/>
          </a:xfrm>
        </p:spPr>
      </p:pic>
    </p:spTree>
    <p:extLst>
      <p:ext uri="{BB962C8B-B14F-4D97-AF65-F5344CB8AC3E}">
        <p14:creationId xmlns:p14="http://schemas.microsoft.com/office/powerpoint/2010/main" val="62037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ktangel 163">
            <a:extLst>
              <a:ext uri="{FF2B5EF4-FFF2-40B4-BE49-F238E27FC236}">
                <a16:creationId xmlns:a16="http://schemas.microsoft.com/office/drawing/2014/main" id="{A07B1409-F366-1240-BDCA-6FE6877DCCB2}"/>
              </a:ext>
            </a:extLst>
          </p:cNvPr>
          <p:cNvSpPr/>
          <p:nvPr/>
        </p:nvSpPr>
        <p:spPr>
          <a:xfrm>
            <a:off x="614563" y="1914161"/>
            <a:ext cx="10815435" cy="3503408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082F88D5-39D8-2C47-AB96-E724939A5012}"/>
              </a:ext>
            </a:extLst>
          </p:cNvPr>
          <p:cNvSpPr txBox="1"/>
          <p:nvPr/>
        </p:nvSpPr>
        <p:spPr>
          <a:xfrm>
            <a:off x="4557183" y="1881051"/>
            <a:ext cx="3977640" cy="312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Levnadsvanor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Lung- och allergisjukdomar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Nervsystemets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Njur- och urinvägssjukdomar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Mag- och tarmsjukdomar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Medicinsk diagnostik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Perioperativ vård, intensivvård och transplantation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Psykisk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8BC9D11D-23BB-4F43-993A-DFF68BF151A2}"/>
              </a:ext>
            </a:extLst>
          </p:cNvPr>
          <p:cNvSpPr/>
          <p:nvPr/>
        </p:nvSpPr>
        <p:spPr>
          <a:xfrm>
            <a:off x="615149" y="1440431"/>
            <a:ext cx="10823311" cy="472641"/>
          </a:xfrm>
          <a:prstGeom prst="rect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3194003-6A98-A44B-9040-9411050F8282}"/>
              </a:ext>
            </a:extLst>
          </p:cNvPr>
          <p:cNvSpPr/>
          <p:nvPr/>
        </p:nvSpPr>
        <p:spPr>
          <a:xfrm>
            <a:off x="623025" y="1458002"/>
            <a:ext cx="10976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PROGRAMOMRÅDEN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098EA5BC-3FAB-BB44-89C2-57DB4FFBD9BC}"/>
              </a:ext>
            </a:extLst>
          </p:cNvPr>
          <p:cNvSpPr/>
          <p:nvPr/>
        </p:nvSpPr>
        <p:spPr>
          <a:xfrm>
            <a:off x="8793317" y="4747365"/>
            <a:ext cx="2496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primärvårdsrådet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DD27EAE4-33BA-B342-ABF0-6609323A2186}"/>
              </a:ext>
            </a:extLst>
          </p:cNvPr>
          <p:cNvSpPr txBox="1"/>
          <p:nvPr/>
        </p:nvSpPr>
        <p:spPr>
          <a:xfrm>
            <a:off x="8793317" y="1954203"/>
            <a:ext cx="2672881" cy="31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Rehabilitering, habilitering och försäkringsmedicin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Reumatiska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Rörelseorganens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Sällsynta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Tandvård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Äldres hälsa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Ögonsjukdomar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Öron-, näsa- och halssjukdomar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608E2FA2-1697-5D44-A4D1-819B8D539250}"/>
              </a:ext>
            </a:extLst>
          </p:cNvPr>
          <p:cNvSpPr txBox="1"/>
          <p:nvPr/>
        </p:nvSpPr>
        <p:spPr>
          <a:xfrm>
            <a:off x="864894" y="1881051"/>
            <a:ext cx="3587313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Akut vård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 och ungdomars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Cancersjukdomar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(utgörs av RCC i samverkan)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Endokrina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Hjärt- och kärlsjukdomar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Hud- och könssjukdomar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Infektionssjukdomar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Kvinnosjukdomar och förlossning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Kirurgi och plastikkirurgi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2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Lokala programområden (LPO) i RS: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600" dirty="0" err="1"/>
              <a:t>Belutsstöd</a:t>
            </a:r>
            <a:r>
              <a:rPr lang="sv-SE" sz="2600" dirty="0"/>
              <a:t>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sv-SE" sz="2200" dirty="0"/>
              <a:t>ägarskap regionala riktlinjer</a:t>
            </a:r>
          </a:p>
          <a:p>
            <a:pPr>
              <a:lnSpc>
                <a:spcPct val="100000"/>
              </a:lnSpc>
            </a:pPr>
            <a:r>
              <a:rPr lang="sv-SE" sz="2600" dirty="0"/>
              <a:t>Kunskapsstöd SDV</a:t>
            </a:r>
          </a:p>
          <a:p>
            <a:pPr>
              <a:lnSpc>
                <a:spcPct val="100000"/>
              </a:lnSpc>
            </a:pPr>
            <a:r>
              <a:rPr lang="sv-SE" sz="2600" dirty="0"/>
              <a:t>Remissinstans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sv-SE" sz="2200" dirty="0"/>
              <a:t>Nationella riktlinjer, vårdprogram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sv-SE" sz="2200" dirty="0"/>
              <a:t>Regionala riktlinjer från andra LPO</a:t>
            </a:r>
          </a:p>
          <a:p>
            <a:pPr>
              <a:lnSpc>
                <a:spcPct val="100000"/>
              </a:lnSpc>
            </a:pPr>
            <a:r>
              <a:rPr lang="sv-SE" sz="2600" dirty="0"/>
              <a:t>Läkemedel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sv-SE" sz="2200" dirty="0"/>
              <a:t>LAG läkemedel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5F63C6D-765D-4530-9113-844BB33B91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600" dirty="0"/>
              <a:t>Följa upp och analysera sitt område</a:t>
            </a:r>
          </a:p>
          <a:p>
            <a:r>
              <a:rPr lang="sv-SE" sz="2600" dirty="0"/>
              <a:t>Göra GAP- och behovsanalyser</a:t>
            </a:r>
          </a:p>
          <a:p>
            <a:r>
              <a:rPr lang="sv-SE" sz="2600" dirty="0"/>
              <a:t>Föreslå HTA-analyser</a:t>
            </a:r>
          </a:p>
          <a:p>
            <a:r>
              <a:rPr lang="sv-SE" sz="2600" dirty="0"/>
              <a:t>Bidra i arbetet med användning av nationella kvalitetsregister</a:t>
            </a:r>
          </a:p>
        </p:txBody>
      </p:sp>
    </p:spTree>
    <p:extLst>
      <p:ext uri="{BB962C8B-B14F-4D97-AF65-F5344CB8AC3E}">
        <p14:creationId xmlns:p14="http://schemas.microsoft.com/office/powerpoint/2010/main" val="372844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F13C4-99FE-40D5-9B3C-D24448D4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03437"/>
            <a:ext cx="4137212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Nationellt programområde mag- och tarmsjukdomar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B725EC5-4AE3-4124-9AEA-39E6E8927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9607" y="24484"/>
            <a:ext cx="7197969" cy="6833515"/>
          </a:xfrm>
        </p:spPr>
      </p:pic>
    </p:spTree>
    <p:extLst>
      <p:ext uri="{BB962C8B-B14F-4D97-AF65-F5344CB8AC3E}">
        <p14:creationId xmlns:p14="http://schemas.microsoft.com/office/powerpoint/2010/main" val="293348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6FB8A-D6EE-4DE6-8C7A-03BB5037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LPO mag- och tarmsjukdomar Region Skåne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30C1B7-6410-4A0A-BF45-9B4C2C845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Insatsområden 2021-2022</a:t>
            </a: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sv-SE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Införande av personcentrerat och sammanhållet vårdförlopp för vuxna med IBD (inflammatorisk tarmsjukdom)</a:t>
            </a:r>
            <a:endParaRPr lang="sv-SE" sz="2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sv-SE" sz="20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Införande av nationellt vårdprogram för vuxna med IBD</a:t>
            </a:r>
          </a:p>
          <a:p>
            <a:r>
              <a:rPr lang="sv-SE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Införande av n</a:t>
            </a:r>
            <a:r>
              <a:rPr lang="sv-SE" sz="20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ationellt vårdprogram för levercirros</a:t>
            </a:r>
            <a:endParaRPr lang="sv-SE" sz="2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sv-SE" sz="2000" dirty="0"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sv-SE" sz="20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Framtagande av regionala riktlinjer för koloskopi</a:t>
            </a:r>
            <a:endParaRPr lang="sv-SE" sz="20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7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C5C15-AD66-485F-B2F4-9DD29B4B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Remisser som besvarats… 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70EB199-E5DA-4A1B-88EC-C55D1FF39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271" y="841981"/>
            <a:ext cx="7556945" cy="5954905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32DFF99-7DFF-4A22-A54C-DBAF7CE80D73}"/>
              </a:ext>
            </a:extLst>
          </p:cNvPr>
          <p:cNvSpPr txBox="1"/>
          <p:nvPr/>
        </p:nvSpPr>
        <p:spPr>
          <a:xfrm>
            <a:off x="8166545" y="1268760"/>
            <a:ext cx="3884388" cy="175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AU- kunskapsstyrning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Remisserna har skickats till berörda LPO resp. LPR för yttrande</a:t>
            </a:r>
          </a:p>
        </p:txBody>
      </p:sp>
    </p:spTree>
    <p:extLst>
      <p:ext uri="{BB962C8B-B14F-4D97-AF65-F5344CB8AC3E}">
        <p14:creationId xmlns:p14="http://schemas.microsoft.com/office/powerpoint/2010/main" val="342799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708D5-2F06-D24C-BDBA-A90D715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271470"/>
            <a:ext cx="4744487" cy="78263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3200" dirty="0">
                <a:solidFill>
                  <a:schemeClr val="bg1"/>
                </a:solidFill>
              </a:rPr>
              <a:t>Målområden – God vård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0387D-B35E-6948-BE4D-54ADF5112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Kunskapsbaserad</a:t>
            </a:r>
          </a:p>
          <a:p>
            <a:r>
              <a:rPr lang="sv-SE" dirty="0"/>
              <a:t>Säker</a:t>
            </a:r>
          </a:p>
          <a:p>
            <a:r>
              <a:rPr lang="sv-SE" dirty="0"/>
              <a:t>Individanpassad</a:t>
            </a:r>
          </a:p>
          <a:p>
            <a:r>
              <a:rPr lang="sv-SE" dirty="0"/>
              <a:t>Jämlik</a:t>
            </a:r>
          </a:p>
          <a:p>
            <a:r>
              <a:rPr lang="sv-SE" dirty="0"/>
              <a:t>Tillgänglig</a:t>
            </a:r>
          </a:p>
          <a:p>
            <a:r>
              <a:rPr lang="sv-SE" dirty="0"/>
              <a:t>Effektiv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24D2B3F-730F-844B-BCCC-C6266F3CE3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46" b="78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BD5D376-C1EE-C249-930E-C0F31AF199ED}"/>
              </a:ext>
            </a:extLst>
          </p:cNvPr>
          <p:cNvSpPr/>
          <p:nvPr/>
        </p:nvSpPr>
        <p:spPr>
          <a:xfrm>
            <a:off x="5829301" y="5403782"/>
            <a:ext cx="4127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654" defTabSz="868680">
              <a:spcBef>
                <a:spcPts val="1100"/>
              </a:spcBef>
              <a:defRPr sz="1520" i="1"/>
            </a:pPr>
            <a:r>
              <a:rPr lang="sv-SE" sz="2400" dirty="0"/>
              <a:t>God vård, enligt 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65388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>
            <a:extLst>
              <a:ext uri="{FF2B5EF4-FFF2-40B4-BE49-F238E27FC236}">
                <a16:creationId xmlns:a16="http://schemas.microsoft.com/office/drawing/2014/main" id="{D0701C9F-E785-4A2B-9C42-811A662B19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6" imgW="352" imgH="321" progId="TCLayout.ActiveDocument.1">
                  <p:embed/>
                </p:oleObj>
              </mc:Choice>
              <mc:Fallback>
                <p:oleObj name="think-cell Slide" r:id="rId6" imgW="352" imgH="321" progId="TCLayout.ActiveDocument.1">
                  <p:embed/>
                  <p:pic>
                    <p:nvPicPr>
                      <p:cNvPr id="67" name="Object 66" hidden="1">
                        <a:extLst>
                          <a:ext uri="{FF2B5EF4-FFF2-40B4-BE49-F238E27FC236}">
                            <a16:creationId xmlns:a16="http://schemas.microsoft.com/office/drawing/2014/main" id="{D0701C9F-E785-4A2B-9C42-811A662B1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99CBC12B-8850-430F-9D2F-F8357C19604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200">
              <a:solidFill>
                <a:srgbClr val="000000"/>
              </a:solidFill>
              <a:latin typeface="Franklin Gothic Demi Cond" panose="020B0706030402020204" pitchFamily="34" charset="0"/>
              <a:ea typeface="+mj-ea"/>
              <a:sym typeface="Franklin Gothic Demi Cond" panose="020B07060304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7D88020B-1D45-4DFA-A49B-9A827A5CF4DE}"/>
              </a:ext>
            </a:extLst>
          </p:cNvPr>
          <p:cNvSpPr/>
          <p:nvPr/>
        </p:nvSpPr>
        <p:spPr bwMode="auto">
          <a:xfrm>
            <a:off x="8499996" y="874143"/>
            <a:ext cx="583328" cy="58332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E6C3F8E-9ED7-4C26-BDF2-43F815E25265}"/>
              </a:ext>
            </a:extLst>
          </p:cNvPr>
          <p:cNvGrpSpPr/>
          <p:nvPr/>
        </p:nvGrpSpPr>
        <p:grpSpPr>
          <a:xfrm>
            <a:off x="2696476" y="4827317"/>
            <a:ext cx="455261" cy="986304"/>
            <a:chOff x="2054514" y="5670162"/>
            <a:chExt cx="236143" cy="511594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3E7C563-98EE-42E2-BBC4-5E95CEE1B3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F03460C-5C78-4F7C-AFBC-8B30661114A1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068CDB25-7BAC-4AB1-AA2A-C4848ED7A452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2222ABA-4CEB-45F9-8072-762669228C4E}"/>
                  </a:ext>
                </a:extLst>
              </p:cNvPr>
              <p:cNvCxnSpPr>
                <a:cxnSpLocks/>
                <a:endCxn id="183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00B87DE-B19A-4EB8-8B87-6BEB5484B909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632D9173-5465-4E7E-A32E-B6553A294449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B797023-D094-44D4-8304-A47C7BB7591F}"/>
                  </a:ext>
                </a:extLst>
              </p:cNvPr>
              <p:cNvCxnSpPr>
                <a:cxnSpLocks/>
                <a:endCxn id="181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C2A7B43-21A5-40FE-A170-878686A0DD20}"/>
              </a:ext>
            </a:extLst>
          </p:cNvPr>
          <p:cNvGrpSpPr/>
          <p:nvPr/>
        </p:nvGrpSpPr>
        <p:grpSpPr>
          <a:xfrm>
            <a:off x="3498907" y="4827317"/>
            <a:ext cx="455261" cy="986304"/>
            <a:chOff x="2054514" y="5670162"/>
            <a:chExt cx="236143" cy="511594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28FE22E-20F3-4C53-B84B-2E3E9FD1A8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0E590D9F-58F3-4606-9BC3-49AEC36575F0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AC6041DA-3A35-433E-A8E0-CA4E1C216FDB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2C2216BA-B523-4F17-A3C7-DC4666D503CF}"/>
                  </a:ext>
                </a:extLst>
              </p:cNvPr>
              <p:cNvCxnSpPr>
                <a:cxnSpLocks/>
                <a:endCxn id="191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5BB649C-484E-4F48-A18D-313C7487C4D4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00FB0415-4940-414A-8760-F5FE1DD02490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6D54A61-8E7D-49FD-A198-58F6D6FCADF8}"/>
                  </a:ext>
                </a:extLst>
              </p:cNvPr>
              <p:cNvCxnSpPr>
                <a:cxnSpLocks/>
                <a:endCxn id="189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CA0E0CE-DB79-4EDB-A98C-46D47226D3A1}"/>
              </a:ext>
            </a:extLst>
          </p:cNvPr>
          <p:cNvGrpSpPr/>
          <p:nvPr/>
        </p:nvGrpSpPr>
        <p:grpSpPr>
          <a:xfrm>
            <a:off x="4261159" y="4827317"/>
            <a:ext cx="455261" cy="986304"/>
            <a:chOff x="2054514" y="5670162"/>
            <a:chExt cx="236143" cy="511594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E2B8242-C2A5-4B07-BFC6-E418871980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9ACBE9A-4494-4753-BB2A-384F54946DC6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963447CC-7DD0-4A74-9C4B-AF9C12B31BFD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43AD00DC-0EF3-4A8B-A1EA-F2B60703FCC1}"/>
                  </a:ext>
                </a:extLst>
              </p:cNvPr>
              <p:cNvCxnSpPr>
                <a:cxnSpLocks/>
                <a:endCxn id="199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6A24A365-1F36-44C6-8346-5143EC537F7A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221FE86B-101F-457B-AE99-2E9C923436D2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A1CBB018-AF92-423A-893A-84CADA528CD7}"/>
                  </a:ext>
                </a:extLst>
              </p:cNvPr>
              <p:cNvCxnSpPr>
                <a:cxnSpLocks/>
                <a:endCxn id="197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B95F915-F2B1-4908-A655-A2DEA14C0F6B}"/>
              </a:ext>
            </a:extLst>
          </p:cNvPr>
          <p:cNvGrpSpPr/>
          <p:nvPr/>
        </p:nvGrpSpPr>
        <p:grpSpPr>
          <a:xfrm>
            <a:off x="5084029" y="4827317"/>
            <a:ext cx="455261" cy="986304"/>
            <a:chOff x="2054514" y="5670162"/>
            <a:chExt cx="236143" cy="511594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80F2490-E94A-429E-8AC8-99A31E121F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CEEC1CF6-7DA2-45BC-8989-2018A88CFE31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C3ED358-32A3-473E-929D-4FA79FB80ADF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322D3949-8BA7-47AC-B554-42A04442F1CA}"/>
                  </a:ext>
                </a:extLst>
              </p:cNvPr>
              <p:cNvCxnSpPr>
                <a:cxnSpLocks/>
                <a:endCxn id="213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36A0C307-F9E1-4621-9482-AF9E58642A10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05143FE3-4089-4FE9-B2F3-2812D0C59632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AA6D1AEB-21EF-468A-AB99-03A070D00816}"/>
                  </a:ext>
                </a:extLst>
              </p:cNvPr>
              <p:cNvCxnSpPr>
                <a:cxnSpLocks/>
                <a:endCxn id="209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F4ECF4B-D6F3-467F-A5E1-3EC71B37FF9A}"/>
              </a:ext>
            </a:extLst>
          </p:cNvPr>
          <p:cNvGrpSpPr/>
          <p:nvPr/>
        </p:nvGrpSpPr>
        <p:grpSpPr>
          <a:xfrm>
            <a:off x="5846281" y="4827317"/>
            <a:ext cx="455261" cy="986304"/>
            <a:chOff x="2054514" y="5670162"/>
            <a:chExt cx="236143" cy="511594"/>
          </a:xfrm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EA636A9-F130-46D2-8359-B1AE64B064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C57D298E-6A5A-4243-874C-B2CDADBA5922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45C260F-B1F8-4D59-AEE2-1353314A5911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424BDBA7-CC42-4E54-8061-5B45BD106A0A}"/>
                  </a:ext>
                </a:extLst>
              </p:cNvPr>
              <p:cNvCxnSpPr>
                <a:cxnSpLocks/>
                <a:endCxn id="221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188280B1-0B64-48BA-AFC3-356D423300E8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F0868D37-F144-4EE9-BE9A-8632D3505AFA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0BDF640-7996-4297-82AD-3B1B24B95A11}"/>
                  </a:ext>
                </a:extLst>
              </p:cNvPr>
              <p:cNvCxnSpPr>
                <a:cxnSpLocks/>
                <a:endCxn id="219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BF953F0-A66E-4F1D-AF4E-12213AA39D60}"/>
              </a:ext>
            </a:extLst>
          </p:cNvPr>
          <p:cNvGrpSpPr/>
          <p:nvPr/>
        </p:nvGrpSpPr>
        <p:grpSpPr>
          <a:xfrm>
            <a:off x="6648712" y="4827317"/>
            <a:ext cx="455261" cy="986304"/>
            <a:chOff x="2054514" y="5670162"/>
            <a:chExt cx="236143" cy="511594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AB46CA8-34C9-411E-8416-0D696B5DB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21814B7-65DB-4ADD-879C-109A8A5DB16A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097FE11E-48C7-438D-A6AD-AA22A693DBF3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632F5728-8580-4703-8AB4-729B3864BF11}"/>
                  </a:ext>
                </a:extLst>
              </p:cNvPr>
              <p:cNvCxnSpPr>
                <a:cxnSpLocks/>
                <a:endCxn id="233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B6EF4FD-71D4-459B-9A83-BBF45AE3B865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EC970CF5-9E2E-415D-9F2A-620084088994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700A0746-3704-4593-AE76-C945E7CAD58A}"/>
                  </a:ext>
                </a:extLst>
              </p:cNvPr>
              <p:cNvCxnSpPr>
                <a:cxnSpLocks/>
                <a:endCxn id="231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A9C8950-C35F-4C42-9272-A39C004B6998}"/>
              </a:ext>
            </a:extLst>
          </p:cNvPr>
          <p:cNvGrpSpPr/>
          <p:nvPr/>
        </p:nvGrpSpPr>
        <p:grpSpPr>
          <a:xfrm>
            <a:off x="7410964" y="4827317"/>
            <a:ext cx="455261" cy="986304"/>
            <a:chOff x="2054514" y="5670162"/>
            <a:chExt cx="236143" cy="511594"/>
          </a:xfrm>
        </p:grpSpPr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9C58CD4-9486-4E4D-B296-2AADC3102F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8DC6AF1C-6BA2-44DB-ABCF-6E8FE7C1233A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0F7138F2-8A62-44E8-AFB3-2950079CE496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498C2F3B-B180-4CF3-845E-E6EF95999D14}"/>
                  </a:ext>
                </a:extLst>
              </p:cNvPr>
              <p:cNvCxnSpPr>
                <a:cxnSpLocks/>
                <a:endCxn id="242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07104476-AAC3-4D58-81C7-EC7D0A19B5B2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E0055DD6-E28E-4A84-A3A0-DB55B28C5F84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9A4681A2-4AB9-4F03-8F67-2BE532E32346}"/>
                  </a:ext>
                </a:extLst>
              </p:cNvPr>
              <p:cNvCxnSpPr>
                <a:cxnSpLocks/>
                <a:endCxn id="240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2489419-A62F-4FFC-8F27-FEA49B559244}"/>
              </a:ext>
            </a:extLst>
          </p:cNvPr>
          <p:cNvGrpSpPr/>
          <p:nvPr/>
        </p:nvGrpSpPr>
        <p:grpSpPr>
          <a:xfrm>
            <a:off x="8272365" y="4827317"/>
            <a:ext cx="455261" cy="986304"/>
            <a:chOff x="2054514" y="5670162"/>
            <a:chExt cx="236143" cy="511594"/>
          </a:xfrm>
        </p:grpSpPr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C63AC59A-DF62-46A7-A125-46E519236C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33D86880-D5C6-4442-B6A6-3026DADFC702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109D7F77-06A2-4805-A743-B1AFDDE234F9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3FA7E92C-1729-4E1B-9859-8516E0DB93AC}"/>
                  </a:ext>
                </a:extLst>
              </p:cNvPr>
              <p:cNvCxnSpPr>
                <a:cxnSpLocks/>
                <a:endCxn id="250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A521454-31F5-44A9-AA56-A68226FAD2EF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ECFDD0FF-1715-44D3-BD7B-0B7E7DF8FA16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D475196B-940E-4A87-92AE-43832C811A81}"/>
                  </a:ext>
                </a:extLst>
              </p:cNvPr>
              <p:cNvCxnSpPr>
                <a:cxnSpLocks/>
                <a:endCxn id="248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E70C4379-1D67-47B2-BA29-04F4BE6C3DFA}"/>
              </a:ext>
            </a:extLst>
          </p:cNvPr>
          <p:cNvGrpSpPr/>
          <p:nvPr/>
        </p:nvGrpSpPr>
        <p:grpSpPr>
          <a:xfrm>
            <a:off x="9034617" y="4827317"/>
            <a:ext cx="455261" cy="986304"/>
            <a:chOff x="2054514" y="5670162"/>
            <a:chExt cx="236143" cy="511594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BE10C1A-D41C-49CD-826E-622964BCE5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CA306360-E96D-434B-B1E4-AF8FB6A22336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8C01E145-043B-40EA-8995-1B3DF813F65E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C73B3462-23E1-448E-BE01-A38ACAB755A7}"/>
                  </a:ext>
                </a:extLst>
              </p:cNvPr>
              <p:cNvCxnSpPr>
                <a:cxnSpLocks/>
                <a:endCxn id="259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95AC6C4B-0A3C-4DD4-B7C9-441B35217E96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7A40A3C3-5C04-4F2B-99C0-C0D427385569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9C688D2A-11AA-4120-B808-14ECEAEECDAC}"/>
                  </a:ext>
                </a:extLst>
              </p:cNvPr>
              <p:cNvCxnSpPr>
                <a:cxnSpLocks/>
                <a:endCxn id="257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3D472CD-1EA2-4C11-A0C9-9FB45979D6D8}"/>
              </a:ext>
            </a:extLst>
          </p:cNvPr>
          <p:cNvGrpSpPr/>
          <p:nvPr/>
        </p:nvGrpSpPr>
        <p:grpSpPr>
          <a:xfrm>
            <a:off x="10296846" y="4827317"/>
            <a:ext cx="455261" cy="986304"/>
            <a:chOff x="2054514" y="5670162"/>
            <a:chExt cx="236143" cy="511594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7C20004-8893-40DA-BC38-155CC3983C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7B9D5F5-A5EB-43B6-8F8E-05FBDF0EC2AB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97EEAC78-7C38-4561-A0AB-C92DD3078446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ED52114D-10FF-4116-A06C-8DCCDC556CAB}"/>
                  </a:ext>
                </a:extLst>
              </p:cNvPr>
              <p:cNvCxnSpPr>
                <a:cxnSpLocks/>
                <a:endCxn id="267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F2E6359F-3085-4206-A9BF-D99B952AB911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4CA4B650-D8A9-4886-ABD9-220CB9CAAA6A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4447D84D-EE7D-48EF-BEFD-47AA9488A96C}"/>
                  </a:ext>
                </a:extLst>
              </p:cNvPr>
              <p:cNvCxnSpPr>
                <a:cxnSpLocks/>
                <a:endCxn id="265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70FA2D07-12BB-4522-82DE-539256EF3C66}"/>
              </a:ext>
            </a:extLst>
          </p:cNvPr>
          <p:cNvCxnSpPr>
            <a:cxnSpLocks/>
          </p:cNvCxnSpPr>
          <p:nvPr/>
        </p:nvCxnSpPr>
        <p:spPr bwMode="auto">
          <a:xfrm>
            <a:off x="6096000" y="2075360"/>
            <a:ext cx="0" cy="25782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DD74665-6BE3-49B6-8F90-9355CFF227F9}"/>
              </a:ext>
            </a:extLst>
          </p:cNvPr>
          <p:cNvSpPr/>
          <p:nvPr/>
        </p:nvSpPr>
        <p:spPr bwMode="auto">
          <a:xfrm>
            <a:off x="4911249" y="746900"/>
            <a:ext cx="2429351" cy="36980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 dirty="0">
                <a:solidFill>
                  <a:srgbClr val="FFFFFF"/>
                </a:solidFill>
              </a:rPr>
              <a:t>Regional hälso- och sjukvårdsledning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A22B6F3-12A1-4C4B-A790-C28CEBC7E3F8}"/>
              </a:ext>
            </a:extLst>
          </p:cNvPr>
          <p:cNvSpPr/>
          <p:nvPr/>
        </p:nvSpPr>
        <p:spPr bwMode="auto">
          <a:xfrm>
            <a:off x="6465706" y="2319794"/>
            <a:ext cx="1645645" cy="589704"/>
          </a:xfrm>
          <a:prstGeom prst="rect">
            <a:avLst/>
          </a:prstGeom>
          <a:solidFill>
            <a:srgbClr val="FFA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 dirty="0">
                <a:solidFill>
                  <a:srgbClr val="000000"/>
                </a:solidFill>
              </a:rPr>
              <a:t>Enheten för kunskapsstyrning och FoU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6948507-B9B2-4EAC-9642-C5D95F4B771F}"/>
              </a:ext>
            </a:extLst>
          </p:cNvPr>
          <p:cNvSpPr/>
          <p:nvPr/>
        </p:nvSpPr>
        <p:spPr bwMode="auto">
          <a:xfrm>
            <a:off x="1066601" y="2374804"/>
            <a:ext cx="2376348" cy="252344"/>
          </a:xfrm>
          <a:prstGeom prst="rect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>
                <a:solidFill>
                  <a:srgbClr val="000000"/>
                </a:solidFill>
              </a:rPr>
              <a:t>Metod- och prioriteringsrådet</a:t>
            </a: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A5EFCEAB-2417-4149-A02B-9D526E8FCB2B}"/>
              </a:ext>
            </a:extLst>
          </p:cNvPr>
          <p:cNvSpPr/>
          <p:nvPr/>
        </p:nvSpPr>
        <p:spPr bwMode="auto">
          <a:xfrm>
            <a:off x="683239" y="2256522"/>
            <a:ext cx="461852" cy="461852"/>
          </a:xfrm>
          <a:prstGeom prst="ellipse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D57F9C4B-5C1F-4137-84EB-7037D5C9D8F9}"/>
              </a:ext>
            </a:extLst>
          </p:cNvPr>
          <p:cNvSpPr/>
          <p:nvPr/>
        </p:nvSpPr>
        <p:spPr bwMode="auto">
          <a:xfrm>
            <a:off x="714180" y="2287462"/>
            <a:ext cx="399971" cy="39997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4A5603D-2010-4176-BD05-3FCDE67C3D0C}"/>
              </a:ext>
            </a:extLst>
          </p:cNvPr>
          <p:cNvSpPr/>
          <p:nvPr/>
        </p:nvSpPr>
        <p:spPr bwMode="auto">
          <a:xfrm>
            <a:off x="1066601" y="3443506"/>
            <a:ext cx="2376348" cy="252344"/>
          </a:xfrm>
          <a:prstGeom prst="rect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>
                <a:solidFill>
                  <a:srgbClr val="000000"/>
                </a:solidFill>
              </a:rPr>
              <a:t>Etiska rådet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9A4A0FE7-A351-4261-9E1D-C71ECF09B1D6}"/>
              </a:ext>
            </a:extLst>
          </p:cNvPr>
          <p:cNvSpPr/>
          <p:nvPr/>
        </p:nvSpPr>
        <p:spPr bwMode="auto">
          <a:xfrm>
            <a:off x="699282" y="3325224"/>
            <a:ext cx="461852" cy="461852"/>
          </a:xfrm>
          <a:prstGeom prst="ellipse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A749FEA6-0B7D-4733-AAAD-2AADE27D70A2}"/>
              </a:ext>
            </a:extLst>
          </p:cNvPr>
          <p:cNvSpPr/>
          <p:nvPr/>
        </p:nvSpPr>
        <p:spPr bwMode="auto">
          <a:xfrm>
            <a:off x="730223" y="3356164"/>
            <a:ext cx="399971" cy="39997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42E09D1C-0DE1-4858-8522-3314072FD762}"/>
              </a:ext>
            </a:extLst>
          </p:cNvPr>
          <p:cNvSpPr/>
          <p:nvPr/>
        </p:nvSpPr>
        <p:spPr bwMode="auto">
          <a:xfrm>
            <a:off x="4980886" y="1373862"/>
            <a:ext cx="2318400" cy="821502"/>
          </a:xfrm>
          <a:prstGeom prst="rect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 b="1">
              <a:solidFill>
                <a:srgbClr val="000000"/>
              </a:solidFill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948EBC26-C985-467F-9946-1BB367ECA490}"/>
              </a:ext>
            </a:extLst>
          </p:cNvPr>
          <p:cNvSpPr/>
          <p:nvPr/>
        </p:nvSpPr>
        <p:spPr bwMode="auto">
          <a:xfrm>
            <a:off x="8499996" y="874143"/>
            <a:ext cx="583328" cy="58332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12C65D66-792E-494C-9AAE-C0BA56B0E981}"/>
              </a:ext>
            </a:extLst>
          </p:cNvPr>
          <p:cNvSpPr/>
          <p:nvPr/>
        </p:nvSpPr>
        <p:spPr bwMode="auto">
          <a:xfrm>
            <a:off x="4898505" y="1660914"/>
            <a:ext cx="2448173" cy="2634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 i="1" dirty="0">
              <a:solidFill>
                <a:srgbClr val="000000"/>
              </a:solidFill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2E11934F-8574-4239-8FDD-88BE68FD966C}"/>
              </a:ext>
            </a:extLst>
          </p:cNvPr>
          <p:cNvSpPr/>
          <p:nvPr/>
        </p:nvSpPr>
        <p:spPr bwMode="auto">
          <a:xfrm>
            <a:off x="1066601" y="2911947"/>
            <a:ext cx="2376348" cy="252344"/>
          </a:xfrm>
          <a:prstGeom prst="rect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>
                <a:solidFill>
                  <a:srgbClr val="000000"/>
                </a:solidFill>
              </a:rPr>
              <a:t>Patientsäkerhetsrådet</a:t>
            </a: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8AC19CEA-E272-41E0-B8BE-3FFD2E3E6918}"/>
              </a:ext>
            </a:extLst>
          </p:cNvPr>
          <p:cNvSpPr/>
          <p:nvPr/>
        </p:nvSpPr>
        <p:spPr bwMode="auto">
          <a:xfrm>
            <a:off x="683239" y="2793665"/>
            <a:ext cx="461852" cy="461852"/>
          </a:xfrm>
          <a:prstGeom prst="ellipse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CC051D90-AD28-4950-92D3-57D3D3D76E9C}"/>
              </a:ext>
            </a:extLst>
          </p:cNvPr>
          <p:cNvSpPr/>
          <p:nvPr/>
        </p:nvSpPr>
        <p:spPr bwMode="auto">
          <a:xfrm>
            <a:off x="714180" y="2824606"/>
            <a:ext cx="399971" cy="39997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1456F067-2F45-49FF-9750-486683FB2F12}"/>
              </a:ext>
            </a:extLst>
          </p:cNvPr>
          <p:cNvSpPr/>
          <p:nvPr/>
        </p:nvSpPr>
        <p:spPr bwMode="auto">
          <a:xfrm>
            <a:off x="1066601" y="1840283"/>
            <a:ext cx="2376348" cy="252344"/>
          </a:xfrm>
          <a:prstGeom prst="rect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>
                <a:solidFill>
                  <a:srgbClr val="000000"/>
                </a:solidFill>
              </a:rPr>
              <a:t>Läkemedelsrådet</a:t>
            </a: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0D111FD5-08AA-4676-9B23-C3449191DDE2}"/>
              </a:ext>
            </a:extLst>
          </p:cNvPr>
          <p:cNvSpPr/>
          <p:nvPr/>
        </p:nvSpPr>
        <p:spPr bwMode="auto">
          <a:xfrm>
            <a:off x="683239" y="1722001"/>
            <a:ext cx="461852" cy="461852"/>
          </a:xfrm>
          <a:prstGeom prst="ellipse">
            <a:avLst/>
          </a:prstGeom>
          <a:solidFill>
            <a:srgbClr val="CF9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A2756760-2123-4703-9AA6-3AB29EE7950B}"/>
              </a:ext>
            </a:extLst>
          </p:cNvPr>
          <p:cNvSpPr/>
          <p:nvPr/>
        </p:nvSpPr>
        <p:spPr bwMode="auto">
          <a:xfrm>
            <a:off x="714180" y="1752941"/>
            <a:ext cx="399971" cy="39997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cxnSp>
        <p:nvCxnSpPr>
          <p:cNvPr id="293" name="Connector: Elbow 292">
            <a:extLst>
              <a:ext uri="{FF2B5EF4-FFF2-40B4-BE49-F238E27FC236}">
                <a16:creationId xmlns:a16="http://schemas.microsoft.com/office/drawing/2014/main" id="{6476752D-49CE-4A02-A20D-830018DD751B}"/>
              </a:ext>
            </a:extLst>
          </p:cNvPr>
          <p:cNvCxnSpPr>
            <a:cxnSpLocks/>
            <a:stCxn id="289" idx="3"/>
          </p:cNvCxnSpPr>
          <p:nvPr/>
        </p:nvCxnSpPr>
        <p:spPr bwMode="auto">
          <a:xfrm>
            <a:off x="3442949" y="1966455"/>
            <a:ext cx="2665281" cy="81687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4" name="Connector: Elbow 293">
            <a:extLst>
              <a:ext uri="{FF2B5EF4-FFF2-40B4-BE49-F238E27FC236}">
                <a16:creationId xmlns:a16="http://schemas.microsoft.com/office/drawing/2014/main" id="{3EADC50D-2B6F-4448-909A-4AAE9BF0E188}"/>
              </a:ext>
            </a:extLst>
          </p:cNvPr>
          <p:cNvCxnSpPr>
            <a:cxnSpLocks/>
            <a:stCxn id="285" idx="3"/>
          </p:cNvCxnSpPr>
          <p:nvPr/>
        </p:nvCxnSpPr>
        <p:spPr bwMode="auto">
          <a:xfrm flipV="1">
            <a:off x="3442949" y="2783327"/>
            <a:ext cx="2665281" cy="2547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" name="Connector: Elbow 294">
            <a:extLst>
              <a:ext uri="{FF2B5EF4-FFF2-40B4-BE49-F238E27FC236}">
                <a16:creationId xmlns:a16="http://schemas.microsoft.com/office/drawing/2014/main" id="{E79E6354-E310-48D9-B581-48DA7131D47E}"/>
              </a:ext>
            </a:extLst>
          </p:cNvPr>
          <p:cNvCxnSpPr>
            <a:cxnSpLocks/>
            <a:stCxn id="276" idx="3"/>
          </p:cNvCxnSpPr>
          <p:nvPr/>
        </p:nvCxnSpPr>
        <p:spPr bwMode="auto">
          <a:xfrm flipV="1">
            <a:off x="3442949" y="2783326"/>
            <a:ext cx="2665281" cy="7863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8EAD7874-E74C-44F9-B58C-3665F5E85AF1}"/>
              </a:ext>
            </a:extLst>
          </p:cNvPr>
          <p:cNvCxnSpPr>
            <a:cxnSpLocks/>
            <a:endCxn id="272" idx="1"/>
          </p:cNvCxnSpPr>
          <p:nvPr/>
        </p:nvCxnSpPr>
        <p:spPr bwMode="auto">
          <a:xfrm>
            <a:off x="6083551" y="2606206"/>
            <a:ext cx="38215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7" name="Picture 296">
            <a:extLst>
              <a:ext uri="{FF2B5EF4-FFF2-40B4-BE49-F238E27FC236}">
                <a16:creationId xmlns:a16="http://schemas.microsoft.com/office/drawing/2014/main" id="{9D06FFC9-3B22-42F2-8541-87DD227C4C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1" y="1799389"/>
            <a:ext cx="292100" cy="292100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E30B6702-786A-485B-8ED3-1C3910D4F6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5" y="2304213"/>
            <a:ext cx="334963" cy="334963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7F65C8C9-C35E-4242-A5EB-3105267155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5" y="2864961"/>
            <a:ext cx="319261" cy="319261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9C3AAA6C-3C8E-4ABB-B71F-1684EF7062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2" y="3428615"/>
            <a:ext cx="278313" cy="2783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A7CDFB-A3F9-4B69-A735-57D5FE089BF5}"/>
              </a:ext>
            </a:extLst>
          </p:cNvPr>
          <p:cNvGrpSpPr/>
          <p:nvPr/>
        </p:nvGrpSpPr>
        <p:grpSpPr>
          <a:xfrm>
            <a:off x="4569639" y="700876"/>
            <a:ext cx="461852" cy="461852"/>
            <a:chOff x="4569639" y="750297"/>
            <a:chExt cx="461852" cy="461852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0140B697-CFA0-43CD-B889-1B7FB6FCBB85}"/>
                </a:ext>
              </a:extLst>
            </p:cNvPr>
            <p:cNvGrpSpPr/>
            <p:nvPr/>
          </p:nvGrpSpPr>
          <p:grpSpPr>
            <a:xfrm>
              <a:off x="4569639" y="750297"/>
              <a:ext cx="461852" cy="461852"/>
              <a:chOff x="4569639" y="463763"/>
              <a:chExt cx="461852" cy="461852"/>
            </a:xfrm>
          </p:grpSpPr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6A8C4237-6DA4-4720-AC77-0C07FA2AE52B}"/>
                  </a:ext>
                </a:extLst>
              </p:cNvPr>
              <p:cNvSpPr/>
              <p:nvPr/>
            </p:nvSpPr>
            <p:spPr bwMode="auto">
              <a:xfrm>
                <a:off x="4569639" y="463763"/>
                <a:ext cx="461852" cy="461852"/>
              </a:xfrm>
              <a:prstGeom prst="ellipse">
                <a:avLst/>
              </a:prstGeom>
              <a:solidFill>
                <a:srgbClr val="BF4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4C70DB25-0D19-41FF-9A49-A04E9D41E384}"/>
                  </a:ext>
                </a:extLst>
              </p:cNvPr>
              <p:cNvSpPr/>
              <p:nvPr/>
            </p:nvSpPr>
            <p:spPr bwMode="auto">
              <a:xfrm>
                <a:off x="4600580" y="494703"/>
                <a:ext cx="399971" cy="39997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68448339-B43E-4D95-B707-E4F0DC9F2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846" b="99187" l="0" r="91667">
                          <a14:foregroundMark x1="17014" y1="65041" x2="64236" y2="13415"/>
                          <a14:foregroundMark x1="21528" y1="63415" x2="32292" y2="23984"/>
                          <a14:foregroundMark x1="47569" y1="13415" x2="52083" y2="2846"/>
                          <a14:foregroundMark x1="10764" y1="77642" x2="0" y2="90244"/>
                          <a14:foregroundMark x1="88542" y1="73984" x2="87153" y2="97561"/>
                          <a14:foregroundMark x1="7639" y1="76016" x2="0" y2="84959"/>
                          <a14:foregroundMark x1="84028" y1="79675" x2="91667" y2="991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38362" y="814783"/>
              <a:ext cx="328926" cy="280957"/>
            </a:xfrm>
            <a:prstGeom prst="rect">
              <a:avLst/>
            </a:prstGeom>
          </p:spPr>
        </p:pic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9EAB9532-CFE6-4EED-A26C-8885738C72C0}"/>
              </a:ext>
            </a:extLst>
          </p:cNvPr>
          <p:cNvGrpSpPr/>
          <p:nvPr/>
        </p:nvGrpSpPr>
        <p:grpSpPr>
          <a:xfrm>
            <a:off x="5875960" y="1186417"/>
            <a:ext cx="461852" cy="461852"/>
            <a:chOff x="5875960" y="1081340"/>
            <a:chExt cx="461852" cy="461852"/>
          </a:xfrm>
        </p:grpSpPr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3DC5A130-84BF-49BF-9683-9A3DA48D2994}"/>
                </a:ext>
              </a:extLst>
            </p:cNvPr>
            <p:cNvSpPr/>
            <p:nvPr/>
          </p:nvSpPr>
          <p:spPr bwMode="auto">
            <a:xfrm>
              <a:off x="5875960" y="1081340"/>
              <a:ext cx="461852" cy="461852"/>
            </a:xfrm>
            <a:prstGeom prst="ellipse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92DDF75-F732-49AB-80F0-8611D4892F85}"/>
                </a:ext>
              </a:extLst>
            </p:cNvPr>
            <p:cNvSpPr/>
            <p:nvPr/>
          </p:nvSpPr>
          <p:spPr bwMode="auto">
            <a:xfrm>
              <a:off x="5906901" y="1112280"/>
              <a:ext cx="399971" cy="3999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pic>
          <p:nvPicPr>
            <p:cNvPr id="311" name="Picture 310">
              <a:extLst>
                <a:ext uri="{FF2B5EF4-FFF2-40B4-BE49-F238E27FC236}">
                  <a16:creationId xmlns:a16="http://schemas.microsoft.com/office/drawing/2014/main" id="{0BF37B4B-2A0E-48A7-AB63-C6BAA4648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9587" l="2113" r="97183">
                          <a14:foregroundMark x1="61268" y1="8264" x2="26056" y2="6612"/>
                          <a14:foregroundMark x1="41197" y1="2479" x2="54577" y2="0"/>
                          <a14:foregroundMark x1="9507" y1="78512" x2="2113" y2="96281"/>
                          <a14:foregroundMark x1="87676" y1="83471" x2="97183" y2="995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932697" y="1139832"/>
              <a:ext cx="330854" cy="281924"/>
            </a:xfrm>
            <a:prstGeom prst="rect">
              <a:avLst/>
            </a:prstGeom>
          </p:spPr>
        </p:pic>
      </p:grpSp>
      <p:sp>
        <p:nvSpPr>
          <p:cNvPr id="312" name="Rectangle 311">
            <a:extLst>
              <a:ext uri="{FF2B5EF4-FFF2-40B4-BE49-F238E27FC236}">
                <a16:creationId xmlns:a16="http://schemas.microsoft.com/office/drawing/2014/main" id="{3410C7D0-BBB1-46D3-BA9D-D901773FF06D}"/>
              </a:ext>
            </a:extLst>
          </p:cNvPr>
          <p:cNvSpPr/>
          <p:nvPr/>
        </p:nvSpPr>
        <p:spPr bwMode="auto">
          <a:xfrm>
            <a:off x="4924351" y="1741844"/>
            <a:ext cx="2318400" cy="2598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 dirty="0">
                <a:solidFill>
                  <a:srgbClr val="000000"/>
                </a:solidFill>
              </a:rPr>
              <a:t>Kunskapsstyrningsrådet</a:t>
            </a:r>
          </a:p>
        </p:txBody>
      </p:sp>
      <p:sp>
        <p:nvSpPr>
          <p:cNvPr id="313" name="Left Brace 312">
            <a:extLst>
              <a:ext uri="{FF2B5EF4-FFF2-40B4-BE49-F238E27FC236}">
                <a16:creationId xmlns:a16="http://schemas.microsoft.com/office/drawing/2014/main" id="{3F39F181-FF88-4722-95A0-074C0E74FBBB}"/>
              </a:ext>
            </a:extLst>
          </p:cNvPr>
          <p:cNvSpPr/>
          <p:nvPr/>
        </p:nvSpPr>
        <p:spPr bwMode="auto">
          <a:xfrm>
            <a:off x="1626170" y="4422820"/>
            <a:ext cx="112562" cy="461661"/>
          </a:xfrm>
          <a:prstGeom prst="leftBrace">
            <a:avLst>
              <a:gd name="adj1" fmla="val 27372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cxnSp>
        <p:nvCxnSpPr>
          <p:cNvPr id="314" name="Connector: Elbow 313">
            <a:extLst>
              <a:ext uri="{FF2B5EF4-FFF2-40B4-BE49-F238E27FC236}">
                <a16:creationId xmlns:a16="http://schemas.microsoft.com/office/drawing/2014/main" id="{D1112A78-A672-4F48-9541-E3087D7527B9}"/>
              </a:ext>
            </a:extLst>
          </p:cNvPr>
          <p:cNvCxnSpPr>
            <a:cxnSpLocks/>
            <a:stCxn id="273" idx="3"/>
          </p:cNvCxnSpPr>
          <p:nvPr/>
        </p:nvCxnSpPr>
        <p:spPr bwMode="auto">
          <a:xfrm>
            <a:off x="3442949" y="2500976"/>
            <a:ext cx="2665281" cy="282350"/>
          </a:xfrm>
          <a:prstGeom prst="bentConnector3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6E5E27A6-1913-47E8-90A3-14EC1EB6730F}"/>
              </a:ext>
            </a:extLst>
          </p:cNvPr>
          <p:cNvCxnSpPr>
            <a:cxnSpLocks/>
          </p:cNvCxnSpPr>
          <p:nvPr/>
        </p:nvCxnSpPr>
        <p:spPr bwMode="auto">
          <a:xfrm>
            <a:off x="2131134" y="4226989"/>
            <a:ext cx="733517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0BF3AFF-CA3A-44A8-A6EB-BF1B0ED70AC8}"/>
              </a:ext>
            </a:extLst>
          </p:cNvPr>
          <p:cNvGrpSpPr/>
          <p:nvPr/>
        </p:nvGrpSpPr>
        <p:grpSpPr>
          <a:xfrm>
            <a:off x="1934224" y="4827317"/>
            <a:ext cx="455261" cy="986304"/>
            <a:chOff x="2054514" y="5670162"/>
            <a:chExt cx="236143" cy="511594"/>
          </a:xfrm>
        </p:grpSpPr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EFAFA1CD-F186-4615-86BD-4AC51D193A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4514" y="5670162"/>
              <a:ext cx="0" cy="42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4C429A12-F129-4C8A-B21D-6797F07307E2}"/>
                </a:ext>
              </a:extLst>
            </p:cNvPr>
            <p:cNvGrpSpPr/>
            <p:nvPr/>
          </p:nvGrpSpPr>
          <p:grpSpPr>
            <a:xfrm>
              <a:off x="2054514" y="5796065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C4787588-C7AE-4D33-AEA2-70B1DF55B95C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D5B412F8-C6B4-43AB-BDDC-781C969D348C}"/>
                  </a:ext>
                </a:extLst>
              </p:cNvPr>
              <p:cNvCxnSpPr>
                <a:cxnSpLocks/>
                <a:endCxn id="333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2E8A1744-0073-4540-AF08-FA92AD4C61EF}"/>
                </a:ext>
              </a:extLst>
            </p:cNvPr>
            <p:cNvGrpSpPr/>
            <p:nvPr/>
          </p:nvGrpSpPr>
          <p:grpSpPr>
            <a:xfrm>
              <a:off x="2054514" y="6004928"/>
              <a:ext cx="236143" cy="176828"/>
              <a:chOff x="1234519" y="4925381"/>
              <a:chExt cx="266895" cy="199856"/>
            </a:xfrm>
            <a:solidFill>
              <a:srgbClr val="FCDE76"/>
            </a:solidFill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E01C85DC-D42A-44C0-9DFB-98C6471408CA}"/>
                  </a:ext>
                </a:extLst>
              </p:cNvPr>
              <p:cNvSpPr/>
              <p:nvPr/>
            </p:nvSpPr>
            <p:spPr bwMode="auto">
              <a:xfrm>
                <a:off x="1301558" y="4925381"/>
                <a:ext cx="199856" cy="19985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FA4322C2-2B38-4154-9592-780889876FFE}"/>
                  </a:ext>
                </a:extLst>
              </p:cNvPr>
              <p:cNvCxnSpPr>
                <a:cxnSpLocks/>
                <a:endCxn id="331" idx="2"/>
              </p:cNvCxnSpPr>
              <p:nvPr/>
            </p:nvCxnSpPr>
            <p:spPr bwMode="auto">
              <a:xfrm>
                <a:off x="1234519" y="5025309"/>
                <a:ext cx="67039" cy="0"/>
              </a:xfrm>
              <a:prstGeom prst="line">
                <a:avLst/>
              </a:prstGeom>
              <a:grp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D012F5A9-6643-4700-8DEE-DFECA6F18E6D}"/>
              </a:ext>
            </a:extLst>
          </p:cNvPr>
          <p:cNvCxnSpPr>
            <a:cxnSpLocks/>
            <a:stCxn id="341" idx="0"/>
          </p:cNvCxnSpPr>
          <p:nvPr/>
        </p:nvCxnSpPr>
        <p:spPr bwMode="auto">
          <a:xfrm flipH="1" flipV="1">
            <a:off x="2131134" y="4226539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8CF3D81-6B62-4992-B38D-4A86CA2DFF85}"/>
              </a:ext>
            </a:extLst>
          </p:cNvPr>
          <p:cNvGrpSpPr/>
          <p:nvPr/>
        </p:nvGrpSpPr>
        <p:grpSpPr>
          <a:xfrm>
            <a:off x="1797818" y="4422825"/>
            <a:ext cx="9079340" cy="461661"/>
            <a:chOff x="1797818" y="4147054"/>
            <a:chExt cx="9079340" cy="461661"/>
          </a:xfrm>
        </p:grpSpPr>
        <p:sp>
          <p:nvSpPr>
            <p:cNvPr id="341" name="Rectangle: Rounded Corners 340">
              <a:extLst>
                <a:ext uri="{FF2B5EF4-FFF2-40B4-BE49-F238E27FC236}">
                  <a16:creationId xmlns:a16="http://schemas.microsoft.com/office/drawing/2014/main" id="{C413C3D5-60B2-473D-A281-37ECCAC91D90}"/>
                </a:ext>
              </a:extLst>
            </p:cNvPr>
            <p:cNvSpPr/>
            <p:nvPr/>
          </p:nvSpPr>
          <p:spPr bwMode="auto">
            <a:xfrm>
              <a:off x="1797818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342" name="Rectangle: Rounded Corners 341">
              <a:extLst>
                <a:ext uri="{FF2B5EF4-FFF2-40B4-BE49-F238E27FC236}">
                  <a16:creationId xmlns:a16="http://schemas.microsoft.com/office/drawing/2014/main" id="{DE2FBBD8-575D-4C43-8211-F736B8D6B09B}"/>
                </a:ext>
              </a:extLst>
            </p:cNvPr>
            <p:cNvSpPr/>
            <p:nvPr/>
          </p:nvSpPr>
          <p:spPr bwMode="auto">
            <a:xfrm>
              <a:off x="10210525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343" name="Rectangle: Rounded Corners 342">
              <a:extLst>
                <a:ext uri="{FF2B5EF4-FFF2-40B4-BE49-F238E27FC236}">
                  <a16:creationId xmlns:a16="http://schemas.microsoft.com/office/drawing/2014/main" id="{0430F743-E4D3-45EF-BC38-A484920F7986}"/>
                </a:ext>
              </a:extLst>
            </p:cNvPr>
            <p:cNvSpPr/>
            <p:nvPr/>
          </p:nvSpPr>
          <p:spPr bwMode="auto">
            <a:xfrm>
              <a:off x="8934575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349" name="Rectangle: Rounded Corners 348">
              <a:extLst>
                <a:ext uri="{FF2B5EF4-FFF2-40B4-BE49-F238E27FC236}">
                  <a16:creationId xmlns:a16="http://schemas.microsoft.com/office/drawing/2014/main" id="{1AD6E409-D0E8-4B49-8F0E-2AE707666A4E}"/>
                </a:ext>
              </a:extLst>
            </p:cNvPr>
            <p:cNvSpPr/>
            <p:nvPr/>
          </p:nvSpPr>
          <p:spPr bwMode="auto">
            <a:xfrm>
              <a:off x="8141602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358" name="Rectangle: Rounded Corners 357">
              <a:extLst>
                <a:ext uri="{FF2B5EF4-FFF2-40B4-BE49-F238E27FC236}">
                  <a16:creationId xmlns:a16="http://schemas.microsoft.com/office/drawing/2014/main" id="{2B1C0995-8D1B-4983-B84E-3C03C6C5B054}"/>
                </a:ext>
              </a:extLst>
            </p:cNvPr>
            <p:cNvSpPr/>
            <p:nvPr/>
          </p:nvSpPr>
          <p:spPr bwMode="auto">
            <a:xfrm>
              <a:off x="7348629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367" name="Rectangle: Rounded Corners 366">
              <a:extLst>
                <a:ext uri="{FF2B5EF4-FFF2-40B4-BE49-F238E27FC236}">
                  <a16:creationId xmlns:a16="http://schemas.microsoft.com/office/drawing/2014/main" id="{87A9E0CA-5DCA-46C8-A091-D2ADCDC52836}"/>
                </a:ext>
              </a:extLst>
            </p:cNvPr>
            <p:cNvSpPr/>
            <p:nvPr/>
          </p:nvSpPr>
          <p:spPr bwMode="auto">
            <a:xfrm>
              <a:off x="6555656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385" name="Rectangle: Rounded Corners 384">
              <a:extLst>
                <a:ext uri="{FF2B5EF4-FFF2-40B4-BE49-F238E27FC236}">
                  <a16:creationId xmlns:a16="http://schemas.microsoft.com/office/drawing/2014/main" id="{AB22FCD3-0336-43E1-A99D-7B1BA3CA6976}"/>
                </a:ext>
              </a:extLst>
            </p:cNvPr>
            <p:cNvSpPr/>
            <p:nvPr/>
          </p:nvSpPr>
          <p:spPr bwMode="auto">
            <a:xfrm>
              <a:off x="5762683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394" name="Rectangle: Rounded Corners 393">
              <a:extLst>
                <a:ext uri="{FF2B5EF4-FFF2-40B4-BE49-F238E27FC236}">
                  <a16:creationId xmlns:a16="http://schemas.microsoft.com/office/drawing/2014/main" id="{E07C2145-B509-40E4-970B-92E7C896EE8A}"/>
                </a:ext>
              </a:extLst>
            </p:cNvPr>
            <p:cNvSpPr/>
            <p:nvPr/>
          </p:nvSpPr>
          <p:spPr bwMode="auto">
            <a:xfrm>
              <a:off x="4969710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403" name="Rectangle: Rounded Corners 402">
              <a:extLst>
                <a:ext uri="{FF2B5EF4-FFF2-40B4-BE49-F238E27FC236}">
                  <a16:creationId xmlns:a16="http://schemas.microsoft.com/office/drawing/2014/main" id="{38C9D4BC-16E0-4F46-AAA7-5CFA0552DD96}"/>
                </a:ext>
              </a:extLst>
            </p:cNvPr>
            <p:cNvSpPr/>
            <p:nvPr/>
          </p:nvSpPr>
          <p:spPr bwMode="auto">
            <a:xfrm>
              <a:off x="4176737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412" name="Rectangle: Rounded Corners 411">
              <a:extLst>
                <a:ext uri="{FF2B5EF4-FFF2-40B4-BE49-F238E27FC236}">
                  <a16:creationId xmlns:a16="http://schemas.microsoft.com/office/drawing/2014/main" id="{2BE85549-F88B-473C-9017-1DAD989B533D}"/>
                </a:ext>
              </a:extLst>
            </p:cNvPr>
            <p:cNvSpPr/>
            <p:nvPr/>
          </p:nvSpPr>
          <p:spPr bwMode="auto">
            <a:xfrm>
              <a:off x="3383764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  <p:sp>
          <p:nvSpPr>
            <p:cNvPr id="415" name="Rectangle: Rounded Corners 414">
              <a:extLst>
                <a:ext uri="{FF2B5EF4-FFF2-40B4-BE49-F238E27FC236}">
                  <a16:creationId xmlns:a16="http://schemas.microsoft.com/office/drawing/2014/main" id="{53B1661F-A118-40FA-A18F-E6EDC019B9FE}"/>
                </a:ext>
              </a:extLst>
            </p:cNvPr>
            <p:cNvSpPr/>
            <p:nvPr/>
          </p:nvSpPr>
          <p:spPr bwMode="auto">
            <a:xfrm>
              <a:off x="2590791" y="4147054"/>
              <a:ext cx="666633" cy="461661"/>
            </a:xfrm>
            <a:prstGeom prst="roundRect">
              <a:avLst/>
            </a:prstGeom>
            <a:solidFill>
              <a:srgbClr val="FAC8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</a:endParaRPr>
            </a:p>
          </p:txBody>
        </p:sp>
      </p:grp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0A5B2AD0-5FD1-47DB-8B8D-FF86F8E1F4CF}"/>
              </a:ext>
            </a:extLst>
          </p:cNvPr>
          <p:cNvCxnSpPr>
            <a:cxnSpLocks/>
          </p:cNvCxnSpPr>
          <p:nvPr/>
        </p:nvCxnSpPr>
        <p:spPr bwMode="auto">
          <a:xfrm>
            <a:off x="9510713" y="4226989"/>
            <a:ext cx="65722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980A9C5E-2C8F-4503-B1A1-D92085A02A43}"/>
              </a:ext>
            </a:extLst>
          </p:cNvPr>
          <p:cNvCxnSpPr>
            <a:cxnSpLocks/>
          </p:cNvCxnSpPr>
          <p:nvPr/>
        </p:nvCxnSpPr>
        <p:spPr bwMode="auto">
          <a:xfrm>
            <a:off x="10210525" y="4226989"/>
            <a:ext cx="333316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57420E2F-52BE-49C6-9DFB-CD7920B5912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15473" y="4226539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337F68DF-0449-4C8C-AA3C-044B243CB5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26538" y="4226539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05781999-C32B-425B-B1B4-4AE01C5711E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09139" y="4226539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0B86D7AE-F98B-484B-8EB6-682E3F1FC8E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11660" y="4226539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8728C4B0-AD71-4D1E-8164-81CE4E55B1F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1636" y="4229482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12985D68-E1E6-48AC-835B-F7F3B2B54AF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82701" y="4229482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73E81527-D90B-4998-BF18-8B30B4D0947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65302" y="4229482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7CB743A7-2B1B-4853-8081-C5B264975D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67823" y="4229482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0346EE4-6BA0-4551-9F5C-8ED9F8A53B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543840" y="4229482"/>
            <a:ext cx="1" cy="19628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3" name="Left Brace 442">
            <a:extLst>
              <a:ext uri="{FF2B5EF4-FFF2-40B4-BE49-F238E27FC236}">
                <a16:creationId xmlns:a16="http://schemas.microsoft.com/office/drawing/2014/main" id="{E15BFE78-2A80-46FF-B3EE-B9F33280F612}"/>
              </a:ext>
            </a:extLst>
          </p:cNvPr>
          <p:cNvSpPr/>
          <p:nvPr/>
        </p:nvSpPr>
        <p:spPr bwMode="auto">
          <a:xfrm>
            <a:off x="1626170" y="5070046"/>
            <a:ext cx="112562" cy="743571"/>
          </a:xfrm>
          <a:prstGeom prst="leftBrace">
            <a:avLst>
              <a:gd name="adj1" fmla="val 27372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200">
              <a:solidFill>
                <a:srgbClr val="000000"/>
              </a:solidFill>
            </a:endParaRP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8F2937B2-7804-4296-BC1C-65AE95C1DDCB}"/>
              </a:ext>
            </a:extLst>
          </p:cNvPr>
          <p:cNvSpPr txBox="1"/>
          <p:nvPr/>
        </p:nvSpPr>
        <p:spPr>
          <a:xfrm>
            <a:off x="1797064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dirty="0">
                <a:solidFill>
                  <a:srgbClr val="000000"/>
                </a:solidFill>
              </a:rPr>
              <a:t>LPO 1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34160AA4-4E63-42B4-BA4C-BE2524DD20C6}"/>
              </a:ext>
            </a:extLst>
          </p:cNvPr>
          <p:cNvSpPr txBox="1"/>
          <p:nvPr/>
        </p:nvSpPr>
        <p:spPr>
          <a:xfrm>
            <a:off x="2589695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2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AF42402D-F50A-4C6D-9272-2A0D232F1B53}"/>
              </a:ext>
            </a:extLst>
          </p:cNvPr>
          <p:cNvSpPr txBox="1"/>
          <p:nvPr/>
        </p:nvSpPr>
        <p:spPr>
          <a:xfrm>
            <a:off x="3384214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3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65F944BA-0235-432A-8DBB-9EAFA24E0017}"/>
              </a:ext>
            </a:extLst>
          </p:cNvPr>
          <p:cNvSpPr txBox="1"/>
          <p:nvPr/>
        </p:nvSpPr>
        <p:spPr>
          <a:xfrm>
            <a:off x="4176845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4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5E1A091A-CA8E-4F74-9507-1EDC652447FB}"/>
              </a:ext>
            </a:extLst>
          </p:cNvPr>
          <p:cNvSpPr txBox="1"/>
          <p:nvPr/>
        </p:nvSpPr>
        <p:spPr>
          <a:xfrm>
            <a:off x="4966535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5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089CA49A-4979-4CB9-8E88-A3C36B3BCF16}"/>
              </a:ext>
            </a:extLst>
          </p:cNvPr>
          <p:cNvSpPr txBox="1"/>
          <p:nvPr/>
        </p:nvSpPr>
        <p:spPr>
          <a:xfrm>
            <a:off x="5759166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6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60FC0F1C-F5D5-47BD-B30F-23D69AD08F24}"/>
              </a:ext>
            </a:extLst>
          </p:cNvPr>
          <p:cNvSpPr txBox="1"/>
          <p:nvPr/>
        </p:nvSpPr>
        <p:spPr>
          <a:xfrm>
            <a:off x="6553685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7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15712FCE-B64E-4AAD-BB16-F2B990B479FE}"/>
              </a:ext>
            </a:extLst>
          </p:cNvPr>
          <p:cNvSpPr txBox="1"/>
          <p:nvPr/>
        </p:nvSpPr>
        <p:spPr>
          <a:xfrm>
            <a:off x="7346316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8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40B19F3C-7D23-4C3B-8C6E-BABF20BF35F4}"/>
              </a:ext>
            </a:extLst>
          </p:cNvPr>
          <p:cNvSpPr txBox="1"/>
          <p:nvPr/>
        </p:nvSpPr>
        <p:spPr>
          <a:xfrm>
            <a:off x="8143340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9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7D048AC0-1D2A-4874-AC2B-64BAA4B9E367}"/>
              </a:ext>
            </a:extLst>
          </p:cNvPr>
          <p:cNvSpPr txBox="1"/>
          <p:nvPr/>
        </p:nvSpPr>
        <p:spPr>
          <a:xfrm>
            <a:off x="8935971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10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720C1C46-08EB-49E8-9F3A-84D2AAD5AC6D}"/>
              </a:ext>
            </a:extLst>
          </p:cNvPr>
          <p:cNvSpPr txBox="1"/>
          <p:nvPr/>
        </p:nvSpPr>
        <p:spPr>
          <a:xfrm>
            <a:off x="10210152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LPO X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4FB1C28-59B6-4F4C-8B4D-37CB2EBD5147}"/>
              </a:ext>
            </a:extLst>
          </p:cNvPr>
          <p:cNvSpPr txBox="1"/>
          <p:nvPr/>
        </p:nvSpPr>
        <p:spPr>
          <a:xfrm>
            <a:off x="9542963" y="4512782"/>
            <a:ext cx="667375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D29311B-1649-44B0-9259-AC9A864F837E}"/>
              </a:ext>
            </a:extLst>
          </p:cNvPr>
          <p:cNvSpPr/>
          <p:nvPr/>
        </p:nvSpPr>
        <p:spPr bwMode="auto">
          <a:xfrm>
            <a:off x="203200" y="4449090"/>
            <a:ext cx="1388092" cy="4043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 dirty="0">
                <a:solidFill>
                  <a:srgbClr val="000000"/>
                </a:solidFill>
              </a:rPr>
              <a:t>Lokala program-områden (LPO)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B8E849-6421-4653-83D9-45E3EBD1F218}"/>
              </a:ext>
            </a:extLst>
          </p:cNvPr>
          <p:cNvSpPr/>
          <p:nvPr/>
        </p:nvSpPr>
        <p:spPr bwMode="auto">
          <a:xfrm>
            <a:off x="203200" y="5146979"/>
            <a:ext cx="1388092" cy="5897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00" b="1" dirty="0">
                <a:solidFill>
                  <a:srgbClr val="000000"/>
                </a:solidFill>
              </a:rPr>
              <a:t>Lokala arbets-grupper (LAG)</a:t>
            </a:r>
          </a:p>
        </p:txBody>
      </p:sp>
    </p:spTree>
    <p:extLst>
      <p:ext uri="{BB962C8B-B14F-4D97-AF65-F5344CB8AC3E}">
        <p14:creationId xmlns:p14="http://schemas.microsoft.com/office/powerpoint/2010/main" val="227741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708D5-2F06-D24C-BDBA-A90D715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271470"/>
            <a:ext cx="4744487" cy="78263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3200" dirty="0">
                <a:solidFill>
                  <a:schemeClr val="bg1"/>
                </a:solidFill>
              </a:rPr>
              <a:t>Målområden – God vård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0387D-B35E-6948-BE4D-54ADF5112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Kunskapsbaserad</a:t>
            </a:r>
          </a:p>
          <a:p>
            <a:r>
              <a:rPr lang="sv-SE" dirty="0"/>
              <a:t>Säker</a:t>
            </a:r>
          </a:p>
          <a:p>
            <a:r>
              <a:rPr lang="sv-SE" dirty="0"/>
              <a:t>Individanpassad</a:t>
            </a:r>
          </a:p>
          <a:p>
            <a:r>
              <a:rPr lang="sv-SE" dirty="0"/>
              <a:t>Jämlik</a:t>
            </a:r>
          </a:p>
          <a:p>
            <a:r>
              <a:rPr lang="sv-SE" dirty="0"/>
              <a:t>Tillgänglig</a:t>
            </a:r>
          </a:p>
          <a:p>
            <a:r>
              <a:rPr lang="sv-SE" dirty="0"/>
              <a:t>Effektiv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24D2B3F-730F-844B-BCCC-C6266F3CE3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46" b="78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BD5D376-C1EE-C249-930E-C0F31AF199ED}"/>
              </a:ext>
            </a:extLst>
          </p:cNvPr>
          <p:cNvSpPr/>
          <p:nvPr/>
        </p:nvSpPr>
        <p:spPr>
          <a:xfrm>
            <a:off x="5829301" y="5403782"/>
            <a:ext cx="4127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654" defTabSz="868680">
              <a:spcBef>
                <a:spcPts val="1100"/>
              </a:spcBef>
              <a:defRPr sz="1520" i="1"/>
            </a:pPr>
            <a:r>
              <a:rPr lang="sv-SE" sz="2400" dirty="0"/>
              <a:t>God vård, enligt 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24112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5F54B13-36C8-4FF7-A97F-49361E67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8" y="592534"/>
            <a:ext cx="9112718" cy="513106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9191B3E-050C-41FF-90C3-B6D79DDB44A4}"/>
              </a:ext>
            </a:extLst>
          </p:cNvPr>
          <p:cNvSpPr txBox="1"/>
          <p:nvPr/>
        </p:nvSpPr>
        <p:spPr>
          <a:xfrm>
            <a:off x="786108" y="5803801"/>
            <a:ext cx="1034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>Mer information kring införandet i Region Skåne och status för de olika vårdförloppen finns på </a:t>
            </a:r>
            <a:r>
              <a:rPr lang="sv-SE" sz="1800" u="sng" dirty="0">
                <a:hlinkClick r:id="rId4"/>
              </a:rPr>
              <a:t>Personcentrerade sammanhållna vårdförlopp - Region Skåne (skane.se)</a:t>
            </a:r>
            <a:endParaRPr lang="sv-SE" sz="1800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8316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708D5-2F06-D24C-BDBA-A90D7155D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271470"/>
            <a:ext cx="4744487" cy="78263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3200" dirty="0">
                <a:solidFill>
                  <a:schemeClr val="bg1"/>
                </a:solidFill>
              </a:rPr>
              <a:t>Målområden – God vård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0387D-B35E-6948-BE4D-54ADF5112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Kunskapsbaserad</a:t>
            </a:r>
          </a:p>
          <a:p>
            <a:r>
              <a:rPr lang="sv-SE" dirty="0"/>
              <a:t>Säker</a:t>
            </a:r>
          </a:p>
          <a:p>
            <a:r>
              <a:rPr lang="sv-SE" dirty="0"/>
              <a:t>Individanpassad</a:t>
            </a:r>
          </a:p>
          <a:p>
            <a:r>
              <a:rPr lang="sv-SE" dirty="0"/>
              <a:t>Jämlik</a:t>
            </a:r>
          </a:p>
          <a:p>
            <a:r>
              <a:rPr lang="sv-SE" dirty="0"/>
              <a:t>Tillgänglig</a:t>
            </a:r>
          </a:p>
          <a:p>
            <a:r>
              <a:rPr lang="sv-SE" dirty="0"/>
              <a:t>Effektiv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24D2B3F-730F-844B-BCCC-C6266F3CE3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46" b="78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BD5D376-C1EE-C249-930E-C0F31AF199ED}"/>
              </a:ext>
            </a:extLst>
          </p:cNvPr>
          <p:cNvSpPr/>
          <p:nvPr/>
        </p:nvSpPr>
        <p:spPr>
          <a:xfrm>
            <a:off x="5829301" y="5403782"/>
            <a:ext cx="4127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654" defTabSz="868680">
              <a:spcBef>
                <a:spcPts val="1100"/>
              </a:spcBef>
              <a:defRPr sz="1520" i="1"/>
            </a:pPr>
            <a:r>
              <a:rPr lang="sv-SE" sz="2400" dirty="0"/>
              <a:t>God vård, enligt 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95382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A75E56-7279-406F-AC9F-05C87688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Personcentrerade och sammanhållna vårdförlopp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69C014-8E80-4B13-B4E6-662BA14E4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Godkända:</a:t>
            </a:r>
          </a:p>
          <a:p>
            <a:r>
              <a:rPr lang="sv-SE" dirty="0"/>
              <a:t>Höftledsartros</a:t>
            </a:r>
          </a:p>
          <a:p>
            <a:r>
              <a:rPr lang="sv-SE" dirty="0" err="1"/>
              <a:t>Reumatoid</a:t>
            </a:r>
            <a:r>
              <a:rPr lang="sv-SE" dirty="0"/>
              <a:t> artrit</a:t>
            </a:r>
          </a:p>
          <a:p>
            <a:r>
              <a:rPr lang="sv-SE" dirty="0"/>
              <a:t>Stroke och TIA</a:t>
            </a:r>
          </a:p>
          <a:p>
            <a:r>
              <a:rPr lang="sv-SE" dirty="0"/>
              <a:t>KOL</a:t>
            </a:r>
          </a:p>
          <a:p>
            <a:r>
              <a:rPr lang="sv-SE" dirty="0"/>
              <a:t>Schizofreni</a:t>
            </a:r>
          </a:p>
          <a:p>
            <a:r>
              <a:rPr lang="sv-SE" dirty="0"/>
              <a:t>Kritisk </a:t>
            </a:r>
            <a:r>
              <a:rPr lang="sv-SE" dirty="0" err="1"/>
              <a:t>benischemi</a:t>
            </a:r>
            <a:endParaRPr lang="sv-SE" dirty="0"/>
          </a:p>
          <a:p>
            <a:r>
              <a:rPr lang="sv-SE" dirty="0"/>
              <a:t>Osteoporos</a:t>
            </a:r>
          </a:p>
          <a:p>
            <a:r>
              <a:rPr lang="sv-SE" dirty="0"/>
              <a:t>Hjärtsvikt</a:t>
            </a:r>
          </a:p>
          <a:p>
            <a:r>
              <a:rPr lang="sv-SE" dirty="0"/>
              <a:t>Kognitiv svikt</a:t>
            </a:r>
          </a:p>
          <a:p>
            <a:r>
              <a:rPr lang="sv-SE" dirty="0"/>
              <a:t>Sepsis</a:t>
            </a:r>
          </a:p>
          <a:p>
            <a:r>
              <a:rPr lang="sv-SE" dirty="0"/>
              <a:t>Rehabilitering (generisk modell)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B57C1C-2686-4EB5-80BA-510344B68C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På gång:</a:t>
            </a:r>
          </a:p>
          <a:p>
            <a:r>
              <a:rPr lang="sv-SE" dirty="0"/>
              <a:t>Grav hörselnedsättning</a:t>
            </a:r>
          </a:p>
          <a:p>
            <a:r>
              <a:rPr lang="sv-SE" dirty="0"/>
              <a:t>Knäledsartros</a:t>
            </a:r>
          </a:p>
          <a:p>
            <a:r>
              <a:rPr lang="sv-SE" dirty="0"/>
              <a:t>Schizofreni del 2</a:t>
            </a:r>
          </a:p>
          <a:p>
            <a:r>
              <a:rPr lang="sv-SE" dirty="0"/>
              <a:t>Diabetes med hög risk för </a:t>
            </a:r>
            <a:r>
              <a:rPr lang="sv-SE" dirty="0" err="1"/>
              <a:t>fotsår</a:t>
            </a:r>
            <a:endParaRPr lang="sv-SE" dirty="0"/>
          </a:p>
          <a:p>
            <a:r>
              <a:rPr lang="sv-SE" dirty="0"/>
              <a:t>Inflammatorisk tarmsjukdom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Med flera</a:t>
            </a:r>
          </a:p>
        </p:txBody>
      </p:sp>
    </p:spTree>
    <p:extLst>
      <p:ext uri="{BB962C8B-B14F-4D97-AF65-F5344CB8AC3E}">
        <p14:creationId xmlns:p14="http://schemas.microsoft.com/office/powerpoint/2010/main" val="252989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8E2151CA-40BD-4FC2-AEAD-A5D87DD8F1B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96688" y="548680"/>
          <a:ext cx="12192000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97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75" y="-1679450"/>
            <a:ext cx="4934825" cy="74022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454728"/>
            <a:ext cx="7257175" cy="1680656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rgbClr val="377D7A"/>
                </a:solidFill>
              </a:rPr>
              <a:t>Nationellt system för kunskapsstyrning</a:t>
            </a:r>
            <a:br>
              <a:rPr lang="sv-SE" sz="4400" dirty="0">
                <a:solidFill>
                  <a:srgbClr val="377D7A"/>
                </a:solidFill>
              </a:rPr>
            </a:br>
            <a:endParaRPr lang="sv-SE" sz="4400" dirty="0">
              <a:solidFill>
                <a:srgbClr val="377D7A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2099756"/>
            <a:ext cx="7257175" cy="1753660"/>
          </a:xfrm>
        </p:spPr>
        <p:txBody>
          <a:bodyPr>
            <a:noAutofit/>
          </a:bodyPr>
          <a:lstStyle/>
          <a:p>
            <a:r>
              <a:rPr lang="sv-SE" sz="3600" dirty="0">
                <a:solidFill>
                  <a:srgbClr val="2A605D"/>
                </a:solidFill>
              </a:rPr>
              <a:t>Samverkan för en mer </a:t>
            </a:r>
            <a:br>
              <a:rPr lang="sv-SE" sz="3600" dirty="0">
                <a:solidFill>
                  <a:srgbClr val="2A605D"/>
                </a:solidFill>
              </a:rPr>
            </a:br>
            <a:r>
              <a:rPr lang="sv-SE" sz="3600" dirty="0">
                <a:solidFill>
                  <a:srgbClr val="2A605D"/>
                </a:solidFill>
              </a:rPr>
              <a:t>kunskapsbaserad, jämlik och resurseffektiv vård</a:t>
            </a:r>
          </a:p>
          <a:p>
            <a:endParaRPr lang="sv-SE" sz="4000" dirty="0">
              <a:solidFill>
                <a:srgbClr val="2A605D"/>
              </a:solidFill>
            </a:endParaRPr>
          </a:p>
          <a:p>
            <a:r>
              <a:rPr lang="sv-SE" sz="3600" dirty="0">
                <a:solidFill>
                  <a:srgbClr val="2A605D"/>
                </a:solidFill>
              </a:rPr>
              <a:t>”bästa kunskap i varje patientmöte”</a:t>
            </a:r>
            <a:endParaRPr lang="sv-SE" sz="4800" dirty="0">
              <a:solidFill>
                <a:srgbClr val="2A60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1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kunskapsstyrning?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8605" y="1772033"/>
            <a:ext cx="7707923" cy="3706824"/>
          </a:xfrm>
        </p:spPr>
        <p:txBody>
          <a:bodyPr>
            <a:normAutofit/>
          </a:bodyPr>
          <a:lstStyle/>
          <a:p>
            <a:r>
              <a:rPr lang="sv-SE" dirty="0"/>
              <a:t>Att utveckla, sprida och använda bästa kunskap</a:t>
            </a:r>
          </a:p>
          <a:p>
            <a:r>
              <a:rPr lang="sv-SE" dirty="0"/>
              <a:t>Bästa kunskap ska finnas tillgänglig och användas i varje patientmöte</a:t>
            </a:r>
          </a:p>
          <a:p>
            <a:r>
              <a:rPr lang="sv-SE" dirty="0"/>
              <a:t>Bidrar till att utveckla ett lärande system</a:t>
            </a:r>
          </a:p>
          <a:p>
            <a:r>
              <a:rPr lang="sv-SE" dirty="0"/>
              <a:t>Jämlik vård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38200" y="5390389"/>
            <a:ext cx="7398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Källa: Kunskapsbaserad och jämlik vård – Förutsättningar för en lärande hälso- och sjukvård (Sofia Wallström, 2017) 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7637847" y="1367404"/>
            <a:ext cx="4383051" cy="3641161"/>
            <a:chOff x="3953870" y="1920749"/>
            <a:chExt cx="4383051" cy="3641161"/>
          </a:xfrm>
        </p:grpSpPr>
        <p:sp>
          <p:nvSpPr>
            <p:cNvPr id="7" name="Flödesschema: Koppling 15"/>
            <p:cNvSpPr/>
            <p:nvPr/>
          </p:nvSpPr>
          <p:spPr>
            <a:xfrm>
              <a:off x="4419515" y="2344814"/>
              <a:ext cx="3217096" cy="3217096"/>
            </a:xfrm>
            <a:prstGeom prst="flowChartConnector">
              <a:avLst/>
            </a:prstGeom>
            <a:solidFill>
              <a:schemeClr val="bg1"/>
            </a:solidFill>
            <a:ln w="333375">
              <a:solidFill>
                <a:srgbClr val="377D7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/>
            <p:cNvSpPr/>
            <p:nvPr/>
          </p:nvSpPr>
          <p:spPr>
            <a:xfrm>
              <a:off x="5212065" y="1920749"/>
              <a:ext cx="1838036" cy="1246909"/>
            </a:xfrm>
            <a:prstGeom prst="ellipse">
              <a:avLst/>
            </a:prstGeom>
            <a:solidFill>
              <a:srgbClr val="0070C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8"/>
            <p:cNvSpPr/>
            <p:nvPr/>
          </p:nvSpPr>
          <p:spPr>
            <a:xfrm>
              <a:off x="4002107" y="4264318"/>
              <a:ext cx="1838036" cy="1246909"/>
            </a:xfrm>
            <a:prstGeom prst="ellipse">
              <a:avLst/>
            </a:prstGeom>
            <a:solidFill>
              <a:srgbClr val="0070C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9"/>
            <p:cNvSpPr/>
            <p:nvPr/>
          </p:nvSpPr>
          <p:spPr>
            <a:xfrm>
              <a:off x="6400093" y="4264318"/>
              <a:ext cx="1838036" cy="124690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 w="15875">
              <a:solidFill>
                <a:schemeClr val="bg1"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10"/>
            <p:cNvSpPr/>
            <p:nvPr/>
          </p:nvSpPr>
          <p:spPr>
            <a:xfrm>
              <a:off x="4952273" y="3054579"/>
              <a:ext cx="2377258" cy="1612713"/>
            </a:xfrm>
            <a:prstGeom prst="ellipse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5410125" y="2304032"/>
              <a:ext cx="1461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Kunskapsstöd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6400093" y="4426107"/>
              <a:ext cx="19368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>
                  <a:solidFill>
                    <a:srgbClr val="FFFFFF"/>
                  </a:solidFill>
                </a:rPr>
                <a:t>Stöd för utveckling och ledarskap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3953870" y="4264451"/>
              <a:ext cx="1883144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700" dirty="0">
                  <a:solidFill>
                    <a:schemeClr val="bg1"/>
                  </a:solidFill>
                </a:rPr>
                <a:t>Stöd för </a:t>
              </a:r>
            </a:p>
            <a:p>
              <a:pPr algn="ctr"/>
              <a:r>
                <a:rPr lang="sv-SE" sz="1700" dirty="0">
                  <a:solidFill>
                    <a:schemeClr val="bg1"/>
                  </a:solidFill>
                </a:rPr>
                <a:t>uppföljning, </a:t>
              </a:r>
            </a:p>
            <a:p>
              <a:pPr algn="ctr"/>
              <a:r>
                <a:rPr lang="sv-SE" sz="1700" dirty="0">
                  <a:solidFill>
                    <a:schemeClr val="bg1"/>
                  </a:solidFill>
                </a:rPr>
                <a:t>Öppna jämförelser </a:t>
              </a:r>
            </a:p>
            <a:p>
              <a:pPr algn="ctr"/>
              <a:r>
                <a:rPr lang="sv-SE" sz="1700" dirty="0">
                  <a:solidFill>
                    <a:schemeClr val="bg1"/>
                  </a:solidFill>
                </a:rPr>
                <a:t>och analys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5180341" y="3369908"/>
              <a:ext cx="19014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</a:rPr>
                <a:t>En sammanhållen 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struktur för </a:t>
              </a:r>
            </a:p>
            <a:p>
              <a:pPr algn="ctr"/>
              <a:r>
                <a:rPr lang="sv-SE" dirty="0">
                  <a:solidFill>
                    <a:schemeClr val="bg1"/>
                  </a:solidFill>
                </a:rPr>
                <a:t>kunskapsstyrning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3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ltrapets 3"/>
          <p:cNvSpPr/>
          <p:nvPr/>
        </p:nvSpPr>
        <p:spPr>
          <a:xfrm>
            <a:off x="4300539" y="4286250"/>
            <a:ext cx="3271836" cy="2257425"/>
          </a:xfrm>
          <a:prstGeom prst="trapezoid">
            <a:avLst>
              <a:gd name="adj" fmla="val 46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arallelltrapets 4"/>
          <p:cNvSpPr/>
          <p:nvPr/>
        </p:nvSpPr>
        <p:spPr>
          <a:xfrm rot="10800000">
            <a:off x="4300539" y="561975"/>
            <a:ext cx="3271836" cy="2257425"/>
          </a:xfrm>
          <a:prstGeom prst="trapezoid">
            <a:avLst>
              <a:gd name="adj" fmla="val 46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Ellips 5"/>
          <p:cNvSpPr/>
          <p:nvPr/>
        </p:nvSpPr>
        <p:spPr>
          <a:xfrm>
            <a:off x="5250657" y="2857499"/>
            <a:ext cx="1371600" cy="1390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5439973" y="1270099"/>
            <a:ext cx="1109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NPO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400925" y="3215083"/>
            <a:ext cx="112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RPO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513193" y="5045013"/>
            <a:ext cx="103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LPO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0390220-FC0D-48ED-A299-B10EA8E3AB92}"/>
              </a:ext>
            </a:extLst>
          </p:cNvPr>
          <p:cNvSpPr txBox="1"/>
          <p:nvPr/>
        </p:nvSpPr>
        <p:spPr>
          <a:xfrm>
            <a:off x="8537822" y="1429077"/>
            <a:ext cx="218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/>
              <a:t>Nationell nivå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C792009-83EA-4D94-AC9C-8D9E6AADC973}"/>
              </a:ext>
            </a:extLst>
          </p:cNvPr>
          <p:cNvSpPr txBox="1"/>
          <p:nvPr/>
        </p:nvSpPr>
        <p:spPr>
          <a:xfrm>
            <a:off x="7917653" y="3075770"/>
            <a:ext cx="3428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/>
              <a:t>Sjukvårdsregional nivå</a:t>
            </a:r>
          </a:p>
          <a:p>
            <a:pPr algn="ctr"/>
            <a:r>
              <a:rPr lang="sv-SE" sz="2800" dirty="0"/>
              <a:t>Södra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AAAD3A1-CCC8-4B5C-BB97-0D0DCFD94303}"/>
              </a:ext>
            </a:extLst>
          </p:cNvPr>
          <p:cNvSpPr txBox="1"/>
          <p:nvPr/>
        </p:nvSpPr>
        <p:spPr>
          <a:xfrm>
            <a:off x="8570203" y="5106412"/>
            <a:ext cx="212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/>
              <a:t>Region Skåne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CC2792E-F88B-4FC3-A5B7-1F63E08ED66D}"/>
              </a:ext>
            </a:extLst>
          </p:cNvPr>
          <p:cNvSpPr/>
          <p:nvPr/>
        </p:nvSpPr>
        <p:spPr>
          <a:xfrm>
            <a:off x="972437" y="1233487"/>
            <a:ext cx="1814517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NSG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310B63AD-C93E-4F78-9902-3856EAEB426B}"/>
              </a:ext>
            </a:extLst>
          </p:cNvPr>
          <p:cNvSpPr/>
          <p:nvPr/>
        </p:nvSpPr>
        <p:spPr>
          <a:xfrm>
            <a:off x="972436" y="3050271"/>
            <a:ext cx="1814517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RSG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4B183753-9DBC-40A2-90E5-B6F0545D705E}"/>
              </a:ext>
            </a:extLst>
          </p:cNvPr>
          <p:cNvSpPr/>
          <p:nvPr/>
        </p:nvSpPr>
        <p:spPr>
          <a:xfrm>
            <a:off x="972435" y="4880200"/>
            <a:ext cx="1814517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LSG</a:t>
            </a:r>
          </a:p>
        </p:txBody>
      </p:sp>
    </p:spTree>
    <p:extLst>
      <p:ext uri="{BB962C8B-B14F-4D97-AF65-F5344CB8AC3E}">
        <p14:creationId xmlns:p14="http://schemas.microsoft.com/office/powerpoint/2010/main" val="95219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>
            <a:extLst>
              <a:ext uri="{FF2B5EF4-FFF2-40B4-BE49-F238E27FC236}">
                <a16:creationId xmlns:a16="http://schemas.microsoft.com/office/drawing/2014/main" id="{D0701C9F-E785-4A2B-9C42-811A662B19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think-cell Slide" r:id="rId6" imgW="352" imgH="321" progId="TCLayout.ActiveDocument.1">
                  <p:embed/>
                </p:oleObj>
              </mc:Choice>
              <mc:Fallback>
                <p:oleObj name="think-cell Slide" r:id="rId6" imgW="352" imgH="321" progId="TCLayout.ActiveDocument.1">
                  <p:embed/>
                  <p:pic>
                    <p:nvPicPr>
                      <p:cNvPr id="67" name="Object 66" hidden="1">
                        <a:extLst>
                          <a:ext uri="{FF2B5EF4-FFF2-40B4-BE49-F238E27FC236}">
                            <a16:creationId xmlns:a16="http://schemas.microsoft.com/office/drawing/2014/main" id="{D0701C9F-E785-4A2B-9C42-811A662B1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99CBC12B-8850-430F-9D2F-F8357C19604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200">
              <a:solidFill>
                <a:srgbClr val="000000"/>
              </a:solidFill>
              <a:latin typeface="Franklin Gothic Demi Cond" panose="020B0706030402020204" pitchFamily="34" charset="0"/>
              <a:ea typeface="+mj-ea"/>
              <a:sym typeface="Franklin Gothic Demi Cond" panose="020B070603040202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887FAB0-2263-4C0F-9E88-5D3D83B95E16}"/>
              </a:ext>
            </a:extLst>
          </p:cNvPr>
          <p:cNvGrpSpPr/>
          <p:nvPr/>
        </p:nvGrpSpPr>
        <p:grpSpPr>
          <a:xfrm>
            <a:off x="-77119" y="0"/>
            <a:ext cx="12192000" cy="6533002"/>
            <a:chOff x="203200" y="700876"/>
            <a:chExt cx="10674327" cy="5112745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D88020B-1D45-4DFA-A49B-9A827A5CF4DE}"/>
                </a:ext>
              </a:extLst>
            </p:cNvPr>
            <p:cNvSpPr/>
            <p:nvPr/>
          </p:nvSpPr>
          <p:spPr bwMode="auto">
            <a:xfrm>
              <a:off x="8499996" y="874143"/>
              <a:ext cx="583328" cy="58332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E6C3F8E-9ED7-4C26-BDF2-43F815E25265}"/>
                </a:ext>
              </a:extLst>
            </p:cNvPr>
            <p:cNvGrpSpPr/>
            <p:nvPr/>
          </p:nvGrpSpPr>
          <p:grpSpPr>
            <a:xfrm>
              <a:off x="2696476" y="4827317"/>
              <a:ext cx="455261" cy="986304"/>
              <a:chOff x="2054514" y="5670162"/>
              <a:chExt cx="236143" cy="511594"/>
            </a:xfrm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B3E7C563-98EE-42E2-BBC4-5E95CEE1B3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1F03460C-5C78-4F7C-AFBC-8B30661114A1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068CDB25-7BAC-4AB1-AA2A-C4848ED7A452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B2222ABA-4CEB-45F9-8072-762669228C4E}"/>
                    </a:ext>
                  </a:extLst>
                </p:cNvPr>
                <p:cNvCxnSpPr>
                  <a:cxnSpLocks/>
                  <a:endCxn id="183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000B87DE-B19A-4EB8-8B87-6BEB5484B909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632D9173-5465-4E7E-A32E-B6553A294449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5B797023-D094-44D4-8304-A47C7BB7591F}"/>
                    </a:ext>
                  </a:extLst>
                </p:cNvPr>
                <p:cNvCxnSpPr>
                  <a:cxnSpLocks/>
                  <a:endCxn id="181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C2A7B43-21A5-40FE-A170-878686A0DD20}"/>
                </a:ext>
              </a:extLst>
            </p:cNvPr>
            <p:cNvGrpSpPr/>
            <p:nvPr/>
          </p:nvGrpSpPr>
          <p:grpSpPr>
            <a:xfrm>
              <a:off x="3498907" y="4827317"/>
              <a:ext cx="455261" cy="986304"/>
              <a:chOff x="2054514" y="5670162"/>
              <a:chExt cx="236143" cy="511594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628FE22E-20F3-4C53-B84B-2E3E9FD1A8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E590D9F-58F3-4606-9BC3-49AEC36575F0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AC6041DA-3A35-433E-A8E0-CA4E1C216FDB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2C2216BA-B523-4F17-A3C7-DC4666D503CF}"/>
                    </a:ext>
                  </a:extLst>
                </p:cNvPr>
                <p:cNvCxnSpPr>
                  <a:cxnSpLocks/>
                  <a:endCxn id="191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85BB649C-484E-4F48-A18D-313C7487C4D4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00FB0415-4940-414A-8760-F5FE1DD02490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26D54A61-8E7D-49FD-A198-58F6D6FCADF8}"/>
                    </a:ext>
                  </a:extLst>
                </p:cNvPr>
                <p:cNvCxnSpPr>
                  <a:cxnSpLocks/>
                  <a:endCxn id="189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CA0E0CE-DB79-4EDB-A98C-46D47226D3A1}"/>
                </a:ext>
              </a:extLst>
            </p:cNvPr>
            <p:cNvGrpSpPr/>
            <p:nvPr/>
          </p:nvGrpSpPr>
          <p:grpSpPr>
            <a:xfrm>
              <a:off x="4261159" y="4827317"/>
              <a:ext cx="455261" cy="986304"/>
              <a:chOff x="2054514" y="5670162"/>
              <a:chExt cx="236143" cy="511594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4E2B8242-C2A5-4B07-BFC6-E418871980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69ACBE9A-4494-4753-BB2A-384F54946DC6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963447CC-7DD0-4A74-9C4B-AF9C12B31BFD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43AD00DC-0EF3-4A8B-A1EA-F2B60703FCC1}"/>
                    </a:ext>
                  </a:extLst>
                </p:cNvPr>
                <p:cNvCxnSpPr>
                  <a:cxnSpLocks/>
                  <a:endCxn id="199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6A24A365-1F36-44C6-8346-5143EC537F7A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221FE86B-101F-457B-AE99-2E9C923436D2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A1CBB018-AF92-423A-893A-84CADA528CD7}"/>
                    </a:ext>
                  </a:extLst>
                </p:cNvPr>
                <p:cNvCxnSpPr>
                  <a:cxnSpLocks/>
                  <a:endCxn id="197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B95F915-F2B1-4908-A655-A2DEA14C0F6B}"/>
                </a:ext>
              </a:extLst>
            </p:cNvPr>
            <p:cNvGrpSpPr/>
            <p:nvPr/>
          </p:nvGrpSpPr>
          <p:grpSpPr>
            <a:xfrm>
              <a:off x="5084029" y="4827317"/>
              <a:ext cx="455261" cy="986304"/>
              <a:chOff x="2054514" y="5670162"/>
              <a:chExt cx="236143" cy="511594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80F2490-E94A-429E-8AC8-99A31E121F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CEEC1CF6-7DA2-45BC-8989-2018A88CFE31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6C3ED358-32A3-473E-929D-4FA79FB80ADF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322D3949-8BA7-47AC-B554-42A04442F1CA}"/>
                    </a:ext>
                  </a:extLst>
                </p:cNvPr>
                <p:cNvCxnSpPr>
                  <a:cxnSpLocks/>
                  <a:endCxn id="213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36A0C307-F9E1-4621-9482-AF9E58642A10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05143FE3-4089-4FE9-B2F3-2812D0C59632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AA6D1AEB-21EF-468A-AB99-03A070D00816}"/>
                    </a:ext>
                  </a:extLst>
                </p:cNvPr>
                <p:cNvCxnSpPr>
                  <a:cxnSpLocks/>
                  <a:endCxn id="209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CF4ECF4B-D6F3-467F-A5E1-3EC71B37FF9A}"/>
                </a:ext>
              </a:extLst>
            </p:cNvPr>
            <p:cNvGrpSpPr/>
            <p:nvPr/>
          </p:nvGrpSpPr>
          <p:grpSpPr>
            <a:xfrm>
              <a:off x="5846281" y="4827317"/>
              <a:ext cx="455261" cy="986304"/>
              <a:chOff x="2054514" y="5670162"/>
              <a:chExt cx="236143" cy="511594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8EA636A9-F130-46D2-8359-B1AE64B064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C57D298E-6A5A-4243-874C-B2CDADBA5922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345C260F-B1F8-4D59-AEE2-1353314A5911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424BDBA7-CC42-4E54-8061-5B45BD106A0A}"/>
                    </a:ext>
                  </a:extLst>
                </p:cNvPr>
                <p:cNvCxnSpPr>
                  <a:cxnSpLocks/>
                  <a:endCxn id="221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188280B1-0B64-48BA-AFC3-356D423300E8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F0868D37-F144-4EE9-BE9A-8632D3505AFA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30BDF640-7996-4297-82AD-3B1B24B95A11}"/>
                    </a:ext>
                  </a:extLst>
                </p:cNvPr>
                <p:cNvCxnSpPr>
                  <a:cxnSpLocks/>
                  <a:endCxn id="219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5BF953F0-A66E-4F1D-AF4E-12213AA39D60}"/>
                </a:ext>
              </a:extLst>
            </p:cNvPr>
            <p:cNvGrpSpPr/>
            <p:nvPr/>
          </p:nvGrpSpPr>
          <p:grpSpPr>
            <a:xfrm>
              <a:off x="6648712" y="4827317"/>
              <a:ext cx="455261" cy="986304"/>
              <a:chOff x="2054514" y="5670162"/>
              <a:chExt cx="236143" cy="511594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9AB46CA8-34C9-411E-8416-0D696B5DB5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21814B7-65DB-4ADD-879C-109A8A5DB16A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097FE11E-48C7-438D-A6AD-AA22A693DBF3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632F5728-8580-4703-8AB4-729B3864BF11}"/>
                    </a:ext>
                  </a:extLst>
                </p:cNvPr>
                <p:cNvCxnSpPr>
                  <a:cxnSpLocks/>
                  <a:endCxn id="233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B6EF4FD-71D4-459B-9A83-BBF45AE3B865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EC970CF5-9E2E-415D-9F2A-620084088994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700A0746-3704-4593-AE76-C945E7CAD58A}"/>
                    </a:ext>
                  </a:extLst>
                </p:cNvPr>
                <p:cNvCxnSpPr>
                  <a:cxnSpLocks/>
                  <a:endCxn id="231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0A9C8950-C35F-4C42-9272-A39C004B6998}"/>
                </a:ext>
              </a:extLst>
            </p:cNvPr>
            <p:cNvGrpSpPr/>
            <p:nvPr/>
          </p:nvGrpSpPr>
          <p:grpSpPr>
            <a:xfrm>
              <a:off x="7410964" y="4827317"/>
              <a:ext cx="455261" cy="986304"/>
              <a:chOff x="2054514" y="5670162"/>
              <a:chExt cx="236143" cy="511594"/>
            </a:xfrm>
          </p:grpSpPr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29C58CD4-9486-4E4D-B296-2AADC3102F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DC6AF1C-6BA2-44DB-ABCF-6E8FE7C1233A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0F7138F2-8A62-44E8-AFB3-2950079CE496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498C2F3B-B180-4CF3-845E-E6EF95999D14}"/>
                    </a:ext>
                  </a:extLst>
                </p:cNvPr>
                <p:cNvCxnSpPr>
                  <a:cxnSpLocks/>
                  <a:endCxn id="242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07104476-AAC3-4D58-81C7-EC7D0A19B5B2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E0055DD6-E28E-4A84-A3A0-DB55B28C5F84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9A4681A2-4AB9-4F03-8F67-2BE532E32346}"/>
                    </a:ext>
                  </a:extLst>
                </p:cNvPr>
                <p:cNvCxnSpPr>
                  <a:cxnSpLocks/>
                  <a:endCxn id="240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A2489419-A62F-4FFC-8F27-FEA49B559244}"/>
                </a:ext>
              </a:extLst>
            </p:cNvPr>
            <p:cNvGrpSpPr/>
            <p:nvPr/>
          </p:nvGrpSpPr>
          <p:grpSpPr>
            <a:xfrm>
              <a:off x="8272365" y="4827317"/>
              <a:ext cx="455261" cy="986304"/>
              <a:chOff x="2054514" y="5670162"/>
              <a:chExt cx="236143" cy="511594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C63AC59A-DF62-46A7-A125-46E519236C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33D86880-D5C6-4442-B6A6-3026DADFC702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109D7F77-06A2-4805-A743-B1AFDDE234F9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3FA7E92C-1729-4E1B-9859-8516E0DB93AC}"/>
                    </a:ext>
                  </a:extLst>
                </p:cNvPr>
                <p:cNvCxnSpPr>
                  <a:cxnSpLocks/>
                  <a:endCxn id="250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4A521454-31F5-44A9-AA56-A68226FAD2EF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ECFDD0FF-1715-44D3-BD7B-0B7E7DF8FA16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D475196B-940E-4A87-92AE-43832C811A81}"/>
                    </a:ext>
                  </a:extLst>
                </p:cNvPr>
                <p:cNvCxnSpPr>
                  <a:cxnSpLocks/>
                  <a:endCxn id="248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E70C4379-1D67-47B2-BA29-04F4BE6C3DFA}"/>
                </a:ext>
              </a:extLst>
            </p:cNvPr>
            <p:cNvGrpSpPr/>
            <p:nvPr/>
          </p:nvGrpSpPr>
          <p:grpSpPr>
            <a:xfrm>
              <a:off x="9034617" y="4827317"/>
              <a:ext cx="455261" cy="986304"/>
              <a:chOff x="2054514" y="5670162"/>
              <a:chExt cx="236143" cy="511594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CBE10C1A-D41C-49CD-826E-622964BCE5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CA306360-E96D-434B-B1E4-AF8FB6A22336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8C01E145-043B-40EA-8995-1B3DF813F65E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C73B3462-23E1-448E-BE01-A38ACAB755A7}"/>
                    </a:ext>
                  </a:extLst>
                </p:cNvPr>
                <p:cNvCxnSpPr>
                  <a:cxnSpLocks/>
                  <a:endCxn id="259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95AC6C4B-0A3C-4DD4-B7C9-441B35217E96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7A40A3C3-5C04-4F2B-99C0-C0D427385569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9C688D2A-11AA-4120-B808-14ECEAEECDAC}"/>
                    </a:ext>
                  </a:extLst>
                </p:cNvPr>
                <p:cNvCxnSpPr>
                  <a:cxnSpLocks/>
                  <a:endCxn id="257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3D472CD-1EA2-4C11-A0C9-9FB45979D6D8}"/>
                </a:ext>
              </a:extLst>
            </p:cNvPr>
            <p:cNvGrpSpPr/>
            <p:nvPr/>
          </p:nvGrpSpPr>
          <p:grpSpPr>
            <a:xfrm>
              <a:off x="10296846" y="4827317"/>
              <a:ext cx="455261" cy="986304"/>
              <a:chOff x="2054514" y="5670162"/>
              <a:chExt cx="236143" cy="511594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67C20004-8893-40DA-BC38-155CC3983C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47B9D5F5-A5EB-43B6-8F8E-05FBDF0EC2AB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97EEAC78-7C38-4561-A0AB-C92DD3078446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ED52114D-10FF-4116-A06C-8DCCDC556CAB}"/>
                    </a:ext>
                  </a:extLst>
                </p:cNvPr>
                <p:cNvCxnSpPr>
                  <a:cxnSpLocks/>
                  <a:endCxn id="267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F2E6359F-3085-4206-A9BF-D99B952AB911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4CA4B650-D8A9-4886-ABD9-220CB9CAAA6A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4447D84D-EE7D-48EF-BEFD-47AA9488A96C}"/>
                    </a:ext>
                  </a:extLst>
                </p:cNvPr>
                <p:cNvCxnSpPr>
                  <a:cxnSpLocks/>
                  <a:endCxn id="265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70FA2D07-12BB-4522-82DE-539256EF3C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6000" y="2075360"/>
              <a:ext cx="0" cy="257829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DDD74665-6BE3-49B6-8F90-9355CFF227F9}"/>
                </a:ext>
              </a:extLst>
            </p:cNvPr>
            <p:cNvSpPr/>
            <p:nvPr/>
          </p:nvSpPr>
          <p:spPr bwMode="auto">
            <a:xfrm>
              <a:off x="4911249" y="746900"/>
              <a:ext cx="2429351" cy="36980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 dirty="0">
                  <a:solidFill>
                    <a:srgbClr val="FFFFFF"/>
                  </a:solidFill>
                </a:rPr>
                <a:t>Regional hälso- och sjukvårdsledning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EA22B6F3-12A1-4C4B-A790-C28CEBC7E3F8}"/>
                </a:ext>
              </a:extLst>
            </p:cNvPr>
            <p:cNvSpPr/>
            <p:nvPr/>
          </p:nvSpPr>
          <p:spPr bwMode="auto">
            <a:xfrm>
              <a:off x="6465706" y="2319794"/>
              <a:ext cx="1645645" cy="589704"/>
            </a:xfrm>
            <a:prstGeom prst="rect">
              <a:avLst/>
            </a:prstGeom>
            <a:solidFill>
              <a:srgbClr val="FFA3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 dirty="0">
                  <a:solidFill>
                    <a:srgbClr val="000000"/>
                  </a:solidFill>
                </a:rPr>
                <a:t>Enheten för kunskapsstyrning och FoU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A6948507-B9B2-4EAC-9642-C5D95F4B771F}"/>
                </a:ext>
              </a:extLst>
            </p:cNvPr>
            <p:cNvSpPr/>
            <p:nvPr/>
          </p:nvSpPr>
          <p:spPr bwMode="auto">
            <a:xfrm>
              <a:off x="1066601" y="2374804"/>
              <a:ext cx="2376348" cy="252344"/>
            </a:xfrm>
            <a:prstGeom prst="rect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>
                  <a:solidFill>
                    <a:srgbClr val="000000"/>
                  </a:solidFill>
                </a:rPr>
                <a:t>Metod- och prioriteringsrådet</a:t>
              </a: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A5EFCEAB-2417-4149-A02B-9D526E8FCB2B}"/>
                </a:ext>
              </a:extLst>
            </p:cNvPr>
            <p:cNvSpPr/>
            <p:nvPr/>
          </p:nvSpPr>
          <p:spPr bwMode="auto">
            <a:xfrm>
              <a:off x="683239" y="2256522"/>
              <a:ext cx="461852" cy="461852"/>
            </a:xfrm>
            <a:prstGeom prst="ellipse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D57F9C4B-5C1F-4137-84EB-7037D5C9D8F9}"/>
                </a:ext>
              </a:extLst>
            </p:cNvPr>
            <p:cNvSpPr/>
            <p:nvPr/>
          </p:nvSpPr>
          <p:spPr bwMode="auto">
            <a:xfrm>
              <a:off x="714180" y="2287462"/>
              <a:ext cx="399971" cy="3999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64A5603D-2010-4176-BD05-3FCDE67C3D0C}"/>
                </a:ext>
              </a:extLst>
            </p:cNvPr>
            <p:cNvSpPr/>
            <p:nvPr/>
          </p:nvSpPr>
          <p:spPr bwMode="auto">
            <a:xfrm>
              <a:off x="1066601" y="3443506"/>
              <a:ext cx="2376348" cy="252344"/>
            </a:xfrm>
            <a:prstGeom prst="rect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>
                  <a:solidFill>
                    <a:srgbClr val="000000"/>
                  </a:solidFill>
                </a:rPr>
                <a:t>Etiska rådet</a:t>
              </a: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9A4A0FE7-A351-4261-9E1D-C71ECF09B1D6}"/>
                </a:ext>
              </a:extLst>
            </p:cNvPr>
            <p:cNvSpPr/>
            <p:nvPr/>
          </p:nvSpPr>
          <p:spPr bwMode="auto">
            <a:xfrm>
              <a:off x="699282" y="3325224"/>
              <a:ext cx="461852" cy="461852"/>
            </a:xfrm>
            <a:prstGeom prst="ellipse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749FEA6-0B7D-4733-AAAD-2AADE27D70A2}"/>
                </a:ext>
              </a:extLst>
            </p:cNvPr>
            <p:cNvSpPr/>
            <p:nvPr/>
          </p:nvSpPr>
          <p:spPr bwMode="auto">
            <a:xfrm>
              <a:off x="730223" y="3356164"/>
              <a:ext cx="399971" cy="3999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2E09D1C-0DE1-4858-8522-3314072FD762}"/>
                </a:ext>
              </a:extLst>
            </p:cNvPr>
            <p:cNvSpPr/>
            <p:nvPr/>
          </p:nvSpPr>
          <p:spPr bwMode="auto">
            <a:xfrm>
              <a:off x="4980886" y="1373862"/>
              <a:ext cx="2318400" cy="821502"/>
            </a:xfrm>
            <a:prstGeom prst="rect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 b="1">
                <a:solidFill>
                  <a:srgbClr val="000000"/>
                </a:solidFill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48EBC26-C985-467F-9946-1BB367ECA490}"/>
                </a:ext>
              </a:extLst>
            </p:cNvPr>
            <p:cNvSpPr/>
            <p:nvPr/>
          </p:nvSpPr>
          <p:spPr bwMode="auto">
            <a:xfrm>
              <a:off x="8499996" y="874143"/>
              <a:ext cx="583328" cy="58332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12C65D66-792E-494C-9AAE-C0BA56B0E981}"/>
                </a:ext>
              </a:extLst>
            </p:cNvPr>
            <p:cNvSpPr/>
            <p:nvPr/>
          </p:nvSpPr>
          <p:spPr bwMode="auto">
            <a:xfrm>
              <a:off x="4898505" y="1660914"/>
              <a:ext cx="2448173" cy="2634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2E11934F-8574-4239-8FDD-88BE68FD966C}"/>
                </a:ext>
              </a:extLst>
            </p:cNvPr>
            <p:cNvSpPr/>
            <p:nvPr/>
          </p:nvSpPr>
          <p:spPr bwMode="auto">
            <a:xfrm>
              <a:off x="1066601" y="2911947"/>
              <a:ext cx="2376348" cy="252344"/>
            </a:xfrm>
            <a:prstGeom prst="rect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>
                  <a:solidFill>
                    <a:srgbClr val="000000"/>
                  </a:solidFill>
                </a:rPr>
                <a:t>Patientsäkerhetsrådet</a:t>
              </a: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8AC19CEA-E272-41E0-B8BE-3FFD2E3E6918}"/>
                </a:ext>
              </a:extLst>
            </p:cNvPr>
            <p:cNvSpPr/>
            <p:nvPr/>
          </p:nvSpPr>
          <p:spPr bwMode="auto">
            <a:xfrm>
              <a:off x="683239" y="2793665"/>
              <a:ext cx="461852" cy="461852"/>
            </a:xfrm>
            <a:prstGeom prst="ellipse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C051D90-AD28-4950-92D3-57D3D3D76E9C}"/>
                </a:ext>
              </a:extLst>
            </p:cNvPr>
            <p:cNvSpPr/>
            <p:nvPr/>
          </p:nvSpPr>
          <p:spPr bwMode="auto">
            <a:xfrm>
              <a:off x="714180" y="2824606"/>
              <a:ext cx="399971" cy="3999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456F067-2F45-49FF-9750-486683FB2F12}"/>
                </a:ext>
              </a:extLst>
            </p:cNvPr>
            <p:cNvSpPr/>
            <p:nvPr/>
          </p:nvSpPr>
          <p:spPr bwMode="auto">
            <a:xfrm>
              <a:off x="1066601" y="1840283"/>
              <a:ext cx="2376348" cy="252344"/>
            </a:xfrm>
            <a:prstGeom prst="rect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>
                  <a:solidFill>
                    <a:srgbClr val="000000"/>
                  </a:solidFill>
                </a:rPr>
                <a:t>Läkemedelsrådet</a:t>
              </a: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D111FD5-08AA-4676-9B23-C3449191DDE2}"/>
                </a:ext>
              </a:extLst>
            </p:cNvPr>
            <p:cNvSpPr/>
            <p:nvPr/>
          </p:nvSpPr>
          <p:spPr bwMode="auto">
            <a:xfrm>
              <a:off x="683239" y="1722001"/>
              <a:ext cx="461852" cy="461852"/>
            </a:xfrm>
            <a:prstGeom prst="ellipse">
              <a:avLst/>
            </a:prstGeom>
            <a:solidFill>
              <a:srgbClr val="CF9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2756760-2123-4703-9AA6-3AB29EE7950B}"/>
                </a:ext>
              </a:extLst>
            </p:cNvPr>
            <p:cNvSpPr/>
            <p:nvPr/>
          </p:nvSpPr>
          <p:spPr bwMode="auto">
            <a:xfrm>
              <a:off x="714180" y="1752941"/>
              <a:ext cx="399971" cy="399971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cxnSp>
          <p:nvCxnSpPr>
            <p:cNvPr id="293" name="Connector: Elbow 292">
              <a:extLst>
                <a:ext uri="{FF2B5EF4-FFF2-40B4-BE49-F238E27FC236}">
                  <a16:creationId xmlns:a16="http://schemas.microsoft.com/office/drawing/2014/main" id="{6476752D-49CE-4A02-A20D-830018DD751B}"/>
                </a:ext>
              </a:extLst>
            </p:cNvPr>
            <p:cNvCxnSpPr>
              <a:cxnSpLocks/>
              <a:stCxn id="289" idx="3"/>
            </p:cNvCxnSpPr>
            <p:nvPr/>
          </p:nvCxnSpPr>
          <p:spPr bwMode="auto">
            <a:xfrm>
              <a:off x="3442949" y="1966455"/>
              <a:ext cx="2665281" cy="81687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4" name="Connector: Elbow 293">
              <a:extLst>
                <a:ext uri="{FF2B5EF4-FFF2-40B4-BE49-F238E27FC236}">
                  <a16:creationId xmlns:a16="http://schemas.microsoft.com/office/drawing/2014/main" id="{3EADC50D-2B6F-4448-909A-4AAE9BF0E188}"/>
                </a:ext>
              </a:extLst>
            </p:cNvPr>
            <p:cNvCxnSpPr>
              <a:cxnSpLocks/>
              <a:stCxn id="285" idx="3"/>
            </p:cNvCxnSpPr>
            <p:nvPr/>
          </p:nvCxnSpPr>
          <p:spPr bwMode="auto">
            <a:xfrm flipV="1">
              <a:off x="3442949" y="2783327"/>
              <a:ext cx="2665281" cy="254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5" name="Connector: Elbow 294">
              <a:extLst>
                <a:ext uri="{FF2B5EF4-FFF2-40B4-BE49-F238E27FC236}">
                  <a16:creationId xmlns:a16="http://schemas.microsoft.com/office/drawing/2014/main" id="{E79E6354-E310-48D9-B581-48DA7131D47E}"/>
                </a:ext>
              </a:extLst>
            </p:cNvPr>
            <p:cNvCxnSpPr>
              <a:cxnSpLocks/>
              <a:stCxn id="276" idx="3"/>
            </p:cNvCxnSpPr>
            <p:nvPr/>
          </p:nvCxnSpPr>
          <p:spPr bwMode="auto">
            <a:xfrm flipV="1">
              <a:off x="3442949" y="2783326"/>
              <a:ext cx="2665281" cy="7863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8EAD7874-E74C-44F9-B58C-3665F5E85AF1}"/>
                </a:ext>
              </a:extLst>
            </p:cNvPr>
            <p:cNvCxnSpPr>
              <a:cxnSpLocks/>
              <a:endCxn id="272" idx="1"/>
            </p:cNvCxnSpPr>
            <p:nvPr/>
          </p:nvCxnSpPr>
          <p:spPr bwMode="auto">
            <a:xfrm>
              <a:off x="6083551" y="2606206"/>
              <a:ext cx="38215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9D06FFC9-3B22-42F2-8541-87DD227C4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501" y="1799389"/>
              <a:ext cx="292100" cy="292100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E30B6702-786A-485B-8ED3-1C3910D4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25" y="2304213"/>
              <a:ext cx="334963" cy="334963"/>
            </a:xfrm>
            <a:prstGeom prst="rect">
              <a:avLst/>
            </a:prstGeom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7F65C8C9-C35E-4242-A5EB-310526715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35" y="2864961"/>
              <a:ext cx="319261" cy="319261"/>
            </a:xfrm>
            <a:prstGeom prst="rect">
              <a:avLst/>
            </a:prstGeom>
          </p:spPr>
        </p:pic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9C3AAA6C-3C8E-4ABB-B71F-1684EF706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52" y="3428615"/>
              <a:ext cx="278313" cy="27831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A7CDFB-A3F9-4B69-A735-57D5FE089BF5}"/>
                </a:ext>
              </a:extLst>
            </p:cNvPr>
            <p:cNvGrpSpPr/>
            <p:nvPr/>
          </p:nvGrpSpPr>
          <p:grpSpPr>
            <a:xfrm>
              <a:off x="4569639" y="700876"/>
              <a:ext cx="461852" cy="461852"/>
              <a:chOff x="4569639" y="750297"/>
              <a:chExt cx="461852" cy="461852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0140B697-CFA0-43CD-B889-1B7FB6FCBB85}"/>
                  </a:ext>
                </a:extLst>
              </p:cNvPr>
              <p:cNvGrpSpPr/>
              <p:nvPr/>
            </p:nvGrpSpPr>
            <p:grpSpPr>
              <a:xfrm>
                <a:off x="4569639" y="750297"/>
                <a:ext cx="461852" cy="461852"/>
                <a:chOff x="4569639" y="463763"/>
                <a:chExt cx="461852" cy="461852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6A8C4237-6DA4-4720-AC77-0C07FA2AE52B}"/>
                    </a:ext>
                  </a:extLst>
                </p:cNvPr>
                <p:cNvSpPr/>
                <p:nvPr/>
              </p:nvSpPr>
              <p:spPr bwMode="auto">
                <a:xfrm>
                  <a:off x="4569639" y="463763"/>
                  <a:ext cx="461852" cy="461852"/>
                </a:xfrm>
                <a:prstGeom prst="ellipse">
                  <a:avLst/>
                </a:prstGeom>
                <a:solidFill>
                  <a:srgbClr val="BF4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4C70DB25-0D19-41FF-9A49-A04E9D41E384}"/>
                    </a:ext>
                  </a:extLst>
                </p:cNvPr>
                <p:cNvSpPr/>
                <p:nvPr/>
              </p:nvSpPr>
              <p:spPr bwMode="auto">
                <a:xfrm>
                  <a:off x="4600580" y="494703"/>
                  <a:ext cx="399971" cy="399971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id="{68448339-B43E-4D95-B707-E4F0DC9F2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846" b="99187" l="0" r="91667">
                            <a14:foregroundMark x1="17014" y1="65041" x2="64236" y2="13415"/>
                            <a14:foregroundMark x1="21528" y1="63415" x2="32292" y2="23984"/>
                            <a14:foregroundMark x1="47569" y1="13415" x2="52083" y2="2846"/>
                            <a14:foregroundMark x1="10764" y1="77642" x2="0" y2="90244"/>
                            <a14:foregroundMark x1="88542" y1="73984" x2="87153" y2="97561"/>
                            <a14:foregroundMark x1="7639" y1="76016" x2="0" y2="84959"/>
                            <a14:foregroundMark x1="84028" y1="79675" x2="91667" y2="9918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38362" y="814783"/>
                <a:ext cx="328926" cy="280957"/>
              </a:xfrm>
              <a:prstGeom prst="rect">
                <a:avLst/>
              </a:prstGeom>
            </p:spPr>
          </p:pic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9EAB9532-CFE6-4EED-A26C-8885738C72C0}"/>
                </a:ext>
              </a:extLst>
            </p:cNvPr>
            <p:cNvGrpSpPr/>
            <p:nvPr/>
          </p:nvGrpSpPr>
          <p:grpSpPr>
            <a:xfrm>
              <a:off x="5875960" y="1186417"/>
              <a:ext cx="461852" cy="461852"/>
              <a:chOff x="5875960" y="1081340"/>
              <a:chExt cx="461852" cy="461852"/>
            </a:xfrm>
          </p:grpSpPr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3DC5A130-84BF-49BF-9683-9A3DA48D2994}"/>
                  </a:ext>
                </a:extLst>
              </p:cNvPr>
              <p:cNvSpPr/>
              <p:nvPr/>
            </p:nvSpPr>
            <p:spPr bwMode="auto">
              <a:xfrm>
                <a:off x="5875960" y="1081340"/>
                <a:ext cx="461852" cy="461852"/>
              </a:xfrm>
              <a:prstGeom prst="ellipse">
                <a:avLst/>
              </a:prstGeom>
              <a:solidFill>
                <a:srgbClr val="CF9E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192DDF75-F732-49AB-80F0-8611D4892F85}"/>
                  </a:ext>
                </a:extLst>
              </p:cNvPr>
              <p:cNvSpPr/>
              <p:nvPr/>
            </p:nvSpPr>
            <p:spPr bwMode="auto">
              <a:xfrm>
                <a:off x="5906901" y="1112280"/>
                <a:ext cx="399971" cy="39997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11" name="Picture 310">
                <a:extLst>
                  <a:ext uri="{FF2B5EF4-FFF2-40B4-BE49-F238E27FC236}">
                    <a16:creationId xmlns:a16="http://schemas.microsoft.com/office/drawing/2014/main" id="{0BF37B4B-2A0E-48A7-AB63-C6BAA4648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99587" l="2113" r="97183">
                            <a14:foregroundMark x1="61268" y1="8264" x2="26056" y2="6612"/>
                            <a14:foregroundMark x1="41197" y1="2479" x2="54577" y2="0"/>
                            <a14:foregroundMark x1="9507" y1="78512" x2="2113" y2="96281"/>
                            <a14:foregroundMark x1="87676" y1="83471" x2="97183" y2="9958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5932697" y="1139832"/>
                <a:ext cx="330854" cy="281924"/>
              </a:xfrm>
              <a:prstGeom prst="rect">
                <a:avLst/>
              </a:prstGeom>
            </p:spPr>
          </p:pic>
        </p:grp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3410C7D0-BBB1-46D3-BA9D-D901773FF06D}"/>
                </a:ext>
              </a:extLst>
            </p:cNvPr>
            <p:cNvSpPr/>
            <p:nvPr/>
          </p:nvSpPr>
          <p:spPr bwMode="auto">
            <a:xfrm>
              <a:off x="4924351" y="1741844"/>
              <a:ext cx="2318400" cy="25981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 dirty="0">
                  <a:solidFill>
                    <a:srgbClr val="000000"/>
                  </a:solidFill>
                </a:rPr>
                <a:t>Kunskapsstyrningsrådet</a:t>
              </a:r>
            </a:p>
          </p:txBody>
        </p:sp>
        <p:sp>
          <p:nvSpPr>
            <p:cNvPr id="313" name="Left Brace 312">
              <a:extLst>
                <a:ext uri="{FF2B5EF4-FFF2-40B4-BE49-F238E27FC236}">
                  <a16:creationId xmlns:a16="http://schemas.microsoft.com/office/drawing/2014/main" id="{3F39F181-FF88-4722-95A0-074C0E74FBBB}"/>
                </a:ext>
              </a:extLst>
            </p:cNvPr>
            <p:cNvSpPr/>
            <p:nvPr/>
          </p:nvSpPr>
          <p:spPr bwMode="auto">
            <a:xfrm>
              <a:off x="1626170" y="4422820"/>
              <a:ext cx="112562" cy="461661"/>
            </a:xfrm>
            <a:prstGeom prst="leftBrace">
              <a:avLst>
                <a:gd name="adj1" fmla="val 27372"/>
                <a:gd name="adj2" fmla="val 50000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cxnSp>
          <p:nvCxnSpPr>
            <p:cNvPr id="314" name="Connector: Elbow 313">
              <a:extLst>
                <a:ext uri="{FF2B5EF4-FFF2-40B4-BE49-F238E27FC236}">
                  <a16:creationId xmlns:a16="http://schemas.microsoft.com/office/drawing/2014/main" id="{D1112A78-A672-4F48-9541-E3087D7527B9}"/>
                </a:ext>
              </a:extLst>
            </p:cNvPr>
            <p:cNvCxnSpPr>
              <a:cxnSpLocks/>
              <a:stCxn id="273" idx="3"/>
            </p:cNvCxnSpPr>
            <p:nvPr/>
          </p:nvCxnSpPr>
          <p:spPr bwMode="auto">
            <a:xfrm>
              <a:off x="3442949" y="2500976"/>
              <a:ext cx="2665281" cy="282350"/>
            </a:xfrm>
            <a:prstGeom prst="bentConnector3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6E5E27A6-1913-47E8-90A3-14EC1EB673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1134" y="4226989"/>
              <a:ext cx="7335172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0BF3AFF-CA3A-44A8-A6EB-BF1B0ED70AC8}"/>
                </a:ext>
              </a:extLst>
            </p:cNvPr>
            <p:cNvGrpSpPr/>
            <p:nvPr/>
          </p:nvGrpSpPr>
          <p:grpSpPr>
            <a:xfrm>
              <a:off x="1934224" y="4827317"/>
              <a:ext cx="455261" cy="986304"/>
              <a:chOff x="2054514" y="5670162"/>
              <a:chExt cx="236143" cy="511594"/>
            </a:xfrm>
          </p:grpSpPr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EFAFA1CD-F186-4615-86BD-4AC51D193A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54514" y="5670162"/>
                <a:ext cx="0" cy="42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4C429A12-F129-4C8A-B21D-6797F07307E2}"/>
                  </a:ext>
                </a:extLst>
              </p:cNvPr>
              <p:cNvGrpSpPr/>
              <p:nvPr/>
            </p:nvGrpSpPr>
            <p:grpSpPr>
              <a:xfrm>
                <a:off x="2054514" y="5796065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C4787588-C7AE-4D33-AEA2-70B1DF55B95C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0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D5B412F8-C6B4-43AB-BDDC-781C969D348C}"/>
                    </a:ext>
                  </a:extLst>
                </p:cNvPr>
                <p:cNvCxnSpPr>
                  <a:cxnSpLocks/>
                  <a:endCxn id="333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2E8A1744-0073-4540-AF08-FA92AD4C61EF}"/>
                  </a:ext>
                </a:extLst>
              </p:cNvPr>
              <p:cNvGrpSpPr/>
              <p:nvPr/>
            </p:nvGrpSpPr>
            <p:grpSpPr>
              <a:xfrm>
                <a:off x="2054514" y="6004928"/>
                <a:ext cx="236143" cy="176828"/>
                <a:chOff x="1234519" y="4925381"/>
                <a:chExt cx="266895" cy="199856"/>
              </a:xfrm>
              <a:solidFill>
                <a:srgbClr val="FCDE76"/>
              </a:solidFill>
            </p:grpSpPr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E01C85DC-D42A-44C0-9DFB-98C6471408CA}"/>
                    </a:ext>
                  </a:extLst>
                </p:cNvPr>
                <p:cNvSpPr/>
                <p:nvPr/>
              </p:nvSpPr>
              <p:spPr bwMode="auto">
                <a:xfrm>
                  <a:off x="1301558" y="4925381"/>
                  <a:ext cx="199856" cy="19985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FA4322C2-2B38-4154-9592-780889876FFE}"/>
                    </a:ext>
                  </a:extLst>
                </p:cNvPr>
                <p:cNvCxnSpPr>
                  <a:cxnSpLocks/>
                  <a:endCxn id="331" idx="2"/>
                </p:cNvCxnSpPr>
                <p:nvPr/>
              </p:nvCxnSpPr>
              <p:spPr bwMode="auto">
                <a:xfrm>
                  <a:off x="1234519" y="5025309"/>
                  <a:ext cx="67039" cy="0"/>
                </a:xfrm>
                <a:prstGeom prst="lin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012F5A9-6643-4700-8DEE-DFECA6F18E6D}"/>
                </a:ext>
              </a:extLst>
            </p:cNvPr>
            <p:cNvCxnSpPr>
              <a:cxnSpLocks/>
              <a:stCxn id="341" idx="0"/>
            </p:cNvCxnSpPr>
            <p:nvPr/>
          </p:nvCxnSpPr>
          <p:spPr bwMode="auto">
            <a:xfrm flipH="1" flipV="1">
              <a:off x="2131134" y="4226539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88CF3D81-6B62-4992-B38D-4A86CA2DFF85}"/>
                </a:ext>
              </a:extLst>
            </p:cNvPr>
            <p:cNvGrpSpPr/>
            <p:nvPr/>
          </p:nvGrpSpPr>
          <p:grpSpPr>
            <a:xfrm>
              <a:off x="1797818" y="4422825"/>
              <a:ext cx="9079340" cy="461661"/>
              <a:chOff x="1797818" y="4147054"/>
              <a:chExt cx="9079340" cy="461661"/>
            </a:xfrm>
          </p:grpSpPr>
          <p:sp>
            <p:nvSpPr>
              <p:cNvPr id="341" name="Rectangle: Rounded Corners 340">
                <a:extLst>
                  <a:ext uri="{FF2B5EF4-FFF2-40B4-BE49-F238E27FC236}">
                    <a16:creationId xmlns:a16="http://schemas.microsoft.com/office/drawing/2014/main" id="{C413C3D5-60B2-473D-A281-37ECCAC91D90}"/>
                  </a:ext>
                </a:extLst>
              </p:cNvPr>
              <p:cNvSpPr/>
              <p:nvPr/>
            </p:nvSpPr>
            <p:spPr bwMode="auto">
              <a:xfrm>
                <a:off x="1797818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DE2FBBD8-575D-4C43-8211-F736B8D6B09B}"/>
                  </a:ext>
                </a:extLst>
              </p:cNvPr>
              <p:cNvSpPr/>
              <p:nvPr/>
            </p:nvSpPr>
            <p:spPr bwMode="auto">
              <a:xfrm>
                <a:off x="10210525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id="{0430F743-E4D3-45EF-BC38-A484920F7986}"/>
                  </a:ext>
                </a:extLst>
              </p:cNvPr>
              <p:cNvSpPr/>
              <p:nvPr/>
            </p:nvSpPr>
            <p:spPr bwMode="auto">
              <a:xfrm>
                <a:off x="8934575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Rectangle: Rounded Corners 348">
                <a:extLst>
                  <a:ext uri="{FF2B5EF4-FFF2-40B4-BE49-F238E27FC236}">
                    <a16:creationId xmlns:a16="http://schemas.microsoft.com/office/drawing/2014/main" id="{1AD6E409-D0E8-4B49-8F0E-2AE707666A4E}"/>
                  </a:ext>
                </a:extLst>
              </p:cNvPr>
              <p:cNvSpPr/>
              <p:nvPr/>
            </p:nvSpPr>
            <p:spPr bwMode="auto">
              <a:xfrm>
                <a:off x="8141602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Rectangle: Rounded Corners 357">
                <a:extLst>
                  <a:ext uri="{FF2B5EF4-FFF2-40B4-BE49-F238E27FC236}">
                    <a16:creationId xmlns:a16="http://schemas.microsoft.com/office/drawing/2014/main" id="{2B1C0995-8D1B-4983-B84E-3C03C6C5B054}"/>
                  </a:ext>
                </a:extLst>
              </p:cNvPr>
              <p:cNvSpPr/>
              <p:nvPr/>
            </p:nvSpPr>
            <p:spPr bwMode="auto">
              <a:xfrm>
                <a:off x="7348629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Rectangle: Rounded Corners 366">
                <a:extLst>
                  <a:ext uri="{FF2B5EF4-FFF2-40B4-BE49-F238E27FC236}">
                    <a16:creationId xmlns:a16="http://schemas.microsoft.com/office/drawing/2014/main" id="{87A9E0CA-5DCA-46C8-A091-D2ADCDC52836}"/>
                  </a:ext>
                </a:extLst>
              </p:cNvPr>
              <p:cNvSpPr/>
              <p:nvPr/>
            </p:nvSpPr>
            <p:spPr bwMode="auto">
              <a:xfrm>
                <a:off x="6555656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Rectangle: Rounded Corners 384">
                <a:extLst>
                  <a:ext uri="{FF2B5EF4-FFF2-40B4-BE49-F238E27FC236}">
                    <a16:creationId xmlns:a16="http://schemas.microsoft.com/office/drawing/2014/main" id="{AB22FCD3-0336-43E1-A99D-7B1BA3CA6976}"/>
                  </a:ext>
                </a:extLst>
              </p:cNvPr>
              <p:cNvSpPr/>
              <p:nvPr/>
            </p:nvSpPr>
            <p:spPr bwMode="auto">
              <a:xfrm>
                <a:off x="5762683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Rectangle: Rounded Corners 393">
                <a:extLst>
                  <a:ext uri="{FF2B5EF4-FFF2-40B4-BE49-F238E27FC236}">
                    <a16:creationId xmlns:a16="http://schemas.microsoft.com/office/drawing/2014/main" id="{E07C2145-B509-40E4-970B-92E7C896EE8A}"/>
                  </a:ext>
                </a:extLst>
              </p:cNvPr>
              <p:cNvSpPr/>
              <p:nvPr/>
            </p:nvSpPr>
            <p:spPr bwMode="auto">
              <a:xfrm>
                <a:off x="4969710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Rectangle: Rounded Corners 402">
                <a:extLst>
                  <a:ext uri="{FF2B5EF4-FFF2-40B4-BE49-F238E27FC236}">
                    <a16:creationId xmlns:a16="http://schemas.microsoft.com/office/drawing/2014/main" id="{38C9D4BC-16E0-4F46-AAA7-5CFA0552DD96}"/>
                  </a:ext>
                </a:extLst>
              </p:cNvPr>
              <p:cNvSpPr/>
              <p:nvPr/>
            </p:nvSpPr>
            <p:spPr bwMode="auto">
              <a:xfrm>
                <a:off x="4176737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Rectangle: Rounded Corners 411">
                <a:extLst>
                  <a:ext uri="{FF2B5EF4-FFF2-40B4-BE49-F238E27FC236}">
                    <a16:creationId xmlns:a16="http://schemas.microsoft.com/office/drawing/2014/main" id="{2BE85549-F88B-473C-9017-1DAD989B533D}"/>
                  </a:ext>
                </a:extLst>
              </p:cNvPr>
              <p:cNvSpPr/>
              <p:nvPr/>
            </p:nvSpPr>
            <p:spPr bwMode="auto">
              <a:xfrm>
                <a:off x="3383764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Rectangle: Rounded Corners 414">
                <a:extLst>
                  <a:ext uri="{FF2B5EF4-FFF2-40B4-BE49-F238E27FC236}">
                    <a16:creationId xmlns:a16="http://schemas.microsoft.com/office/drawing/2014/main" id="{53B1661F-A118-40FA-A18F-E6EDC019B9FE}"/>
                  </a:ext>
                </a:extLst>
              </p:cNvPr>
              <p:cNvSpPr/>
              <p:nvPr/>
            </p:nvSpPr>
            <p:spPr bwMode="auto">
              <a:xfrm>
                <a:off x="2590791" y="4147054"/>
                <a:ext cx="666633" cy="461661"/>
              </a:xfrm>
              <a:prstGeom prst="roundRect">
                <a:avLst/>
              </a:prstGeom>
              <a:solidFill>
                <a:srgbClr val="FAC81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6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0A5B2AD0-5FD1-47DB-8B8D-FF86F8E1F4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10713" y="4226989"/>
              <a:ext cx="65722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980A9C5E-2C8F-4503-B1A1-D92085A02A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10525" y="4226989"/>
              <a:ext cx="333316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57420E2F-52BE-49C6-9DFB-CD7920B5912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15473" y="4226539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337F68DF-0449-4C8C-AA3C-044B243CB56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726538" y="4226539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5781999-C32B-425B-B1B4-4AE01C5711E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09139" y="4226539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0B86D7AE-F98B-484B-8EB6-682E3F1FC8E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11660" y="4226539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728C4B0-AD71-4D1E-8164-81CE4E55B1F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871636" y="4229482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12985D68-E1E6-48AC-835B-F7F3B2B54AF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682701" y="4229482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73E81527-D90B-4998-BF18-8B30B4D0947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65302" y="4229482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7CB743A7-2B1B-4853-8081-C5B264975D6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267823" y="4229482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10346EE4-6BA0-4551-9F5C-8ED9F8A53B1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543840" y="4229482"/>
              <a:ext cx="1" cy="1962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3" name="Left Brace 442">
              <a:extLst>
                <a:ext uri="{FF2B5EF4-FFF2-40B4-BE49-F238E27FC236}">
                  <a16:creationId xmlns:a16="http://schemas.microsoft.com/office/drawing/2014/main" id="{E15BFE78-2A80-46FF-B3EE-B9F33280F612}"/>
                </a:ext>
              </a:extLst>
            </p:cNvPr>
            <p:cNvSpPr/>
            <p:nvPr/>
          </p:nvSpPr>
          <p:spPr bwMode="auto">
            <a:xfrm>
              <a:off x="1626170" y="5070046"/>
              <a:ext cx="112562" cy="743571"/>
            </a:xfrm>
            <a:prstGeom prst="leftBrace">
              <a:avLst>
                <a:gd name="adj1" fmla="val 27372"/>
                <a:gd name="adj2" fmla="val 50000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8F2937B2-7804-4296-BC1C-65AE95C1DDCB}"/>
                </a:ext>
              </a:extLst>
            </p:cNvPr>
            <p:cNvSpPr txBox="1"/>
            <p:nvPr/>
          </p:nvSpPr>
          <p:spPr>
            <a:xfrm>
              <a:off x="1797064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dirty="0">
                  <a:solidFill>
                    <a:srgbClr val="000000"/>
                  </a:solidFill>
                </a:rPr>
                <a:t>LPO 1</a:t>
              </a: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34160AA4-4E63-42B4-BA4C-BE2524DD20C6}"/>
                </a:ext>
              </a:extLst>
            </p:cNvPr>
            <p:cNvSpPr txBox="1"/>
            <p:nvPr/>
          </p:nvSpPr>
          <p:spPr>
            <a:xfrm>
              <a:off x="2589695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2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AF42402D-F50A-4C6D-9272-2A0D232F1B53}"/>
                </a:ext>
              </a:extLst>
            </p:cNvPr>
            <p:cNvSpPr txBox="1"/>
            <p:nvPr/>
          </p:nvSpPr>
          <p:spPr>
            <a:xfrm>
              <a:off x="3384214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3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65F944BA-0235-432A-8DBB-9EAFA24E0017}"/>
                </a:ext>
              </a:extLst>
            </p:cNvPr>
            <p:cNvSpPr txBox="1"/>
            <p:nvPr/>
          </p:nvSpPr>
          <p:spPr>
            <a:xfrm>
              <a:off x="4176845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4</a:t>
              </a: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5E1A091A-CA8E-4F74-9507-1EDC652447FB}"/>
                </a:ext>
              </a:extLst>
            </p:cNvPr>
            <p:cNvSpPr txBox="1"/>
            <p:nvPr/>
          </p:nvSpPr>
          <p:spPr>
            <a:xfrm>
              <a:off x="4966535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5</a:t>
              </a: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089CA49A-4979-4CB9-8E88-A3C36B3BCF16}"/>
                </a:ext>
              </a:extLst>
            </p:cNvPr>
            <p:cNvSpPr txBox="1"/>
            <p:nvPr/>
          </p:nvSpPr>
          <p:spPr>
            <a:xfrm>
              <a:off x="5759166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6</a:t>
              </a: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60FC0F1C-F5D5-47BD-B30F-23D69AD08F24}"/>
                </a:ext>
              </a:extLst>
            </p:cNvPr>
            <p:cNvSpPr txBox="1"/>
            <p:nvPr/>
          </p:nvSpPr>
          <p:spPr>
            <a:xfrm>
              <a:off x="6553685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7</a:t>
              </a: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15712FCE-B64E-4AAD-BB16-F2B990B479FE}"/>
                </a:ext>
              </a:extLst>
            </p:cNvPr>
            <p:cNvSpPr txBox="1"/>
            <p:nvPr/>
          </p:nvSpPr>
          <p:spPr>
            <a:xfrm>
              <a:off x="7346316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8</a:t>
              </a: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40B19F3C-7D23-4C3B-8C6E-BABF20BF35F4}"/>
                </a:ext>
              </a:extLst>
            </p:cNvPr>
            <p:cNvSpPr txBox="1"/>
            <p:nvPr/>
          </p:nvSpPr>
          <p:spPr>
            <a:xfrm>
              <a:off x="8143340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9</a:t>
              </a:r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7D048AC0-1D2A-4874-AC2B-64BAA4B9E367}"/>
                </a:ext>
              </a:extLst>
            </p:cNvPr>
            <p:cNvSpPr txBox="1"/>
            <p:nvPr/>
          </p:nvSpPr>
          <p:spPr>
            <a:xfrm>
              <a:off x="8935971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10</a:t>
              </a: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720C1C46-08EB-49E8-9F3A-84D2AAD5AC6D}"/>
                </a:ext>
              </a:extLst>
            </p:cNvPr>
            <p:cNvSpPr txBox="1"/>
            <p:nvPr/>
          </p:nvSpPr>
          <p:spPr>
            <a:xfrm>
              <a:off x="10210152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LPO X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24FB1C28-59B6-4F4C-8B4D-37CB2EBD5147}"/>
                </a:ext>
              </a:extLst>
            </p:cNvPr>
            <p:cNvSpPr txBox="1"/>
            <p:nvPr/>
          </p:nvSpPr>
          <p:spPr>
            <a:xfrm>
              <a:off x="9542963" y="4518806"/>
              <a:ext cx="667375" cy="2649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D29311B-1649-44B0-9259-AC9A864F837E}"/>
                </a:ext>
              </a:extLst>
            </p:cNvPr>
            <p:cNvSpPr/>
            <p:nvPr/>
          </p:nvSpPr>
          <p:spPr bwMode="auto">
            <a:xfrm>
              <a:off x="203200" y="4449090"/>
              <a:ext cx="1388092" cy="40438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 dirty="0">
                  <a:solidFill>
                    <a:srgbClr val="000000"/>
                  </a:solidFill>
                </a:rPr>
                <a:t>Lokala program-områden (LPO)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1B8E849-6421-4653-83D9-45E3EBD1F218}"/>
                </a:ext>
              </a:extLst>
            </p:cNvPr>
            <p:cNvSpPr/>
            <p:nvPr/>
          </p:nvSpPr>
          <p:spPr bwMode="auto">
            <a:xfrm>
              <a:off x="203200" y="5146979"/>
              <a:ext cx="1388092" cy="5897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600" b="1" dirty="0">
                  <a:solidFill>
                    <a:srgbClr val="000000"/>
                  </a:solidFill>
                </a:rPr>
                <a:t>Lokala arbets-grupper (LAG)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80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8E2151CA-40BD-4FC2-AEAD-A5D87DD8F1B9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1357209"/>
              </p:ext>
            </p:extLst>
          </p:nvPr>
        </p:nvGraphicFramePr>
        <p:xfrm>
          <a:off x="-573454" y="121186"/>
          <a:ext cx="13338907" cy="63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84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0BF84-C742-49CA-813F-F69C2AF5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Kunskapsbaserad hälso- och sjukvård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46BEC7-8FBF-4D1F-8079-0D08A584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Evidensvärdering</a:t>
            </a:r>
          </a:p>
          <a:p>
            <a:pPr lvl="1"/>
            <a:r>
              <a:rPr lang="sv-SE" dirty="0"/>
              <a:t>Health </a:t>
            </a:r>
            <a:r>
              <a:rPr lang="sv-SE" dirty="0" err="1"/>
              <a:t>Technology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(HTA) – HTA Syd</a:t>
            </a:r>
          </a:p>
          <a:p>
            <a:pPr lvl="1"/>
            <a:r>
              <a:rPr lang="sv-SE" dirty="0"/>
              <a:t>Hälsoekonomisk värdering</a:t>
            </a:r>
          </a:p>
          <a:p>
            <a:pPr lvl="1"/>
            <a:r>
              <a:rPr lang="sv-SE" dirty="0"/>
              <a:t>Metod och </a:t>
            </a:r>
            <a:r>
              <a:rPr lang="sv-SE" dirty="0" err="1"/>
              <a:t>Prio</a:t>
            </a:r>
            <a:r>
              <a:rPr lang="sv-SE" dirty="0"/>
              <a:t>-rådet</a:t>
            </a:r>
          </a:p>
          <a:p>
            <a:pPr lvl="1"/>
            <a:endParaRPr lang="sv-SE" dirty="0"/>
          </a:p>
          <a:p>
            <a:pPr marL="457200" lvl="1" indent="0">
              <a:buNone/>
            </a:pPr>
            <a:r>
              <a:rPr lang="sv-SE" dirty="0"/>
              <a:t>Exempel:</a:t>
            </a:r>
          </a:p>
          <a:p>
            <a:pPr marL="457200" lvl="1" indent="0">
              <a:buNone/>
            </a:pPr>
            <a:r>
              <a:rPr lang="sv-SE" b="1" dirty="0"/>
              <a:t>P</a:t>
            </a:r>
            <a:r>
              <a:rPr lang="sv-SE" dirty="0"/>
              <a:t> – </a:t>
            </a:r>
            <a:r>
              <a:rPr lang="sv-SE" i="1" dirty="0"/>
              <a:t>problem</a:t>
            </a:r>
            <a:r>
              <a:rPr lang="sv-SE" dirty="0"/>
              <a:t>: 	stroke</a:t>
            </a:r>
          </a:p>
          <a:p>
            <a:pPr marL="457200" lvl="1" indent="0">
              <a:buNone/>
            </a:pPr>
            <a:r>
              <a:rPr lang="sv-SE" b="1" dirty="0"/>
              <a:t>I</a:t>
            </a:r>
            <a:r>
              <a:rPr lang="sv-SE" dirty="0"/>
              <a:t> – </a:t>
            </a:r>
            <a:r>
              <a:rPr lang="sv-SE" i="1" dirty="0"/>
              <a:t>intervention</a:t>
            </a:r>
            <a:r>
              <a:rPr lang="sv-SE" dirty="0"/>
              <a:t>: 	</a:t>
            </a:r>
            <a:r>
              <a:rPr lang="sv-SE" dirty="0" err="1"/>
              <a:t>trombektomi</a:t>
            </a:r>
            <a:r>
              <a:rPr lang="sv-SE" dirty="0"/>
              <a:t> + </a:t>
            </a:r>
            <a:r>
              <a:rPr lang="sv-SE" dirty="0" err="1"/>
              <a:t>standardvård</a:t>
            </a:r>
            <a:r>
              <a:rPr lang="sv-SE" dirty="0"/>
              <a:t> på strokeenhet</a:t>
            </a:r>
          </a:p>
          <a:p>
            <a:pPr marL="457200" lvl="1" indent="0">
              <a:buNone/>
            </a:pPr>
            <a:r>
              <a:rPr lang="sv-SE" b="1" dirty="0"/>
              <a:t>C</a:t>
            </a:r>
            <a:r>
              <a:rPr lang="sv-SE" dirty="0"/>
              <a:t> – </a:t>
            </a:r>
            <a:r>
              <a:rPr lang="sv-SE" i="1" dirty="0" err="1"/>
              <a:t>control</a:t>
            </a:r>
            <a:r>
              <a:rPr lang="sv-SE" dirty="0"/>
              <a:t>: 	</a:t>
            </a:r>
            <a:r>
              <a:rPr lang="sv-SE" dirty="0" err="1"/>
              <a:t>standardvård</a:t>
            </a:r>
            <a:r>
              <a:rPr lang="sv-SE" dirty="0"/>
              <a:t> på strokeenhet</a:t>
            </a:r>
          </a:p>
          <a:p>
            <a:pPr marL="457200" lvl="1" indent="0">
              <a:buNone/>
            </a:pPr>
            <a:r>
              <a:rPr lang="sv-SE" b="1" dirty="0"/>
              <a:t>O</a:t>
            </a:r>
            <a:r>
              <a:rPr lang="sv-SE" dirty="0"/>
              <a:t> – </a:t>
            </a:r>
            <a:r>
              <a:rPr lang="sv-SE" i="1" dirty="0" err="1"/>
              <a:t>outcome</a:t>
            </a:r>
            <a:r>
              <a:rPr lang="sv-SE" dirty="0"/>
              <a:t>: 	andel patienter som är oberoende av hjälp i sin dagliga 				livsföring efter 3 månader</a:t>
            </a:r>
          </a:p>
        </p:txBody>
      </p:sp>
    </p:spTree>
    <p:extLst>
      <p:ext uri="{BB962C8B-B14F-4D97-AF65-F5344CB8AC3E}">
        <p14:creationId xmlns:p14="http://schemas.microsoft.com/office/powerpoint/2010/main" val="146943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C99BF9-655B-4F87-B131-634EC8A1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7"/>
            <a:ext cx="10515600" cy="1325563"/>
          </a:xfrm>
        </p:spPr>
        <p:txBody>
          <a:bodyPr/>
          <a:lstStyle/>
          <a:p>
            <a:r>
              <a:rPr lang="sv-SE" dirty="0"/>
              <a:t>Var kommer kliniska kunskapsstöd ifrån?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CFC14D-D79F-433A-BD87-4E391990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00"/>
            <a:ext cx="10680700" cy="51054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Kunskapsstyrningssystemet</a:t>
            </a:r>
          </a:p>
          <a:p>
            <a:pPr lvl="1"/>
            <a:r>
              <a:rPr lang="sv-SE" dirty="0"/>
              <a:t>Nationellt Kliniskt Kunskapsstöd (NKK)</a:t>
            </a:r>
          </a:p>
          <a:p>
            <a:pPr lvl="1"/>
            <a:r>
              <a:rPr lang="sv-SE" dirty="0"/>
              <a:t>Nationella vårdprogram</a:t>
            </a:r>
          </a:p>
          <a:p>
            <a:pPr lvl="1"/>
            <a:r>
              <a:rPr lang="sv-SE" dirty="0"/>
              <a:t>Regionala (RS) riktlinjer</a:t>
            </a:r>
          </a:p>
          <a:p>
            <a:r>
              <a:rPr lang="sv-SE" dirty="0"/>
              <a:t>Socialstyrelsen</a:t>
            </a:r>
          </a:p>
          <a:p>
            <a:pPr lvl="1"/>
            <a:r>
              <a:rPr lang="sv-SE" dirty="0"/>
              <a:t>Nationella Riktlinjer – utgör underlag för riktlinjer, vårdförlopp, med mera</a:t>
            </a:r>
          </a:p>
          <a:p>
            <a:r>
              <a:rPr lang="sv-SE" dirty="0"/>
              <a:t>Läkemedelsverket</a:t>
            </a:r>
          </a:p>
          <a:p>
            <a:r>
              <a:rPr lang="sv-SE" dirty="0"/>
              <a:t>Folkhälsomyndigheten</a:t>
            </a:r>
          </a:p>
          <a:p>
            <a:r>
              <a:rPr lang="sv-SE" dirty="0"/>
              <a:t>Sjukvårdsverksamheter</a:t>
            </a:r>
          </a:p>
          <a:p>
            <a:pPr lvl="1"/>
            <a:r>
              <a:rPr lang="sv-SE" dirty="0"/>
              <a:t>PM, handböcker, med mera</a:t>
            </a:r>
          </a:p>
          <a:p>
            <a:r>
              <a:rPr lang="sv-SE" dirty="0"/>
              <a:t>Yrkesförbund</a:t>
            </a:r>
          </a:p>
          <a:p>
            <a:pPr lvl="1"/>
            <a:r>
              <a:rPr lang="sv-SE" dirty="0"/>
              <a:t>Svenska Läkarsällskapet, med flera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785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0716E-EB4C-4C8F-AC24-D43414AC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kliniska kunskapsstöd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C9C4B7-5E29-49B1-B8CC-BB1DF0BF7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Personcentrerade och sammanhållna vårdförlopp</a:t>
            </a:r>
          </a:p>
          <a:p>
            <a:r>
              <a:rPr lang="sv-SE" dirty="0"/>
              <a:t>Vårdprogram</a:t>
            </a:r>
          </a:p>
          <a:p>
            <a:r>
              <a:rPr lang="sv-SE" dirty="0"/>
              <a:t>Medicinska riktlinjer</a:t>
            </a:r>
          </a:p>
          <a:p>
            <a:r>
              <a:rPr lang="sv-SE" dirty="0"/>
              <a:t>Standardiserade vårdprocesser (t ex habilitering och psykiatri)</a:t>
            </a:r>
          </a:p>
          <a:p>
            <a:r>
              <a:rPr lang="sv-SE" dirty="0"/>
              <a:t>Standardiserade vårdförlopp (cancer)</a:t>
            </a:r>
          </a:p>
          <a:p>
            <a:r>
              <a:rPr lang="sv-SE" dirty="0"/>
              <a:t>Bakgrundsmaterial till läkemedelslistan</a:t>
            </a:r>
          </a:p>
          <a:p>
            <a:r>
              <a:rPr lang="sv-SE" dirty="0"/>
              <a:t>Nationellt kliniskt kunskapsstöd (AKO)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6986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_5ivttRHKkPbmuRNqZ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AQLbUwRQqQ63.vNXMI6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AQLbUwRQqQ63.vNXMI6g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1261</Words>
  <Application>Microsoft Office PowerPoint</Application>
  <PresentationFormat>Bredbild</PresentationFormat>
  <Paragraphs>265</Paragraphs>
  <Slides>22</Slides>
  <Notes>10</Notes>
  <HiddenSlides>4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1" baseType="lpstr">
      <vt:lpstr>MS Gothic</vt:lpstr>
      <vt:lpstr>MS Mincho</vt:lpstr>
      <vt:lpstr>Arial</vt:lpstr>
      <vt:lpstr>Calibri</vt:lpstr>
      <vt:lpstr>Calibri Light</vt:lpstr>
      <vt:lpstr>Franklin Gothic Demi Cond</vt:lpstr>
      <vt:lpstr>ヒラギノ角ゴ Pro W3</vt:lpstr>
      <vt:lpstr>Office-tema</vt:lpstr>
      <vt:lpstr>think-cell Slide</vt:lpstr>
      <vt:lpstr>Kunskapsstyrning för God Vård</vt:lpstr>
      <vt:lpstr>Målområden – God vård</vt:lpstr>
      <vt:lpstr>Vad är kunskapsstyrning?</vt:lpstr>
      <vt:lpstr>PowerPoint-presentation</vt:lpstr>
      <vt:lpstr>PowerPoint-presentation</vt:lpstr>
      <vt:lpstr>PowerPoint-presentation</vt:lpstr>
      <vt:lpstr>Kunskapsbaserad hälso- och sjukvård</vt:lpstr>
      <vt:lpstr>Var kommer kliniska kunskapsstöd ifrån?</vt:lpstr>
      <vt:lpstr>Exempel på kliniska kunskapsstöd</vt:lpstr>
      <vt:lpstr>Remisser</vt:lpstr>
      <vt:lpstr>PowerPoint-presentation</vt:lpstr>
      <vt:lpstr>Lokala programområden (LPO) i RS:</vt:lpstr>
      <vt:lpstr>Nationellt programområde mag- och tarmsjukdomar</vt:lpstr>
      <vt:lpstr>LPO mag- och tarmsjukdomar Region Skåne</vt:lpstr>
      <vt:lpstr>Remisser som besvarats… </vt:lpstr>
      <vt:lpstr>Målområden – God vård</vt:lpstr>
      <vt:lpstr>PowerPoint-presentation</vt:lpstr>
      <vt:lpstr>Målområden – God vård</vt:lpstr>
      <vt:lpstr>PowerPoint-presentation</vt:lpstr>
      <vt:lpstr>Personcentrerade och sammanhållna vårdförlopp</vt:lpstr>
      <vt:lpstr>PowerPoint-presentation</vt:lpstr>
      <vt:lpstr>Nationellt system för kunskapsstyrning </vt:lpstr>
    </vt:vector>
  </TitlesOfParts>
  <Company>Region Skåne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system för kunskapsstyrning</dc:title>
  <dc:creator>Petersson Jesper</dc:creator>
  <cp:lastModifiedBy>Engvall Christina HSJ uppföljn o kvalitet</cp:lastModifiedBy>
  <cp:revision>83</cp:revision>
  <dcterms:created xsi:type="dcterms:W3CDTF">2020-09-28T05:36:41Z</dcterms:created>
  <dcterms:modified xsi:type="dcterms:W3CDTF">2022-06-28T12:43:47Z</dcterms:modified>
</cp:coreProperties>
</file>