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701" r:id="rId2"/>
    <p:sldMasterId id="2147483718" r:id="rId3"/>
  </p:sldMasterIdLst>
  <p:notesMasterIdLst>
    <p:notesMasterId r:id="rId25"/>
  </p:notesMasterIdLst>
  <p:sldIdLst>
    <p:sldId id="305" r:id="rId4"/>
    <p:sldId id="330" r:id="rId5"/>
    <p:sldId id="259" r:id="rId6"/>
    <p:sldId id="262" r:id="rId7"/>
    <p:sldId id="256" r:id="rId8"/>
    <p:sldId id="285" r:id="rId9"/>
    <p:sldId id="306" r:id="rId10"/>
    <p:sldId id="327" r:id="rId11"/>
    <p:sldId id="11387" r:id="rId12"/>
    <p:sldId id="328" r:id="rId13"/>
    <p:sldId id="258" r:id="rId14"/>
    <p:sldId id="324" r:id="rId15"/>
    <p:sldId id="292" r:id="rId16"/>
    <p:sldId id="277" r:id="rId17"/>
    <p:sldId id="314" r:id="rId18"/>
    <p:sldId id="11388" r:id="rId19"/>
    <p:sldId id="322" r:id="rId20"/>
    <p:sldId id="329" r:id="rId21"/>
    <p:sldId id="261" r:id="rId22"/>
    <p:sldId id="325" r:id="rId23"/>
    <p:sldId id="331" r:id="rId24"/>
  </p:sldIdLst>
  <p:sldSz cx="12192000" cy="6858000"/>
  <p:notesSz cx="6858000" cy="9144000"/>
  <p:embeddedFontLst>
    <p:embeddedFont>
      <p:font typeface="Brandon Grotesque Black" panose="020B0A03020203060202" pitchFamily="34" charset="0"/>
      <p:regular r:id="rId26"/>
      <p:italic r:id="rId27"/>
    </p:embeddedFont>
    <p:embeddedFont>
      <p:font typeface="Brandon Grotesque Bold" panose="020B0803020203060202" pitchFamily="34" charset="0"/>
      <p:regular r:id="rId28"/>
      <p:italic r:id="rId29"/>
    </p:embeddedFont>
    <p:embeddedFont>
      <p:font typeface="Brandon Grotesque Medium" panose="020B0603020203060202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aramond" panose="02020404030301010803" pitchFamily="18" charset="0"/>
      <p:regular r:id="rId36"/>
      <p:bold r:id="rId37"/>
      <p:italic r:id="rId3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85" autoAdjust="0"/>
  </p:normalViewPr>
  <p:slideViewPr>
    <p:cSldViewPr snapToGrid="0" showGuides="1">
      <p:cViewPr varScale="1">
        <p:scale>
          <a:sx n="68" d="100"/>
          <a:sy n="68" d="100"/>
        </p:scale>
        <p:origin x="5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D2551-82BE-4A88-B3E3-30AF5307B6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94D4712-DB75-4040-BC49-C6CB6769FB7B}">
      <dgm:prSet phldrT="[Text]" custT="1"/>
      <dgm:spPr>
        <a:solidFill>
          <a:srgbClr val="92D050"/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latin typeface="Garamond" panose="02020404030301010803" pitchFamily="18" charset="0"/>
            </a:rPr>
            <a:t>Grupp 1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Niklas Silvert, Johan Moberg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Anders Andersen Lindgaard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Sandra Stern 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Marie Folkesson Jonsson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Anneli Roubert, Marika Nilsson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Plats: 1 trappa upp i Minnesotarummet</a:t>
          </a:r>
        </a:p>
      </dgm:t>
    </dgm:pt>
    <dgm:pt modelId="{DB9A8F78-29C7-45D4-A714-B55EE96580B5}" type="parTrans" cxnId="{91CC0D2E-B527-4EFC-A744-D092F7D2619C}">
      <dgm:prSet/>
      <dgm:spPr/>
      <dgm:t>
        <a:bodyPr/>
        <a:lstStyle/>
        <a:p>
          <a:endParaRPr lang="sv-SE"/>
        </a:p>
      </dgm:t>
    </dgm:pt>
    <dgm:pt modelId="{FC16B037-2A71-41E4-8A01-977BFE04F040}" type="sibTrans" cxnId="{91CC0D2E-B527-4EFC-A744-D092F7D2619C}">
      <dgm:prSet/>
      <dgm:spPr/>
      <dgm:t>
        <a:bodyPr/>
        <a:lstStyle/>
        <a:p>
          <a:endParaRPr lang="sv-SE"/>
        </a:p>
      </dgm:t>
    </dgm:pt>
    <dgm:pt modelId="{0E87D4A6-7481-483E-B59C-2087233564EF}">
      <dgm:prSet phldrT="[Text]" custT="1"/>
      <dgm:spPr>
        <a:solidFill>
          <a:srgbClr val="92D050"/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latin typeface="Garamond" panose="02020404030301010803" pitchFamily="18" charset="0"/>
            </a:rPr>
            <a:t>Grupp 2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Medicinska grupperna 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Andningsorganens och hudens sjukdomar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Äldre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Plats: 1 trappa upp i Minnesotarummet</a:t>
          </a:r>
        </a:p>
      </dgm:t>
    </dgm:pt>
    <dgm:pt modelId="{4FABE376-004F-448C-91AA-ECCDB99EF8A6}" type="parTrans" cxnId="{60AA3420-1A99-405C-B517-90405B306F3A}">
      <dgm:prSet/>
      <dgm:spPr/>
      <dgm:t>
        <a:bodyPr/>
        <a:lstStyle/>
        <a:p>
          <a:endParaRPr lang="sv-SE"/>
        </a:p>
      </dgm:t>
    </dgm:pt>
    <dgm:pt modelId="{3FF49C10-F3E7-427F-B3FA-16E22A9B3A02}" type="sibTrans" cxnId="{60AA3420-1A99-405C-B517-90405B306F3A}">
      <dgm:prSet/>
      <dgm:spPr/>
      <dgm:t>
        <a:bodyPr/>
        <a:lstStyle/>
        <a:p>
          <a:endParaRPr lang="sv-SE"/>
        </a:p>
      </dgm:t>
    </dgm:pt>
    <dgm:pt modelId="{D6B43749-1704-4617-A530-7FCF62B84276}">
      <dgm:prSet phldrT="[Text]" custT="1"/>
      <dgm:spPr>
        <a:solidFill>
          <a:srgbClr val="92D050"/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latin typeface="Garamond" panose="02020404030301010803" pitchFamily="18" charset="0"/>
            </a:rPr>
            <a:t>Grupp 3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Medicinska grupperna 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Barn 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Psykiatri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Plats: 1 trappa upp i biblioteksrummet</a:t>
          </a:r>
        </a:p>
      </dgm:t>
    </dgm:pt>
    <dgm:pt modelId="{881074B8-F9B6-4A9E-9446-0EBCA006C227}" type="parTrans" cxnId="{3DF9EF5A-10DD-49D2-8920-E17EFF638FBC}">
      <dgm:prSet/>
      <dgm:spPr/>
      <dgm:t>
        <a:bodyPr/>
        <a:lstStyle/>
        <a:p>
          <a:endParaRPr lang="sv-SE"/>
        </a:p>
      </dgm:t>
    </dgm:pt>
    <dgm:pt modelId="{51F6C8E7-6A19-4B3A-9501-598F4E295CD9}" type="sibTrans" cxnId="{3DF9EF5A-10DD-49D2-8920-E17EFF638FBC}">
      <dgm:prSet/>
      <dgm:spPr/>
      <dgm:t>
        <a:bodyPr/>
        <a:lstStyle/>
        <a:p>
          <a:endParaRPr lang="sv-SE"/>
        </a:p>
      </dgm:t>
    </dgm:pt>
    <dgm:pt modelId="{80F76B8B-FE5B-4AB6-9221-2A43AA6D7B2C}">
      <dgm:prSet phldrT="[Text]" custT="1"/>
      <dgm:spPr>
        <a:solidFill>
          <a:srgbClr val="92D050"/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latin typeface="Garamond" panose="02020404030301010803" pitchFamily="18" charset="0"/>
            </a:rPr>
            <a:t>Grupp 5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Medicinsk grupp Cirkulationssjukdomar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Rörelseorganens sjukdomar 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Plats: 1 trappa upp i biblioteksrummet</a:t>
          </a:r>
        </a:p>
      </dgm:t>
    </dgm:pt>
    <dgm:pt modelId="{C942C250-296E-4CF3-A058-A3A637E92EE5}" type="parTrans" cxnId="{F1554CDD-60CF-4AE1-B299-BA8A71A883E6}">
      <dgm:prSet/>
      <dgm:spPr/>
      <dgm:t>
        <a:bodyPr/>
        <a:lstStyle/>
        <a:p>
          <a:endParaRPr lang="sv-SE"/>
        </a:p>
      </dgm:t>
    </dgm:pt>
    <dgm:pt modelId="{0C00C3DC-F6EE-4174-9CE0-685737C664C1}" type="sibTrans" cxnId="{F1554CDD-60CF-4AE1-B299-BA8A71A883E6}">
      <dgm:prSet/>
      <dgm:spPr/>
      <dgm:t>
        <a:bodyPr/>
        <a:lstStyle/>
        <a:p>
          <a:endParaRPr lang="sv-SE"/>
        </a:p>
      </dgm:t>
    </dgm:pt>
    <dgm:pt modelId="{94E5CA5B-CC75-4D77-BDCC-8BCA40132CAB}">
      <dgm:prSet phldrT="[Text]" custT="1"/>
      <dgm:spPr>
        <a:solidFill>
          <a:srgbClr val="92D050"/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latin typeface="Garamond" panose="02020404030301010803" pitchFamily="18" charset="0"/>
            </a:rPr>
            <a:t>Grupp 6 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Medicinsk grupp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EDN</a:t>
          </a:r>
        </a:p>
        <a:p>
          <a:endParaRPr lang="sv-SE" sz="1800" b="1" dirty="0">
            <a:solidFill>
              <a:schemeClr val="tx1"/>
            </a:solidFill>
            <a:latin typeface="Garamond" panose="02020404030301010803" pitchFamily="18" charset="0"/>
          </a:endParaRP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Plats: Atriumsalen</a:t>
          </a:r>
        </a:p>
      </dgm:t>
    </dgm:pt>
    <dgm:pt modelId="{79312DCB-5A86-402C-934D-0C9C2FFECDAE}" type="parTrans" cxnId="{94622DC2-388D-4BD5-9BB4-F853E4053F07}">
      <dgm:prSet/>
      <dgm:spPr/>
      <dgm:t>
        <a:bodyPr/>
        <a:lstStyle/>
        <a:p>
          <a:endParaRPr lang="sv-SE"/>
        </a:p>
      </dgm:t>
    </dgm:pt>
    <dgm:pt modelId="{7DA4C1CF-3F1D-4738-8C0A-7573211F4985}" type="sibTrans" cxnId="{94622DC2-388D-4BD5-9BB4-F853E4053F07}">
      <dgm:prSet/>
      <dgm:spPr/>
      <dgm:t>
        <a:bodyPr/>
        <a:lstStyle/>
        <a:p>
          <a:endParaRPr lang="sv-SE"/>
        </a:p>
      </dgm:t>
    </dgm:pt>
    <dgm:pt modelId="{5B69A9DA-F760-4D2A-B3E2-9D6C3DDB6AD6}">
      <dgm:prSet custT="1"/>
      <dgm:spPr>
        <a:solidFill>
          <a:srgbClr val="92D050"/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latin typeface="Garamond" panose="02020404030301010803" pitchFamily="18" charset="0"/>
            </a:rPr>
            <a:t>Grupp 4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Medicinska grupperna 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Cancer, Gynekologi 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Smärta</a:t>
          </a:r>
        </a:p>
        <a:p>
          <a:r>
            <a:rPr lang="sv-SE" sz="1800" b="1" dirty="0">
              <a:solidFill>
                <a:schemeClr val="tx1"/>
              </a:solidFill>
              <a:latin typeface="Garamond" panose="02020404030301010803" pitchFamily="18" charset="0"/>
            </a:rPr>
            <a:t>Plats: 1 trappa upp i biblioteksrummet</a:t>
          </a:r>
        </a:p>
      </dgm:t>
    </dgm:pt>
    <dgm:pt modelId="{847D2B0F-0C8D-4F99-9183-C2BA12F4F4F8}" type="parTrans" cxnId="{25424261-E0D7-479C-BFA8-B7FA45230FB4}">
      <dgm:prSet/>
      <dgm:spPr/>
      <dgm:t>
        <a:bodyPr/>
        <a:lstStyle/>
        <a:p>
          <a:endParaRPr lang="sv-SE"/>
        </a:p>
      </dgm:t>
    </dgm:pt>
    <dgm:pt modelId="{BB15F529-C34F-440F-B587-DB1A0653EE06}" type="sibTrans" cxnId="{25424261-E0D7-479C-BFA8-B7FA45230FB4}">
      <dgm:prSet/>
      <dgm:spPr/>
      <dgm:t>
        <a:bodyPr/>
        <a:lstStyle/>
        <a:p>
          <a:endParaRPr lang="sv-SE"/>
        </a:p>
      </dgm:t>
    </dgm:pt>
    <dgm:pt modelId="{2E7B3CAE-BBB1-4724-B4A9-1361C2F3F00C}" type="pres">
      <dgm:prSet presAssocID="{088D2551-82BE-4A88-B3E3-30AF5307B6EB}" presName="diagram" presStyleCnt="0">
        <dgm:presLayoutVars>
          <dgm:dir/>
          <dgm:resizeHandles val="exact"/>
        </dgm:presLayoutVars>
      </dgm:prSet>
      <dgm:spPr/>
    </dgm:pt>
    <dgm:pt modelId="{E9D7F305-0544-4E8E-9B61-85D055CB6C60}" type="pres">
      <dgm:prSet presAssocID="{F94D4712-DB75-4040-BC49-C6CB6769FB7B}" presName="node" presStyleLbl="node1" presStyleIdx="0" presStyleCnt="6" custScaleX="115600" custScaleY="137237" custLinFactNeighborX="-206" custLinFactNeighborY="-10836">
        <dgm:presLayoutVars>
          <dgm:bulletEnabled val="1"/>
        </dgm:presLayoutVars>
      </dgm:prSet>
      <dgm:spPr/>
    </dgm:pt>
    <dgm:pt modelId="{4E7F38C6-C890-4F1E-A75B-6C3323F53BA1}" type="pres">
      <dgm:prSet presAssocID="{FC16B037-2A71-41E4-8A01-977BFE04F040}" presName="sibTrans" presStyleCnt="0"/>
      <dgm:spPr/>
    </dgm:pt>
    <dgm:pt modelId="{B57880BC-B6D1-490A-83DA-318DDCE514FA}" type="pres">
      <dgm:prSet presAssocID="{0E87D4A6-7481-483E-B59C-2087233564EF}" presName="node" presStyleLbl="node1" presStyleIdx="1" presStyleCnt="6" custScaleX="107667" custScaleY="137663" custLinFactNeighborX="-2058" custLinFactNeighborY="-9263">
        <dgm:presLayoutVars>
          <dgm:bulletEnabled val="1"/>
        </dgm:presLayoutVars>
      </dgm:prSet>
      <dgm:spPr/>
    </dgm:pt>
    <dgm:pt modelId="{FE4DF74C-6069-42DD-B3A6-375FE771650E}" type="pres">
      <dgm:prSet presAssocID="{3FF49C10-F3E7-427F-B3FA-16E22A9B3A02}" presName="sibTrans" presStyleCnt="0"/>
      <dgm:spPr/>
    </dgm:pt>
    <dgm:pt modelId="{A9A5F710-DD19-4EA1-A9A6-CA09771AB761}" type="pres">
      <dgm:prSet presAssocID="{D6B43749-1704-4617-A530-7FCF62B84276}" presName="node" presStyleLbl="node1" presStyleIdx="2" presStyleCnt="6" custScaleX="104083" custScaleY="136236" custLinFactNeighborX="7885" custLinFactNeighborY="-6915">
        <dgm:presLayoutVars>
          <dgm:bulletEnabled val="1"/>
        </dgm:presLayoutVars>
      </dgm:prSet>
      <dgm:spPr/>
    </dgm:pt>
    <dgm:pt modelId="{5ECFF82B-75A2-4FE2-8851-118A1A7F26CC}" type="pres">
      <dgm:prSet presAssocID="{51F6C8E7-6A19-4B3A-9501-598F4E295CD9}" presName="sibTrans" presStyleCnt="0"/>
      <dgm:spPr/>
    </dgm:pt>
    <dgm:pt modelId="{8C6CC9F2-820D-45AC-9DDE-787A4DF76A31}" type="pres">
      <dgm:prSet presAssocID="{5B69A9DA-F760-4D2A-B3E2-9D6C3DDB6AD6}" presName="node" presStyleLbl="node1" presStyleIdx="3" presStyleCnt="6" custScaleX="115749" custScaleY="119734" custLinFactNeighborX="-4349" custLinFactNeighborY="-11720">
        <dgm:presLayoutVars>
          <dgm:bulletEnabled val="1"/>
        </dgm:presLayoutVars>
      </dgm:prSet>
      <dgm:spPr/>
    </dgm:pt>
    <dgm:pt modelId="{2AD7F5AD-2B0E-4B71-B331-8FABE8E456FC}" type="pres">
      <dgm:prSet presAssocID="{BB15F529-C34F-440F-B587-DB1A0653EE06}" presName="sibTrans" presStyleCnt="0"/>
      <dgm:spPr/>
    </dgm:pt>
    <dgm:pt modelId="{376A0475-8B50-4376-A7DA-47973C04D8B1}" type="pres">
      <dgm:prSet presAssocID="{80F76B8B-FE5B-4AB6-9221-2A43AA6D7B2C}" presName="node" presStyleLbl="node1" presStyleIdx="4" presStyleCnt="6" custScaleX="107211" custScaleY="123279" custLinFactNeighborX="-1305" custLinFactNeighborY="-13289">
        <dgm:presLayoutVars>
          <dgm:bulletEnabled val="1"/>
        </dgm:presLayoutVars>
      </dgm:prSet>
      <dgm:spPr/>
    </dgm:pt>
    <dgm:pt modelId="{37843239-04F7-486E-AAF2-4F0D30510291}" type="pres">
      <dgm:prSet presAssocID="{0C00C3DC-F6EE-4174-9CE0-685737C664C1}" presName="sibTrans" presStyleCnt="0"/>
      <dgm:spPr/>
    </dgm:pt>
    <dgm:pt modelId="{759041A9-A63C-4F1F-8798-0F47766EDA58}" type="pres">
      <dgm:prSet presAssocID="{94E5CA5B-CC75-4D77-BDCC-8BCA40132CAB}" presName="node" presStyleLbl="node1" presStyleIdx="5" presStyleCnt="6" custScaleX="103084" custScaleY="125289" custLinFactNeighborX="3045" custLinFactNeighborY="-9072">
        <dgm:presLayoutVars>
          <dgm:bulletEnabled val="1"/>
        </dgm:presLayoutVars>
      </dgm:prSet>
      <dgm:spPr/>
    </dgm:pt>
  </dgm:ptLst>
  <dgm:cxnLst>
    <dgm:cxn modelId="{7D77B909-43BA-4A7F-82AB-D52D4A5D2BE2}" type="presOf" srcId="{088D2551-82BE-4A88-B3E3-30AF5307B6EB}" destId="{2E7B3CAE-BBB1-4724-B4A9-1361C2F3F00C}" srcOrd="0" destOrd="0" presId="urn:microsoft.com/office/officeart/2005/8/layout/default"/>
    <dgm:cxn modelId="{60AA3420-1A99-405C-B517-90405B306F3A}" srcId="{088D2551-82BE-4A88-B3E3-30AF5307B6EB}" destId="{0E87D4A6-7481-483E-B59C-2087233564EF}" srcOrd="1" destOrd="0" parTransId="{4FABE376-004F-448C-91AA-ECCDB99EF8A6}" sibTransId="{3FF49C10-F3E7-427F-B3FA-16E22A9B3A02}"/>
    <dgm:cxn modelId="{91CC0D2E-B527-4EFC-A744-D092F7D2619C}" srcId="{088D2551-82BE-4A88-B3E3-30AF5307B6EB}" destId="{F94D4712-DB75-4040-BC49-C6CB6769FB7B}" srcOrd="0" destOrd="0" parTransId="{DB9A8F78-29C7-45D4-A714-B55EE96580B5}" sibTransId="{FC16B037-2A71-41E4-8A01-977BFE04F040}"/>
    <dgm:cxn modelId="{25424261-E0D7-479C-BFA8-B7FA45230FB4}" srcId="{088D2551-82BE-4A88-B3E3-30AF5307B6EB}" destId="{5B69A9DA-F760-4D2A-B3E2-9D6C3DDB6AD6}" srcOrd="3" destOrd="0" parTransId="{847D2B0F-0C8D-4F99-9183-C2BA12F4F4F8}" sibTransId="{BB15F529-C34F-440F-B587-DB1A0653EE06}"/>
    <dgm:cxn modelId="{D13EC776-FDDB-423B-B34D-8B084E28F83F}" type="presOf" srcId="{5B69A9DA-F760-4D2A-B3E2-9D6C3DDB6AD6}" destId="{8C6CC9F2-820D-45AC-9DDE-787A4DF76A31}" srcOrd="0" destOrd="0" presId="urn:microsoft.com/office/officeart/2005/8/layout/default"/>
    <dgm:cxn modelId="{3DF9EF5A-10DD-49D2-8920-E17EFF638FBC}" srcId="{088D2551-82BE-4A88-B3E3-30AF5307B6EB}" destId="{D6B43749-1704-4617-A530-7FCF62B84276}" srcOrd="2" destOrd="0" parTransId="{881074B8-F9B6-4A9E-9446-0EBCA006C227}" sibTransId="{51F6C8E7-6A19-4B3A-9501-598F4E295CD9}"/>
    <dgm:cxn modelId="{E0EBB196-428E-45A8-9855-99347475DBF5}" type="presOf" srcId="{94E5CA5B-CC75-4D77-BDCC-8BCA40132CAB}" destId="{759041A9-A63C-4F1F-8798-0F47766EDA58}" srcOrd="0" destOrd="0" presId="urn:microsoft.com/office/officeart/2005/8/layout/default"/>
    <dgm:cxn modelId="{46EC24A1-8ED7-4FD6-939D-5F5CFB84AC56}" type="presOf" srcId="{D6B43749-1704-4617-A530-7FCF62B84276}" destId="{A9A5F710-DD19-4EA1-A9A6-CA09771AB761}" srcOrd="0" destOrd="0" presId="urn:microsoft.com/office/officeart/2005/8/layout/default"/>
    <dgm:cxn modelId="{94622DC2-388D-4BD5-9BB4-F853E4053F07}" srcId="{088D2551-82BE-4A88-B3E3-30AF5307B6EB}" destId="{94E5CA5B-CC75-4D77-BDCC-8BCA40132CAB}" srcOrd="5" destOrd="0" parTransId="{79312DCB-5A86-402C-934D-0C9C2FFECDAE}" sibTransId="{7DA4C1CF-3F1D-4738-8C0A-7573211F4985}"/>
    <dgm:cxn modelId="{574435CF-138B-4EAF-852D-2C5AC2AED497}" type="presOf" srcId="{80F76B8B-FE5B-4AB6-9221-2A43AA6D7B2C}" destId="{376A0475-8B50-4376-A7DA-47973C04D8B1}" srcOrd="0" destOrd="0" presId="urn:microsoft.com/office/officeart/2005/8/layout/default"/>
    <dgm:cxn modelId="{F1554CDD-60CF-4AE1-B299-BA8A71A883E6}" srcId="{088D2551-82BE-4A88-B3E3-30AF5307B6EB}" destId="{80F76B8B-FE5B-4AB6-9221-2A43AA6D7B2C}" srcOrd="4" destOrd="0" parTransId="{C942C250-296E-4CF3-A058-A3A637E92EE5}" sibTransId="{0C00C3DC-F6EE-4174-9CE0-685737C664C1}"/>
    <dgm:cxn modelId="{B64701E3-9142-4586-A6E7-9DDF87C8A0CB}" type="presOf" srcId="{F94D4712-DB75-4040-BC49-C6CB6769FB7B}" destId="{E9D7F305-0544-4E8E-9B61-85D055CB6C60}" srcOrd="0" destOrd="0" presId="urn:microsoft.com/office/officeart/2005/8/layout/default"/>
    <dgm:cxn modelId="{B422B6FB-9A20-443A-99AA-845B09843BF4}" type="presOf" srcId="{0E87D4A6-7481-483E-B59C-2087233564EF}" destId="{B57880BC-B6D1-490A-83DA-318DDCE514FA}" srcOrd="0" destOrd="0" presId="urn:microsoft.com/office/officeart/2005/8/layout/default"/>
    <dgm:cxn modelId="{7CA52A87-D9DC-41CA-8577-191D8E42B230}" type="presParOf" srcId="{2E7B3CAE-BBB1-4724-B4A9-1361C2F3F00C}" destId="{E9D7F305-0544-4E8E-9B61-85D055CB6C60}" srcOrd="0" destOrd="0" presId="urn:microsoft.com/office/officeart/2005/8/layout/default"/>
    <dgm:cxn modelId="{B6EA4604-0E47-4185-8F5D-DEA107E5678E}" type="presParOf" srcId="{2E7B3CAE-BBB1-4724-B4A9-1361C2F3F00C}" destId="{4E7F38C6-C890-4F1E-A75B-6C3323F53BA1}" srcOrd="1" destOrd="0" presId="urn:microsoft.com/office/officeart/2005/8/layout/default"/>
    <dgm:cxn modelId="{12DD0206-5869-4511-ABEA-B98D55D878AE}" type="presParOf" srcId="{2E7B3CAE-BBB1-4724-B4A9-1361C2F3F00C}" destId="{B57880BC-B6D1-490A-83DA-318DDCE514FA}" srcOrd="2" destOrd="0" presId="urn:microsoft.com/office/officeart/2005/8/layout/default"/>
    <dgm:cxn modelId="{898D038F-449A-4685-9F8B-F59F265A05DB}" type="presParOf" srcId="{2E7B3CAE-BBB1-4724-B4A9-1361C2F3F00C}" destId="{FE4DF74C-6069-42DD-B3A6-375FE771650E}" srcOrd="3" destOrd="0" presId="urn:microsoft.com/office/officeart/2005/8/layout/default"/>
    <dgm:cxn modelId="{C87EE72B-0E59-468D-8B8B-1B09C3457AD8}" type="presParOf" srcId="{2E7B3CAE-BBB1-4724-B4A9-1361C2F3F00C}" destId="{A9A5F710-DD19-4EA1-A9A6-CA09771AB761}" srcOrd="4" destOrd="0" presId="urn:microsoft.com/office/officeart/2005/8/layout/default"/>
    <dgm:cxn modelId="{21823FE2-7492-47BD-8A9E-A30F4C8446DE}" type="presParOf" srcId="{2E7B3CAE-BBB1-4724-B4A9-1361C2F3F00C}" destId="{5ECFF82B-75A2-4FE2-8851-118A1A7F26CC}" srcOrd="5" destOrd="0" presId="urn:microsoft.com/office/officeart/2005/8/layout/default"/>
    <dgm:cxn modelId="{452085AF-5F3A-46C5-90F1-0BFDAEA870D3}" type="presParOf" srcId="{2E7B3CAE-BBB1-4724-B4A9-1361C2F3F00C}" destId="{8C6CC9F2-820D-45AC-9DDE-787A4DF76A31}" srcOrd="6" destOrd="0" presId="urn:microsoft.com/office/officeart/2005/8/layout/default"/>
    <dgm:cxn modelId="{B0F90EB6-5F68-42B7-A272-4483B0A53F67}" type="presParOf" srcId="{2E7B3CAE-BBB1-4724-B4A9-1361C2F3F00C}" destId="{2AD7F5AD-2B0E-4B71-B331-8FABE8E456FC}" srcOrd="7" destOrd="0" presId="urn:microsoft.com/office/officeart/2005/8/layout/default"/>
    <dgm:cxn modelId="{BFE8FEB9-E7BA-42EB-BC85-2845AED44089}" type="presParOf" srcId="{2E7B3CAE-BBB1-4724-B4A9-1361C2F3F00C}" destId="{376A0475-8B50-4376-A7DA-47973C04D8B1}" srcOrd="8" destOrd="0" presId="urn:microsoft.com/office/officeart/2005/8/layout/default"/>
    <dgm:cxn modelId="{088CBD79-5B6B-4713-B9A9-FCE12000817B}" type="presParOf" srcId="{2E7B3CAE-BBB1-4724-B4A9-1361C2F3F00C}" destId="{37843239-04F7-486E-AAF2-4F0D30510291}" srcOrd="9" destOrd="0" presId="urn:microsoft.com/office/officeart/2005/8/layout/default"/>
    <dgm:cxn modelId="{E2403C3D-D27E-49EC-9AD0-D35026DCACA9}" type="presParOf" srcId="{2E7B3CAE-BBB1-4724-B4A9-1361C2F3F00C}" destId="{759041A9-A63C-4F1F-8798-0F47766EDA5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69296-AB26-4186-9FF7-1A230AD4F8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FBE7D2B-0BE4-4056-B4A2-F0FE728867EC}">
      <dgm:prSet phldrT="[Text]" custT="1"/>
      <dgm:spPr>
        <a:solidFill>
          <a:srgbClr val="92D050"/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latin typeface="Garamond" panose="02020404030301010803" pitchFamily="18" charset="0"/>
            </a:rPr>
            <a:t>Grupp 7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Medicinsk grupp 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Infektionssjukdomar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Ögonsjukdomar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Plats: Atriumsalen</a:t>
          </a:r>
        </a:p>
      </dgm:t>
    </dgm:pt>
    <dgm:pt modelId="{DE552702-272E-4A13-92C9-2CDF88564D79}" type="parTrans" cxnId="{01DD4AD8-00B7-4FEA-99FF-BC748ED1A24F}">
      <dgm:prSet/>
      <dgm:spPr/>
      <dgm:t>
        <a:bodyPr/>
        <a:lstStyle/>
        <a:p>
          <a:endParaRPr lang="sv-SE"/>
        </a:p>
      </dgm:t>
    </dgm:pt>
    <dgm:pt modelId="{EE528F41-02D0-468D-8238-17FCFC4BD04C}" type="sibTrans" cxnId="{01DD4AD8-00B7-4FEA-99FF-BC748ED1A24F}">
      <dgm:prSet/>
      <dgm:spPr/>
      <dgm:t>
        <a:bodyPr/>
        <a:lstStyle/>
        <a:p>
          <a:endParaRPr lang="sv-SE"/>
        </a:p>
      </dgm:t>
    </dgm:pt>
    <dgm:pt modelId="{7D63696C-D94D-4690-8923-2BEAF1B2E1AB}">
      <dgm:prSet phldrT="[Text]" custT="1"/>
      <dgm:spPr>
        <a:solidFill>
          <a:srgbClr val="92D050"/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latin typeface="Garamond" panose="02020404030301010803" pitchFamily="18" charset="0"/>
            </a:rPr>
            <a:t>Grupp 8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Medicinsk grupp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Neurologiska sjukdomar 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Palliativ vård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Plats: Atriumsalen</a:t>
          </a:r>
        </a:p>
      </dgm:t>
    </dgm:pt>
    <dgm:pt modelId="{915193FD-2412-4B92-B49E-C8BB883BABD9}" type="parTrans" cxnId="{D34FD9EA-2703-4270-8066-555A9A752A95}">
      <dgm:prSet/>
      <dgm:spPr/>
      <dgm:t>
        <a:bodyPr/>
        <a:lstStyle/>
        <a:p>
          <a:endParaRPr lang="sv-SE"/>
        </a:p>
      </dgm:t>
    </dgm:pt>
    <dgm:pt modelId="{A3463E81-42A6-4BF0-8463-694D375976F4}" type="sibTrans" cxnId="{D34FD9EA-2703-4270-8066-555A9A752A95}">
      <dgm:prSet/>
      <dgm:spPr/>
      <dgm:t>
        <a:bodyPr/>
        <a:lstStyle/>
        <a:p>
          <a:endParaRPr lang="sv-SE"/>
        </a:p>
      </dgm:t>
    </dgm:pt>
    <dgm:pt modelId="{66F996C1-36E6-4787-BF28-8A1251CDA9FC}">
      <dgm:prSet phldrT="[Text]" custT="1"/>
      <dgm:spPr>
        <a:solidFill>
          <a:srgbClr val="92D050"/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latin typeface="Garamond" panose="02020404030301010803" pitchFamily="18" charset="0"/>
            </a:rPr>
            <a:t>Grupp 9 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Medicinsk grupp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Mage/tarm, Tandvård, Öron/näsa/hals Sällsynta sjukdomar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Sofia Almerud Österberg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Plats: Utanför Atriumsalen </a:t>
          </a:r>
        </a:p>
      </dgm:t>
    </dgm:pt>
    <dgm:pt modelId="{73C238F6-7052-4F0B-9F20-E3DE25A667A9}" type="parTrans" cxnId="{8EA9138D-630B-490E-A2F3-A20EA6158DFE}">
      <dgm:prSet/>
      <dgm:spPr/>
      <dgm:t>
        <a:bodyPr/>
        <a:lstStyle/>
        <a:p>
          <a:endParaRPr lang="sv-SE"/>
        </a:p>
      </dgm:t>
    </dgm:pt>
    <dgm:pt modelId="{47104F93-C65C-45C5-96BF-3B0DAE755CFA}" type="sibTrans" cxnId="{8EA9138D-630B-490E-A2F3-A20EA6158DFE}">
      <dgm:prSet/>
      <dgm:spPr/>
      <dgm:t>
        <a:bodyPr/>
        <a:lstStyle/>
        <a:p>
          <a:endParaRPr lang="sv-SE"/>
        </a:p>
      </dgm:t>
    </dgm:pt>
    <dgm:pt modelId="{951B0B85-9266-4F76-A2BB-990AE7DC4189}">
      <dgm:prSet phldrT="[Text]" custT="1"/>
      <dgm:spPr>
        <a:solidFill>
          <a:srgbClr val="92D050"/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latin typeface="Garamond" panose="02020404030301010803" pitchFamily="18" charset="0"/>
            </a:rPr>
            <a:t>Grupp 10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Medicinsk grupp 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Levnadsvanor 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Ingeborg Franzén, Magnus Munge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Roland Olofsson Dolk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Ulrika Sandberg</a:t>
          </a:r>
        </a:p>
        <a:p>
          <a:r>
            <a:rPr lang="sv-SE" sz="1600" b="1" dirty="0">
              <a:solidFill>
                <a:schemeClr val="tx1"/>
              </a:solidFill>
              <a:latin typeface="Garamond" panose="02020404030301010803" pitchFamily="18" charset="0"/>
            </a:rPr>
            <a:t>Plats: Utanför Atriumsalen</a:t>
          </a:r>
        </a:p>
      </dgm:t>
    </dgm:pt>
    <dgm:pt modelId="{93B4514C-4E94-4C5C-8973-401C25E198C4}" type="parTrans" cxnId="{FD5D8525-4191-49E9-9BBE-AA47A2DC2330}">
      <dgm:prSet/>
      <dgm:spPr/>
      <dgm:t>
        <a:bodyPr/>
        <a:lstStyle/>
        <a:p>
          <a:endParaRPr lang="sv-SE"/>
        </a:p>
      </dgm:t>
    </dgm:pt>
    <dgm:pt modelId="{7AD60201-B80E-4F62-8117-297A77CA131D}" type="sibTrans" cxnId="{FD5D8525-4191-49E9-9BBE-AA47A2DC2330}">
      <dgm:prSet/>
      <dgm:spPr/>
      <dgm:t>
        <a:bodyPr/>
        <a:lstStyle/>
        <a:p>
          <a:endParaRPr lang="sv-SE"/>
        </a:p>
      </dgm:t>
    </dgm:pt>
    <dgm:pt modelId="{56452A44-B4CA-4CC0-B9F7-0F52CC0C7D46}" type="pres">
      <dgm:prSet presAssocID="{71069296-AB26-4186-9FF7-1A230AD4F84F}" presName="diagram" presStyleCnt="0">
        <dgm:presLayoutVars>
          <dgm:dir/>
          <dgm:resizeHandles val="exact"/>
        </dgm:presLayoutVars>
      </dgm:prSet>
      <dgm:spPr/>
    </dgm:pt>
    <dgm:pt modelId="{C94A9884-C8CC-4995-AC0A-1BC39F825D85}" type="pres">
      <dgm:prSet presAssocID="{4FBE7D2B-0BE4-4056-B4A2-F0FE728867EC}" presName="node" presStyleLbl="node1" presStyleIdx="0" presStyleCnt="4">
        <dgm:presLayoutVars>
          <dgm:bulletEnabled val="1"/>
        </dgm:presLayoutVars>
      </dgm:prSet>
      <dgm:spPr/>
    </dgm:pt>
    <dgm:pt modelId="{95C491E4-9139-4CAA-8A51-5EC628A6C8BE}" type="pres">
      <dgm:prSet presAssocID="{EE528F41-02D0-468D-8238-17FCFC4BD04C}" presName="sibTrans" presStyleCnt="0"/>
      <dgm:spPr/>
    </dgm:pt>
    <dgm:pt modelId="{F1582539-BC5D-4907-8682-DA6DCA4C9A8B}" type="pres">
      <dgm:prSet presAssocID="{7D63696C-D94D-4690-8923-2BEAF1B2E1AB}" presName="node" presStyleLbl="node1" presStyleIdx="1" presStyleCnt="4" custLinFactNeighborX="0" custLinFactNeighborY="-1869">
        <dgm:presLayoutVars>
          <dgm:bulletEnabled val="1"/>
        </dgm:presLayoutVars>
      </dgm:prSet>
      <dgm:spPr/>
    </dgm:pt>
    <dgm:pt modelId="{E2D986CF-5FB5-49F6-A03A-F1B769EBCB97}" type="pres">
      <dgm:prSet presAssocID="{A3463E81-42A6-4BF0-8463-694D375976F4}" presName="sibTrans" presStyleCnt="0"/>
      <dgm:spPr/>
    </dgm:pt>
    <dgm:pt modelId="{A51081A0-565A-4271-9D78-61CDD36B547C}" type="pres">
      <dgm:prSet presAssocID="{66F996C1-36E6-4787-BF28-8A1251CDA9FC}" presName="node" presStyleLbl="node1" presStyleIdx="2" presStyleCnt="4" custScaleY="104435" custLinFactNeighborX="247" custLinFactNeighborY="-9350">
        <dgm:presLayoutVars>
          <dgm:bulletEnabled val="1"/>
        </dgm:presLayoutVars>
      </dgm:prSet>
      <dgm:spPr/>
    </dgm:pt>
    <dgm:pt modelId="{BA333FCE-0651-4829-887A-E1E483C3E280}" type="pres">
      <dgm:prSet presAssocID="{47104F93-C65C-45C5-96BF-3B0DAE755CFA}" presName="sibTrans" presStyleCnt="0"/>
      <dgm:spPr/>
    </dgm:pt>
    <dgm:pt modelId="{15A28B31-F5A4-4EA1-93A5-9DD7BF816D28}" type="pres">
      <dgm:prSet presAssocID="{951B0B85-9266-4F76-A2BB-990AE7DC4189}" presName="node" presStyleLbl="node1" presStyleIdx="3" presStyleCnt="4" custScaleY="104167" custLinFactNeighborX="419" custLinFactNeighborY="-9837">
        <dgm:presLayoutVars>
          <dgm:bulletEnabled val="1"/>
        </dgm:presLayoutVars>
      </dgm:prSet>
      <dgm:spPr/>
    </dgm:pt>
  </dgm:ptLst>
  <dgm:cxnLst>
    <dgm:cxn modelId="{FD5D8525-4191-49E9-9BBE-AA47A2DC2330}" srcId="{71069296-AB26-4186-9FF7-1A230AD4F84F}" destId="{951B0B85-9266-4F76-A2BB-990AE7DC4189}" srcOrd="3" destOrd="0" parTransId="{93B4514C-4E94-4C5C-8973-401C25E198C4}" sibTransId="{7AD60201-B80E-4F62-8117-297A77CA131D}"/>
    <dgm:cxn modelId="{319FE848-B69B-46F4-80CD-35E425A32060}" type="presOf" srcId="{7D63696C-D94D-4690-8923-2BEAF1B2E1AB}" destId="{F1582539-BC5D-4907-8682-DA6DCA4C9A8B}" srcOrd="0" destOrd="0" presId="urn:microsoft.com/office/officeart/2005/8/layout/default"/>
    <dgm:cxn modelId="{C44C5079-AD3A-4F44-8AD3-5C1D87E1818A}" type="presOf" srcId="{71069296-AB26-4186-9FF7-1A230AD4F84F}" destId="{56452A44-B4CA-4CC0-B9F7-0F52CC0C7D46}" srcOrd="0" destOrd="0" presId="urn:microsoft.com/office/officeart/2005/8/layout/default"/>
    <dgm:cxn modelId="{8EA9138D-630B-490E-A2F3-A20EA6158DFE}" srcId="{71069296-AB26-4186-9FF7-1A230AD4F84F}" destId="{66F996C1-36E6-4787-BF28-8A1251CDA9FC}" srcOrd="2" destOrd="0" parTransId="{73C238F6-7052-4F0B-9F20-E3DE25A667A9}" sibTransId="{47104F93-C65C-45C5-96BF-3B0DAE755CFA}"/>
    <dgm:cxn modelId="{3B884F8F-528B-4078-B800-E0E4329051D7}" type="presOf" srcId="{66F996C1-36E6-4787-BF28-8A1251CDA9FC}" destId="{A51081A0-565A-4271-9D78-61CDD36B547C}" srcOrd="0" destOrd="0" presId="urn:microsoft.com/office/officeart/2005/8/layout/default"/>
    <dgm:cxn modelId="{1B4006AB-0A92-4DF8-976F-4D285DB0BCD2}" type="presOf" srcId="{4FBE7D2B-0BE4-4056-B4A2-F0FE728867EC}" destId="{C94A9884-C8CC-4995-AC0A-1BC39F825D85}" srcOrd="0" destOrd="0" presId="urn:microsoft.com/office/officeart/2005/8/layout/default"/>
    <dgm:cxn modelId="{01DD4AD8-00B7-4FEA-99FF-BC748ED1A24F}" srcId="{71069296-AB26-4186-9FF7-1A230AD4F84F}" destId="{4FBE7D2B-0BE4-4056-B4A2-F0FE728867EC}" srcOrd="0" destOrd="0" parTransId="{DE552702-272E-4A13-92C9-2CDF88564D79}" sibTransId="{EE528F41-02D0-468D-8238-17FCFC4BD04C}"/>
    <dgm:cxn modelId="{915078E2-CB71-479D-9BEA-F6D37EF99A65}" type="presOf" srcId="{951B0B85-9266-4F76-A2BB-990AE7DC4189}" destId="{15A28B31-F5A4-4EA1-93A5-9DD7BF816D28}" srcOrd="0" destOrd="0" presId="urn:microsoft.com/office/officeart/2005/8/layout/default"/>
    <dgm:cxn modelId="{D34FD9EA-2703-4270-8066-555A9A752A95}" srcId="{71069296-AB26-4186-9FF7-1A230AD4F84F}" destId="{7D63696C-D94D-4690-8923-2BEAF1B2E1AB}" srcOrd="1" destOrd="0" parTransId="{915193FD-2412-4B92-B49E-C8BB883BABD9}" sibTransId="{A3463E81-42A6-4BF0-8463-694D375976F4}"/>
    <dgm:cxn modelId="{8BBB1529-5FE0-4FE5-A00A-0C127A428419}" type="presParOf" srcId="{56452A44-B4CA-4CC0-B9F7-0F52CC0C7D46}" destId="{C94A9884-C8CC-4995-AC0A-1BC39F825D85}" srcOrd="0" destOrd="0" presId="urn:microsoft.com/office/officeart/2005/8/layout/default"/>
    <dgm:cxn modelId="{40D53D89-AFD5-45BF-A80C-3D9EA8A361E6}" type="presParOf" srcId="{56452A44-B4CA-4CC0-B9F7-0F52CC0C7D46}" destId="{95C491E4-9139-4CAA-8A51-5EC628A6C8BE}" srcOrd="1" destOrd="0" presId="urn:microsoft.com/office/officeart/2005/8/layout/default"/>
    <dgm:cxn modelId="{E7D22FFF-A64E-4021-B734-F9829F647016}" type="presParOf" srcId="{56452A44-B4CA-4CC0-B9F7-0F52CC0C7D46}" destId="{F1582539-BC5D-4907-8682-DA6DCA4C9A8B}" srcOrd="2" destOrd="0" presId="urn:microsoft.com/office/officeart/2005/8/layout/default"/>
    <dgm:cxn modelId="{BFCA929E-D439-4A5F-896E-DDF76AE26BD6}" type="presParOf" srcId="{56452A44-B4CA-4CC0-B9F7-0F52CC0C7D46}" destId="{E2D986CF-5FB5-49F6-A03A-F1B769EBCB97}" srcOrd="3" destOrd="0" presId="urn:microsoft.com/office/officeart/2005/8/layout/default"/>
    <dgm:cxn modelId="{B1455467-527E-4161-8DB8-9F9F38F974BA}" type="presParOf" srcId="{56452A44-B4CA-4CC0-B9F7-0F52CC0C7D46}" destId="{A51081A0-565A-4271-9D78-61CDD36B547C}" srcOrd="4" destOrd="0" presId="urn:microsoft.com/office/officeart/2005/8/layout/default"/>
    <dgm:cxn modelId="{2CD10043-37F6-416E-A995-26F2CC0E9BE4}" type="presParOf" srcId="{56452A44-B4CA-4CC0-B9F7-0F52CC0C7D46}" destId="{BA333FCE-0651-4829-887A-E1E483C3E280}" srcOrd="5" destOrd="0" presId="urn:microsoft.com/office/officeart/2005/8/layout/default"/>
    <dgm:cxn modelId="{10A3F512-46ED-40B4-9716-068A1E4B7024}" type="presParOf" srcId="{56452A44-B4CA-4CC0-B9F7-0F52CC0C7D46}" destId="{15A28B31-F5A4-4EA1-93A5-9DD7BF816D2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7F305-0544-4E8E-9B61-85D055CB6C60}">
      <dsp:nvSpPr>
        <dsp:cNvPr id="0" name=""/>
        <dsp:cNvSpPr/>
      </dsp:nvSpPr>
      <dsp:spPr>
        <a:xfrm>
          <a:off x="0" y="0"/>
          <a:ext cx="3677435" cy="261944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Garamond" panose="02020404030301010803" pitchFamily="18" charset="0"/>
            </a:rPr>
            <a:t>Grupp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Niklas Silvert, Johan Moberg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Anders Andersen Lindgaard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Sandra Stern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Marie Folkesson Jonsson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Anneli Roubert, Marika Nilsson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Plats: 1 trappa upp i Minnesotarummet</a:t>
          </a:r>
        </a:p>
      </dsp:txBody>
      <dsp:txXfrm>
        <a:off x="0" y="0"/>
        <a:ext cx="3677435" cy="2619447"/>
      </dsp:txXfrm>
    </dsp:sp>
    <dsp:sp modelId="{B57880BC-B6D1-490A-83DA-318DDCE514FA}">
      <dsp:nvSpPr>
        <dsp:cNvPr id="0" name=""/>
        <dsp:cNvSpPr/>
      </dsp:nvSpPr>
      <dsp:spPr>
        <a:xfrm>
          <a:off x="3935778" y="0"/>
          <a:ext cx="3425073" cy="262757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Garamond" panose="02020404030301010803" pitchFamily="18" charset="0"/>
            </a:rPr>
            <a:t>Grupp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Medicinska grupperna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Andningsorganens och hudens sjukdomar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Äldre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Plats: 1 trappa upp i Minnesotarummet</a:t>
          </a:r>
        </a:p>
      </dsp:txBody>
      <dsp:txXfrm>
        <a:off x="3935778" y="0"/>
        <a:ext cx="3425073" cy="2627578"/>
      </dsp:txXfrm>
    </dsp:sp>
    <dsp:sp modelId="{A9A5F710-DD19-4EA1-A9A6-CA09771AB761}">
      <dsp:nvSpPr>
        <dsp:cNvPr id="0" name=""/>
        <dsp:cNvSpPr/>
      </dsp:nvSpPr>
      <dsp:spPr>
        <a:xfrm>
          <a:off x="7750131" y="0"/>
          <a:ext cx="3311060" cy="260034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Garamond" panose="02020404030301010803" pitchFamily="18" charset="0"/>
            </a:rPr>
            <a:t>Grupp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Medicinska grupperna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Barn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Psykiatri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Plats: 1 trappa upp i biblioteksrummet</a:t>
          </a:r>
        </a:p>
      </dsp:txBody>
      <dsp:txXfrm>
        <a:off x="7750131" y="0"/>
        <a:ext cx="3311060" cy="2600341"/>
      </dsp:txXfrm>
    </dsp:sp>
    <dsp:sp modelId="{8C6CC9F2-820D-45AC-9DDE-787A4DF76A31}">
      <dsp:nvSpPr>
        <dsp:cNvPr id="0" name=""/>
        <dsp:cNvSpPr/>
      </dsp:nvSpPr>
      <dsp:spPr>
        <a:xfrm>
          <a:off x="0" y="2775086"/>
          <a:ext cx="3682175" cy="228536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Garamond" panose="02020404030301010803" pitchFamily="18" charset="0"/>
            </a:rPr>
            <a:t>Grupp 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Medicinska grupperna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Cancer, Gynekologi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Smärta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Plats: 1 trappa upp i biblioteksrummet</a:t>
          </a:r>
        </a:p>
      </dsp:txBody>
      <dsp:txXfrm>
        <a:off x="0" y="2775086"/>
        <a:ext cx="3682175" cy="2285367"/>
      </dsp:txXfrm>
    </dsp:sp>
    <dsp:sp modelId="{376A0475-8B50-4376-A7DA-47973C04D8B1}">
      <dsp:nvSpPr>
        <dsp:cNvPr id="0" name=""/>
        <dsp:cNvSpPr/>
      </dsp:nvSpPr>
      <dsp:spPr>
        <a:xfrm>
          <a:off x="3985245" y="2711307"/>
          <a:ext cx="3410567" cy="235303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Garamond" panose="02020404030301010803" pitchFamily="18" charset="0"/>
            </a:rPr>
            <a:t>Grupp 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Medicinsk grupp Cirkulationssjukdomar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Rörelseorganens sjukdomar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Plats: 1 trappa upp i biblioteksrummet</a:t>
          </a:r>
        </a:p>
      </dsp:txBody>
      <dsp:txXfrm>
        <a:off x="3985245" y="2711307"/>
        <a:ext cx="3410567" cy="2353030"/>
      </dsp:txXfrm>
    </dsp:sp>
    <dsp:sp modelId="{759041A9-A63C-4F1F-8798-0F47766EDA58}">
      <dsp:nvSpPr>
        <dsp:cNvPr id="0" name=""/>
        <dsp:cNvSpPr/>
      </dsp:nvSpPr>
      <dsp:spPr>
        <a:xfrm>
          <a:off x="7781911" y="2772615"/>
          <a:ext cx="3279280" cy="239139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Garamond" panose="02020404030301010803" pitchFamily="18" charset="0"/>
            </a:rPr>
            <a:t>Grupp 6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Medicinsk grupp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EDN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800" b="1" kern="1200" dirty="0">
            <a:solidFill>
              <a:schemeClr val="tx1"/>
            </a:solidFill>
            <a:latin typeface="Garamond" panose="02020404030301010803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latin typeface="Garamond" panose="02020404030301010803" pitchFamily="18" charset="0"/>
            </a:rPr>
            <a:t>Plats: Atriumsalen</a:t>
          </a:r>
        </a:p>
      </dsp:txBody>
      <dsp:txXfrm>
        <a:off x="7781911" y="2772615"/>
        <a:ext cx="3279280" cy="2391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A9884-C8CC-4995-AC0A-1BC39F825D85}">
      <dsp:nvSpPr>
        <dsp:cNvPr id="0" name=""/>
        <dsp:cNvSpPr/>
      </dsp:nvSpPr>
      <dsp:spPr>
        <a:xfrm>
          <a:off x="1381456" y="303"/>
          <a:ext cx="3691756" cy="221505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Garamond" panose="02020404030301010803" pitchFamily="18" charset="0"/>
            </a:rPr>
            <a:t>Grupp 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Medicinsk grupp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Infektionssjukdomar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Ögonsjukdomar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Plats: Atriumsalen</a:t>
          </a:r>
        </a:p>
      </dsp:txBody>
      <dsp:txXfrm>
        <a:off x="1381456" y="303"/>
        <a:ext cx="3691756" cy="2215053"/>
      </dsp:txXfrm>
    </dsp:sp>
    <dsp:sp modelId="{F1582539-BC5D-4907-8682-DA6DCA4C9A8B}">
      <dsp:nvSpPr>
        <dsp:cNvPr id="0" name=""/>
        <dsp:cNvSpPr/>
      </dsp:nvSpPr>
      <dsp:spPr>
        <a:xfrm>
          <a:off x="5442387" y="0"/>
          <a:ext cx="3691756" cy="221505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Garamond" panose="02020404030301010803" pitchFamily="18" charset="0"/>
            </a:rPr>
            <a:t>Grupp 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Medicinsk grupp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Neurologiska sjukdomar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Palliativ vård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Plats: Atriumsalen</a:t>
          </a:r>
        </a:p>
      </dsp:txBody>
      <dsp:txXfrm>
        <a:off x="5442387" y="0"/>
        <a:ext cx="3691756" cy="2215053"/>
      </dsp:txXfrm>
    </dsp:sp>
    <dsp:sp modelId="{A51081A0-565A-4271-9D78-61CDD36B547C}">
      <dsp:nvSpPr>
        <dsp:cNvPr id="0" name=""/>
        <dsp:cNvSpPr/>
      </dsp:nvSpPr>
      <dsp:spPr>
        <a:xfrm>
          <a:off x="1390574" y="2377425"/>
          <a:ext cx="3691756" cy="231329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Garamond" panose="02020404030301010803" pitchFamily="18" charset="0"/>
            </a:rPr>
            <a:t>Grupp 9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Medicinsk grupp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Mage/tarm, Tandvård, Öron/näsa/hals Sällsynta sjukdomar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och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Sofia Almerud Österberg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Plats: Utanför Atriumsalen </a:t>
          </a:r>
        </a:p>
      </dsp:txBody>
      <dsp:txXfrm>
        <a:off x="1390574" y="2377425"/>
        <a:ext cx="3691756" cy="2313291"/>
      </dsp:txXfrm>
    </dsp:sp>
    <dsp:sp modelId="{15A28B31-F5A4-4EA1-93A5-9DD7BF816D28}">
      <dsp:nvSpPr>
        <dsp:cNvPr id="0" name=""/>
        <dsp:cNvSpPr/>
      </dsp:nvSpPr>
      <dsp:spPr>
        <a:xfrm>
          <a:off x="5457856" y="2369606"/>
          <a:ext cx="3691756" cy="230735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Garamond" panose="02020404030301010803" pitchFamily="18" charset="0"/>
            </a:rPr>
            <a:t>Grupp 10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Medicinsk grupp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Levnadsvanor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Ingeborg Franzén, Magnus Munge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Roland Olofsson Dolk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Ulrika Sandberg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  <a:latin typeface="Garamond" panose="02020404030301010803" pitchFamily="18" charset="0"/>
            </a:rPr>
            <a:t>Plats: Utanför Atriumsalen</a:t>
          </a:r>
        </a:p>
      </dsp:txBody>
      <dsp:txXfrm>
        <a:off x="5457856" y="2369606"/>
        <a:ext cx="3691756" cy="2307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F8879-2187-46A2-B781-E5A166458FDD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241E-35B5-4D42-9310-04BE8FC9F9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69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7C891-329D-1846-A7CA-4DF996A168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1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har samtliga regioner tagit beslut om och därmed förbundit sig till:</a:t>
            </a:r>
          </a:p>
          <a:p>
            <a:endParaRPr lang="sv-SE" dirty="0"/>
          </a:p>
          <a:p>
            <a:r>
              <a:rPr lang="sv-SE" dirty="0"/>
              <a:t>Att i samverkan arbeta utifrån den gemensamma visionen: Vår framgång räknas i liv och jämlik hälsa. Tillsammans gör vi varandra framgångsrika.</a:t>
            </a:r>
          </a:p>
          <a:p>
            <a:r>
              <a:rPr lang="sv-SE" dirty="0"/>
              <a:t>Att regioner samarbetar inom den gemensamma strukturen för kunskapsstyrning.</a:t>
            </a:r>
          </a:p>
          <a:p>
            <a:r>
              <a:rPr lang="sv-SE" dirty="0"/>
              <a:t>Att regioner anpassar sin regionala och lokala kunskapsorganisation till den nationella programområdes- och samverkansstrukturen med syfte att få styrka genom hela systemet.</a:t>
            </a:r>
          </a:p>
          <a:p>
            <a:r>
              <a:rPr lang="sv-SE" dirty="0"/>
              <a:t>Att regioner långsiktigt säkrar en regional och lokal kunskapsorganisation i enlighet med den nationella strukturen.</a:t>
            </a:r>
          </a:p>
          <a:p>
            <a:r>
              <a:rPr lang="sv-SE" dirty="0"/>
              <a:t>Att regioner avsätter resurser regionalt i form av att ta på sig värdskap för ett antal programområden, tillsätter ordförande och processledare för aktuella programområden samt avsätter tid för experter att delta i programområden och samverkansgrupper.</a:t>
            </a:r>
          </a:p>
          <a:p>
            <a:endParaRPr lang="sv-SE" dirty="0"/>
          </a:p>
          <a:p>
            <a:pPr indent="30162">
              <a:defRPr b="1"/>
            </a:pPr>
            <a:r>
              <a:rPr lang="sv-SE" dirty="0"/>
              <a:t>Att</a:t>
            </a:r>
            <a:r>
              <a:rPr lang="sv-SE" b="0" dirty="0"/>
              <a:t> regioner, med stöd av SKL, etablerar en gemensam organisations- och styrmodell för en sammanhållen struktur för kunskapsstyrning genom att:</a:t>
            </a:r>
          </a:p>
          <a:p>
            <a:r>
              <a:rPr lang="sv-SE" dirty="0"/>
              <a:t>inrätta nationella programområden med experter inom sjukdomsspecifika eller organisatoriska fält </a:t>
            </a:r>
          </a:p>
          <a:p>
            <a:r>
              <a:rPr lang="sv-SE" dirty="0"/>
              <a:t>tillsätta nationella samverkansgrupper med experter inom tvärgående områden såsom uppföljning och analys, läkemedel och medicinsk teknik, patientsäkerhet</a:t>
            </a:r>
          </a:p>
          <a:p>
            <a:r>
              <a:rPr lang="sv-SE" dirty="0"/>
              <a:t>tillsätta en strategisk styrgrupp – styrgrupp för kunskapsstyrning i samverkan (SKS)</a:t>
            </a:r>
          </a:p>
          <a:p>
            <a:r>
              <a:rPr lang="sv-SE" dirty="0"/>
              <a:t>tillsätta en beredningsgrupp som bereder ärenden inför ställningstagande och beslut i styrgruppen (SKS)</a:t>
            </a:r>
          </a:p>
          <a:p>
            <a:r>
              <a:rPr lang="sv-SE" dirty="0"/>
              <a:t>inrätta en nationell stödfunktion, som utgår från och i första hand bemannas från SKL</a:t>
            </a:r>
          </a:p>
          <a:p>
            <a:endParaRPr lang="sv-SE" dirty="0"/>
          </a:p>
          <a:p>
            <a:pPr>
              <a:defRPr b="1"/>
            </a:pPr>
            <a:r>
              <a:rPr lang="sv-SE" dirty="0"/>
              <a:t>Att</a:t>
            </a:r>
            <a:r>
              <a:rPr lang="sv-SE" b="0" dirty="0"/>
              <a:t> regioner följer och gör de förändringar som krävs regionalt och lokalt utifrån beslut tagna av styrgruppen (SKS) i frågor rörande den nationella strukturen. </a:t>
            </a:r>
          </a:p>
          <a:p>
            <a:pPr>
              <a:defRPr b="1"/>
            </a:pPr>
            <a:r>
              <a:rPr lang="sv-SE" dirty="0"/>
              <a:t>Att</a:t>
            </a:r>
            <a:r>
              <a:rPr lang="sv-SE" b="0" dirty="0"/>
              <a:t> regioner utifrån en rekommendation från SKL:s  politiska ledning tar politiskt inriktningsbeslut om styrgruppens uppdrag, mandat och den finansiella ram som styrgruppen råder över för det gemensamma arbetet och att sjukvårdshuvudmannens politiska ledning utser landstings-/regiondirektören till ombud för hantering av frågan framåt.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7C891-329D-1846-A7CA-4DF996A168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91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Värdskapet för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NPO:erna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är i sin tur fördelat mellan sjukvårdsregionerna. Värdskapet innebär att förse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NPO:et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med stödresurser som processledare, kompetens och utvecklingskraft. I vissa fall ligger värdskapet på SKR.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Värdskap för NPO </a:t>
            </a:r>
            <a:r>
              <a:rPr lang="sv-SE" sz="1200" dirty="0" err="1"/>
              <a:t>perioperativ</a:t>
            </a:r>
            <a:r>
              <a:rPr lang="sv-SE" sz="1200" dirty="0"/>
              <a:t> vård, intensivvård och transplantation ej utsett än.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9BFB0D4-1555-409D-A9C5-CBBC12A8B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6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6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14C67F-4F66-4075-8B48-4C7BCD86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374083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126B8-9C3E-4B7F-B433-0D332B11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D4A8F2-7BBF-4794-945B-24252CACD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D444F2-B8E3-41F0-A97F-75484870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2F32-1FF0-43E5-A0E9-F9F5FE2E60FB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C274EE-62F1-4C1A-98F8-32558424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5C6CAA-DB73-4AAF-A49A-7EF43367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5820-AB51-4944-A74E-B63AAA2371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21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7409ABD3-02BD-4FCB-9A3A-2ABFAA9F1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7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7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objekt 7" descr="Region Kronobergs logotyp i vitt.">
            <a:extLst>
              <a:ext uri="{FF2B5EF4-FFF2-40B4-BE49-F238E27FC236}">
                <a16:creationId xmlns:a16="http://schemas.microsoft.com/office/drawing/2014/main" id="{1228A9B0-8CB1-47E6-B866-0880D1C19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D1AEA6A-A199-455A-AFD4-A33A8DED6567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92027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2C8CDB-841E-4451-8F93-CF077CC5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B9AFF0-69E0-4755-9B97-82BE6ACD3F9C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318252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bg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1355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176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25533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6253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041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5911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1B36-8205-4D6B-B68E-FF53CDCA015F}" type="datetimeFigureOut">
              <a:rPr lang="sv-SE" smtClean="0"/>
              <a:t>2022-06-29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6658-98FE-427A-84A9-90B1297A4D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5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2022-06-29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7FD6BA-4039-4D8C-818E-3DF94A16FF6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9" r:id="rId2"/>
    <p:sldLayoutId id="2147483682" r:id="rId3"/>
    <p:sldLayoutId id="2147483698" r:id="rId4"/>
    <p:sldLayoutId id="2147483688" r:id="rId5"/>
    <p:sldLayoutId id="2147483684" r:id="rId6"/>
    <p:sldLayoutId id="2147483697" r:id="rId7"/>
    <p:sldLayoutId id="2147483690" r:id="rId8"/>
    <p:sldLayoutId id="2147483686" r:id="rId9"/>
    <p:sldLayoutId id="2147483699" r:id="rId10"/>
    <p:sldLayoutId id="2147483700" r:id="rId11"/>
    <p:sldLayoutId id="2147483685" r:id="rId12"/>
    <p:sldLayoutId id="2147483714" r:id="rId13"/>
    <p:sldLayoutId id="2147483726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2022-06-29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B1F1D716-EDCA-42CA-8CB2-2B0715248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DE71F4BA-49A5-FA4C-BCD8-FB37FD586FF7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3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3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piqsels.com/sv/public-domain-photo-femwz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smaker.net/nx2/s.aspx?id=ed1ea3072f25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DBF9F0-A56C-4B6E-A94E-36FCF1050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1" y="1169988"/>
            <a:ext cx="7318170" cy="2387600"/>
          </a:xfrm>
        </p:spPr>
        <p:txBody>
          <a:bodyPr/>
          <a:lstStyle/>
          <a:p>
            <a:r>
              <a:rPr lang="sv-SE" dirty="0"/>
              <a:t>Kunskapsstyrning</a:t>
            </a:r>
            <a:br>
              <a:rPr lang="sv-SE" dirty="0"/>
            </a:br>
            <a:r>
              <a:rPr lang="sv-SE" dirty="0"/>
              <a:t>i </a:t>
            </a:r>
            <a:r>
              <a:rPr lang="sv-SE" dirty="0" err="1"/>
              <a:t>kronoberg</a:t>
            </a:r>
            <a:endParaRPr lang="sv-SE" dirty="0"/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F0F38801-237C-446E-8EA0-B29743EE1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1" y="3687762"/>
            <a:ext cx="5711548" cy="1327297"/>
          </a:xfrm>
        </p:spPr>
        <p:txBody>
          <a:bodyPr>
            <a:normAutofit/>
          </a:bodyPr>
          <a:lstStyle/>
          <a:p>
            <a:r>
              <a:rPr lang="sv-SE" dirty="0"/>
              <a:t>Olle Bergström</a:t>
            </a:r>
          </a:p>
          <a:p>
            <a:r>
              <a:rPr lang="sv-SE" dirty="0"/>
              <a:t>Fredrik Schön</a:t>
            </a:r>
          </a:p>
        </p:txBody>
      </p:sp>
    </p:spTree>
    <p:extLst>
      <p:ext uri="{BB962C8B-B14F-4D97-AF65-F5344CB8AC3E}">
        <p14:creationId xmlns:p14="http://schemas.microsoft.com/office/powerpoint/2010/main" val="342722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C2F3D7-3E2D-480E-8B27-E97ABF9F5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70" y="2383408"/>
            <a:ext cx="8386617" cy="4004140"/>
          </a:xfrm>
        </p:spPr>
        <p:txBody>
          <a:bodyPr>
            <a:normAutofit fontScale="92500" lnSpcReduction="10000"/>
          </a:bodyPr>
          <a:lstStyle/>
          <a:p>
            <a:r>
              <a:rPr lang="sv-SE" sz="2800" dirty="0"/>
              <a:t>Gå till din tilldelande grupp diskutera frågan ovan i ca </a:t>
            </a:r>
            <a:r>
              <a:rPr lang="sv-SE" sz="2800" b="1" dirty="0"/>
              <a:t>20 min</a:t>
            </a:r>
            <a:r>
              <a:rPr lang="sv-SE" sz="2800" dirty="0"/>
              <a:t>, alla tillbaka i Atriumsalen klockan </a:t>
            </a:r>
            <a:r>
              <a:rPr lang="sv-SE" sz="2800" b="1" i="1" dirty="0"/>
              <a:t>14.10. 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Gå in på: www.menti.com </a:t>
            </a:r>
            <a:br>
              <a:rPr lang="sv-SE" sz="2800" dirty="0"/>
            </a:br>
            <a:r>
              <a:rPr lang="sv-SE" sz="2800" dirty="0"/>
              <a:t>och slå in kod: </a:t>
            </a:r>
            <a:r>
              <a:rPr lang="sv-SE" sz="2800" b="1" dirty="0"/>
              <a:t>27552798</a:t>
            </a:r>
          </a:p>
          <a:p>
            <a:endParaRPr lang="sv-SE" sz="2800" dirty="0"/>
          </a:p>
          <a:p>
            <a:r>
              <a:rPr lang="sv-SE" sz="2800" i="1" dirty="0"/>
              <a:t>Eller</a:t>
            </a:r>
            <a:r>
              <a:rPr lang="sv-SE" sz="2800" dirty="0"/>
              <a:t> ta fram din mobilkamera och öppna kameran och läs av QR-koden och tryck på den gula symbolen där det står </a:t>
            </a:r>
            <a:r>
              <a:rPr lang="sv-SE" sz="2800" dirty="0" err="1"/>
              <a:t>menti</a:t>
            </a:r>
            <a:endParaRPr lang="sv-SE" sz="2800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177B28B-3CDA-414D-9619-AA08E9E8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0" y="621372"/>
            <a:ext cx="11838519" cy="1325563"/>
          </a:xfrm>
        </p:spPr>
        <p:txBody>
          <a:bodyPr/>
          <a:lstStyle/>
          <a:p>
            <a:r>
              <a:rPr lang="sv-SE" dirty="0"/>
              <a:t>Hur kan MG/LPO och/eller motsvarande grupper göras mer delaktiga i det nationella kunskapsstyrningssystemet?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1AE246-B61C-4D06-970C-A97888D54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87" y="2077277"/>
            <a:ext cx="3269146" cy="32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53C7C07A-9458-4EDC-8C8E-46F2E9B0761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2608" y="1408112"/>
          <a:ext cx="11061192" cy="533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667798C2-F70B-469F-8356-3670CBE9C7DB}"/>
              </a:ext>
            </a:extLst>
          </p:cNvPr>
          <p:cNvSpPr/>
          <p:nvPr/>
        </p:nvSpPr>
        <p:spPr>
          <a:xfrm>
            <a:off x="2190764" y="434874"/>
            <a:ext cx="781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latin typeface="Garamond" panose="02020404030301010803" pitchFamily="18" charset="0"/>
              </a:rPr>
              <a:t>Gruppindelning för Workshop i block 1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63603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65138157-5C19-4F9F-B0C7-8464D075F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295207"/>
              </p:ext>
            </p:extLst>
          </p:nvPr>
        </p:nvGraphicFramePr>
        <p:xfrm>
          <a:off x="838200" y="1278835"/>
          <a:ext cx="10515600" cy="489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3583F6CD-25E6-4AA6-AF24-9F5290805223}"/>
              </a:ext>
            </a:extLst>
          </p:cNvPr>
          <p:cNvSpPr/>
          <p:nvPr/>
        </p:nvSpPr>
        <p:spPr>
          <a:xfrm>
            <a:off x="2724611" y="419427"/>
            <a:ext cx="6956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latin typeface="Garamond" panose="02020404030301010803" pitchFamily="18" charset="0"/>
              </a:rPr>
              <a:t>Gruppindelning för Workshop i block 1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05182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DBF9F0-A56C-4B6E-A94E-36FCF1050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Nationellt kliniskt kunskapsstöd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F0F38801-237C-446E-8EA0-B29743EE1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NKK</a:t>
            </a:r>
          </a:p>
        </p:txBody>
      </p:sp>
    </p:spTree>
    <p:extLst>
      <p:ext uri="{BB962C8B-B14F-4D97-AF65-F5344CB8AC3E}">
        <p14:creationId xmlns:p14="http://schemas.microsoft.com/office/powerpoint/2010/main" val="164362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86" y="76692"/>
            <a:ext cx="28575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719944" y="470264"/>
            <a:ext cx="3278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21 Landsting/regioner</a:t>
            </a:r>
          </a:p>
          <a:p>
            <a:r>
              <a:rPr lang="sv-SE" sz="2000" dirty="0"/>
              <a:t>21 organisationer</a:t>
            </a:r>
          </a:p>
          <a:p>
            <a:r>
              <a:rPr lang="sv-SE" sz="2000" dirty="0"/>
              <a:t>21 varianter av samma PM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820297" y="2194561"/>
            <a:ext cx="24427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Fråga :</a:t>
            </a:r>
          </a:p>
          <a:p>
            <a:r>
              <a:rPr lang="sv-SE" dirty="0"/>
              <a:t>Ska vi ha samma ?</a:t>
            </a:r>
          </a:p>
          <a:p>
            <a:r>
              <a:rPr lang="sv-SE" dirty="0"/>
              <a:t>Bra med variation?</a:t>
            </a:r>
          </a:p>
          <a:p>
            <a:r>
              <a:rPr lang="sv-SE" dirty="0"/>
              <a:t>Patienterna är olika ? </a:t>
            </a:r>
          </a:p>
          <a:p>
            <a:r>
              <a:rPr lang="sv-SE" dirty="0"/>
              <a:t>Bra med lokal förankring av ett PM?</a:t>
            </a:r>
          </a:p>
          <a:p>
            <a:r>
              <a:rPr lang="sv-SE" dirty="0"/>
              <a:t>Ansvarig lokal expertis ger bättre förankring ?</a:t>
            </a:r>
          </a:p>
        </p:txBody>
      </p:sp>
    </p:spTree>
    <p:extLst>
      <p:ext uri="{BB962C8B-B14F-4D97-AF65-F5344CB8AC3E}">
        <p14:creationId xmlns:p14="http://schemas.microsoft.com/office/powerpoint/2010/main" val="19107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AFDB771-EEF4-4705-BA2B-C056B8232F9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Målet måste vara bra och lättillgänglig kunskap</a:t>
            </a:r>
          </a:p>
          <a:p>
            <a:r>
              <a:rPr lang="sv-SE" dirty="0"/>
              <a:t>Medicinsk redaktion bildad</a:t>
            </a:r>
          </a:p>
          <a:p>
            <a:r>
              <a:rPr lang="sv-SE" dirty="0"/>
              <a:t>Workshop här och nu !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DFF8C76-B30D-4774-942D-56182183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ändamålsenligt kunskapsstöd</a:t>
            </a:r>
          </a:p>
        </p:txBody>
      </p:sp>
    </p:spTree>
    <p:extLst>
      <p:ext uri="{BB962C8B-B14F-4D97-AF65-F5344CB8AC3E}">
        <p14:creationId xmlns:p14="http://schemas.microsoft.com/office/powerpoint/2010/main" val="98009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F6F1AC27-1E54-4283-AA5F-36467B1EC6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</p:spPr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02AF76AE-8EDD-4622-BF88-63E0F911C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720850"/>
            <a:ext cx="6196356" cy="4038600"/>
          </a:xfrm>
        </p:spPr>
        <p:txBody>
          <a:bodyPr/>
          <a:lstStyle/>
          <a:p>
            <a:pPr marL="0" indent="0" algn="ctr">
              <a:buNone/>
            </a:pPr>
            <a:endParaRPr lang="sv-SE" sz="4000" b="1" dirty="0">
              <a:solidFill>
                <a:schemeClr val="accent3"/>
              </a:solidFill>
              <a:latin typeface="Brandon Grotesque Medium" panose="020B0603020203060202" pitchFamily="34" charset="0"/>
            </a:endParaRPr>
          </a:p>
          <a:p>
            <a:pPr marL="0" indent="0" algn="ctr">
              <a:buNone/>
            </a:pPr>
            <a:r>
              <a:rPr lang="sv-SE" sz="4000" b="1" dirty="0">
                <a:solidFill>
                  <a:schemeClr val="accent3"/>
                </a:solidFill>
                <a:latin typeface="Brandon Grotesque Medium" panose="020B0603020203060202" pitchFamily="34" charset="0"/>
              </a:rPr>
              <a:t>Välkommen </a:t>
            </a:r>
            <a:br>
              <a:rPr lang="sv-SE" sz="4000" b="1" dirty="0">
                <a:solidFill>
                  <a:schemeClr val="accent3"/>
                </a:solidFill>
                <a:latin typeface="Brandon Grotesque Medium" panose="020B0603020203060202" pitchFamily="34" charset="0"/>
              </a:rPr>
            </a:br>
            <a:r>
              <a:rPr lang="sv-SE" sz="4000" b="1" dirty="0">
                <a:solidFill>
                  <a:schemeClr val="accent3"/>
                </a:solidFill>
                <a:latin typeface="Brandon Grotesque Medium" panose="020B0603020203060202" pitchFamily="34" charset="0"/>
              </a:rPr>
              <a:t>Emma Vintemon</a:t>
            </a:r>
          </a:p>
          <a:p>
            <a:pPr marL="0" indent="0" algn="ctr">
              <a:buNone/>
            </a:pPr>
            <a:r>
              <a:rPr lang="sv-SE" sz="4000" b="1" dirty="0" err="1">
                <a:solidFill>
                  <a:schemeClr val="accent3"/>
                </a:solidFill>
                <a:latin typeface="Brandon Grotesque Medium" panose="020B0603020203060202" pitchFamily="34" charset="0"/>
              </a:rPr>
              <a:t>Inera</a:t>
            </a:r>
            <a:endParaRPr lang="sv-SE" sz="4000" b="1" dirty="0">
              <a:solidFill>
                <a:schemeClr val="accent3"/>
              </a:solidFill>
              <a:latin typeface="Brandon Grotesque Medium" panose="020B0603020203060202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36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AA69135-4D57-4547-B05C-E7838B523E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11022880" cy="4039853"/>
          </a:xfrm>
        </p:spPr>
        <p:txBody>
          <a:bodyPr/>
          <a:lstStyle/>
          <a:p>
            <a:endParaRPr lang="sv-SE" sz="2400" dirty="0"/>
          </a:p>
          <a:p>
            <a:pPr marL="0" indent="0">
              <a:buNone/>
            </a:pPr>
            <a:r>
              <a:rPr lang="sv-SE" sz="2400" dirty="0"/>
              <a:t>Workshop i grupper kl. 15:10 – 15:40: utifrån nedanstående frågeställningar:</a:t>
            </a:r>
          </a:p>
          <a:p>
            <a:pPr lvl="0"/>
            <a:r>
              <a:rPr lang="sv-SE" sz="2400" dirty="0"/>
              <a:t>Vilka faktorer är viktigast för dig i ett nationellt kliniskt kunskapsstöd</a:t>
            </a:r>
            <a:r>
              <a:rPr lang="sv-SE" sz="2400" b="1" dirty="0"/>
              <a:t>?</a:t>
            </a:r>
            <a:endParaRPr lang="sv-SE" sz="2400" dirty="0"/>
          </a:p>
          <a:p>
            <a:pPr lvl="0"/>
            <a:r>
              <a:rPr lang="sv-SE" sz="2400" dirty="0"/>
              <a:t>Hur kan du använda NKK i din kliniska vardag?</a:t>
            </a:r>
          </a:p>
          <a:p>
            <a:pPr lvl="0"/>
            <a:r>
              <a:rPr lang="sv-SE" sz="2400" dirty="0"/>
              <a:t>Vilka möjligheter/hinder ser du i införandet av NKK? </a:t>
            </a:r>
          </a:p>
          <a:p>
            <a:pPr lvl="0"/>
            <a:r>
              <a:rPr lang="sv-SE" sz="2400" dirty="0"/>
              <a:t>Vilka utmaningar ser du vid användande av NKK?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8956348-296C-452B-A734-34BDC620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Frågor att diskutera</a:t>
            </a:r>
          </a:p>
        </p:txBody>
      </p:sp>
    </p:spTree>
    <p:extLst>
      <p:ext uri="{BB962C8B-B14F-4D97-AF65-F5344CB8AC3E}">
        <p14:creationId xmlns:p14="http://schemas.microsoft.com/office/powerpoint/2010/main" val="324415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C2F3D7-3E2D-480E-8B27-E97ABF9F5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70" y="2383408"/>
            <a:ext cx="8386617" cy="4004140"/>
          </a:xfrm>
        </p:spPr>
        <p:txBody>
          <a:bodyPr>
            <a:normAutofit fontScale="92500" lnSpcReduction="10000"/>
          </a:bodyPr>
          <a:lstStyle/>
          <a:p>
            <a:r>
              <a:rPr lang="sv-SE" sz="2800" dirty="0"/>
              <a:t>Gå till din tilldelande grupp diskutera 4 frågor i ca 30 min, alla tillbaka i Atriumsalen klockan </a:t>
            </a:r>
            <a:r>
              <a:rPr lang="sv-SE" sz="2800" b="1" dirty="0"/>
              <a:t>15.40. 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Gå in på: www.menti.com </a:t>
            </a:r>
            <a:br>
              <a:rPr lang="sv-SE" sz="2800" dirty="0"/>
            </a:br>
            <a:r>
              <a:rPr lang="sv-SE" sz="2800" dirty="0"/>
              <a:t>och slå in kod: 1132 2771</a:t>
            </a:r>
          </a:p>
          <a:p>
            <a:endParaRPr lang="sv-SE" sz="2800" dirty="0"/>
          </a:p>
          <a:p>
            <a:r>
              <a:rPr lang="sv-SE" sz="2800" i="1" dirty="0"/>
              <a:t>Eller</a:t>
            </a:r>
            <a:r>
              <a:rPr lang="sv-SE" sz="2800" dirty="0"/>
              <a:t> ta fram din mobilkamera och öppna kameran och läs av QR-koden och tryck på den gula symbolen där det står </a:t>
            </a:r>
            <a:r>
              <a:rPr lang="sv-SE" sz="2800" dirty="0" err="1"/>
              <a:t>menti</a:t>
            </a:r>
            <a:endParaRPr lang="sv-SE" sz="2800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177B28B-3CDA-414D-9619-AA08E9E8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0" y="304800"/>
            <a:ext cx="11838519" cy="1309982"/>
          </a:xfrm>
        </p:spPr>
        <p:txBody>
          <a:bodyPr/>
          <a:lstStyle/>
          <a:p>
            <a:r>
              <a:rPr lang="sv-SE" dirty="0"/>
              <a:t>Diskutera 4 frågor i </a:t>
            </a:r>
            <a:br>
              <a:rPr lang="sv-SE" dirty="0"/>
            </a:br>
            <a:r>
              <a:rPr lang="sv-SE" dirty="0"/>
              <a:t>grupp indelning via Bilder/Lappar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E9BF54-740F-459F-8A5F-C0125DD3D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17" y="1715579"/>
            <a:ext cx="3426842" cy="34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0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458AF498-C061-4880-8CEE-FD5033EFC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550186"/>
            <a:ext cx="2487168" cy="165902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C5E48BC-3743-4BBC-9CF7-A4F99152E982}"/>
              </a:ext>
            </a:extLst>
          </p:cNvPr>
          <p:cNvSpPr txBox="1"/>
          <p:nvPr/>
        </p:nvSpPr>
        <p:spPr>
          <a:xfrm>
            <a:off x="1365504" y="1203224"/>
            <a:ext cx="88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1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82770E8-5ECF-408D-9A6E-0276944F7142}"/>
              </a:ext>
            </a:extLst>
          </p:cNvPr>
          <p:cNvSpPr txBox="1"/>
          <p:nvPr/>
        </p:nvSpPr>
        <p:spPr>
          <a:xfrm>
            <a:off x="838200" y="3190185"/>
            <a:ext cx="1805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Minnesotarummet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E63795D-B9A5-43D0-9BA6-DF8359CD1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05" y="1541778"/>
            <a:ext cx="2662176" cy="171348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D4B998C-E57F-4A57-8738-50BBEA5F7BC6}"/>
              </a:ext>
            </a:extLst>
          </p:cNvPr>
          <p:cNvSpPr txBox="1"/>
          <p:nvPr/>
        </p:nvSpPr>
        <p:spPr>
          <a:xfrm>
            <a:off x="4483236" y="3209209"/>
            <a:ext cx="2243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Minnesotarummet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B9615FD-9112-4B76-9E81-5496A9F89A15}"/>
              </a:ext>
            </a:extLst>
          </p:cNvPr>
          <p:cNvSpPr txBox="1"/>
          <p:nvPr/>
        </p:nvSpPr>
        <p:spPr>
          <a:xfrm>
            <a:off x="4795910" y="1203224"/>
            <a:ext cx="89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2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DA7614C-F325-4977-B05D-8A08368E4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663" y="1510788"/>
            <a:ext cx="2905114" cy="1744477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29B2F91-EC91-4D25-9674-E56349C877FE}"/>
              </a:ext>
            </a:extLst>
          </p:cNvPr>
          <p:cNvSpPr txBox="1"/>
          <p:nvPr/>
        </p:nvSpPr>
        <p:spPr>
          <a:xfrm>
            <a:off x="8107680" y="3215305"/>
            <a:ext cx="1805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Minnesotarummet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14E501E-835D-47B2-A13C-5C5951602277}"/>
              </a:ext>
            </a:extLst>
          </p:cNvPr>
          <p:cNvSpPr txBox="1"/>
          <p:nvPr/>
        </p:nvSpPr>
        <p:spPr>
          <a:xfrm>
            <a:off x="8375904" y="1174836"/>
            <a:ext cx="89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3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E77B11B1-1821-47BE-893F-E21DDC1E8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551111"/>
            <a:ext cx="2487169" cy="1538794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9CCABA15-7C8C-4669-8C20-CDA8DD0BC5BE}"/>
              </a:ext>
            </a:extLst>
          </p:cNvPr>
          <p:cNvSpPr txBox="1"/>
          <p:nvPr/>
        </p:nvSpPr>
        <p:spPr>
          <a:xfrm>
            <a:off x="1414272" y="4231581"/>
            <a:ext cx="89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4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C04E84E-8CB9-4C27-8FCD-4A826808856F}"/>
              </a:ext>
            </a:extLst>
          </p:cNvPr>
          <p:cNvSpPr txBox="1"/>
          <p:nvPr/>
        </p:nvSpPr>
        <p:spPr>
          <a:xfrm>
            <a:off x="1198978" y="6089905"/>
            <a:ext cx="1765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Biblioteksrummet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562925A4-C30F-43AD-A28F-C00EF47AF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1006" y="4570136"/>
            <a:ext cx="2737474" cy="1538794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B371B83E-02A8-401B-A676-350343023A15}"/>
              </a:ext>
            </a:extLst>
          </p:cNvPr>
          <p:cNvSpPr txBox="1"/>
          <p:nvPr/>
        </p:nvSpPr>
        <p:spPr>
          <a:xfrm>
            <a:off x="4903860" y="4231581"/>
            <a:ext cx="140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 5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6C885C4-083A-4570-BF7D-07BDB8C35B33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F0FBC83-554F-48F8-B505-E5FBAE07701B}"/>
              </a:ext>
            </a:extLst>
          </p:cNvPr>
          <p:cNvSpPr txBox="1"/>
          <p:nvPr/>
        </p:nvSpPr>
        <p:spPr>
          <a:xfrm>
            <a:off x="4636937" y="6108930"/>
            <a:ext cx="1765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Biblioteksrummet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3688027B-2ABD-45A8-99CA-954745CA9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8532" y="4551111"/>
            <a:ext cx="2801245" cy="1611945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8CEE89CD-BEC5-4255-A2CD-EFB57006DA47}"/>
              </a:ext>
            </a:extLst>
          </p:cNvPr>
          <p:cNvSpPr txBox="1"/>
          <p:nvPr/>
        </p:nvSpPr>
        <p:spPr>
          <a:xfrm>
            <a:off x="8438135" y="4231581"/>
            <a:ext cx="1475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6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1A0BE3C5-7A3B-4A5E-858D-EF0A0A3CD03F}"/>
              </a:ext>
            </a:extLst>
          </p:cNvPr>
          <p:cNvSpPr txBox="1"/>
          <p:nvPr/>
        </p:nvSpPr>
        <p:spPr>
          <a:xfrm>
            <a:off x="8084861" y="6108930"/>
            <a:ext cx="2432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Biblioteksrummet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D2D3BC3-4186-4E04-9552-048A4D356D89}"/>
              </a:ext>
            </a:extLst>
          </p:cNvPr>
          <p:cNvSpPr/>
          <p:nvPr/>
        </p:nvSpPr>
        <p:spPr>
          <a:xfrm>
            <a:off x="2366205" y="219158"/>
            <a:ext cx="6545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>
                <a:latin typeface="Garamond" panose="02020404030301010803" pitchFamily="18" charset="0"/>
              </a:rPr>
              <a:t>Gruppindelning för Workshop i block 2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02158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09191" y="0"/>
            <a:ext cx="7060096" cy="768387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Hållpunkter 20 APRIL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72BF1BF8-8E88-40C8-9861-406D6DBD9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17516"/>
              </p:ext>
            </p:extLst>
          </p:nvPr>
        </p:nvGraphicFramePr>
        <p:xfrm>
          <a:off x="700165" y="3127102"/>
          <a:ext cx="11369040" cy="197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680">
                  <a:extLst>
                    <a:ext uri="{9D8B030D-6E8A-4147-A177-3AD203B41FA5}">
                      <a16:colId xmlns:a16="http://schemas.microsoft.com/office/drawing/2014/main" val="1011631992"/>
                    </a:ext>
                  </a:extLst>
                </a:gridCol>
                <a:gridCol w="3789680">
                  <a:extLst>
                    <a:ext uri="{9D8B030D-6E8A-4147-A177-3AD203B41FA5}">
                      <a16:colId xmlns:a16="http://schemas.microsoft.com/office/drawing/2014/main" val="1136525358"/>
                    </a:ext>
                  </a:extLst>
                </a:gridCol>
                <a:gridCol w="3789680">
                  <a:extLst>
                    <a:ext uri="{9D8B030D-6E8A-4147-A177-3AD203B41FA5}">
                      <a16:colId xmlns:a16="http://schemas.microsoft.com/office/drawing/2014/main" val="1741470987"/>
                    </a:ext>
                  </a:extLst>
                </a:gridCol>
              </a:tblGrid>
              <a:tr h="188937">
                <a:tc>
                  <a:txBody>
                    <a:bodyPr/>
                    <a:lstStyle/>
                    <a:p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596371"/>
                  </a:ext>
                </a:extLst>
              </a:tr>
              <a:tr h="695654">
                <a:tc>
                  <a:txBody>
                    <a:bodyPr/>
                    <a:lstStyle/>
                    <a:p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805567"/>
                  </a:ext>
                </a:extLst>
              </a:tr>
              <a:tr h="729575">
                <a:tc>
                  <a:txBody>
                    <a:bodyPr/>
                    <a:lstStyle/>
                    <a:p>
                      <a:r>
                        <a:rPr lang="sv-SE" b="1" baseline="0" dirty="0"/>
                        <a:t>Samling, återkoppling från dagen, utvärdering och avslut </a:t>
                      </a:r>
                    </a:p>
                    <a:p>
                      <a:endParaRPr lang="sv-SE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15.40-16.00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dirty="0"/>
                        <a:t>Olle Bergström</a:t>
                      </a:r>
                    </a:p>
                    <a:p>
                      <a:endParaRPr lang="sv-S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571282"/>
                  </a:ext>
                </a:extLst>
              </a:tr>
            </a:tbl>
          </a:graphicData>
        </a:graphic>
      </p:graphicFrame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813003"/>
              </p:ext>
            </p:extLst>
          </p:nvPr>
        </p:nvGraphicFramePr>
        <p:xfrm>
          <a:off x="700165" y="685137"/>
          <a:ext cx="11369040" cy="4332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932505326"/>
                    </a:ext>
                  </a:extLst>
                </a:gridCol>
                <a:gridCol w="381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4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8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/>
                        <a:t>Välkommen!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13.00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Kristina Lagerstedt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/>
                        <a:t>Nuläge och önskat läge-kunskapsstyrning</a:t>
                      </a:r>
                    </a:p>
                    <a:p>
                      <a:endParaRPr lang="sv-S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13.05-13.15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i="1" dirty="0"/>
                        <a:t>Olle Bergström och Fredrik Schön</a:t>
                      </a:r>
                    </a:p>
                    <a:p>
                      <a:endParaRPr lang="sv-S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8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i="0" dirty="0"/>
                        <a:t>Kunskapsstyrning nationell nivå</a:t>
                      </a:r>
                    </a:p>
                    <a:p>
                      <a:endParaRPr lang="sv-S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i="0" dirty="0"/>
                        <a:t>13.30-13.50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i="1" dirty="0"/>
                        <a:t>Jesper Pettersson, Region Skåne</a:t>
                      </a:r>
                    </a:p>
                    <a:p>
                      <a:endParaRPr lang="sv-S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/>
                        <a:t>Workshop i grupper</a:t>
                      </a:r>
                    </a:p>
                    <a:p>
                      <a:endParaRPr lang="sv-SE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0" dirty="0"/>
                        <a:t>13.50-14.10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dirty="0"/>
                        <a:t>Alla, medicinska grupper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13">
                <a:tc>
                  <a:txBody>
                    <a:bodyPr/>
                    <a:lstStyle/>
                    <a:p>
                      <a:r>
                        <a:rPr lang="sv-SE" b="1" i="0" dirty="0"/>
                        <a:t>Fika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0" dirty="0"/>
                        <a:t>14.20-14.40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dirty="0"/>
                        <a:t>Alla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61">
                <a:tc gridSpan="2">
                  <a:txBody>
                    <a:bodyPr/>
                    <a:lstStyle/>
                    <a:p>
                      <a:r>
                        <a:rPr lang="sv-SE" b="1" dirty="0"/>
                        <a:t>På gång i framtiden?</a:t>
                      </a:r>
                    </a:p>
                    <a:p>
                      <a:endParaRPr lang="sv-S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14.45-15.10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dirty="0"/>
                        <a:t>Emma Vintemon, </a:t>
                      </a:r>
                      <a:r>
                        <a:rPr lang="sv-SE" i="1" dirty="0" err="1"/>
                        <a:t>Inera</a:t>
                      </a:r>
                      <a:endParaRPr lang="sv-SE" i="1" dirty="0"/>
                    </a:p>
                    <a:p>
                      <a:endParaRPr lang="sv-S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16">
                <a:tc gridSpan="2">
                  <a:txBody>
                    <a:bodyPr/>
                    <a:lstStyle/>
                    <a:p>
                      <a:r>
                        <a:rPr lang="sv-SE" b="1" dirty="0"/>
                        <a:t>Workshop i grupper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15.10-15.40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dirty="0"/>
                        <a:t>Alla, tvärgrupper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6164E36-35E1-4192-86F4-9B430CEDA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1388"/>
              </p:ext>
            </p:extLst>
          </p:nvPr>
        </p:nvGraphicFramePr>
        <p:xfrm>
          <a:off x="700165" y="5032067"/>
          <a:ext cx="113690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680">
                  <a:extLst>
                    <a:ext uri="{9D8B030D-6E8A-4147-A177-3AD203B41FA5}">
                      <a16:colId xmlns:a16="http://schemas.microsoft.com/office/drawing/2014/main" val="3103644846"/>
                    </a:ext>
                  </a:extLst>
                </a:gridCol>
                <a:gridCol w="3789680">
                  <a:extLst>
                    <a:ext uri="{9D8B030D-6E8A-4147-A177-3AD203B41FA5}">
                      <a16:colId xmlns:a16="http://schemas.microsoft.com/office/drawing/2014/main" val="3337670601"/>
                    </a:ext>
                  </a:extLst>
                </a:gridCol>
                <a:gridCol w="3789680">
                  <a:extLst>
                    <a:ext uri="{9D8B030D-6E8A-4147-A177-3AD203B41FA5}">
                      <a16:colId xmlns:a16="http://schemas.microsoft.com/office/drawing/2014/main" val="4189687463"/>
                    </a:ext>
                  </a:extLst>
                </a:gridCol>
              </a:tblGrid>
              <a:tr h="146549">
                <a:tc>
                  <a:txBody>
                    <a:bodyPr/>
                    <a:lstStyle/>
                    <a:p>
                      <a:r>
                        <a:rPr lang="sv-SE" dirty="0"/>
                        <a:t>Återkoppling utvärdering och avslut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15.40-16.00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Olle Bergström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45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63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86BA12D-8A77-4190-B31A-541EDE79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09" y="1189853"/>
            <a:ext cx="2615316" cy="175268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17A11A8-521B-49B4-A1F8-EDDB6220D483}"/>
              </a:ext>
            </a:extLst>
          </p:cNvPr>
          <p:cNvSpPr txBox="1"/>
          <p:nvPr/>
        </p:nvSpPr>
        <p:spPr>
          <a:xfrm>
            <a:off x="1566672" y="783679"/>
            <a:ext cx="89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7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966A095-6E50-4230-99A8-684171BC72B6}"/>
              </a:ext>
            </a:extLst>
          </p:cNvPr>
          <p:cNvSpPr txBox="1"/>
          <p:nvPr/>
        </p:nvSpPr>
        <p:spPr>
          <a:xfrm>
            <a:off x="1394541" y="2932571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Atriumsalen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CEEA606-8385-4B39-B2E2-483E8C37E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37" y="1179885"/>
            <a:ext cx="2868301" cy="175268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9C94FE7-6475-42AE-80A7-58A214BAB52F}"/>
              </a:ext>
            </a:extLst>
          </p:cNvPr>
          <p:cNvSpPr txBox="1"/>
          <p:nvPr/>
        </p:nvSpPr>
        <p:spPr>
          <a:xfrm>
            <a:off x="5526798" y="836120"/>
            <a:ext cx="89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8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E9000CE-B57B-41A8-B49F-0FCF3B0EFCFE}"/>
              </a:ext>
            </a:extLst>
          </p:cNvPr>
          <p:cNvSpPr txBox="1"/>
          <p:nvPr/>
        </p:nvSpPr>
        <p:spPr>
          <a:xfrm>
            <a:off x="5254749" y="297822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Atriumsalen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DAC631-0104-40D2-BE9B-E04A678C5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398" y="1202417"/>
            <a:ext cx="2868301" cy="177581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04D0A4FD-CFC0-4BE2-95F8-DFB35A25F1F5}"/>
              </a:ext>
            </a:extLst>
          </p:cNvPr>
          <p:cNvSpPr txBox="1"/>
          <p:nvPr/>
        </p:nvSpPr>
        <p:spPr>
          <a:xfrm>
            <a:off x="9036929" y="863863"/>
            <a:ext cx="89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9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F980E22-A5E8-49B2-A4E1-ACADBBDB18E7}"/>
              </a:ext>
            </a:extLst>
          </p:cNvPr>
          <p:cNvSpPr txBox="1"/>
          <p:nvPr/>
        </p:nvSpPr>
        <p:spPr>
          <a:xfrm>
            <a:off x="8880424" y="2953997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Atriumsalen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4573933-B890-4F7F-B096-A43853401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709" y="4280801"/>
            <a:ext cx="2615316" cy="194776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F23ABF01-E110-4E1D-AE57-6A0059E7BB10}"/>
              </a:ext>
            </a:extLst>
          </p:cNvPr>
          <p:cNvSpPr txBox="1"/>
          <p:nvPr/>
        </p:nvSpPr>
        <p:spPr>
          <a:xfrm>
            <a:off x="1566672" y="3670626"/>
            <a:ext cx="981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10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CD60586-5157-4272-834A-39F87D4B5399}"/>
              </a:ext>
            </a:extLst>
          </p:cNvPr>
          <p:cNvSpPr txBox="1"/>
          <p:nvPr/>
        </p:nvSpPr>
        <p:spPr>
          <a:xfrm>
            <a:off x="1422436" y="6228569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Utanför Atriumsalen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227AA83-5BD0-4CE6-AF91-339742B12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338" y="4198194"/>
            <a:ext cx="2868301" cy="1998077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3B22385F-AF42-43F4-8A77-DCA2DC104FC8}"/>
              </a:ext>
            </a:extLst>
          </p:cNvPr>
          <p:cNvSpPr txBox="1"/>
          <p:nvPr/>
        </p:nvSpPr>
        <p:spPr>
          <a:xfrm>
            <a:off x="5526798" y="3768325"/>
            <a:ext cx="1645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Grupp 11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94FCE84-516F-45FA-A6A9-A8AEF075D0ED}"/>
              </a:ext>
            </a:extLst>
          </p:cNvPr>
          <p:cNvSpPr txBox="1"/>
          <p:nvPr/>
        </p:nvSpPr>
        <p:spPr>
          <a:xfrm>
            <a:off x="4893273" y="6196271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Garamond" panose="02020404030301010803" pitchFamily="18" charset="0"/>
              </a:rPr>
              <a:t>Utanför Atriumsalen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3690C13-CE79-4724-8550-9F531221906E}"/>
              </a:ext>
            </a:extLst>
          </p:cNvPr>
          <p:cNvSpPr/>
          <p:nvPr/>
        </p:nvSpPr>
        <p:spPr>
          <a:xfrm>
            <a:off x="2508798" y="90120"/>
            <a:ext cx="6545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>
                <a:latin typeface="Garamond" panose="02020404030301010803" pitchFamily="18" charset="0"/>
              </a:rPr>
              <a:t>Gruppindelning för Workshop i block 2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883670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r>
              <a:rPr lang="sv-SE" dirty="0">
                <a:hlinkClick r:id="rId2"/>
              </a:rPr>
              <a:t>https://esmaker.net/nx2/s.aspx?id=ed1ea3072f25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3" y="225574"/>
            <a:ext cx="6817981" cy="1626811"/>
          </a:xfrm>
        </p:spPr>
        <p:txBody>
          <a:bodyPr/>
          <a:lstStyle/>
          <a:p>
            <a:pPr algn="ctr"/>
            <a:r>
              <a:rPr lang="sv-SE" dirty="0"/>
              <a:t>Utvärdering</a:t>
            </a:r>
            <a:br>
              <a:rPr lang="sv-SE" dirty="0"/>
            </a:br>
            <a:br>
              <a:rPr lang="sv-SE" sz="2800" dirty="0"/>
            </a:br>
            <a:r>
              <a:rPr lang="sv-SE" sz="2800" dirty="0"/>
              <a:t>Vi Vill bli bättre!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E8FD2C-4CCA-4BF3-A3A3-2B0C9D4D3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79" y="2519688"/>
            <a:ext cx="3907615" cy="3907615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65D2CF9A-B888-4A3B-81BD-B5E54E6973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58046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F8B74B03-701E-0C41-BF56-BE4ECA0FDD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54414"/>
          </a:xfrm>
        </p:spPr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D110C14-651A-5A4F-8307-4D607241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1" r="5634" b="-331"/>
          <a:stretch/>
        </p:blipFill>
        <p:spPr>
          <a:xfrm>
            <a:off x="1" y="1"/>
            <a:ext cx="12201190" cy="667364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23AFFBE-388D-514E-96D2-09377083DC84}"/>
              </a:ext>
            </a:extLst>
          </p:cNvPr>
          <p:cNvSpPr txBox="1"/>
          <p:nvPr/>
        </p:nvSpPr>
        <p:spPr>
          <a:xfrm>
            <a:off x="10444402" y="5729019"/>
            <a:ext cx="222220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Nationellt system 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 kunskapsstyrning 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Hälso- och sjukvård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F247458-1AEA-294C-9F9F-1192E9E479ED}"/>
              </a:ext>
            </a:extLst>
          </p:cNvPr>
          <p:cNvSpPr txBox="1"/>
          <p:nvPr/>
        </p:nvSpPr>
        <p:spPr>
          <a:xfrm>
            <a:off x="10453592" y="6393838"/>
            <a:ext cx="1998814" cy="22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SVERIGES REGIONER I SAMVERKAN</a:t>
            </a:r>
            <a:endParaRPr kumimoji="0" lang="sv-SE" sz="8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03E19F50-EAD9-7E48-9A98-83D2C108A89D}"/>
              </a:ext>
            </a:extLst>
          </p:cNvPr>
          <p:cNvCxnSpPr>
            <a:cxnSpLocks/>
          </p:cNvCxnSpPr>
          <p:nvPr/>
        </p:nvCxnSpPr>
        <p:spPr>
          <a:xfrm>
            <a:off x="10541325" y="6398433"/>
            <a:ext cx="152985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1">
            <a:extLst>
              <a:ext uri="{FF2B5EF4-FFF2-40B4-BE49-F238E27FC236}">
                <a16:creationId xmlns:a16="http://schemas.microsoft.com/office/drawing/2014/main" id="{97D40621-C78A-2644-B8F0-62812874CC00}"/>
              </a:ext>
            </a:extLst>
          </p:cNvPr>
          <p:cNvSpPr txBox="1">
            <a:spLocks/>
          </p:cNvSpPr>
          <p:nvPr/>
        </p:nvSpPr>
        <p:spPr>
          <a:xfrm>
            <a:off x="988742" y="616841"/>
            <a:ext cx="9144000" cy="6097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Om kunskapsstyrning</a:t>
            </a:r>
          </a:p>
        </p:txBody>
      </p:sp>
      <p:sp>
        <p:nvSpPr>
          <p:cNvPr id="16" name="Platshållare för text 11">
            <a:extLst>
              <a:ext uri="{FF2B5EF4-FFF2-40B4-BE49-F238E27FC236}">
                <a16:creationId xmlns:a16="http://schemas.microsoft.com/office/drawing/2014/main" id="{D61456CB-9250-1B48-88EA-8E8F8827D3D0}"/>
              </a:ext>
            </a:extLst>
          </p:cNvPr>
          <p:cNvSpPr txBox="1">
            <a:spLocks/>
          </p:cNvSpPr>
          <p:nvPr/>
        </p:nvSpPr>
        <p:spPr>
          <a:xfrm>
            <a:off x="989013" y="1422400"/>
            <a:ext cx="9144000" cy="418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 utveckla, sprida och använda bästa kunskap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Detta ingår: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kunskapsstöd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 till uppföljning och analys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 till verksamhetsutveckling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 till ledarskapet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Bidrar till att utveckla ett lärande system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62FE26A-69E2-4441-9D92-5C08B286FE3B}"/>
              </a:ext>
            </a:extLst>
          </p:cNvPr>
          <p:cNvSpPr txBox="1"/>
          <p:nvPr/>
        </p:nvSpPr>
        <p:spPr>
          <a:xfrm>
            <a:off x="192468" y="6278488"/>
            <a:ext cx="8216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Kunskapsbaserad och jämlik vård – Förutsättningar för en lärande hälso- och sjukvård (Sofia Wallström, 2017) </a:t>
            </a:r>
          </a:p>
        </p:txBody>
      </p:sp>
    </p:spTree>
    <p:extLst>
      <p:ext uri="{BB962C8B-B14F-4D97-AF65-F5344CB8AC3E}">
        <p14:creationId xmlns:p14="http://schemas.microsoft.com/office/powerpoint/2010/main" val="209096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555D5D-2249-1349-A35A-51770B334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Regionernas beslut i korthet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AF3530-40F4-6343-8AA3-4F43274F3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Beslut att: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Arbeta utifrån den gemensamma visionen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Samarbeta inom den gemensamma strukturen för kunskapsstyrning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Anpassa sin regionala och lokala kunskapsorganisation till den nationella programområdes- och samverkansstrukturen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Långsiktigt säkra en regional och lokal kunskapsorganisation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Avsätta resurser regionalt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sv-SE" dirty="0"/>
              <a:t>värdskap för programområden, ordförandeskap, processledare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sv-SE" dirty="0"/>
              <a:t>experter i nationella programområden (NPO), nationella arbetsgrupper (NAG) och nationella samverkansgrupper (NSG)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97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0791E1B-EE11-4DA6-98EC-56507508B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" t="1673" r="2395"/>
          <a:stretch/>
        </p:blipFill>
        <p:spPr>
          <a:xfrm>
            <a:off x="1826004" y="192947"/>
            <a:ext cx="2677277" cy="3640822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42F8066-C8BC-4D25-9C0B-DD66FC24D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8" t="2937" r="6871"/>
          <a:stretch/>
        </p:blipFill>
        <p:spPr>
          <a:xfrm>
            <a:off x="4456764" y="257840"/>
            <a:ext cx="2474359" cy="3171161"/>
          </a:xfrm>
          <a:prstGeom prst="rect">
            <a:avLst/>
          </a:prstGeom>
          <a:scene3d>
            <a:camera prst="orthographicFront">
              <a:rot lat="0" lon="0" rev="21000000"/>
            </a:camera>
            <a:lightRig rig="threePt" dir="t"/>
          </a:scene3d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B0ED822-E552-428E-9E9B-20B5A5876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509" y="1115737"/>
            <a:ext cx="3384816" cy="2869505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876C3E5-587C-47B2-AF7B-076F4CF5D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343" y="3675961"/>
            <a:ext cx="3519979" cy="25387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3E296D7-C806-4B53-A6BC-A8A47A701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975" y="3675960"/>
            <a:ext cx="2824023" cy="2948730"/>
          </a:xfrm>
          <a:prstGeom prst="rect">
            <a:avLst/>
          </a:prstGeom>
          <a:scene3d>
            <a:camera prst="orthographicFront">
              <a:rot lat="0" lon="0" rev="21000000"/>
            </a:camera>
            <a:lightRig rig="threePt" dir="t"/>
          </a:scene3d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B299108-6297-4D4A-A6C1-9B9C8DB72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063" y="3947458"/>
            <a:ext cx="1793443" cy="2472251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733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ktangel 163">
            <a:extLst>
              <a:ext uri="{FF2B5EF4-FFF2-40B4-BE49-F238E27FC236}">
                <a16:creationId xmlns:a16="http://schemas.microsoft.com/office/drawing/2014/main" id="{A07B1409-F366-1240-BDCA-6FE6877DCCB2}"/>
              </a:ext>
            </a:extLst>
          </p:cNvPr>
          <p:cNvSpPr/>
          <p:nvPr/>
        </p:nvSpPr>
        <p:spPr>
          <a:xfrm>
            <a:off x="614563" y="1914161"/>
            <a:ext cx="10815435" cy="3503408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082F88D5-39D8-2C47-AB96-E724939A5012}"/>
              </a:ext>
            </a:extLst>
          </p:cNvPr>
          <p:cNvSpPr txBox="1"/>
          <p:nvPr/>
        </p:nvSpPr>
        <p:spPr>
          <a:xfrm>
            <a:off x="4557183" y="1881051"/>
            <a:ext cx="3977640" cy="312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Levnadsvanor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Lung- och allergisjukdomar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Nervsystemets 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Njur- och urinvägssjukdomar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Mag- och tarmsjukdomar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Medicinsk diagnostik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Perioperativ vård, intensivvård och transplantation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Psykisk hälsa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8BC9D11D-23BB-4F43-993A-DFF68BF151A2}"/>
              </a:ext>
            </a:extLst>
          </p:cNvPr>
          <p:cNvSpPr/>
          <p:nvPr/>
        </p:nvSpPr>
        <p:spPr>
          <a:xfrm>
            <a:off x="615149" y="1440431"/>
            <a:ext cx="10823311" cy="472641"/>
          </a:xfrm>
          <a:prstGeom prst="rect">
            <a:avLst/>
          </a:prstGeom>
          <a:solidFill>
            <a:srgbClr val="37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C3194003-6A98-A44B-9040-9411050F8282}"/>
              </a:ext>
            </a:extLst>
          </p:cNvPr>
          <p:cNvSpPr/>
          <p:nvPr/>
        </p:nvSpPr>
        <p:spPr>
          <a:xfrm>
            <a:off x="623025" y="1458002"/>
            <a:ext cx="10976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PROGRAMOMRÅDEN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098EA5BC-3FAB-BB44-89C2-57DB4FFBD9BC}"/>
              </a:ext>
            </a:extLst>
          </p:cNvPr>
          <p:cNvSpPr/>
          <p:nvPr/>
        </p:nvSpPr>
        <p:spPr>
          <a:xfrm>
            <a:off x="8793317" y="4747365"/>
            <a:ext cx="2496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primärvårdsrådet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ruta 113">
            <a:extLst>
              <a:ext uri="{FF2B5EF4-FFF2-40B4-BE49-F238E27FC236}">
                <a16:creationId xmlns:a16="http://schemas.microsoft.com/office/drawing/2014/main" id="{DD27EAE4-33BA-B342-ABF0-6609323A2186}"/>
              </a:ext>
            </a:extLst>
          </p:cNvPr>
          <p:cNvSpPr txBox="1"/>
          <p:nvPr/>
        </p:nvSpPr>
        <p:spPr>
          <a:xfrm>
            <a:off x="8793317" y="1954203"/>
            <a:ext cx="2672881" cy="31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Rehabilitering, habilitering och försäkringsmedicin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Reumatiska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Rörelseorganens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Sällsynta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Tandvård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Äldres hälsa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Ögonsjukdomar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Öron-, näsa- och halssjukdomar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ruta 114">
            <a:extLst>
              <a:ext uri="{FF2B5EF4-FFF2-40B4-BE49-F238E27FC236}">
                <a16:creationId xmlns:a16="http://schemas.microsoft.com/office/drawing/2014/main" id="{608E2FA2-1697-5D44-A4D1-819B8D539250}"/>
              </a:ext>
            </a:extLst>
          </p:cNvPr>
          <p:cNvSpPr txBox="1"/>
          <p:nvPr/>
        </p:nvSpPr>
        <p:spPr>
          <a:xfrm>
            <a:off x="864894" y="1881051"/>
            <a:ext cx="3587313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Akut vård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 och ungdomars hälsa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Cancersjukdomar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(utgörs av RCC i samverkan)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Endokrina 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Hjärt- och kärlsjukdomar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Hud- och könssjukdomar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Infektionssjukdomar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Kvinnosjukdomar och förlossning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Kirurgi och plastikkirurgi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F806C42-B71C-4720-96DD-393B6BB1FB78}"/>
              </a:ext>
            </a:extLst>
          </p:cNvPr>
          <p:cNvSpPr txBox="1"/>
          <p:nvPr/>
        </p:nvSpPr>
        <p:spPr>
          <a:xfrm>
            <a:off x="1335638" y="335560"/>
            <a:ext cx="6317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Dessa nationella programområden finns idag</a:t>
            </a:r>
          </a:p>
        </p:txBody>
      </p:sp>
    </p:spTree>
    <p:extLst>
      <p:ext uri="{BB962C8B-B14F-4D97-AF65-F5344CB8AC3E}">
        <p14:creationId xmlns:p14="http://schemas.microsoft.com/office/powerpoint/2010/main" val="278092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C2B19A-C8DA-4D56-A42B-0396FECB9C4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Nationell kunskapsstyrning är här för att stanna</a:t>
            </a:r>
          </a:p>
          <a:p>
            <a:r>
              <a:rPr lang="sv-SE" dirty="0"/>
              <a:t>Kunskapsstyrning har alltid funnits</a:t>
            </a:r>
          </a:p>
          <a:p>
            <a:r>
              <a:rPr lang="sv-SE" dirty="0"/>
              <a:t>Ett försök att samla kunskapsorganisationen t.ex. från neurologi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Skönt att vi hade strukturen klar i Kronoberg ( Medicinska kommittén)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 är vi och vart är vi på väg ?</a:t>
            </a:r>
          </a:p>
        </p:txBody>
      </p:sp>
    </p:spTree>
    <p:extLst>
      <p:ext uri="{BB962C8B-B14F-4D97-AF65-F5344CB8AC3E}">
        <p14:creationId xmlns:p14="http://schemas.microsoft.com/office/powerpoint/2010/main" val="152762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C2F3D7-3E2D-480E-8B27-E97ABF9F5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673" y="2144868"/>
            <a:ext cx="6328195" cy="4149913"/>
          </a:xfrm>
        </p:spPr>
        <p:txBody>
          <a:bodyPr>
            <a:normAutofit fontScale="92500" lnSpcReduction="20000"/>
          </a:bodyPr>
          <a:lstStyle/>
          <a:p>
            <a:r>
              <a:rPr lang="sv-SE" sz="2800" dirty="0"/>
              <a:t>Diskutera frågan med din granne till höger i </a:t>
            </a:r>
            <a:r>
              <a:rPr lang="sv-SE" sz="2800" b="1" dirty="0"/>
              <a:t>10 min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Gå in på: www.menti.com </a:t>
            </a:r>
            <a:br>
              <a:rPr lang="sv-SE" sz="2800" dirty="0"/>
            </a:br>
            <a:r>
              <a:rPr lang="sv-SE" sz="2800" dirty="0"/>
              <a:t>och slå in kod: </a:t>
            </a:r>
            <a:r>
              <a:rPr lang="sv-SE" sz="2800" b="1" dirty="0"/>
              <a:t>3937 9305</a:t>
            </a:r>
          </a:p>
          <a:p>
            <a:endParaRPr lang="sv-SE" sz="2800" dirty="0"/>
          </a:p>
          <a:p>
            <a:r>
              <a:rPr lang="sv-SE" sz="2800" i="1" dirty="0"/>
              <a:t>Eller</a:t>
            </a:r>
            <a:r>
              <a:rPr lang="sv-SE" sz="2800" dirty="0"/>
              <a:t> ta fram din mobilkamera och öppna kameran och läs av QR-koden och tryck på den gula symbolen där det står </a:t>
            </a:r>
            <a:r>
              <a:rPr lang="sv-SE" sz="2800" dirty="0" err="1"/>
              <a:t>menti</a:t>
            </a:r>
            <a:r>
              <a:rPr lang="sv-SE" sz="2800" dirty="0"/>
              <a:t> och svara på frågan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177B28B-3CDA-414D-9619-AA08E9E8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1" y="0"/>
            <a:ext cx="11218249" cy="1325563"/>
          </a:xfrm>
        </p:spPr>
        <p:txBody>
          <a:bodyPr/>
          <a:lstStyle/>
          <a:p>
            <a:r>
              <a:rPr lang="sv-SE" dirty="0"/>
              <a:t>Vad kan </a:t>
            </a:r>
            <a:r>
              <a:rPr lang="sv-SE" b="1" i="1" dirty="0"/>
              <a:t>du</a:t>
            </a:r>
            <a:r>
              <a:rPr lang="sv-SE" dirty="0"/>
              <a:t> bidra med i det nationella kunskapsstyrningssystemet?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78193D2-A648-4800-9D4C-35ED8C69D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36" y="1603513"/>
            <a:ext cx="4149912" cy="41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2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635F90-DFC2-4723-9F1F-F034727AF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6312" y="1720800"/>
            <a:ext cx="6523350" cy="4039200"/>
          </a:xfrm>
        </p:spPr>
        <p:txBody>
          <a:bodyPr/>
          <a:lstStyle/>
          <a:p>
            <a:pPr marL="0" indent="0" algn="ctr">
              <a:buNone/>
            </a:pPr>
            <a:r>
              <a:rPr lang="sv-SE" sz="4400" b="1" dirty="0">
                <a:solidFill>
                  <a:schemeClr val="accent3"/>
                </a:solidFill>
                <a:latin typeface="Brandon Grotesque Medium" panose="020B0603020203060202" pitchFamily="34" charset="0"/>
              </a:rPr>
              <a:t>Välkommen </a:t>
            </a:r>
            <a:br>
              <a:rPr lang="sv-SE" sz="4400" b="1" dirty="0">
                <a:solidFill>
                  <a:schemeClr val="accent3"/>
                </a:solidFill>
                <a:latin typeface="Brandon Grotesque Medium" panose="020B0603020203060202" pitchFamily="34" charset="0"/>
              </a:rPr>
            </a:br>
            <a:r>
              <a:rPr lang="sv-SE" sz="4400" b="1" dirty="0">
                <a:solidFill>
                  <a:schemeClr val="accent3"/>
                </a:solidFill>
                <a:latin typeface="Brandon Grotesque Medium" panose="020B0603020203060202" pitchFamily="34" charset="0"/>
              </a:rPr>
              <a:t>Jesper Pettersson</a:t>
            </a:r>
          </a:p>
          <a:p>
            <a:pPr marL="0" indent="0" algn="ctr">
              <a:buNone/>
            </a:pPr>
            <a:endParaRPr lang="sv-SE" sz="2000" b="1" dirty="0">
              <a:solidFill>
                <a:schemeClr val="accent3"/>
              </a:solidFill>
              <a:latin typeface="Brandon Grotesque Medium" panose="020B0603020203060202" pitchFamily="34" charset="0"/>
            </a:endParaRPr>
          </a:p>
          <a:p>
            <a:pPr marL="0" indent="0">
              <a:buNone/>
            </a:pPr>
            <a:r>
              <a:rPr lang="sv-SE" sz="2400" b="1" dirty="0">
                <a:latin typeface="Brandon Grotesque Medium" panose="020B0603020203060202" pitchFamily="34" charset="0"/>
              </a:rPr>
              <a:t> </a:t>
            </a:r>
            <a:r>
              <a:rPr lang="sv-SE" sz="2800" b="1" dirty="0">
                <a:latin typeface="Brandon Grotesque Medium" panose="020B0603020203060202" pitchFamily="34" charset="0"/>
              </a:rPr>
              <a:t>Region Skåne ordförande RPO neurologi</a:t>
            </a:r>
          </a:p>
        </p:txBody>
      </p:sp>
    </p:spTree>
    <p:extLst>
      <p:ext uri="{BB962C8B-B14F-4D97-AF65-F5344CB8AC3E}">
        <p14:creationId xmlns:p14="http://schemas.microsoft.com/office/powerpoint/2010/main" val="211744432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 LJUS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83B81A"/>
      </a:accent1>
      <a:accent2>
        <a:srgbClr val="1E6633"/>
      </a:accent2>
      <a:accent3>
        <a:srgbClr val="412682"/>
      </a:accent3>
      <a:accent4>
        <a:srgbClr val="FBD300"/>
      </a:accent4>
      <a:accent5>
        <a:srgbClr val="F3980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BC2B6388-CDCB-4389-ADE0-5FCEC97757FD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 MÖRK">
      <a:dk1>
        <a:sysClr val="windowText" lastClr="000000"/>
      </a:dk1>
      <a:lt1>
        <a:sysClr val="window" lastClr="FFFFFF"/>
      </a:lt1>
      <a:dk2>
        <a:srgbClr val="E13288"/>
      </a:dk2>
      <a:lt2>
        <a:srgbClr val="83B81A"/>
      </a:lt2>
      <a:accent1>
        <a:srgbClr val="009EE0"/>
      </a:accent1>
      <a:accent2>
        <a:srgbClr val="F39800"/>
      </a:accent2>
      <a:accent3>
        <a:srgbClr val="FBD300"/>
      </a:accent3>
      <a:accent4>
        <a:srgbClr val="412682"/>
      </a:accent4>
      <a:accent5>
        <a:srgbClr val="83B81A"/>
      </a:accent5>
      <a:accent6>
        <a:srgbClr val="BCB1AB"/>
      </a:accent6>
      <a:hlink>
        <a:srgbClr val="E13288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7619DAD0-3D17-4DF0-B11C-CDFABD332832}"/>
    </a:ext>
  </a:extLst>
</a:theme>
</file>

<file path=ppt/theme/theme3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2124</TotalTime>
  <Words>1275</Words>
  <Application>Microsoft Office PowerPoint</Application>
  <PresentationFormat>Bredbild</PresentationFormat>
  <Paragraphs>248</Paragraphs>
  <Slides>21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21</vt:i4>
      </vt:variant>
    </vt:vector>
  </HeadingPairs>
  <TitlesOfParts>
    <vt:vector size="31" baseType="lpstr">
      <vt:lpstr>Courier New</vt:lpstr>
      <vt:lpstr>Garamond</vt:lpstr>
      <vt:lpstr>Brandon Grotesque Bold</vt:lpstr>
      <vt:lpstr>Arial</vt:lpstr>
      <vt:lpstr>Calibri</vt:lpstr>
      <vt:lpstr>Brandon Grotesque Black</vt:lpstr>
      <vt:lpstr>Brandon Grotesque Medium</vt:lpstr>
      <vt:lpstr>Region Kronoberg ljus</vt:lpstr>
      <vt:lpstr>Region Kronoberg MÖRK</vt:lpstr>
      <vt:lpstr>Tema_sveriges_regioner_i_samverkan</vt:lpstr>
      <vt:lpstr>Kunskapsstyrning i kronoberg</vt:lpstr>
      <vt:lpstr>Hållpunkter 20 APRIL</vt:lpstr>
      <vt:lpstr>PowerPoint-presentation</vt:lpstr>
      <vt:lpstr>Regionernas beslut i korthet</vt:lpstr>
      <vt:lpstr>PowerPoint-presentation</vt:lpstr>
      <vt:lpstr>PowerPoint-presentation</vt:lpstr>
      <vt:lpstr>Var är vi och vart är vi på väg ?</vt:lpstr>
      <vt:lpstr>Vad kan du bidra med i det nationella kunskapsstyrningssystemet?</vt:lpstr>
      <vt:lpstr>PowerPoint-presentation</vt:lpstr>
      <vt:lpstr>Hur kan MG/LPO och/eller motsvarande grupper göras mer delaktiga i det nationella kunskapsstyrningssystemet?</vt:lpstr>
      <vt:lpstr>PowerPoint-presentation</vt:lpstr>
      <vt:lpstr>PowerPoint-presentation</vt:lpstr>
      <vt:lpstr>Nationellt kliniskt kunskapsstöd</vt:lpstr>
      <vt:lpstr>PowerPoint-presentation</vt:lpstr>
      <vt:lpstr>Ett ändamålsenligt kunskapsstöd</vt:lpstr>
      <vt:lpstr>PowerPoint-presentation</vt:lpstr>
      <vt:lpstr>Frågor att diskutera</vt:lpstr>
      <vt:lpstr>Diskutera 4 frågor i  grupp indelning via Bilder/Lappar</vt:lpstr>
      <vt:lpstr>PowerPoint-presentation</vt:lpstr>
      <vt:lpstr>PowerPoint-presentation</vt:lpstr>
      <vt:lpstr>Utvärdering  Vi Vill bli bättre!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Kunskapsstyrning i kronoberg</dc:title>
  <dc:creator>Bergström Olle SHV medklin läk Växjö</dc:creator>
  <cp:lastModifiedBy>Engvall Christina HSJ uppföljn o kvalitet</cp:lastModifiedBy>
  <cp:revision>70</cp:revision>
  <dcterms:created xsi:type="dcterms:W3CDTF">2022-03-21T13:11:41Z</dcterms:created>
  <dcterms:modified xsi:type="dcterms:W3CDTF">2022-06-29T08:59:44Z</dcterms:modified>
</cp:coreProperties>
</file>