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701" r:id="rId2"/>
  </p:sldMasterIdLst>
  <p:sldIdLst>
    <p:sldId id="292" r:id="rId3"/>
    <p:sldId id="281" r:id="rId4"/>
    <p:sldId id="310" r:id="rId5"/>
    <p:sldId id="305" r:id="rId6"/>
    <p:sldId id="306" r:id="rId7"/>
    <p:sldId id="307" r:id="rId8"/>
    <p:sldId id="311" r:id="rId9"/>
    <p:sldId id="312" r:id="rId10"/>
    <p:sldId id="298" r:id="rId11"/>
  </p:sldIdLst>
  <p:sldSz cx="12192000" cy="6858000"/>
  <p:notesSz cx="6858000" cy="9144000"/>
  <p:embeddedFontLst>
    <p:embeddedFont>
      <p:font typeface="Brandon Grotesque Black" panose="020B0A03020203060202" pitchFamily="34" charset="0"/>
      <p:regular r:id="rId12"/>
      <p:italic r:id="rId13"/>
    </p:embeddedFont>
    <p:embeddedFont>
      <p:font typeface="Brandon Grotesque Bold" panose="020B0803020203060202" pitchFamily="34" charset="0"/>
      <p:regular r:id="rId14"/>
      <p:italic r:id="rId15"/>
    </p:embeddedFont>
    <p:embeddedFont>
      <p:font typeface="Garamond" panose="02020404030301010803" pitchFamily="18" charset="0"/>
      <p:regular r:id="rId16"/>
      <p:bold r:id="rId17"/>
      <p:italic r:id="rId1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85" autoAdjust="0"/>
  </p:normalViewPr>
  <p:slideViewPr>
    <p:cSldViewPr snapToGrid="0" showGuides="1">
      <p:cViewPr varScale="1">
        <p:scale>
          <a:sx n="68" d="100"/>
          <a:sy n="68" d="100"/>
        </p:scale>
        <p:origin x="616" y="48"/>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104441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7409ABD3-02BD-4FCB-9A3A-2ABFAA9F161A}"/>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7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7"/>
                </a:cubicBezTo>
                <a:close/>
              </a:path>
            </a:pathLst>
          </a:cu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25802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bg1"/>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bg1"/>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8" name="Bildobjekt 7" descr="Region Kronobergs logotyp i vitt.">
            <a:extLst>
              <a:ext uri="{FF2B5EF4-FFF2-40B4-BE49-F238E27FC236}">
                <a16:creationId xmlns:a16="http://schemas.microsoft.com/office/drawing/2014/main" id="{1228A9B0-8CB1-47E6-B866-0880D1C19A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0" name="textruta 9">
            <a:extLst>
              <a:ext uri="{FF2B5EF4-FFF2-40B4-BE49-F238E27FC236}">
                <a16:creationId xmlns:a16="http://schemas.microsoft.com/office/drawing/2014/main" id="{FD1AEA6A-A199-455A-AFD4-A33A8DED6567}"/>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Infoga foto:</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Markera den grå ytan – högerklicka på musen och placera längst fram –  klicka på symbolen mitt på sliden &amp; infoga önskat foto. Placera sen fotot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längst bak så att text, tonad platta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och logo placeras överst.</a:t>
            </a:r>
          </a:p>
        </p:txBody>
      </p:sp>
    </p:spTree>
    <p:extLst>
      <p:ext uri="{BB962C8B-B14F-4D97-AF65-F5344CB8AC3E}">
        <p14:creationId xmlns:p14="http://schemas.microsoft.com/office/powerpoint/2010/main" val="920271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bg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bg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318252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bg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rgbClr val="4D4848"/>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2022-06-28</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9" r:id="rId2"/>
    <p:sldLayoutId id="2147483682" r:id="rId3"/>
    <p:sldLayoutId id="2147483698" r:id="rId4"/>
    <p:sldLayoutId id="2147483688" r:id="rId5"/>
    <p:sldLayoutId id="2147483684" r:id="rId6"/>
    <p:sldLayoutId id="2147483697" r:id="rId7"/>
    <p:sldLayoutId id="2147483690" r:id="rId8"/>
    <p:sldLayoutId id="2147483686" r:id="rId9"/>
    <p:sldLayoutId id="2147483699" r:id="rId10"/>
    <p:sldLayoutId id="2147483700" r:id="rId11"/>
    <p:sldLayoutId id="2147483685"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bg1"/>
                </a:solidFill>
              </a:defRPr>
            </a:lvl1pPr>
          </a:lstStyle>
          <a:p>
            <a:fld id="{663AC0A1-BF03-4687-BDDD-A787ED1917E4}" type="datetimeFigureOut">
              <a:rPr lang="sv-SE" smtClean="0"/>
              <a:pPr/>
              <a:t>2022-06-28</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pic>
        <p:nvPicPr>
          <p:cNvPr id="7" name="Bildobjekt 6" descr="Region Kronobergs logotyp i vitt.">
            <a:extLst>
              <a:ext uri="{FF2B5EF4-FFF2-40B4-BE49-F238E27FC236}">
                <a16:creationId xmlns:a16="http://schemas.microsoft.com/office/drawing/2014/main" id="{B1F1D716-EDCA-42CA-8CB2-2B071524859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100000"/>
        </a:lnSpc>
        <a:spcBef>
          <a:spcPct val="0"/>
        </a:spcBef>
        <a:buNone/>
        <a:defRPr sz="3800" kern="1200" cap="all" spc="140"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bg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bg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bg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bg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DBF9F0-A56C-4B6E-A94E-36FCF105008D}"/>
              </a:ext>
            </a:extLst>
          </p:cNvPr>
          <p:cNvSpPr>
            <a:spLocks noGrp="1"/>
          </p:cNvSpPr>
          <p:nvPr>
            <p:ph type="ctrTitle"/>
          </p:nvPr>
        </p:nvSpPr>
        <p:spPr>
          <a:xfrm>
            <a:off x="819151" y="1140643"/>
            <a:ext cx="5968148" cy="3384221"/>
          </a:xfrm>
        </p:spPr>
        <p:txBody>
          <a:bodyPr/>
          <a:lstStyle/>
          <a:p>
            <a:pPr algn="ctr"/>
            <a:r>
              <a:rPr lang="sv-SE" dirty="0"/>
              <a:t>Material från diskussioner</a:t>
            </a:r>
            <a:br>
              <a:rPr lang="sv-SE" dirty="0"/>
            </a:br>
            <a:r>
              <a:rPr lang="sv-SE" dirty="0"/>
              <a:t>under Workshop</a:t>
            </a:r>
          </a:p>
        </p:txBody>
      </p:sp>
      <p:sp>
        <p:nvSpPr>
          <p:cNvPr id="9" name="Underrubrik 8">
            <a:extLst>
              <a:ext uri="{FF2B5EF4-FFF2-40B4-BE49-F238E27FC236}">
                <a16:creationId xmlns:a16="http://schemas.microsoft.com/office/drawing/2014/main" id="{F0F38801-237C-446E-8EA0-B29743EE1F95}"/>
              </a:ext>
            </a:extLst>
          </p:cNvPr>
          <p:cNvSpPr>
            <a:spLocks noGrp="1"/>
          </p:cNvSpPr>
          <p:nvPr>
            <p:ph type="subTitle" idx="1"/>
          </p:nvPr>
        </p:nvSpPr>
        <p:spPr>
          <a:xfrm>
            <a:off x="819151" y="4647414"/>
            <a:ext cx="5711548" cy="631596"/>
          </a:xfrm>
        </p:spPr>
        <p:txBody>
          <a:bodyPr>
            <a:normAutofit/>
          </a:bodyPr>
          <a:lstStyle/>
          <a:p>
            <a:pPr algn="ctr"/>
            <a:r>
              <a:rPr lang="sv-SE" dirty="0"/>
              <a:t>20 april, Utvandrarnas hus</a:t>
            </a:r>
          </a:p>
        </p:txBody>
      </p:sp>
    </p:spTree>
    <p:extLst>
      <p:ext uri="{BB962C8B-B14F-4D97-AF65-F5344CB8AC3E}">
        <p14:creationId xmlns:p14="http://schemas.microsoft.com/office/powerpoint/2010/main" val="289052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9194" y="230158"/>
            <a:ext cx="10381313" cy="1117876"/>
          </a:xfrm>
        </p:spPr>
        <p:txBody>
          <a:bodyPr/>
          <a:lstStyle/>
          <a:p>
            <a:pPr algn="ctr"/>
            <a:r>
              <a:rPr lang="sv-SE" sz="3200" b="1" dirty="0">
                <a:latin typeface="Garamond" panose="02020404030301010803" pitchFamily="18" charset="0"/>
              </a:rPr>
              <a:t>Vad kan du bidra med i det nationella kunskapsstyrningssystemet</a:t>
            </a:r>
            <a:endParaRPr lang="sv-SE" sz="3200" dirty="0"/>
          </a:p>
        </p:txBody>
      </p:sp>
      <p:sp>
        <p:nvSpPr>
          <p:cNvPr id="3" name="Rektangel: rundade hörn 2">
            <a:extLst>
              <a:ext uri="{FF2B5EF4-FFF2-40B4-BE49-F238E27FC236}">
                <a16:creationId xmlns:a16="http://schemas.microsoft.com/office/drawing/2014/main" id="{6C5B437A-EB4C-40F4-80F3-46B9E5D889E5}"/>
              </a:ext>
            </a:extLst>
          </p:cNvPr>
          <p:cNvSpPr/>
          <p:nvPr/>
        </p:nvSpPr>
        <p:spPr>
          <a:xfrm>
            <a:off x="517687" y="2172535"/>
            <a:ext cx="5578313" cy="298427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tx1"/>
              </a:solidFill>
              <a:latin typeface="Garamond" panose="02020404030301010803" pitchFamily="18" charset="0"/>
            </a:endParaRPr>
          </a:p>
          <a:p>
            <a:pPr algn="ctr"/>
            <a:r>
              <a:rPr lang="sv-SE" b="1" dirty="0">
                <a:solidFill>
                  <a:schemeClr val="tx1"/>
                </a:solidFill>
                <a:latin typeface="Garamond" panose="02020404030301010803" pitchFamily="18" charset="0"/>
              </a:rPr>
              <a:t>Kunskap och erfarenhet</a:t>
            </a:r>
          </a:p>
          <a:p>
            <a:r>
              <a:rPr lang="sv-SE" sz="1400" dirty="0">
                <a:solidFill>
                  <a:schemeClr val="tx1"/>
                </a:solidFill>
                <a:latin typeface="Garamond" panose="02020404030301010803" pitchFamily="18" charset="0"/>
              </a:rPr>
              <a:t>Flera svarar att de vill och kan bidra med sina kunskaper och erfarenheter utifrån sin professions roll. Upptäcka och reagera på kunskapsluckor.</a:t>
            </a:r>
          </a:p>
          <a:p>
            <a:r>
              <a:rPr lang="sv-SE" sz="1400" dirty="0">
                <a:solidFill>
                  <a:schemeClr val="tx1"/>
                </a:solidFill>
                <a:latin typeface="Garamond" panose="02020404030301010803" pitchFamily="18" charset="0"/>
              </a:rPr>
              <a:t>Och att de vill och kan vara en del av informationskedjan mellan olika nivåer – lokalt, regionalt och nationellt.</a:t>
            </a:r>
          </a:p>
          <a:p>
            <a:r>
              <a:rPr lang="sv-SE" sz="1400" dirty="0">
                <a:solidFill>
                  <a:schemeClr val="tx1"/>
                </a:solidFill>
                <a:latin typeface="Garamond" panose="02020404030301010803" pitchFamily="18" charset="0"/>
              </a:rPr>
              <a:t>Man lyfter också områden som vikten av att omvärldsbevaka och att kunna värdera ny kunskap mot klinisk verksamhet.</a:t>
            </a:r>
          </a:p>
          <a:p>
            <a:r>
              <a:rPr lang="sv-SE" sz="1400" dirty="0">
                <a:solidFill>
                  <a:schemeClr val="tx1"/>
                </a:solidFill>
                <a:latin typeface="Garamond" panose="02020404030301010803" pitchFamily="18" charset="0"/>
              </a:rPr>
              <a:t>Vidare nämns också betydelse av kunskap som lyfter fram andra perspektiv som  t ex patientens och barnets, men även fysioterapeuternas kunskap i de olika sakområdena. </a:t>
            </a:r>
          </a:p>
          <a:p>
            <a:pPr algn="ctr"/>
            <a:r>
              <a:rPr lang="sv-SE" sz="1400" i="1" dirty="0">
                <a:solidFill>
                  <a:schemeClr val="tx1"/>
                </a:solidFill>
                <a:latin typeface="Garamond" panose="02020404030301010803" pitchFamily="18" charset="0"/>
              </a:rPr>
              <a:t>”Lyfta barnens perspektiv inom alla områden” </a:t>
            </a:r>
          </a:p>
          <a:p>
            <a:pPr algn="ctr"/>
            <a:r>
              <a:rPr lang="sv-SE" sz="1400" i="1" dirty="0">
                <a:solidFill>
                  <a:schemeClr val="tx1"/>
                </a:solidFill>
                <a:latin typeface="Garamond" panose="02020404030301010803" pitchFamily="18" charset="0"/>
              </a:rPr>
              <a:t>”Sprida kunskap i patientmötet utifrån god personkännedom”</a:t>
            </a:r>
          </a:p>
          <a:p>
            <a:endParaRPr lang="sv-SE" sz="2800" b="1" dirty="0">
              <a:solidFill>
                <a:schemeClr val="tx1"/>
              </a:solidFill>
              <a:latin typeface="Garamond" panose="02020404030301010803" pitchFamily="18" charset="0"/>
            </a:endParaRPr>
          </a:p>
        </p:txBody>
      </p:sp>
      <p:sp>
        <p:nvSpPr>
          <p:cNvPr id="4" name="Rektangel: rundade hörn 3">
            <a:extLst>
              <a:ext uri="{FF2B5EF4-FFF2-40B4-BE49-F238E27FC236}">
                <a16:creationId xmlns:a16="http://schemas.microsoft.com/office/drawing/2014/main" id="{F3451DC9-CCBA-4FCF-BE7F-518481F677F4}"/>
              </a:ext>
            </a:extLst>
          </p:cNvPr>
          <p:cNvSpPr/>
          <p:nvPr/>
        </p:nvSpPr>
        <p:spPr>
          <a:xfrm>
            <a:off x="6796725" y="1637503"/>
            <a:ext cx="3544477" cy="2463157"/>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dirty="0">
              <a:solidFill>
                <a:schemeClr val="tx1"/>
              </a:solidFill>
              <a:latin typeface="Garamond" panose="02020404030301010803" pitchFamily="18" charset="0"/>
            </a:endParaRPr>
          </a:p>
          <a:p>
            <a:pPr algn="ctr"/>
            <a:r>
              <a:rPr lang="sv-SE" b="1" dirty="0">
                <a:solidFill>
                  <a:schemeClr val="tx1"/>
                </a:solidFill>
                <a:latin typeface="Garamond" panose="02020404030301010803" pitchFamily="18" charset="0"/>
              </a:rPr>
              <a:t>Medicinska grupper</a:t>
            </a:r>
          </a:p>
          <a:p>
            <a:pPr algn="ctr"/>
            <a:r>
              <a:rPr lang="sv-SE" sz="1400" dirty="0">
                <a:solidFill>
                  <a:schemeClr val="tx1"/>
                </a:solidFill>
                <a:latin typeface="Garamond" panose="02020404030301010803" pitchFamily="18" charset="0"/>
              </a:rPr>
              <a:t>Deltagarna ansåg att ett sätt att bidra var arbetet i de medicinsk grupperna/ övriga grupper med koppling till nationellt kunskapsstyrningssystem. </a:t>
            </a:r>
          </a:p>
          <a:p>
            <a:pPr algn="ctr"/>
            <a:r>
              <a:rPr lang="sv-SE" sz="1400" dirty="0">
                <a:solidFill>
                  <a:schemeClr val="tx1"/>
                </a:solidFill>
                <a:latin typeface="Garamond" panose="02020404030301010803" pitchFamily="18" charset="0"/>
              </a:rPr>
              <a:t>Annat sätt att bidra i det nationella kunskapsstyrningssystemet var att sprida kunskapen till verksamheterna</a:t>
            </a:r>
          </a:p>
          <a:p>
            <a:pPr algn="ctr"/>
            <a:endParaRPr lang="sv-SE" b="1" dirty="0">
              <a:solidFill>
                <a:schemeClr val="tx1"/>
              </a:solidFill>
              <a:latin typeface="Garamond" panose="02020404030301010803" pitchFamily="18" charset="0"/>
            </a:endParaRPr>
          </a:p>
        </p:txBody>
      </p:sp>
      <p:sp>
        <p:nvSpPr>
          <p:cNvPr id="5" name="Rektangel: rundade hörn 4">
            <a:extLst>
              <a:ext uri="{FF2B5EF4-FFF2-40B4-BE49-F238E27FC236}">
                <a16:creationId xmlns:a16="http://schemas.microsoft.com/office/drawing/2014/main" id="{0D92F603-3F6A-4D13-A488-7DF837EAFDFC}"/>
              </a:ext>
            </a:extLst>
          </p:cNvPr>
          <p:cNvSpPr/>
          <p:nvPr/>
        </p:nvSpPr>
        <p:spPr>
          <a:xfrm>
            <a:off x="7159656" y="4390129"/>
            <a:ext cx="2818614" cy="18866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dirty="0">
              <a:solidFill>
                <a:schemeClr val="tx1"/>
              </a:solidFill>
              <a:latin typeface="Garamond" panose="02020404030301010803" pitchFamily="18" charset="0"/>
            </a:endParaRPr>
          </a:p>
          <a:p>
            <a:pPr algn="ctr"/>
            <a:r>
              <a:rPr lang="sv-SE" b="1" dirty="0">
                <a:solidFill>
                  <a:schemeClr val="tx1"/>
                </a:solidFill>
                <a:latin typeface="Garamond" panose="02020404030301010803" pitchFamily="18" charset="0"/>
              </a:rPr>
              <a:t>Nationellt arbete</a:t>
            </a:r>
          </a:p>
          <a:p>
            <a:pPr algn="ctr"/>
            <a:r>
              <a:rPr lang="sv-SE" sz="1400" dirty="0">
                <a:solidFill>
                  <a:schemeClr val="tx1"/>
                </a:solidFill>
                <a:latin typeface="Garamond" panose="02020404030301010803" pitchFamily="18" charset="0"/>
              </a:rPr>
              <a:t>Flera deltar i NAG. </a:t>
            </a:r>
          </a:p>
          <a:p>
            <a:pPr algn="ctr"/>
            <a:r>
              <a:rPr lang="sv-SE" sz="1400" dirty="0">
                <a:solidFill>
                  <a:schemeClr val="tx1"/>
                </a:solidFill>
                <a:latin typeface="Garamond" panose="02020404030301010803" pitchFamily="18" charset="0"/>
              </a:rPr>
              <a:t>Vikten av att svara på remisser lyftes och vikten av att vara aktiv i det nationella arbetet överlag.</a:t>
            </a:r>
          </a:p>
          <a:p>
            <a:pPr algn="ctr"/>
            <a:r>
              <a:rPr lang="sv-SE" sz="1400" dirty="0">
                <a:solidFill>
                  <a:schemeClr val="tx1"/>
                </a:solidFill>
                <a:latin typeface="Garamond" panose="02020404030301010803" pitchFamily="18" charset="0"/>
              </a:rPr>
              <a:t>Bevaka nya frågor där nationellt beslut och/eller införande behövs.</a:t>
            </a:r>
          </a:p>
          <a:p>
            <a:pPr algn="ctr"/>
            <a:endParaRPr lang="sv-SE" sz="1400" dirty="0">
              <a:solidFill>
                <a:schemeClr val="tx1"/>
              </a:solidFill>
              <a:latin typeface="Garamond" panose="02020404030301010803" pitchFamily="18" charset="0"/>
            </a:endParaRPr>
          </a:p>
          <a:p>
            <a:r>
              <a:rPr lang="sv-SE" dirty="0">
                <a:solidFill>
                  <a:schemeClr val="tx1"/>
                </a:solidFill>
                <a:latin typeface="Garamond" panose="02020404030301010803" pitchFamily="18" charset="0"/>
              </a:rPr>
              <a:t>  </a:t>
            </a:r>
          </a:p>
        </p:txBody>
      </p:sp>
    </p:spTree>
    <p:extLst>
      <p:ext uri="{BB962C8B-B14F-4D97-AF65-F5344CB8AC3E}">
        <p14:creationId xmlns:p14="http://schemas.microsoft.com/office/powerpoint/2010/main" val="422080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FD8E87F3-682A-4B4E-9A24-C913F8F9912B}"/>
              </a:ext>
            </a:extLst>
          </p:cNvPr>
          <p:cNvSpPr/>
          <p:nvPr/>
        </p:nvSpPr>
        <p:spPr>
          <a:xfrm>
            <a:off x="1395166" y="1329179"/>
            <a:ext cx="8408710" cy="435518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dirty="0">
              <a:solidFill>
                <a:schemeClr val="tx1"/>
              </a:solidFill>
              <a:latin typeface="Garamond" panose="02020404030301010803" pitchFamily="18" charset="0"/>
            </a:endParaRPr>
          </a:p>
          <a:p>
            <a:pPr algn="ctr"/>
            <a:r>
              <a:rPr lang="sv-SE" sz="2400" b="1" dirty="0">
                <a:solidFill>
                  <a:schemeClr val="tx1"/>
                </a:solidFill>
                <a:latin typeface="Garamond" panose="02020404030301010803" pitchFamily="18" charset="0"/>
              </a:rPr>
              <a:t>Implementering</a:t>
            </a:r>
          </a:p>
          <a:p>
            <a:pPr algn="ctr"/>
            <a:r>
              <a:rPr lang="sv-SE" sz="1600" dirty="0">
                <a:solidFill>
                  <a:schemeClr val="tx1"/>
                </a:solidFill>
                <a:latin typeface="Garamond" panose="02020404030301010803" pitchFamily="18" charset="0"/>
              </a:rPr>
              <a:t>Implementering beskrevs av många som något att bidra med och då utifrån flera perspektiv; stöd vid implementering, sprida information att det finns och var, men även med återkoppling och vid utvärdering/uppföljning.</a:t>
            </a:r>
          </a:p>
          <a:p>
            <a:pPr algn="ctr"/>
            <a:r>
              <a:rPr lang="sv-SE" sz="1600" dirty="0">
                <a:solidFill>
                  <a:schemeClr val="tx1"/>
                </a:solidFill>
                <a:latin typeface="Garamond" panose="02020404030301010803" pitchFamily="18" charset="0"/>
              </a:rPr>
              <a:t>Men flera ansåg att ett sätt att bidra var att använda/följa det nationella kunskapsstyrningssystemet i större utsträckning i den kliniska vardagen och sedan sprida den kunskapen vidare i verksamheten. </a:t>
            </a:r>
          </a:p>
          <a:p>
            <a:pPr algn="ctr"/>
            <a:r>
              <a:rPr lang="sv-SE" sz="1600" dirty="0">
                <a:solidFill>
                  <a:schemeClr val="tx1"/>
                </a:solidFill>
                <a:latin typeface="Garamond" panose="02020404030301010803" pitchFamily="18" charset="0"/>
              </a:rPr>
              <a:t>Andra nämnde vikten av att se kunskapsluckor, omvärldsbevaka, ta fram riktlinjer, men även att anpassa de lokala riktlinjerna mer mot det nationella kunskapsstödet.</a:t>
            </a:r>
          </a:p>
          <a:p>
            <a:pPr algn="ctr"/>
            <a:endParaRPr lang="sv-SE" sz="1600" dirty="0">
              <a:solidFill>
                <a:schemeClr val="tx1"/>
              </a:solidFill>
              <a:latin typeface="Garamond" panose="02020404030301010803" pitchFamily="18" charset="0"/>
            </a:endParaRPr>
          </a:p>
          <a:p>
            <a:pPr algn="ctr"/>
            <a:r>
              <a:rPr lang="sv-SE" sz="1600" dirty="0">
                <a:solidFill>
                  <a:schemeClr val="tx1"/>
                </a:solidFill>
                <a:latin typeface="Garamond" panose="02020404030301010803" pitchFamily="18" charset="0"/>
              </a:rPr>
              <a:t>Några kommentarer:</a:t>
            </a:r>
          </a:p>
          <a:p>
            <a:pPr algn="ctr"/>
            <a:r>
              <a:rPr lang="sv-SE" sz="1600" i="1" dirty="0">
                <a:solidFill>
                  <a:schemeClr val="tx1"/>
                </a:solidFill>
                <a:latin typeface="Garamond" panose="02020404030301010803" pitchFamily="18" charset="0"/>
              </a:rPr>
              <a:t>”Bidra för att implementera kunskapsunderlagen i organisationen. Vara med och utveckla en lärande organisation i vardagen”</a:t>
            </a:r>
          </a:p>
          <a:p>
            <a:pPr algn="ctr"/>
            <a:r>
              <a:rPr lang="sv-SE" sz="1600" i="1" dirty="0">
                <a:solidFill>
                  <a:schemeClr val="tx1"/>
                </a:solidFill>
                <a:latin typeface="Garamond" panose="02020404030301010803" pitchFamily="18" charset="0"/>
              </a:rPr>
              <a:t>”Att leva riktlinjerna i klinisk verklighet. Att ta befälet över den medicinska utvecklingen i våra verksamheter”</a:t>
            </a:r>
          </a:p>
          <a:p>
            <a:pPr algn="ctr"/>
            <a:endParaRPr lang="sv-SE" sz="2800" i="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81090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9194" y="122549"/>
            <a:ext cx="10381313" cy="1951348"/>
          </a:xfrm>
        </p:spPr>
        <p:txBody>
          <a:bodyPr/>
          <a:lstStyle/>
          <a:p>
            <a:pPr algn="ctr"/>
            <a:r>
              <a:rPr lang="sv-SE" sz="3200" b="1" dirty="0">
                <a:latin typeface="Garamond" panose="02020404030301010803" pitchFamily="18" charset="0"/>
              </a:rPr>
              <a:t>Hur kan MG/LPO och/eller motsvarande göras mer delaktiga i det nationella kunskapsstyrningssystemet</a:t>
            </a:r>
            <a:endParaRPr lang="sv-SE" sz="3200" dirty="0"/>
          </a:p>
        </p:txBody>
      </p:sp>
      <p:sp>
        <p:nvSpPr>
          <p:cNvPr id="2" name="Rektangel: rundade hörn 1">
            <a:extLst>
              <a:ext uri="{FF2B5EF4-FFF2-40B4-BE49-F238E27FC236}">
                <a16:creationId xmlns:a16="http://schemas.microsoft.com/office/drawing/2014/main" id="{FEEC57B9-2026-4E27-9CE3-85E026FC8777}"/>
              </a:ext>
            </a:extLst>
          </p:cNvPr>
          <p:cNvSpPr/>
          <p:nvPr/>
        </p:nvSpPr>
        <p:spPr>
          <a:xfrm>
            <a:off x="494818" y="2073897"/>
            <a:ext cx="11354675" cy="391212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2800" b="1" dirty="0">
              <a:solidFill>
                <a:schemeClr val="tx1"/>
              </a:solidFill>
              <a:latin typeface="Garamond" panose="02020404030301010803" pitchFamily="18" charset="0"/>
            </a:endParaRPr>
          </a:p>
          <a:p>
            <a:endParaRPr lang="sv-SE" sz="2800" b="1" dirty="0">
              <a:solidFill>
                <a:schemeClr val="tx1"/>
              </a:solidFill>
              <a:latin typeface="Garamond" panose="02020404030301010803" pitchFamily="18" charset="0"/>
            </a:endParaRPr>
          </a:p>
          <a:p>
            <a:endParaRPr lang="sv-SE" sz="2800" b="1" dirty="0">
              <a:solidFill>
                <a:schemeClr val="tx1"/>
              </a:solidFill>
              <a:latin typeface="Garamond" panose="02020404030301010803" pitchFamily="18" charset="0"/>
            </a:endParaRPr>
          </a:p>
          <a:p>
            <a:endParaRPr lang="sv-SE" sz="2800" b="1" dirty="0">
              <a:solidFill>
                <a:schemeClr val="tx1"/>
              </a:solidFill>
              <a:latin typeface="Garamond" panose="02020404030301010803" pitchFamily="18" charset="0"/>
            </a:endParaRPr>
          </a:p>
          <a:p>
            <a:r>
              <a:rPr lang="sv-SE" b="1" i="1" dirty="0">
                <a:solidFill>
                  <a:schemeClr val="tx1"/>
                </a:solidFill>
                <a:latin typeface="Garamond" panose="02020404030301010803" pitchFamily="18" charset="0"/>
              </a:rPr>
              <a:t>”Den betydelsefulla dialogen”</a:t>
            </a:r>
          </a:p>
          <a:p>
            <a:endParaRPr lang="sv-SE" b="1" i="1" dirty="0">
              <a:solidFill>
                <a:schemeClr val="tx1"/>
              </a:solidFill>
              <a:latin typeface="Garamond" panose="02020404030301010803" pitchFamily="18" charset="0"/>
            </a:endParaRPr>
          </a:p>
          <a:p>
            <a:pPr marL="457200" indent="-457200">
              <a:buFont typeface="Arial" panose="020B0604020202020204" pitchFamily="34" charset="0"/>
              <a:buChar char="•"/>
            </a:pPr>
            <a:r>
              <a:rPr lang="sv-SE" dirty="0">
                <a:solidFill>
                  <a:schemeClr val="tx1"/>
                </a:solidFill>
                <a:latin typeface="Garamond" panose="02020404030301010803" pitchFamily="18" charset="0"/>
              </a:rPr>
              <a:t>Förutsättningar från ledningen att vara engagerad; kompetens och tid</a:t>
            </a:r>
          </a:p>
          <a:p>
            <a:pPr marL="457200" indent="-457200">
              <a:buFont typeface="Arial" panose="020B0604020202020204" pitchFamily="34" charset="0"/>
              <a:buChar char="•"/>
            </a:pPr>
            <a:r>
              <a:rPr lang="sv-SE" dirty="0">
                <a:solidFill>
                  <a:schemeClr val="tx1"/>
                </a:solidFill>
                <a:latin typeface="Garamond" panose="02020404030301010803" pitchFamily="18" charset="0"/>
              </a:rPr>
              <a:t>Viktigt att engagera sig i regionala och nationella grupperingar</a:t>
            </a:r>
          </a:p>
          <a:p>
            <a:pPr marL="342900" indent="-342900">
              <a:buFont typeface="Arial" panose="020B0604020202020204" pitchFamily="34" charset="0"/>
              <a:buChar char="•"/>
            </a:pPr>
            <a:r>
              <a:rPr lang="sv-SE" dirty="0">
                <a:solidFill>
                  <a:schemeClr val="tx1"/>
                </a:solidFill>
                <a:latin typeface="Garamond" panose="02020404030301010803" pitchFamily="18" charset="0"/>
              </a:rPr>
              <a:t>  Viktigt med representation på alla nivåer</a:t>
            </a:r>
          </a:p>
          <a:p>
            <a:pPr marL="342900" indent="-342900">
              <a:buFont typeface="Arial" panose="020B0604020202020204" pitchFamily="34" charset="0"/>
              <a:buChar char="•"/>
            </a:pPr>
            <a:r>
              <a:rPr lang="sv-SE" dirty="0">
                <a:solidFill>
                  <a:schemeClr val="tx1"/>
                </a:solidFill>
                <a:latin typeface="Garamond" panose="02020404030301010803" pitchFamily="18" charset="0"/>
              </a:rPr>
              <a:t>  Tydligt uppdrag att bevaka sitt område</a:t>
            </a:r>
          </a:p>
          <a:p>
            <a:pPr marL="342900" indent="-342900">
              <a:buFont typeface="Arial" panose="020B0604020202020204" pitchFamily="34" charset="0"/>
              <a:buChar char="•"/>
            </a:pPr>
            <a:r>
              <a:rPr lang="sv-SE" dirty="0">
                <a:solidFill>
                  <a:schemeClr val="tx1"/>
                </a:solidFill>
                <a:latin typeface="Garamond" panose="02020404030301010803" pitchFamily="18" charset="0"/>
              </a:rPr>
              <a:t>  Viktigt med två-vägs-kommunikation, t.ex. skicka frågor och kommunicera med RPO och NPO</a:t>
            </a:r>
          </a:p>
          <a:p>
            <a:pPr marL="457200" indent="-457200">
              <a:buFont typeface="Arial" panose="020B0604020202020204" pitchFamily="34" charset="0"/>
              <a:buChar char="•"/>
            </a:pPr>
            <a:r>
              <a:rPr lang="sv-SE" dirty="0">
                <a:solidFill>
                  <a:schemeClr val="tx1"/>
                </a:solidFill>
                <a:latin typeface="Garamond" panose="02020404030301010803" pitchFamily="18" charset="0"/>
              </a:rPr>
              <a:t>Ökad dubbelriktad kommunikation</a:t>
            </a:r>
          </a:p>
          <a:p>
            <a:pPr marL="457200" indent="-457200">
              <a:buFont typeface="Arial" panose="020B0604020202020204" pitchFamily="34" charset="0"/>
              <a:buChar char="•"/>
            </a:pPr>
            <a:r>
              <a:rPr lang="sv-SE" dirty="0">
                <a:solidFill>
                  <a:schemeClr val="tx1"/>
                </a:solidFill>
                <a:latin typeface="Garamond" panose="02020404030301010803" pitchFamily="18" charset="0"/>
              </a:rPr>
              <a:t>I större utsträckning ta del av det nationella för att lättare relatera till det lokala och på så sätt uppmärksamma ev. diskrepanser.</a:t>
            </a:r>
          </a:p>
          <a:p>
            <a:pPr marL="457200" indent="-457200">
              <a:buFont typeface="Arial" panose="020B0604020202020204" pitchFamily="34" charset="0"/>
              <a:buChar char="•"/>
            </a:pPr>
            <a:r>
              <a:rPr lang="sv-SE" dirty="0">
                <a:solidFill>
                  <a:schemeClr val="tx1"/>
                </a:solidFill>
                <a:latin typeface="Garamond" panose="02020404030301010803" pitchFamily="18" charset="0"/>
              </a:rPr>
              <a:t>Att vara aktiv och involverad i remiss-fasen</a:t>
            </a:r>
          </a:p>
          <a:p>
            <a:endParaRPr lang="sv-SE" sz="2000" dirty="0">
              <a:solidFill>
                <a:schemeClr val="tx1"/>
              </a:solidFill>
              <a:latin typeface="Garamond" panose="02020404030301010803" pitchFamily="18" charset="0"/>
            </a:endParaRPr>
          </a:p>
          <a:p>
            <a:pPr marL="457200" indent="-457200">
              <a:buFont typeface="Arial" panose="020B0604020202020204" pitchFamily="34" charset="0"/>
              <a:buChar char="•"/>
            </a:pPr>
            <a:endParaRPr lang="sv-SE" sz="2000" dirty="0">
              <a:solidFill>
                <a:schemeClr val="tx1"/>
              </a:solidFill>
              <a:latin typeface="Garamond" panose="02020404030301010803" pitchFamily="18" charset="0"/>
            </a:endParaRPr>
          </a:p>
          <a:p>
            <a:pPr marL="457200" indent="-457200">
              <a:buFont typeface="Arial" panose="020B0604020202020204" pitchFamily="34" charset="0"/>
              <a:buChar char="•"/>
            </a:pPr>
            <a:endParaRPr lang="sv-SE" sz="2400" b="1" dirty="0">
              <a:solidFill>
                <a:schemeClr val="tx1"/>
              </a:solidFill>
              <a:latin typeface="Garamond" panose="02020404030301010803" pitchFamily="18" charset="0"/>
            </a:endParaRPr>
          </a:p>
          <a:p>
            <a:pPr marL="457200" indent="-457200">
              <a:buFont typeface="Arial" panose="020B0604020202020204" pitchFamily="34" charset="0"/>
              <a:buChar char="•"/>
            </a:pPr>
            <a:endParaRPr lang="sv-SE" sz="2400" b="1" dirty="0">
              <a:solidFill>
                <a:schemeClr val="tx1"/>
              </a:solidFill>
              <a:latin typeface="Garamond" panose="02020404030301010803" pitchFamily="18" charset="0"/>
            </a:endParaRPr>
          </a:p>
          <a:p>
            <a:endParaRPr lang="sv-SE" sz="2800"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81274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9194" y="311085"/>
            <a:ext cx="10381313" cy="1329179"/>
          </a:xfrm>
        </p:spPr>
        <p:txBody>
          <a:bodyPr/>
          <a:lstStyle/>
          <a:p>
            <a:pPr algn="ctr"/>
            <a:r>
              <a:rPr lang="sv-SE" sz="3200" dirty="0"/>
              <a:t>Vilka faktorer är viktigast för dig i ett nationellt kliniskt kunskapsstöd</a:t>
            </a:r>
          </a:p>
        </p:txBody>
      </p:sp>
      <p:pic>
        <p:nvPicPr>
          <p:cNvPr id="3" name="Bildobjekt 2">
            <a:extLst>
              <a:ext uri="{FF2B5EF4-FFF2-40B4-BE49-F238E27FC236}">
                <a16:creationId xmlns:a16="http://schemas.microsoft.com/office/drawing/2014/main" id="{DE468D5F-E372-42E3-B142-71F7710B6C77}"/>
              </a:ext>
            </a:extLst>
          </p:cNvPr>
          <p:cNvPicPr>
            <a:picLocks noChangeAspect="1"/>
          </p:cNvPicPr>
          <p:nvPr/>
        </p:nvPicPr>
        <p:blipFill rotWithShape="1">
          <a:blip r:embed="rId2"/>
          <a:srcRect l="22155" t="22769" r="16847" b="11939"/>
          <a:stretch/>
        </p:blipFill>
        <p:spPr>
          <a:xfrm>
            <a:off x="1898298" y="1823599"/>
            <a:ext cx="7843103" cy="4723316"/>
          </a:xfrm>
          <a:prstGeom prst="rect">
            <a:avLst/>
          </a:prstGeom>
        </p:spPr>
      </p:pic>
    </p:spTree>
    <p:extLst>
      <p:ext uri="{BB962C8B-B14F-4D97-AF65-F5344CB8AC3E}">
        <p14:creationId xmlns:p14="http://schemas.microsoft.com/office/powerpoint/2010/main" val="109761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EA847D2-5D57-4D16-8BDE-FA383CAE9A61}"/>
              </a:ext>
            </a:extLst>
          </p:cNvPr>
          <p:cNvSpPr>
            <a:spLocks noGrp="1"/>
          </p:cNvSpPr>
          <p:nvPr>
            <p:ph type="title"/>
          </p:nvPr>
        </p:nvSpPr>
        <p:spPr>
          <a:xfrm>
            <a:off x="629194" y="230157"/>
            <a:ext cx="9669600" cy="1532655"/>
          </a:xfrm>
        </p:spPr>
        <p:txBody>
          <a:bodyPr/>
          <a:lstStyle/>
          <a:p>
            <a:pPr algn="ctr"/>
            <a:r>
              <a:rPr lang="sv-SE" dirty="0"/>
              <a:t>Hur kan du använda NKK i din kliniska vardag</a:t>
            </a:r>
          </a:p>
        </p:txBody>
      </p:sp>
      <p:sp>
        <p:nvSpPr>
          <p:cNvPr id="6" name="Rektangel: rundade hörn 5">
            <a:extLst>
              <a:ext uri="{FF2B5EF4-FFF2-40B4-BE49-F238E27FC236}">
                <a16:creationId xmlns:a16="http://schemas.microsoft.com/office/drawing/2014/main" id="{2166CA26-F59D-40FA-834A-3EEE5D717785}"/>
              </a:ext>
            </a:extLst>
          </p:cNvPr>
          <p:cNvSpPr/>
          <p:nvPr/>
        </p:nvSpPr>
        <p:spPr>
          <a:xfrm>
            <a:off x="1046375" y="1762812"/>
            <a:ext cx="10058400" cy="409878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2000" dirty="0">
              <a:solidFill>
                <a:schemeClr val="tx1"/>
              </a:solidFill>
              <a:latin typeface="Garamond" panose="02020404030301010803" pitchFamily="18" charset="0"/>
            </a:endParaRPr>
          </a:p>
          <a:p>
            <a:endParaRPr lang="sv-SE" sz="2000" dirty="0">
              <a:solidFill>
                <a:schemeClr val="tx1"/>
              </a:solidFill>
              <a:latin typeface="Garamond" panose="02020404030301010803" pitchFamily="18" charset="0"/>
            </a:endParaRPr>
          </a:p>
          <a:p>
            <a:endParaRPr lang="sv-SE" sz="2000" dirty="0">
              <a:solidFill>
                <a:schemeClr val="tx1"/>
              </a:solidFill>
              <a:latin typeface="Garamond" panose="02020404030301010803" pitchFamily="18" charset="0"/>
            </a:endParaRPr>
          </a:p>
          <a:p>
            <a:r>
              <a:rPr lang="sv-SE" sz="2000" dirty="0">
                <a:solidFill>
                  <a:schemeClr val="tx1"/>
                </a:solidFill>
                <a:latin typeface="Garamond" panose="02020404030301010803" pitchFamily="18" charset="0"/>
              </a:rPr>
              <a:t>NKK anses användbart i den kliniska verksamheten och kan vara en väg till en mer jämlik vård.</a:t>
            </a:r>
          </a:p>
          <a:p>
            <a:r>
              <a:rPr lang="sv-SE" sz="2000" dirty="0">
                <a:solidFill>
                  <a:schemeClr val="tx1"/>
                </a:solidFill>
                <a:latin typeface="Garamond" panose="02020404030301010803" pitchFamily="18" charset="0"/>
              </a:rPr>
              <a:t>Men det nämns även att en förutsättning för att NKK ska kunna användas är att det utvecklas vidare i fråga om kvalitet, djup, kunskapsmängd och transparens. Som exempel: </a:t>
            </a:r>
            <a:r>
              <a:rPr lang="sv-SE" sz="2000" i="1" dirty="0">
                <a:solidFill>
                  <a:schemeClr val="tx1"/>
                </a:solidFill>
                <a:latin typeface="Garamond" panose="02020404030301010803" pitchFamily="18" charset="0"/>
              </a:rPr>
              <a:t>”en del rubriker visar inte om det riktar sig till vuxna eller barn”</a:t>
            </a:r>
          </a:p>
          <a:p>
            <a:endParaRPr lang="sv-SE" sz="1000" i="1" dirty="0">
              <a:solidFill>
                <a:schemeClr val="tx1"/>
              </a:solidFill>
              <a:latin typeface="Garamond" panose="02020404030301010803" pitchFamily="18" charset="0"/>
            </a:endParaRPr>
          </a:p>
          <a:p>
            <a:r>
              <a:rPr lang="sv-SE" sz="2000" dirty="0">
                <a:solidFill>
                  <a:schemeClr val="tx1"/>
                </a:solidFill>
                <a:latin typeface="Garamond" panose="02020404030301010803" pitchFamily="18" charset="0"/>
              </a:rPr>
              <a:t>Andra faktorer som nämns är:</a:t>
            </a:r>
          </a:p>
          <a:p>
            <a:pPr marL="342900" indent="-342900">
              <a:buFont typeface="Arial" panose="020B0604020202020204" pitchFamily="34" charset="0"/>
              <a:buChar char="•"/>
            </a:pPr>
            <a:r>
              <a:rPr lang="sv-SE" sz="2000" dirty="0">
                <a:solidFill>
                  <a:schemeClr val="tx1"/>
                </a:solidFill>
                <a:latin typeface="Garamond" panose="02020404030301010803" pitchFamily="18" charset="0"/>
              </a:rPr>
              <a:t>Vikten av att lokal information integreras i de nationella informationen</a:t>
            </a:r>
          </a:p>
          <a:p>
            <a:pPr marL="342900" indent="-342900">
              <a:buFont typeface="Arial" panose="020B0604020202020204" pitchFamily="34" charset="0"/>
              <a:buChar char="•"/>
            </a:pPr>
            <a:r>
              <a:rPr lang="sv-SE" sz="2000" dirty="0">
                <a:solidFill>
                  <a:schemeClr val="tx1"/>
                </a:solidFill>
                <a:latin typeface="Garamond" panose="02020404030301010803" pitchFamily="18" charset="0"/>
              </a:rPr>
              <a:t>Lätt att hitta och användarvänligt, samt gärna länk till journalsystemet</a:t>
            </a:r>
          </a:p>
          <a:p>
            <a:pPr marL="342900" indent="-342900">
              <a:buFont typeface="Arial" panose="020B0604020202020204" pitchFamily="34" charset="0"/>
              <a:buChar char="•"/>
            </a:pPr>
            <a:r>
              <a:rPr lang="sv-SE" sz="2000" dirty="0">
                <a:solidFill>
                  <a:schemeClr val="tx1"/>
                </a:solidFill>
                <a:latin typeface="Garamond" panose="02020404030301010803" pitchFamily="18" charset="0"/>
              </a:rPr>
              <a:t>Den behöver bli bättre anpassad till olika professioner</a:t>
            </a:r>
          </a:p>
          <a:p>
            <a:pPr marL="342900" indent="-342900">
              <a:buFont typeface="Arial" panose="020B0604020202020204" pitchFamily="34" charset="0"/>
              <a:buChar char="•"/>
            </a:pPr>
            <a:r>
              <a:rPr lang="sv-SE" sz="2000" dirty="0">
                <a:solidFill>
                  <a:schemeClr val="tx1"/>
                </a:solidFill>
                <a:latin typeface="Garamond" panose="02020404030301010803" pitchFamily="18" charset="0"/>
              </a:rPr>
              <a:t>Lämpligt att även integrera information riktat till patienten</a:t>
            </a:r>
          </a:p>
          <a:p>
            <a:endParaRPr lang="sv-SE" sz="2000" dirty="0">
              <a:solidFill>
                <a:schemeClr val="tx1"/>
              </a:solidFill>
              <a:latin typeface="Garamond" panose="02020404030301010803" pitchFamily="18" charset="0"/>
            </a:endParaRPr>
          </a:p>
          <a:p>
            <a:endParaRPr lang="sv-SE" sz="2000" dirty="0">
              <a:solidFill>
                <a:schemeClr val="tx1"/>
              </a:solidFill>
              <a:latin typeface="Garamond" panose="02020404030301010803" pitchFamily="18" charset="0"/>
            </a:endParaRPr>
          </a:p>
          <a:p>
            <a:pPr marL="342900" indent="-342900">
              <a:buFont typeface="Arial" panose="020B0604020202020204" pitchFamily="34" charset="0"/>
              <a:buChar char="•"/>
            </a:pPr>
            <a:endParaRPr lang="sv-SE" sz="2000" dirty="0">
              <a:solidFill>
                <a:schemeClr val="tx1"/>
              </a:solidFill>
              <a:latin typeface="Garamond" panose="02020404030301010803" pitchFamily="18" charset="0"/>
            </a:endParaRPr>
          </a:p>
          <a:p>
            <a:pPr marL="342900" indent="-342900" algn="ctr">
              <a:buFont typeface="Arial" panose="020B0604020202020204" pitchFamily="34" charset="0"/>
              <a:buChar char="•"/>
            </a:pPr>
            <a:endParaRPr lang="sv-SE" sz="2000" b="1" dirty="0">
              <a:solidFill>
                <a:schemeClr val="tx1"/>
              </a:solidFill>
              <a:latin typeface="Garamond" panose="02020404030301010803" pitchFamily="18" charset="0"/>
            </a:endParaRPr>
          </a:p>
        </p:txBody>
      </p:sp>
      <p:pic>
        <p:nvPicPr>
          <p:cNvPr id="4" name="Bildobjekt 3">
            <a:extLst>
              <a:ext uri="{FF2B5EF4-FFF2-40B4-BE49-F238E27FC236}">
                <a16:creationId xmlns:a16="http://schemas.microsoft.com/office/drawing/2014/main" id="{D5F7D597-F737-4E4C-A746-997AA4F27F36}"/>
              </a:ext>
            </a:extLst>
          </p:cNvPr>
          <p:cNvPicPr>
            <a:picLocks noChangeAspect="1"/>
          </p:cNvPicPr>
          <p:nvPr/>
        </p:nvPicPr>
        <p:blipFill rotWithShape="1">
          <a:blip r:embed="rId2"/>
          <a:srcRect l="5210" t="11061" r="74070" b="62577"/>
          <a:stretch/>
        </p:blipFill>
        <p:spPr>
          <a:xfrm>
            <a:off x="2538994" y="5533075"/>
            <a:ext cx="383316" cy="274322"/>
          </a:xfrm>
          <a:prstGeom prst="rect">
            <a:avLst/>
          </a:prstGeom>
        </p:spPr>
      </p:pic>
      <p:pic>
        <p:nvPicPr>
          <p:cNvPr id="2" name="Bildobjekt 1">
            <a:extLst>
              <a:ext uri="{FF2B5EF4-FFF2-40B4-BE49-F238E27FC236}">
                <a16:creationId xmlns:a16="http://schemas.microsoft.com/office/drawing/2014/main" id="{8F915E9F-0D5B-40B9-A883-02EA5A4B3BF9}"/>
              </a:ext>
            </a:extLst>
          </p:cNvPr>
          <p:cNvPicPr>
            <a:picLocks noChangeAspect="1"/>
          </p:cNvPicPr>
          <p:nvPr/>
        </p:nvPicPr>
        <p:blipFill>
          <a:blip r:embed="rId3"/>
          <a:stretch>
            <a:fillRect/>
          </a:stretch>
        </p:blipFill>
        <p:spPr>
          <a:xfrm>
            <a:off x="3065265" y="5533075"/>
            <a:ext cx="5306506" cy="693833"/>
          </a:xfrm>
          <a:prstGeom prst="rect">
            <a:avLst/>
          </a:prstGeom>
        </p:spPr>
      </p:pic>
    </p:spTree>
    <p:extLst>
      <p:ext uri="{BB962C8B-B14F-4D97-AF65-F5344CB8AC3E}">
        <p14:creationId xmlns:p14="http://schemas.microsoft.com/office/powerpoint/2010/main" val="300528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C93C1B2-216F-40E7-B3CE-883C2BCE4E1E}"/>
              </a:ext>
            </a:extLst>
          </p:cNvPr>
          <p:cNvSpPr>
            <a:spLocks noGrp="1"/>
          </p:cNvSpPr>
          <p:nvPr>
            <p:ph type="title"/>
          </p:nvPr>
        </p:nvSpPr>
        <p:spPr/>
        <p:txBody>
          <a:bodyPr/>
          <a:lstStyle/>
          <a:p>
            <a:pPr algn="ctr"/>
            <a:r>
              <a:rPr lang="sv-SE" dirty="0"/>
              <a:t>Vilka möjligheter och hinder ser du i införandet av NKK?</a:t>
            </a:r>
          </a:p>
        </p:txBody>
      </p:sp>
      <p:sp>
        <p:nvSpPr>
          <p:cNvPr id="4" name="Rektangel: rundade hörn 3">
            <a:extLst>
              <a:ext uri="{FF2B5EF4-FFF2-40B4-BE49-F238E27FC236}">
                <a16:creationId xmlns:a16="http://schemas.microsoft.com/office/drawing/2014/main" id="{94B40922-62FF-4A84-9B6D-2593E12BD34C}"/>
              </a:ext>
            </a:extLst>
          </p:cNvPr>
          <p:cNvSpPr/>
          <p:nvPr/>
        </p:nvSpPr>
        <p:spPr>
          <a:xfrm>
            <a:off x="6096000" y="2318993"/>
            <a:ext cx="5750657" cy="356333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tx1"/>
                </a:solidFill>
                <a:latin typeface="Garamond" panose="02020404030301010803" pitchFamily="18" charset="0"/>
              </a:rPr>
              <a:t>Hinder </a:t>
            </a:r>
          </a:p>
          <a:p>
            <a:pPr algn="ctr"/>
            <a:r>
              <a:rPr lang="sv-SE" dirty="0">
                <a:solidFill>
                  <a:schemeClr val="tx1"/>
                </a:solidFill>
                <a:latin typeface="Garamond" panose="02020404030301010803" pitchFamily="18" charset="0"/>
              </a:rPr>
              <a:t>Ett hinder som nämndes var att det är tids- och resurskrävande att införa ett nytt system, med risk för otydlighet i övergångsfasen. Sedan ansågs det tidskrävande med arbetet att uppdatera NKK, som behövs för användbarhet och trovärdighet.</a:t>
            </a:r>
          </a:p>
          <a:p>
            <a:pPr algn="ctr"/>
            <a:r>
              <a:rPr lang="sv-SE" dirty="0">
                <a:solidFill>
                  <a:schemeClr val="tx1"/>
                </a:solidFill>
                <a:latin typeface="Garamond" panose="02020404030301010803" pitchFamily="18" charset="0"/>
              </a:rPr>
              <a:t>Det nämndes även att det finns risk för att beslut fattas centralt med otillräcklig insyn i det lokala arbetet.</a:t>
            </a:r>
          </a:p>
        </p:txBody>
      </p:sp>
      <p:sp>
        <p:nvSpPr>
          <p:cNvPr id="5" name="Rektangel: rundade hörn 4">
            <a:extLst>
              <a:ext uri="{FF2B5EF4-FFF2-40B4-BE49-F238E27FC236}">
                <a16:creationId xmlns:a16="http://schemas.microsoft.com/office/drawing/2014/main" id="{0D35C692-4393-4F16-95FF-E8AA8D175DB2}"/>
              </a:ext>
            </a:extLst>
          </p:cNvPr>
          <p:cNvSpPr/>
          <p:nvPr/>
        </p:nvSpPr>
        <p:spPr>
          <a:xfrm>
            <a:off x="345343" y="2318994"/>
            <a:ext cx="5640678" cy="3563332"/>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tx1"/>
                </a:solidFill>
                <a:latin typeface="Garamond" panose="02020404030301010803" pitchFamily="18" charset="0"/>
              </a:rPr>
              <a:t>Möjligheter</a:t>
            </a:r>
          </a:p>
          <a:p>
            <a:pPr algn="ctr"/>
            <a:r>
              <a:rPr lang="sv-SE" dirty="0">
                <a:solidFill>
                  <a:schemeClr val="tx1"/>
                </a:solidFill>
                <a:latin typeface="Garamond" panose="02020404030301010803" pitchFamily="18" charset="0"/>
              </a:rPr>
              <a:t>Det ansågs positivt med en nationell källa med möjligheter till lokala tillägg, som alla kan använda. </a:t>
            </a:r>
          </a:p>
          <a:p>
            <a:pPr algn="ctr"/>
            <a:r>
              <a:rPr lang="sv-SE" dirty="0">
                <a:solidFill>
                  <a:schemeClr val="tx1"/>
                </a:solidFill>
                <a:latin typeface="Garamond" panose="02020404030301010803" pitchFamily="18" charset="0"/>
              </a:rPr>
              <a:t>Det som ansågs som positiva faktorer vid ett införande var att NKK ger ökad tillgänglighet, likartad information, är placerat på ett ställe, producentobundet och oberoende, samt ger ökade möjligheter till jämlik vård. </a:t>
            </a:r>
          </a:p>
          <a:p>
            <a:pPr algn="ctr"/>
            <a:r>
              <a:rPr lang="sv-SE" dirty="0">
                <a:solidFill>
                  <a:schemeClr val="tx1"/>
                </a:solidFill>
                <a:latin typeface="Garamond" panose="02020404030301010803" pitchFamily="18" charset="0"/>
              </a:rPr>
              <a:t>Även </a:t>
            </a:r>
            <a:r>
              <a:rPr lang="sv-SE">
                <a:solidFill>
                  <a:schemeClr val="tx1"/>
                </a:solidFill>
                <a:latin typeface="Garamond" panose="02020404030301010803" pitchFamily="18" charset="0"/>
              </a:rPr>
              <a:t>positivt var att </a:t>
            </a:r>
            <a:r>
              <a:rPr lang="sv-SE" dirty="0">
                <a:solidFill>
                  <a:schemeClr val="tx1"/>
                </a:solidFill>
                <a:latin typeface="Garamond" panose="02020404030301010803" pitchFamily="18" charset="0"/>
              </a:rPr>
              <a:t>det är tidssparande lokalt då inte ”egna” riktlinjer behöver utarbetas. </a:t>
            </a:r>
          </a:p>
        </p:txBody>
      </p:sp>
    </p:spTree>
    <p:extLst>
      <p:ext uri="{BB962C8B-B14F-4D97-AF65-F5344CB8AC3E}">
        <p14:creationId xmlns:p14="http://schemas.microsoft.com/office/powerpoint/2010/main" val="128441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7F2D5A6-FB52-47E0-A186-CE8BFFC4F570}"/>
              </a:ext>
            </a:extLst>
          </p:cNvPr>
          <p:cNvSpPr>
            <a:spLocks noGrp="1"/>
          </p:cNvSpPr>
          <p:nvPr>
            <p:ph type="title"/>
          </p:nvPr>
        </p:nvSpPr>
        <p:spPr/>
        <p:txBody>
          <a:bodyPr/>
          <a:lstStyle/>
          <a:p>
            <a:pPr algn="ctr"/>
            <a:r>
              <a:rPr lang="sv-SE" dirty="0"/>
              <a:t>Vilka utmaningar ser du vid användande av NKK</a:t>
            </a:r>
          </a:p>
        </p:txBody>
      </p:sp>
      <p:pic>
        <p:nvPicPr>
          <p:cNvPr id="4" name="Bildobjekt 3">
            <a:extLst>
              <a:ext uri="{FF2B5EF4-FFF2-40B4-BE49-F238E27FC236}">
                <a16:creationId xmlns:a16="http://schemas.microsoft.com/office/drawing/2014/main" id="{79AE2E14-AF60-42CC-9862-D588E8590434}"/>
              </a:ext>
            </a:extLst>
          </p:cNvPr>
          <p:cNvPicPr>
            <a:picLocks noChangeAspect="1"/>
          </p:cNvPicPr>
          <p:nvPr/>
        </p:nvPicPr>
        <p:blipFill rotWithShape="1">
          <a:blip r:embed="rId2"/>
          <a:srcRect l="12757" t="37810" r="36057" b="9940"/>
          <a:stretch/>
        </p:blipFill>
        <p:spPr>
          <a:xfrm>
            <a:off x="1508290" y="1659119"/>
            <a:ext cx="8295586" cy="4600280"/>
          </a:xfrm>
          <a:prstGeom prst="rect">
            <a:avLst/>
          </a:prstGeom>
        </p:spPr>
      </p:pic>
    </p:spTree>
    <p:extLst>
      <p:ext uri="{BB962C8B-B14F-4D97-AF65-F5344CB8AC3E}">
        <p14:creationId xmlns:p14="http://schemas.microsoft.com/office/powerpoint/2010/main" val="266169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7487"/>
      </p:ext>
    </p:extLst>
  </p:cSld>
  <p:clrMapOvr>
    <a:masterClrMapping/>
  </p:clrMapOvr>
</p:sld>
</file>

<file path=ppt/theme/theme1.xml><?xml version="1.0" encoding="utf-8"?>
<a:theme xmlns:a="http://schemas.openxmlformats.org/drawingml/2006/main" name="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2.xml><?xml version="1.0" encoding="utf-8"?>
<a:theme xmlns:a="http://schemas.openxmlformats.org/drawingml/2006/main" name="Region Kronoberg MÖRK">
  <a:themeElements>
    <a:clrScheme name="Region Kronoberg MÖRK">
      <a:dk1>
        <a:sysClr val="windowText" lastClr="000000"/>
      </a:dk1>
      <a:lt1>
        <a:sysClr val="window" lastClr="FFFFFF"/>
      </a:lt1>
      <a:dk2>
        <a:srgbClr val="E13288"/>
      </a:dk2>
      <a:lt2>
        <a:srgbClr val="83B81A"/>
      </a:lt2>
      <a:accent1>
        <a:srgbClr val="009EE0"/>
      </a:accent1>
      <a:accent2>
        <a:srgbClr val="F39800"/>
      </a:accent2>
      <a:accent3>
        <a:srgbClr val="FBD300"/>
      </a:accent3>
      <a:accent4>
        <a:srgbClr val="412682"/>
      </a:accent4>
      <a:accent5>
        <a:srgbClr val="83B81A"/>
      </a:accent5>
      <a:accent6>
        <a:srgbClr val="BCB1AB"/>
      </a:accent6>
      <a:hlink>
        <a:srgbClr val="E13288"/>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7619DAD0-3D17-4DF0-B11C-CDFABD332832}"/>
    </a:ext>
  </a:extLst>
</a:theme>
</file>

<file path=docProps/app.xml><?xml version="1.0" encoding="utf-8"?>
<Properties xmlns="http://schemas.openxmlformats.org/officeDocument/2006/extended-properties" xmlns:vt="http://schemas.openxmlformats.org/officeDocument/2006/docPropsVTypes">
  <Template>Region Kronoberg mall</Template>
  <TotalTime>346</TotalTime>
  <Words>733</Words>
  <Application>Microsoft Office PowerPoint</Application>
  <PresentationFormat>Bredbild</PresentationFormat>
  <Paragraphs>73</Paragraphs>
  <Slides>9</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9</vt:i4>
      </vt:variant>
    </vt:vector>
  </HeadingPairs>
  <TitlesOfParts>
    <vt:vector size="15" baseType="lpstr">
      <vt:lpstr>Garamond</vt:lpstr>
      <vt:lpstr>Brandon Grotesque Black</vt:lpstr>
      <vt:lpstr>Arial</vt:lpstr>
      <vt:lpstr>Brandon Grotesque Bold</vt:lpstr>
      <vt:lpstr>Region Kronoberg ljus</vt:lpstr>
      <vt:lpstr>Region Kronoberg MÖRK</vt:lpstr>
      <vt:lpstr>Material från diskussioner under Workshop</vt:lpstr>
      <vt:lpstr>Vad kan du bidra med i det nationella kunskapsstyrningssystemet</vt:lpstr>
      <vt:lpstr>PowerPoint-presentation</vt:lpstr>
      <vt:lpstr>Hur kan MG/LPO och/eller motsvarande göras mer delaktiga i det nationella kunskapsstyrningssystemet</vt:lpstr>
      <vt:lpstr>Vilka faktorer är viktigast för dig i ett nationellt kliniskt kunskapsstöd</vt:lpstr>
      <vt:lpstr>Hur kan du använda NKK i din kliniska vardag</vt:lpstr>
      <vt:lpstr>Vilka möjligheter och hinder ser du i införandet av NKK?</vt:lpstr>
      <vt:lpstr>Vilka utmaningar ser du vid användande av NKK</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 från diskussioner vid Workshop</dc:title>
  <dc:creator>Engvall Christina HSJ uppföljn o kvalitet</dc:creator>
  <cp:lastModifiedBy>Engvall Christina HSJ uppföljn o kvalitet</cp:lastModifiedBy>
  <cp:revision>74</cp:revision>
  <dcterms:created xsi:type="dcterms:W3CDTF">2022-05-17T08:32:55Z</dcterms:created>
  <dcterms:modified xsi:type="dcterms:W3CDTF">2022-06-28T13:43:01Z</dcterms:modified>
</cp:coreProperties>
</file>