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Lst>
  <p:notesMasterIdLst>
    <p:notesMasterId r:id="rId12"/>
  </p:notesMasterIdLst>
  <p:sldIdLst>
    <p:sldId id="11984" r:id="rId3"/>
    <p:sldId id="318" r:id="rId4"/>
    <p:sldId id="11988" r:id="rId5"/>
    <p:sldId id="5237" r:id="rId6"/>
    <p:sldId id="4181" r:id="rId7"/>
    <p:sldId id="11968" r:id="rId8"/>
    <p:sldId id="10666" r:id="rId9"/>
    <p:sldId id="11986" r:id="rId10"/>
    <p:sldId id="11989"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FFFF99"/>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7311" autoAdjust="0"/>
  </p:normalViewPr>
  <p:slideViewPr>
    <p:cSldViewPr snapToGrid="0" showGuides="1">
      <p:cViewPr varScale="1">
        <p:scale>
          <a:sx n="100" d="100"/>
          <a:sy n="100" d="100"/>
        </p:scale>
        <p:origin x="452" y="6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2024-08-15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1</a:t>
            </a:fld>
            <a:endParaRPr lang="sv-SE"/>
          </a:p>
        </p:txBody>
      </p:sp>
    </p:spTree>
    <p:extLst>
      <p:ext uri="{BB962C8B-B14F-4D97-AF65-F5344CB8AC3E}">
        <p14:creationId xmlns:p14="http://schemas.microsoft.com/office/powerpoint/2010/main" val="274857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4</a:t>
            </a:fld>
            <a:endParaRPr lang="sv-SE"/>
          </a:p>
        </p:txBody>
      </p:sp>
    </p:spTree>
    <p:extLst>
      <p:ext uri="{BB962C8B-B14F-4D97-AF65-F5344CB8AC3E}">
        <p14:creationId xmlns:p14="http://schemas.microsoft.com/office/powerpoint/2010/main" val="30943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Bildbeskrivning: bild av framsida papper på formellt beslut.</a:t>
            </a:r>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5</a:t>
            </a:fld>
            <a:endParaRPr lang="sv-SE"/>
          </a:p>
        </p:txBody>
      </p:sp>
    </p:spTree>
    <p:extLst>
      <p:ext uri="{BB962C8B-B14F-4D97-AF65-F5344CB8AC3E}">
        <p14:creationId xmlns:p14="http://schemas.microsoft.com/office/powerpoint/2010/main" val="5316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1567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37897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4603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2024-08-15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 id="2147483714" r:id="rId12"/>
    <p:sldLayoutId id="2147483715" r:id="rId13"/>
    <p:sldLayoutId id="2147483716" r:id="rId14"/>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2024-08-15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4708D5-2F06-D24C-BDBA-A90D7155D2E3}"/>
              </a:ext>
            </a:extLst>
          </p:cNvPr>
          <p:cNvSpPr>
            <a:spLocks noGrp="1"/>
          </p:cNvSpPr>
          <p:nvPr>
            <p:ph type="ctrTitle"/>
          </p:nvPr>
        </p:nvSpPr>
        <p:spPr>
          <a:xfrm>
            <a:off x="5486401" y="2464904"/>
            <a:ext cx="6612834" cy="2663686"/>
          </a:xfrm>
        </p:spPr>
        <p:txBody>
          <a:bodyPr/>
          <a:lstStyle/>
          <a:p>
            <a:pPr>
              <a:lnSpc>
                <a:spcPct val="150000"/>
              </a:lnSpc>
            </a:pPr>
            <a:br>
              <a:rPr lang="sv-SE" sz="3200" dirty="0"/>
            </a:br>
            <a:br>
              <a:rPr lang="sv-SE" sz="3200" dirty="0"/>
            </a:br>
            <a:br>
              <a:rPr lang="sv-SE" sz="3200" dirty="0"/>
            </a:br>
            <a:r>
              <a:rPr lang="sv-SE" sz="3200" dirty="0"/>
              <a:t>medicinska kommitténs Workshop om kvalitetsuppföljning</a:t>
            </a:r>
            <a:br>
              <a:rPr lang="sv-SE" sz="3200" dirty="0"/>
            </a:br>
            <a:br>
              <a:rPr lang="sv-SE" sz="3200" dirty="0"/>
            </a:br>
            <a:r>
              <a:rPr lang="sv-SE" sz="3200" dirty="0"/>
              <a:t>Varmt välkomna!</a:t>
            </a:r>
          </a:p>
        </p:txBody>
      </p:sp>
      <p:pic>
        <p:nvPicPr>
          <p:cNvPr id="7" name="Platshållare för bild 6" descr="Bildbeskrivning: i mitten av bilden en cirkel med orden God vård med stöd av bästa kunskap. Runt cirkeln personer som sträcker var sin arm mot mitten och håller händerna mot varandra. Personerna är vårdpersonal, patienter och forskare. ">
            <a:extLst>
              <a:ext uri="{FF2B5EF4-FFF2-40B4-BE49-F238E27FC236}">
                <a16:creationId xmlns:a16="http://schemas.microsoft.com/office/drawing/2014/main" id="{AFC2A01C-9363-3E1C-5DE2-00FBC53D0DDA}"/>
              </a:ext>
            </a:extLst>
          </p:cNvPr>
          <p:cNvPicPr>
            <a:picLocks noGrp="1" noChangeAspect="1"/>
          </p:cNvPicPr>
          <p:nvPr>
            <p:ph type="pic" sz="quarter" idx="11"/>
          </p:nvPr>
        </p:nvPicPr>
        <p:blipFill>
          <a:blip r:embed="rId3"/>
          <a:srcRect l="8158" r="8158"/>
          <a:stretch>
            <a:fillRect/>
          </a:stretch>
        </p:blipFill>
        <p:spPr>
          <a:xfrm>
            <a:off x="0" y="195732"/>
            <a:ext cx="5118824" cy="6466535"/>
          </a:xfrm>
        </p:spPr>
      </p:pic>
    </p:spTree>
    <p:extLst>
      <p:ext uri="{BB962C8B-B14F-4D97-AF65-F5344CB8AC3E}">
        <p14:creationId xmlns:p14="http://schemas.microsoft.com/office/powerpoint/2010/main" val="275411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genda di iscrizione con scrittura a mano con pennarello di colore nero,  concetto, immagine di stock | Foto Premium">
            <a:extLst>
              <a:ext uri="{FF2B5EF4-FFF2-40B4-BE49-F238E27FC236}">
                <a16:creationId xmlns:a16="http://schemas.microsoft.com/office/drawing/2014/main" id="{9E4ED208-C0EE-4AFC-AB17-6070C4DC5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68"/>
            <a:ext cx="10243930" cy="6823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BE558827-C054-4E49-9D62-AE29759AC9D5}"/>
              </a:ext>
            </a:extLst>
          </p:cNvPr>
          <p:cNvSpPr txBox="1"/>
          <p:nvPr/>
        </p:nvSpPr>
        <p:spPr>
          <a:xfrm>
            <a:off x="4543863" y="2782955"/>
            <a:ext cx="7570447" cy="3365024"/>
          </a:xfrm>
          <a:prstGeom prst="rect">
            <a:avLst/>
          </a:prstGeom>
          <a:noFill/>
        </p:spPr>
        <p:txBody>
          <a:bodyPr wrap="square" rtlCol="0">
            <a:spAutoFit/>
          </a:bodyPr>
          <a:lstStyle/>
          <a:p>
            <a:pPr>
              <a:lnSpc>
                <a:spcPct val="150000"/>
              </a:lnSpc>
            </a:pPr>
            <a:r>
              <a:rPr lang="sv-SE" dirty="0"/>
              <a:t>13.00 Välkomna – Olle Bergström, ordförande Medicinska Kommittén</a:t>
            </a:r>
          </a:p>
          <a:p>
            <a:pPr>
              <a:lnSpc>
                <a:spcPct val="150000"/>
              </a:lnSpc>
            </a:pPr>
            <a:r>
              <a:rPr lang="sv-SE" dirty="0"/>
              <a:t>13.10 Kvalitetsuppföljning – Sandra Stern, RSG uppföljning &amp; analys</a:t>
            </a:r>
          </a:p>
          <a:p>
            <a:pPr>
              <a:lnSpc>
                <a:spcPct val="150000"/>
              </a:lnSpc>
            </a:pPr>
            <a:r>
              <a:rPr lang="sv-SE" dirty="0"/>
              <a:t>13.20 Introduktion </a:t>
            </a:r>
            <a:r>
              <a:rPr lang="sv-SE" dirty="0" err="1"/>
              <a:t>world</a:t>
            </a:r>
            <a:r>
              <a:rPr lang="sv-SE" dirty="0"/>
              <a:t> café</a:t>
            </a:r>
          </a:p>
          <a:p>
            <a:pPr>
              <a:lnSpc>
                <a:spcPct val="150000"/>
              </a:lnSpc>
            </a:pPr>
            <a:r>
              <a:rPr lang="sv-SE" dirty="0"/>
              <a:t>13.30 World café</a:t>
            </a:r>
          </a:p>
          <a:p>
            <a:pPr>
              <a:lnSpc>
                <a:spcPct val="150000"/>
              </a:lnSpc>
            </a:pPr>
            <a:r>
              <a:rPr lang="sv-SE" dirty="0"/>
              <a:t>14.15 Fika</a:t>
            </a:r>
          </a:p>
          <a:p>
            <a:pPr>
              <a:lnSpc>
                <a:spcPct val="150000"/>
              </a:lnSpc>
            </a:pPr>
            <a:r>
              <a:rPr lang="sv-SE" dirty="0"/>
              <a:t>14.40 Panelsamtal. Moderator: Carina Elmqvist, forskningschef FoU.</a:t>
            </a:r>
          </a:p>
          <a:p>
            <a:pPr>
              <a:lnSpc>
                <a:spcPct val="150000"/>
              </a:lnSpc>
            </a:pPr>
            <a:r>
              <a:rPr lang="sv-SE" dirty="0"/>
              <a:t>Ca 15.30 Återkoppling från </a:t>
            </a:r>
            <a:r>
              <a:rPr lang="sv-SE" dirty="0" err="1"/>
              <a:t>world</a:t>
            </a:r>
            <a:r>
              <a:rPr lang="sv-SE" dirty="0"/>
              <a:t> café – Olle Bergström &amp; Sandra Stern</a:t>
            </a:r>
          </a:p>
          <a:p>
            <a:pPr>
              <a:lnSpc>
                <a:spcPct val="150000"/>
              </a:lnSpc>
            </a:pPr>
            <a:r>
              <a:rPr lang="sv-SE" dirty="0"/>
              <a:t>15.50 Avslutning och utvärdering</a:t>
            </a:r>
          </a:p>
        </p:txBody>
      </p:sp>
    </p:spTree>
    <p:extLst>
      <p:ext uri="{BB962C8B-B14F-4D97-AF65-F5344CB8AC3E}">
        <p14:creationId xmlns:p14="http://schemas.microsoft.com/office/powerpoint/2010/main" val="5798848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4C01B05-C578-424D-955C-F72294020932}"/>
              </a:ext>
            </a:extLst>
          </p:cNvPr>
          <p:cNvSpPr>
            <a:spLocks noGrp="1"/>
          </p:cNvSpPr>
          <p:nvPr>
            <p:ph type="title"/>
          </p:nvPr>
        </p:nvSpPr>
        <p:spPr>
          <a:xfrm>
            <a:off x="6188765" y="1171064"/>
            <a:ext cx="5711687" cy="1903442"/>
          </a:xfrm>
        </p:spPr>
        <p:txBody>
          <a:bodyPr/>
          <a:lstStyle/>
          <a:p>
            <a:r>
              <a:rPr lang="sv-SE" sz="3200" dirty="0"/>
              <a:t>Kvalitetsuppföljning</a:t>
            </a:r>
            <a:br>
              <a:rPr lang="sv-SE" sz="3200" dirty="0"/>
            </a:br>
            <a:r>
              <a:rPr lang="sv-SE" sz="3200" dirty="0"/>
              <a:t> </a:t>
            </a:r>
            <a:br>
              <a:rPr lang="sv-SE" sz="3200" dirty="0"/>
            </a:br>
            <a:r>
              <a:rPr lang="sv-SE" sz="3200" dirty="0"/>
              <a:t>Nationellt system för kunskapsstyrning</a:t>
            </a:r>
          </a:p>
        </p:txBody>
      </p:sp>
      <p:pic>
        <p:nvPicPr>
          <p:cNvPr id="6" name="Platshållare för bild 21">
            <a:extLst>
              <a:ext uri="{FF2B5EF4-FFF2-40B4-BE49-F238E27FC236}">
                <a16:creationId xmlns:a16="http://schemas.microsoft.com/office/drawing/2014/main" id="{3EE797CB-32B8-4AFE-9A2B-AF2A09503EDE}"/>
              </a:ext>
            </a:extLst>
          </p:cNvPr>
          <p:cNvPicPr>
            <a:picLocks noChangeAspect="1"/>
          </p:cNvPicPr>
          <p:nvPr/>
        </p:nvPicPr>
        <p:blipFill>
          <a:blip r:embed="rId2">
            <a:extLst>
              <a:ext uri="{28A0092B-C50C-407E-A947-70E740481C1C}">
                <a14:useLocalDpi xmlns:a14="http://schemas.microsoft.com/office/drawing/2010/main" val="0"/>
              </a:ext>
            </a:extLst>
          </a:blip>
          <a:srcRect l="25087" r="25087"/>
          <a:stretch>
            <a:fillRect/>
          </a:stretch>
        </p:blipFill>
        <p:spPr>
          <a:xfrm>
            <a:off x="0" y="0"/>
            <a:ext cx="6096000" cy="6882063"/>
          </a:xfrm>
          <a:prstGeom prst="rect">
            <a:avLst/>
          </a:prstGeom>
        </p:spPr>
      </p:pic>
    </p:spTree>
    <p:extLst>
      <p:ext uri="{BB962C8B-B14F-4D97-AF65-F5344CB8AC3E}">
        <p14:creationId xmlns:p14="http://schemas.microsoft.com/office/powerpoint/2010/main" val="326240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0A22B-F3AA-45D1-A096-134346F50258}"/>
              </a:ext>
            </a:extLst>
          </p:cNvPr>
          <p:cNvSpPr>
            <a:spLocks noGrp="1"/>
          </p:cNvSpPr>
          <p:nvPr>
            <p:ph type="sldNum" sz="quarter" idx="12"/>
          </p:nvPr>
        </p:nvSpPr>
        <p:spPr bwMode="gray">
          <a:xfrm>
            <a:off x="4713297" y="6553743"/>
            <a:ext cx="2743200" cy="365125"/>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30D80BF-074B-4E55-B5AC-841B5F35CA8C}" type="slidenum">
              <a:rPr lang="sv-SE" sz="1200" smtClean="0">
                <a:solidFill>
                  <a:prstClr val="white"/>
                </a:solidFill>
                <a:latin typeface="Calibri" panose="020F0502020204030204"/>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v-SE"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Bildobjekt 7" descr="kvinna i vårdkläder kramar en flicka i ett vårdrum, båda ler.">
            <a:extLst>
              <a:ext uri="{FF2B5EF4-FFF2-40B4-BE49-F238E27FC236}">
                <a16:creationId xmlns:a16="http://schemas.microsoft.com/office/drawing/2014/main" id="{2628A0D9-2687-4F31-BA9D-D5F9541EF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7722" y="1619652"/>
            <a:ext cx="2743200" cy="4114800"/>
          </a:xfrm>
          <a:prstGeom prst="rect">
            <a:avLst/>
          </a:prstGeom>
        </p:spPr>
      </p:pic>
      <p:sp>
        <p:nvSpPr>
          <p:cNvPr id="6" name="Rubrik 1">
            <a:extLst>
              <a:ext uri="{FF2B5EF4-FFF2-40B4-BE49-F238E27FC236}">
                <a16:creationId xmlns:a16="http://schemas.microsoft.com/office/drawing/2014/main" id="{A15DCF69-12FA-4551-9BDB-1880A53B6DE7}"/>
              </a:ext>
            </a:extLst>
          </p:cNvPr>
          <p:cNvSpPr txBox="1">
            <a:spLocks/>
          </p:cNvSpPr>
          <p:nvPr/>
        </p:nvSpPr>
        <p:spPr bwMode="gray">
          <a:xfrm>
            <a:off x="940941" y="1481464"/>
            <a:ext cx="2401212" cy="1686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77D7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srgbClr val="404040"/>
                </a:solidFill>
                <a:effectLst/>
                <a:uLnTx/>
                <a:uFillTx/>
                <a:latin typeface="Calibri" panose="020F0502020204030204"/>
                <a:ea typeface="+mj-ea"/>
                <a:cs typeface="+mj-cs"/>
              </a:rPr>
              <a:t>Vår framgång räknas i liv och jämlik hälsa </a:t>
            </a:r>
            <a:br>
              <a:rPr kumimoji="0" lang="sv-SE" sz="1800" b="1" i="0" u="none" strike="noStrike" kern="1200" cap="none" spc="0" normalizeH="0" baseline="0" noProof="0" dirty="0">
                <a:ln>
                  <a:noFill/>
                </a:ln>
                <a:solidFill>
                  <a:srgbClr val="377D7A"/>
                </a:solidFill>
                <a:effectLst/>
                <a:uLnTx/>
                <a:uFillTx/>
                <a:latin typeface="Calibri" panose="020F0502020204030204"/>
                <a:ea typeface="+mj-ea"/>
                <a:cs typeface="+mj-cs"/>
              </a:rPr>
            </a:br>
            <a:endParaRPr kumimoji="0" lang="sv-SE" sz="1800" b="1" i="0" u="none" strike="noStrike" kern="1200" cap="none" spc="0" normalizeH="0" baseline="0" noProof="0" dirty="0">
              <a:ln>
                <a:noFill/>
              </a:ln>
              <a:solidFill>
                <a:srgbClr val="377D7A"/>
              </a:solidFill>
              <a:effectLst/>
              <a:uLnTx/>
              <a:uFillTx/>
              <a:latin typeface="Calibri" panose="020F0502020204030204"/>
              <a:ea typeface="+mj-ea"/>
              <a:cs typeface="+mj-cs"/>
            </a:endParaRPr>
          </a:p>
        </p:txBody>
      </p:sp>
      <p:sp>
        <p:nvSpPr>
          <p:cNvPr id="7" name="Underrubrik 2">
            <a:extLst>
              <a:ext uri="{FF2B5EF4-FFF2-40B4-BE49-F238E27FC236}">
                <a16:creationId xmlns:a16="http://schemas.microsoft.com/office/drawing/2014/main" id="{5BE0A730-5A4E-4FA5-9B3F-B033A1C75B6B}"/>
              </a:ext>
            </a:extLst>
          </p:cNvPr>
          <p:cNvSpPr txBox="1">
            <a:spLocks/>
          </p:cNvSpPr>
          <p:nvPr/>
        </p:nvSpPr>
        <p:spPr bwMode="gray">
          <a:xfrm>
            <a:off x="1000674" y="3715513"/>
            <a:ext cx="9084266"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Tillsammans gör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vi varandra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framgångsrika!</a:t>
            </a:r>
            <a:b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Platshållare för innehåll 4">
            <a:extLst>
              <a:ext uri="{FF2B5EF4-FFF2-40B4-BE49-F238E27FC236}">
                <a16:creationId xmlns:a16="http://schemas.microsoft.com/office/drawing/2014/main" id="{4F0DA7F9-D912-43FC-A371-67AB86A4E64E}"/>
              </a:ext>
            </a:extLst>
          </p:cNvPr>
          <p:cNvSpPr>
            <a:spLocks noGrp="1"/>
          </p:cNvSpPr>
          <p:nvPr>
            <p:ph idx="1"/>
          </p:nvPr>
        </p:nvSpPr>
        <p:spPr bwMode="gray">
          <a:xfrm>
            <a:off x="6351888" y="2965319"/>
            <a:ext cx="3992789" cy="4112838"/>
          </a:xfrm>
        </p:spPr>
        <p:txBody>
          <a:bodyPr>
            <a:normAutofit/>
          </a:bodyPr>
          <a:lstStyle/>
          <a:p>
            <a:pPr marL="342900" indent="-342900">
              <a:buFont typeface="Arial" panose="020B0604020202020204" pitchFamily="34" charset="0"/>
              <a:buChar char="•"/>
            </a:pPr>
            <a:r>
              <a:rPr lang="sv-SE" sz="2000" dirty="0"/>
              <a:t>Alla invånare ska få en god, jämlik och kunskapsbaserad vård oavsett var de bor </a:t>
            </a:r>
          </a:p>
          <a:p>
            <a:pPr marL="342900" indent="-342900">
              <a:buFont typeface="Arial" panose="020B0604020202020204" pitchFamily="34" charset="0"/>
              <a:buChar char="•"/>
            </a:pPr>
            <a:r>
              <a:rPr lang="sv-SE" sz="2000" dirty="0"/>
              <a:t>Patienter, brukare och hälso- och sjukvårdens medarbetare ska vara trygga i att bästa tillgängliga kunskap används i varje </a:t>
            </a:r>
            <a:r>
              <a:rPr lang="sv-SE" sz="2000" dirty="0" err="1"/>
              <a:t>vårdmöte</a:t>
            </a:r>
            <a:r>
              <a:rPr lang="sv-SE" sz="2000" dirty="0"/>
              <a:t>. </a:t>
            </a:r>
          </a:p>
        </p:txBody>
      </p:sp>
      <p:sp>
        <p:nvSpPr>
          <p:cNvPr id="12" name="Rectangle 11">
            <a:extLst>
              <a:ext uri="{FF2B5EF4-FFF2-40B4-BE49-F238E27FC236}">
                <a16:creationId xmlns:a16="http://schemas.microsoft.com/office/drawing/2014/main" id="{4AF89189-1669-4BC0-801B-22CB72CB65A4}"/>
              </a:ext>
            </a:extLst>
          </p:cNvPr>
          <p:cNvSpPr/>
          <p:nvPr/>
        </p:nvSpPr>
        <p:spPr bwMode="gray">
          <a:xfrm>
            <a:off x="6241662" y="1123548"/>
            <a:ext cx="5123713" cy="50272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t>Målbild</a:t>
            </a:r>
          </a:p>
        </p:txBody>
      </p:sp>
      <p:sp>
        <p:nvSpPr>
          <p:cNvPr id="13" name="Rubrik 1">
            <a:extLst>
              <a:ext uri="{FF2B5EF4-FFF2-40B4-BE49-F238E27FC236}">
                <a16:creationId xmlns:a16="http://schemas.microsoft.com/office/drawing/2014/main" id="{3E1DF1E9-E82E-4B78-A2C8-5460A09B4FD2}"/>
              </a:ext>
            </a:extLst>
          </p:cNvPr>
          <p:cNvSpPr txBox="1">
            <a:spLocks/>
          </p:cNvSpPr>
          <p:nvPr/>
        </p:nvSpPr>
        <p:spPr bwMode="gray">
          <a:xfrm>
            <a:off x="6351890" y="1302542"/>
            <a:ext cx="3730473" cy="1686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77D7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srgbClr val="404040"/>
                </a:solidFill>
                <a:effectLst/>
                <a:uLnTx/>
                <a:uFillTx/>
                <a:latin typeface="Calibri" panose="020F0502020204030204"/>
                <a:ea typeface="+mj-ea"/>
                <a:cs typeface="+mj-cs"/>
              </a:rPr>
              <a:t>Tillsammans minskar vi skillnader i kvalitet och resultat!</a:t>
            </a:r>
          </a:p>
        </p:txBody>
      </p:sp>
      <p:sp>
        <p:nvSpPr>
          <p:cNvPr id="15" name="Rectangle 14">
            <a:extLst>
              <a:ext uri="{FF2B5EF4-FFF2-40B4-BE49-F238E27FC236}">
                <a16:creationId xmlns:a16="http://schemas.microsoft.com/office/drawing/2014/main" id="{B9CCE72A-D83F-4791-A043-14947E6B38D2}"/>
              </a:ext>
            </a:extLst>
          </p:cNvPr>
          <p:cNvSpPr/>
          <p:nvPr/>
        </p:nvSpPr>
        <p:spPr bwMode="gray">
          <a:xfrm>
            <a:off x="6253237" y="1256241"/>
            <a:ext cx="5089264" cy="4478211"/>
          </a:xfrm>
          <a:prstGeom prst="rect">
            <a:avLst/>
          </a:prstGeom>
          <a:no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11">
            <a:extLst>
              <a:ext uri="{FF2B5EF4-FFF2-40B4-BE49-F238E27FC236}">
                <a16:creationId xmlns:a16="http://schemas.microsoft.com/office/drawing/2014/main" id="{F4C998B3-4A9B-9CD7-551A-5663A4F3030F}"/>
              </a:ext>
            </a:extLst>
          </p:cNvPr>
          <p:cNvSpPr/>
          <p:nvPr/>
        </p:nvSpPr>
        <p:spPr bwMode="gray">
          <a:xfrm>
            <a:off x="898549" y="1116931"/>
            <a:ext cx="5123713" cy="50272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t>Vision</a:t>
            </a:r>
          </a:p>
        </p:txBody>
      </p:sp>
      <p:sp>
        <p:nvSpPr>
          <p:cNvPr id="16" name="Rectangle 14">
            <a:extLst>
              <a:ext uri="{FF2B5EF4-FFF2-40B4-BE49-F238E27FC236}">
                <a16:creationId xmlns:a16="http://schemas.microsoft.com/office/drawing/2014/main" id="{8302EAAA-39A8-5951-1F16-B5D19DBB2D1B}"/>
              </a:ext>
            </a:extLst>
          </p:cNvPr>
          <p:cNvSpPr/>
          <p:nvPr/>
        </p:nvSpPr>
        <p:spPr bwMode="gray">
          <a:xfrm>
            <a:off x="909510" y="1249624"/>
            <a:ext cx="5089264" cy="4478211"/>
          </a:xfrm>
          <a:prstGeom prst="rect">
            <a:avLst/>
          </a:prstGeom>
          <a:no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43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622CF7E-2967-DFAC-5AD8-25D2FFB7FE8F}"/>
              </a:ext>
            </a:extLst>
          </p:cNvPr>
          <p:cNvSpPr>
            <a:spLocks noGrp="1"/>
          </p:cNvSpPr>
          <p:nvPr>
            <p:ph type="ctrTitle"/>
          </p:nvPr>
        </p:nvSpPr>
        <p:spPr>
          <a:xfrm>
            <a:off x="776675" y="1870562"/>
            <a:ext cx="5232125" cy="3116875"/>
          </a:xfrm>
        </p:spPr>
        <p:txBody>
          <a:bodyPr>
            <a:normAutofit fontScale="90000"/>
          </a:bodyPr>
          <a:lstStyle/>
          <a:p>
            <a:br>
              <a:rPr lang="sv-SE" b="0" dirty="0"/>
            </a:br>
            <a:r>
              <a:rPr lang="sv-SE" dirty="0"/>
              <a:t>Alla 21 regioner har beslutat om gemensam fortsättning – utveckling av nationellt system för kunskapsstyrning</a:t>
            </a:r>
            <a:br>
              <a:rPr lang="sv-SE" dirty="0"/>
            </a:br>
            <a:br>
              <a:rPr lang="sv-SE" dirty="0"/>
            </a:br>
            <a:r>
              <a:rPr lang="sv-SE" dirty="0"/>
              <a:t>2023-2027</a:t>
            </a:r>
          </a:p>
        </p:txBody>
      </p:sp>
      <p:pic>
        <p:nvPicPr>
          <p:cNvPr id="10" name="Bildobjekt 9" descr="Bildbeskrivning: bild av framsida papper på formellt beslut.​">
            <a:extLst>
              <a:ext uri="{FF2B5EF4-FFF2-40B4-BE49-F238E27FC236}">
                <a16:creationId xmlns:a16="http://schemas.microsoft.com/office/drawing/2014/main" id="{C44FBB90-FCAC-ECCC-0D03-A5D4CD76D773}"/>
              </a:ext>
            </a:extLst>
          </p:cNvPr>
          <p:cNvPicPr>
            <a:picLocks noChangeAspect="1"/>
          </p:cNvPicPr>
          <p:nvPr/>
        </p:nvPicPr>
        <p:blipFill>
          <a:blip r:embed="rId3"/>
          <a:stretch>
            <a:fillRect/>
          </a:stretch>
        </p:blipFill>
        <p:spPr>
          <a:xfrm rot="409702">
            <a:off x="5935085" y="186261"/>
            <a:ext cx="4553361" cy="6485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07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3D7D69-10D0-72C4-3CE2-13600AA6A0E6}"/>
              </a:ext>
            </a:extLst>
          </p:cNvPr>
          <p:cNvSpPr>
            <a:spLocks noGrp="1"/>
          </p:cNvSpPr>
          <p:nvPr>
            <p:ph type="ctrTitle"/>
          </p:nvPr>
        </p:nvSpPr>
        <p:spPr>
          <a:xfrm>
            <a:off x="988742" y="931094"/>
            <a:ext cx="9144000" cy="609793"/>
          </a:xfrm>
        </p:spPr>
        <p:txBody>
          <a:bodyPr>
            <a:normAutofit fontScale="90000"/>
          </a:bodyPr>
          <a:lstStyle/>
          <a:p>
            <a:br>
              <a:rPr lang="sv-SE" dirty="0"/>
            </a:br>
            <a:r>
              <a:rPr lang="sv-SE" dirty="0"/>
              <a:t>Regionerna ska i första hand ha fokus på:</a:t>
            </a:r>
          </a:p>
        </p:txBody>
      </p:sp>
      <p:sp>
        <p:nvSpPr>
          <p:cNvPr id="5" name="Platshållare för text 4">
            <a:extLst>
              <a:ext uri="{FF2B5EF4-FFF2-40B4-BE49-F238E27FC236}">
                <a16:creationId xmlns:a16="http://schemas.microsoft.com/office/drawing/2014/main" id="{F7CE8A87-8486-5A34-7B85-1DE5CC1FB076}"/>
              </a:ext>
            </a:extLst>
          </p:cNvPr>
          <p:cNvSpPr>
            <a:spLocks noGrp="1"/>
          </p:cNvSpPr>
          <p:nvPr>
            <p:ph type="body" sz="quarter" idx="10"/>
          </p:nvPr>
        </p:nvSpPr>
        <p:spPr>
          <a:xfrm>
            <a:off x="989013" y="1736653"/>
            <a:ext cx="9144000" cy="4186238"/>
          </a:xfrm>
        </p:spPr>
        <p:txBody>
          <a:bodyPr>
            <a:normAutofit/>
          </a:bodyPr>
          <a:lstStyle/>
          <a:p>
            <a:pPr marL="342900" indent="-342900">
              <a:buFont typeface="Arial" panose="020B0604020202020204" pitchFamily="34" charset="0"/>
              <a:buChar char="•"/>
            </a:pPr>
            <a:r>
              <a:rPr lang="sv-SE" sz="2400" dirty="0"/>
              <a:t>Lokalt införande</a:t>
            </a:r>
          </a:p>
          <a:p>
            <a:pPr marL="342900" indent="-342900">
              <a:buFont typeface="Arial" panose="020B0604020202020204" pitchFamily="34" charset="0"/>
              <a:buChar char="•"/>
            </a:pPr>
            <a:r>
              <a:rPr lang="sv-SE" sz="2400" dirty="0"/>
              <a:t>Uppföljning, medicinska resultat, oönskade variationer samt effektivitet i användningen av befintliga resurser</a:t>
            </a:r>
          </a:p>
          <a:p>
            <a:pPr marL="342900" indent="-342900">
              <a:buFont typeface="Arial" panose="020B0604020202020204" pitchFamily="34" charset="0"/>
              <a:buChar char="•"/>
            </a:pPr>
            <a:r>
              <a:rPr lang="sv-SE" sz="2400" dirty="0"/>
              <a:t>Tillgängliggörande av aktuella kunskapsstöd </a:t>
            </a:r>
          </a:p>
          <a:p>
            <a:pPr marL="342900" indent="-342900">
              <a:buFont typeface="Arial" panose="020B0604020202020204" pitchFamily="34" charset="0"/>
              <a:buChar char="•"/>
            </a:pPr>
            <a:r>
              <a:rPr lang="sv-SE" sz="2400" dirty="0"/>
              <a:t>Nyttjande av patientkraften och stärka patientperspektivet</a:t>
            </a:r>
          </a:p>
          <a:p>
            <a:pPr marL="342900" indent="-342900">
              <a:buFont typeface="Arial" panose="020B0604020202020204" pitchFamily="34" charset="0"/>
              <a:buChar char="•"/>
            </a:pPr>
            <a:r>
              <a:rPr lang="sv-SE" sz="2400" dirty="0"/>
              <a:t>Samspel med kommunerna</a:t>
            </a:r>
          </a:p>
          <a:p>
            <a:pPr marL="342900" indent="-342900">
              <a:buFont typeface="Arial" panose="020B0604020202020204" pitchFamily="34" charset="0"/>
              <a:buChar char="•"/>
            </a:pPr>
            <a:r>
              <a:rPr lang="sv-SE" sz="2400" dirty="0"/>
              <a:t>Underlag till politisk ledning</a:t>
            </a:r>
          </a:p>
          <a:p>
            <a:pPr marL="342900" indent="-342900">
              <a:buFont typeface="Arial" panose="020B0604020202020204" pitchFamily="34" charset="0"/>
              <a:buChar char="•"/>
            </a:pPr>
            <a:r>
              <a:rPr lang="sv-SE" sz="2400" dirty="0"/>
              <a:t>Att utsedda representanter arbetar utifrån visionen, god vård och helhetssyn</a:t>
            </a:r>
          </a:p>
          <a:p>
            <a:endParaRPr lang="sv-SE" dirty="0"/>
          </a:p>
        </p:txBody>
      </p:sp>
      <p:sp>
        <p:nvSpPr>
          <p:cNvPr id="2" name="Rektangel: rundade hörn 1">
            <a:extLst>
              <a:ext uri="{FF2B5EF4-FFF2-40B4-BE49-F238E27FC236}">
                <a16:creationId xmlns:a16="http://schemas.microsoft.com/office/drawing/2014/main" id="{BDD07608-F94C-4B12-B147-9856C5DBEF7F}"/>
              </a:ext>
            </a:extLst>
          </p:cNvPr>
          <p:cNvSpPr/>
          <p:nvPr/>
        </p:nvSpPr>
        <p:spPr>
          <a:xfrm>
            <a:off x="776708" y="2159997"/>
            <a:ext cx="9891292" cy="9410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031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1E3642-691F-4934-ACCF-078EEDD0E7D4}"/>
              </a:ext>
            </a:extLst>
          </p:cNvPr>
          <p:cNvSpPr>
            <a:spLocks noGrp="1"/>
          </p:cNvSpPr>
          <p:nvPr>
            <p:ph type="title"/>
          </p:nvPr>
        </p:nvSpPr>
        <p:spPr>
          <a:xfrm>
            <a:off x="629194" y="237664"/>
            <a:ext cx="11010356" cy="1325563"/>
          </a:xfrm>
        </p:spPr>
        <p:txBody>
          <a:bodyPr/>
          <a:lstStyle/>
          <a:p>
            <a:r>
              <a:rPr lang="sv-SE" dirty="0"/>
              <a:t>Frågor till diskussioner i </a:t>
            </a:r>
            <a:r>
              <a:rPr lang="sv-SE" dirty="0" err="1"/>
              <a:t>world</a:t>
            </a:r>
            <a:r>
              <a:rPr lang="sv-SE" dirty="0"/>
              <a:t> café</a:t>
            </a:r>
          </a:p>
        </p:txBody>
      </p:sp>
      <p:sp>
        <p:nvSpPr>
          <p:cNvPr id="3" name="Platshållare för innehåll 2">
            <a:extLst>
              <a:ext uri="{FF2B5EF4-FFF2-40B4-BE49-F238E27FC236}">
                <a16:creationId xmlns:a16="http://schemas.microsoft.com/office/drawing/2014/main" id="{D3628312-2763-4E69-A055-3B4E928A3D37}"/>
              </a:ext>
            </a:extLst>
          </p:cNvPr>
          <p:cNvSpPr>
            <a:spLocks noGrp="1"/>
          </p:cNvSpPr>
          <p:nvPr>
            <p:ph idx="1"/>
          </p:nvPr>
        </p:nvSpPr>
        <p:spPr>
          <a:xfrm>
            <a:off x="629195" y="1563227"/>
            <a:ext cx="9614736" cy="5032375"/>
          </a:xfrm>
        </p:spPr>
        <p:txBody>
          <a:bodyPr>
            <a:normAutofit fontScale="62500" lnSpcReduction="20000"/>
          </a:bodyPr>
          <a:lstStyle/>
          <a:p>
            <a:pPr marL="514350" indent="-514350">
              <a:lnSpc>
                <a:spcPct val="160000"/>
              </a:lnSpc>
              <a:spcBef>
                <a:spcPts val="0"/>
              </a:spcBef>
              <a:buFont typeface="+mj-lt"/>
              <a:buAutoNum type="arabicPeriod"/>
            </a:pPr>
            <a:r>
              <a:rPr lang="sv-SE" sz="2600" dirty="0"/>
              <a:t>Ge exempel på hur ni följer medicinska resultat i er medicinska grupp eller i verksamheten. Hur kan vi sprida goda exempel på kvalitetsuppföljning?</a:t>
            </a:r>
          </a:p>
          <a:p>
            <a:pPr marL="514350" indent="-514350">
              <a:lnSpc>
                <a:spcPct val="160000"/>
              </a:lnSpc>
              <a:spcBef>
                <a:spcPts val="0"/>
              </a:spcBef>
              <a:buFont typeface="+mj-lt"/>
              <a:buAutoNum type="arabicPeriod"/>
            </a:pPr>
            <a:r>
              <a:rPr lang="sv-SE" sz="2600" dirty="0"/>
              <a:t>Vilka utmaningar/begränsningar ser ni kopplat till uppföljning och analys? </a:t>
            </a:r>
          </a:p>
          <a:p>
            <a:pPr marL="514350" indent="-514350">
              <a:lnSpc>
                <a:spcPct val="160000"/>
              </a:lnSpc>
              <a:spcBef>
                <a:spcPts val="0"/>
              </a:spcBef>
              <a:buFont typeface="+mj-lt"/>
              <a:buAutoNum type="arabicPeriod"/>
            </a:pPr>
            <a:r>
              <a:rPr lang="sv-SE" sz="2600" dirty="0"/>
              <a:t>Vad är oönskad variation? Och hur kan vi undersöka om vi har oönskad variation i hälso-, sjuk och tandvården? </a:t>
            </a:r>
          </a:p>
          <a:p>
            <a:pPr marL="514350" indent="-514350">
              <a:lnSpc>
                <a:spcPct val="160000"/>
              </a:lnSpc>
              <a:spcBef>
                <a:spcPts val="0"/>
              </a:spcBef>
              <a:buFont typeface="+mj-lt"/>
              <a:buAutoNum type="arabicPeriod"/>
            </a:pPr>
            <a:r>
              <a:rPr lang="sv-SE" sz="2600" dirty="0"/>
              <a:t>När och hur används kvalitetsregister i er medicinska grupp/verksamhet? Om inte; varför? </a:t>
            </a:r>
          </a:p>
          <a:p>
            <a:pPr marL="514350" indent="-514350">
              <a:lnSpc>
                <a:spcPct val="160000"/>
              </a:lnSpc>
              <a:spcBef>
                <a:spcPts val="0"/>
              </a:spcBef>
              <a:buFont typeface="+mj-lt"/>
              <a:buAutoNum type="arabicPeriod"/>
            </a:pPr>
            <a:r>
              <a:rPr lang="sv-SE" sz="2600" dirty="0"/>
              <a:t>Hur använder er medicinska grupp/verksamhet </a:t>
            </a:r>
            <a:r>
              <a:rPr lang="sv-SE" sz="2600" b="1" dirty="0" err="1"/>
              <a:t>PROM</a:t>
            </a:r>
            <a:r>
              <a:rPr lang="sv-SE" sz="2600" dirty="0" err="1"/>
              <a:t>,”Patient</a:t>
            </a:r>
            <a:r>
              <a:rPr lang="sv-SE" sz="2600" dirty="0"/>
              <a:t> </a:t>
            </a:r>
            <a:r>
              <a:rPr lang="sv-SE" sz="2600" dirty="0" err="1"/>
              <a:t>Reported</a:t>
            </a:r>
            <a:r>
              <a:rPr lang="sv-SE" sz="2600" dirty="0"/>
              <a:t> </a:t>
            </a:r>
            <a:r>
              <a:rPr lang="sv-SE" sz="2600" dirty="0" err="1"/>
              <a:t>Outcome</a:t>
            </a:r>
            <a:r>
              <a:rPr lang="sv-SE" sz="2600" dirty="0"/>
              <a:t> </a:t>
            </a:r>
            <a:r>
              <a:rPr lang="sv-SE" sz="2600" dirty="0" err="1"/>
              <a:t>Measures</a:t>
            </a:r>
            <a:r>
              <a:rPr lang="sv-SE" sz="2600" dirty="0"/>
              <a:t>” (dvs patientupplevd hälsa innan och efter intervention)  och </a:t>
            </a:r>
            <a:r>
              <a:rPr lang="sv-SE" sz="2600" b="1" dirty="0"/>
              <a:t>PREM</a:t>
            </a:r>
            <a:r>
              <a:rPr lang="sv-SE" sz="2600" dirty="0"/>
              <a:t> ”Patient </a:t>
            </a:r>
            <a:r>
              <a:rPr lang="sv-SE" sz="2600" dirty="0" err="1"/>
              <a:t>Reported</a:t>
            </a:r>
            <a:r>
              <a:rPr lang="sv-SE" sz="2600" dirty="0"/>
              <a:t> </a:t>
            </a:r>
            <a:r>
              <a:rPr lang="sv-SE" sz="2600" dirty="0" err="1"/>
              <a:t>Experience</a:t>
            </a:r>
            <a:r>
              <a:rPr lang="sv-SE" sz="2600" dirty="0"/>
              <a:t> </a:t>
            </a:r>
            <a:r>
              <a:rPr lang="sv-SE" sz="2600" dirty="0" err="1"/>
              <a:t>Measures</a:t>
            </a:r>
            <a:r>
              <a:rPr lang="sv-SE" sz="2600" dirty="0"/>
              <a:t>” (dvs patienters upplevelse av vården)? Hur kan vi i Region Kronoberg vidareutveckla användningen av PROM och PREM? </a:t>
            </a:r>
          </a:p>
          <a:p>
            <a:pPr marL="514350" indent="-514350">
              <a:lnSpc>
                <a:spcPct val="160000"/>
              </a:lnSpc>
              <a:spcBef>
                <a:spcPts val="0"/>
              </a:spcBef>
              <a:buFont typeface="+mj-lt"/>
              <a:buAutoNum type="arabicPeriod"/>
            </a:pPr>
            <a:r>
              <a:rPr lang="sv-SE" sz="2600" dirty="0"/>
              <a:t>Hur kan vi säkerställa efterlevnad av våra medicinska riktlinjer och att bästa kunskap används i varje patientmöte? </a:t>
            </a:r>
          </a:p>
          <a:p>
            <a:pPr marL="514350" indent="-514350">
              <a:lnSpc>
                <a:spcPct val="160000"/>
              </a:lnSpc>
              <a:spcBef>
                <a:spcPts val="0"/>
              </a:spcBef>
              <a:buFont typeface="+mj-lt"/>
              <a:buAutoNum type="arabicPeriod"/>
            </a:pPr>
            <a:r>
              <a:rPr lang="sv-SE" sz="2600" dirty="0"/>
              <a:t>Hur fortsätter vi att utveckla kvalitetsuppföljning i Region Kronoberg? Hur kan Medicinska kommittén/medicinska grupper/verksamhet bidra till fortsatt arbete med kvalitetsuppföljning framåt? </a:t>
            </a:r>
          </a:p>
          <a:p>
            <a:pPr marL="0" indent="0">
              <a:lnSpc>
                <a:spcPct val="160000"/>
              </a:lnSpc>
              <a:spcBef>
                <a:spcPts val="0"/>
              </a:spcBef>
              <a:buNone/>
            </a:pPr>
            <a:endParaRPr lang="sv-SE" dirty="0"/>
          </a:p>
          <a:p>
            <a:pPr marL="514350" indent="-514350">
              <a:lnSpc>
                <a:spcPct val="160000"/>
              </a:lnSpc>
              <a:spcBef>
                <a:spcPts val="0"/>
              </a:spcBef>
              <a:buFont typeface="+mj-lt"/>
              <a:buAutoNum type="arabicPeriod"/>
            </a:pPr>
            <a:endParaRPr lang="sv-SE" dirty="0"/>
          </a:p>
          <a:p>
            <a:pPr marL="0" indent="0">
              <a:lnSpc>
                <a:spcPct val="160000"/>
              </a:lnSpc>
              <a:spcBef>
                <a:spcPts val="0"/>
              </a:spcBef>
              <a:buNone/>
            </a:pPr>
            <a:endParaRPr lang="sv-SE" dirty="0"/>
          </a:p>
          <a:p>
            <a:pPr marL="0" indent="0">
              <a:lnSpc>
                <a:spcPct val="160000"/>
              </a:lnSpc>
              <a:spcBef>
                <a:spcPts val="0"/>
              </a:spcBef>
              <a:buNone/>
            </a:pPr>
            <a:endParaRPr lang="sv-SE" dirty="0"/>
          </a:p>
          <a:p>
            <a:pPr marL="514350" indent="-514350">
              <a:lnSpc>
                <a:spcPct val="160000"/>
              </a:lnSpc>
              <a:spcBef>
                <a:spcPts val="0"/>
              </a:spcBef>
              <a:buFont typeface="+mj-lt"/>
              <a:buAutoNum type="arabicPeriod"/>
            </a:pPr>
            <a:endParaRPr lang="sv-SE" dirty="0"/>
          </a:p>
          <a:p>
            <a:pPr>
              <a:lnSpc>
                <a:spcPct val="160000"/>
              </a:lnSpc>
            </a:pPr>
            <a:endParaRPr lang="sv-SE" dirty="0"/>
          </a:p>
        </p:txBody>
      </p:sp>
    </p:spTree>
    <p:extLst>
      <p:ext uri="{BB962C8B-B14F-4D97-AF65-F5344CB8AC3E}">
        <p14:creationId xmlns:p14="http://schemas.microsoft.com/office/powerpoint/2010/main" val="205222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älsodata i kvalitetsregister ska komma till större nytta •  E-hälsomyndigheten">
            <a:extLst>
              <a:ext uri="{FF2B5EF4-FFF2-40B4-BE49-F238E27FC236}">
                <a16:creationId xmlns:a16="http://schemas.microsoft.com/office/drawing/2014/main" id="{1D82AED8-1338-409A-874D-8BBCA5206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347" y="3466577"/>
            <a:ext cx="5688653" cy="3161266"/>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3E1D92B5-B62A-4F2E-B6E2-E16CE13E8FE9}"/>
              </a:ext>
            </a:extLst>
          </p:cNvPr>
          <p:cNvSpPr>
            <a:spLocks noGrp="1"/>
          </p:cNvSpPr>
          <p:nvPr>
            <p:ph sz="quarter" idx="11"/>
          </p:nvPr>
        </p:nvSpPr>
        <p:spPr>
          <a:xfrm>
            <a:off x="628648" y="1719263"/>
            <a:ext cx="6673299" cy="4039853"/>
          </a:xfrm>
        </p:spPr>
        <p:txBody>
          <a:bodyPr/>
          <a:lstStyle/>
          <a:p>
            <a:pPr marL="0" indent="0">
              <a:buNone/>
            </a:pPr>
            <a:r>
              <a:rPr lang="sv-SE" u="sng" dirty="0"/>
              <a:t>Moderator: </a:t>
            </a:r>
          </a:p>
          <a:p>
            <a:pPr marL="0" indent="0">
              <a:buNone/>
            </a:pPr>
            <a:r>
              <a:rPr lang="sv-SE" dirty="0"/>
              <a:t>Carina Elmqvist</a:t>
            </a:r>
          </a:p>
          <a:p>
            <a:pPr marL="0" indent="0">
              <a:buNone/>
            </a:pPr>
            <a:endParaRPr lang="sv-SE" dirty="0"/>
          </a:p>
          <a:p>
            <a:pPr marL="0" indent="0">
              <a:buNone/>
            </a:pPr>
            <a:r>
              <a:rPr lang="sv-SE" u="sng" dirty="0"/>
              <a:t>Paneldeltagare: </a:t>
            </a:r>
          </a:p>
          <a:p>
            <a:pPr marL="0" indent="0">
              <a:buNone/>
            </a:pPr>
            <a:r>
              <a:rPr lang="sv-SE" dirty="0"/>
              <a:t>Maria Boström – </a:t>
            </a:r>
            <a:r>
              <a:rPr lang="sv-SE" dirty="0" err="1"/>
              <a:t>RiksSår</a:t>
            </a:r>
            <a:endParaRPr lang="sv-SE" dirty="0"/>
          </a:p>
          <a:p>
            <a:pPr marL="0" indent="0">
              <a:buNone/>
            </a:pPr>
            <a:r>
              <a:rPr lang="sv-SE" dirty="0"/>
              <a:t>Pär Lindgren – Svenska Intensivvårdsregistret (SIR)</a:t>
            </a:r>
          </a:p>
          <a:p>
            <a:pPr marL="0" indent="0">
              <a:buNone/>
            </a:pPr>
            <a:r>
              <a:rPr lang="sv-SE" dirty="0" err="1"/>
              <a:t>Yasir</a:t>
            </a:r>
            <a:r>
              <a:rPr lang="sv-SE" dirty="0"/>
              <a:t> </a:t>
            </a:r>
            <a:r>
              <a:rPr lang="sv-SE" dirty="0" err="1"/>
              <a:t>Mahdi</a:t>
            </a:r>
            <a:r>
              <a:rPr lang="sv-SE" dirty="0"/>
              <a:t> – Nationella Diabetesregistret (NDR)</a:t>
            </a:r>
          </a:p>
          <a:p>
            <a:pPr marL="0" indent="0">
              <a:buNone/>
            </a:pPr>
            <a:r>
              <a:rPr lang="sv-SE" dirty="0"/>
              <a:t>Helene Reimertz – Svenska palliativregistret</a:t>
            </a:r>
          </a:p>
          <a:p>
            <a:pPr marL="0" indent="0">
              <a:buNone/>
            </a:pPr>
            <a:endParaRPr lang="sv-SE" dirty="0"/>
          </a:p>
        </p:txBody>
      </p:sp>
      <p:sp>
        <p:nvSpPr>
          <p:cNvPr id="3" name="Rubrik 2">
            <a:extLst>
              <a:ext uri="{FF2B5EF4-FFF2-40B4-BE49-F238E27FC236}">
                <a16:creationId xmlns:a16="http://schemas.microsoft.com/office/drawing/2014/main" id="{208FCA64-E493-473D-8031-91125828E6A6}"/>
              </a:ext>
            </a:extLst>
          </p:cNvPr>
          <p:cNvSpPr>
            <a:spLocks noGrp="1"/>
          </p:cNvSpPr>
          <p:nvPr>
            <p:ph type="title"/>
          </p:nvPr>
        </p:nvSpPr>
        <p:spPr/>
        <p:txBody>
          <a:bodyPr/>
          <a:lstStyle/>
          <a:p>
            <a:r>
              <a:rPr lang="sv-SE" dirty="0"/>
              <a:t>Panelsamtal om kvalitetsregister</a:t>
            </a:r>
          </a:p>
        </p:txBody>
      </p:sp>
    </p:spTree>
    <p:extLst>
      <p:ext uri="{BB962C8B-B14F-4D97-AF65-F5344CB8AC3E}">
        <p14:creationId xmlns:p14="http://schemas.microsoft.com/office/powerpoint/2010/main" val="4255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1BC22DC-03D3-464A-9F60-2ED9FB02F57F}"/>
              </a:ext>
            </a:extLst>
          </p:cNvPr>
          <p:cNvGrpSpPr/>
          <p:nvPr/>
        </p:nvGrpSpPr>
        <p:grpSpPr>
          <a:xfrm>
            <a:off x="0" y="0"/>
            <a:ext cx="12192000" cy="6858000"/>
            <a:chOff x="4876800" y="1109868"/>
            <a:chExt cx="7315200" cy="4114800"/>
          </a:xfrm>
        </p:grpSpPr>
        <p:pic>
          <p:nvPicPr>
            <p:cNvPr id="3078" name="Picture 6" descr="How To Write a Thank You Message for Attending an Event">
              <a:extLst>
                <a:ext uri="{FF2B5EF4-FFF2-40B4-BE49-F238E27FC236}">
                  <a16:creationId xmlns:a16="http://schemas.microsoft.com/office/drawing/2014/main" id="{BE32CDD1-67CD-4CBB-BA97-7BEE09E19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09868"/>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75BB55D9-B94E-4240-8BB3-0F3AB8321F10}"/>
                </a:ext>
              </a:extLst>
            </p:cNvPr>
            <p:cNvSpPr txBox="1"/>
            <p:nvPr/>
          </p:nvSpPr>
          <p:spPr>
            <a:xfrm>
              <a:off x="6096000" y="2459504"/>
              <a:ext cx="4876799" cy="1495794"/>
            </a:xfrm>
            <a:prstGeom prst="rect">
              <a:avLst/>
            </a:prstGeom>
            <a:solidFill>
              <a:schemeClr val="tx1"/>
            </a:solidFill>
          </p:spPr>
          <p:txBody>
            <a:bodyPr wrap="square" rtlCol="0">
              <a:spAutoFit/>
            </a:bodyPr>
            <a:lstStyle/>
            <a:p>
              <a:r>
                <a:rPr lang="sv-SE" sz="9600" dirty="0">
                  <a:solidFill>
                    <a:schemeClr val="bg1"/>
                  </a:solidFill>
                  <a:latin typeface="Bradley Hand ITC" panose="03070402050302030203" pitchFamily="66" charset="0"/>
                </a:rPr>
                <a:t>Tack för idag</a:t>
              </a:r>
            </a:p>
            <a:p>
              <a:r>
                <a:rPr lang="sv-SE" sz="6000" dirty="0"/>
                <a:t>!</a:t>
              </a:r>
            </a:p>
          </p:txBody>
        </p:sp>
      </p:grpSp>
    </p:spTree>
    <p:extLst>
      <p:ext uri="{BB962C8B-B14F-4D97-AF65-F5344CB8AC3E}">
        <p14:creationId xmlns:p14="http://schemas.microsoft.com/office/powerpoint/2010/main" val="2132929340"/>
      </p:ext>
    </p:extLst>
  </p:cSld>
  <p:clrMapOvr>
    <a:masterClrMapping/>
  </p:clrMapOvr>
</p:sld>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487</TotalTime>
  <Words>442</Words>
  <Application>Microsoft Office PowerPoint</Application>
  <PresentationFormat>Bredbild</PresentationFormat>
  <Paragraphs>56</Paragraphs>
  <Slides>9</Slides>
  <Notes>3</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9</vt:i4>
      </vt:variant>
    </vt:vector>
  </HeadingPairs>
  <TitlesOfParts>
    <vt:vector size="16" baseType="lpstr">
      <vt:lpstr>Arial</vt:lpstr>
      <vt:lpstr>Bradley Hand ITC</vt:lpstr>
      <vt:lpstr>Brandon Grotesque Black</vt:lpstr>
      <vt:lpstr>Brandon Grotesque Bold</vt:lpstr>
      <vt:lpstr>Calibri</vt:lpstr>
      <vt:lpstr>Region Kronoberg ljus</vt:lpstr>
      <vt:lpstr>Region Kronoberg MÖRK</vt:lpstr>
      <vt:lpstr>   medicinska kommitténs Workshop om kvalitetsuppföljning  Varmt välkomna!</vt:lpstr>
      <vt:lpstr>PowerPoint-presentation</vt:lpstr>
      <vt:lpstr>Kvalitetsuppföljning   Nationellt system för kunskapsstyrning</vt:lpstr>
      <vt:lpstr>PowerPoint-presentation</vt:lpstr>
      <vt:lpstr> Alla 21 regioner har beslutat om gemensam fortsättning – utveckling av nationellt system för kunskapsstyrning  2023-2027</vt:lpstr>
      <vt:lpstr> Regionerna ska i första hand ha fokus på:</vt:lpstr>
      <vt:lpstr>Frågor till diskussioner i world café</vt:lpstr>
      <vt:lpstr>Panelsamtal om kvalitetsregister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Stern Sandra HSJ uppföljn o kvalitet</dc:creator>
  <cp:lastModifiedBy>Engvall Christina HSJ uppföljn o kvalitet</cp:lastModifiedBy>
  <cp:revision>18</cp:revision>
  <dcterms:created xsi:type="dcterms:W3CDTF">2023-08-28T08:42:50Z</dcterms:created>
  <dcterms:modified xsi:type="dcterms:W3CDTF">2024-08-15T11:09:51Z</dcterms:modified>
</cp:coreProperties>
</file>