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260" r:id="rId2"/>
    <p:sldId id="259" r:id="rId3"/>
    <p:sldId id="261" r:id="rId4"/>
    <p:sldId id="263" r:id="rId5"/>
    <p:sldId id="264" r:id="rId6"/>
    <p:sldId id="333" r:id="rId7"/>
    <p:sldId id="4214" r:id="rId8"/>
    <p:sldId id="4215" r:id="rId9"/>
    <p:sldId id="282" r:id="rId10"/>
    <p:sldId id="3934" r:id="rId11"/>
    <p:sldId id="433" r:id="rId12"/>
    <p:sldId id="434" r:id="rId13"/>
    <p:sldId id="423" r:id="rId14"/>
    <p:sldId id="425" r:id="rId15"/>
    <p:sldId id="424" r:id="rId16"/>
    <p:sldId id="426" r:id="rId17"/>
    <p:sldId id="427" r:id="rId18"/>
    <p:sldId id="428" r:id="rId19"/>
    <p:sldId id="430" r:id="rId20"/>
    <p:sldId id="431" r:id="rId21"/>
    <p:sldId id="432" r:id="rId22"/>
    <p:sldId id="3935" r:id="rId23"/>
    <p:sldId id="422" r:id="rId24"/>
    <p:sldId id="435" r:id="rId25"/>
    <p:sldId id="3936" r:id="rId26"/>
    <p:sldId id="1117" r:id="rId27"/>
    <p:sldId id="4143" r:id="rId28"/>
    <p:sldId id="4178" r:id="rId29"/>
    <p:sldId id="4113" r:id="rId30"/>
    <p:sldId id="4114" r:id="rId31"/>
    <p:sldId id="4211" r:id="rId32"/>
    <p:sldId id="4213" r:id="rId33"/>
    <p:sldId id="4115" r:id="rId34"/>
    <p:sldId id="4116" r:id="rId35"/>
    <p:sldId id="4117" r:id="rId36"/>
    <p:sldId id="4118" r:id="rId37"/>
    <p:sldId id="4119" r:id="rId38"/>
    <p:sldId id="4202" r:id="rId39"/>
    <p:sldId id="4212" r:id="rId40"/>
    <p:sldId id="4144" r:id="rId41"/>
    <p:sldId id="276" r:id="rId42"/>
    <p:sldId id="305" r:id="rId43"/>
    <p:sldId id="304" r:id="rId44"/>
    <p:sldId id="306" r:id="rId45"/>
    <p:sldId id="290" r:id="rId46"/>
    <p:sldId id="275" r:id="rId47"/>
    <p:sldId id="289" r:id="rId48"/>
    <p:sldId id="291" r:id="rId49"/>
    <p:sldId id="256" r:id="rId50"/>
    <p:sldId id="307" r:id="rId51"/>
    <p:sldId id="352" r:id="rId52"/>
    <p:sldId id="353" r:id="rId53"/>
    <p:sldId id="354" r:id="rId54"/>
    <p:sldId id="580" r:id="rId55"/>
    <p:sldId id="987" r:id="rId56"/>
    <p:sldId id="991" r:id="rId57"/>
    <p:sldId id="516" r:id="rId58"/>
    <p:sldId id="3932" r:id="rId59"/>
    <p:sldId id="3931" r:id="rId60"/>
    <p:sldId id="417" r:id="rId61"/>
    <p:sldId id="418" r:id="rId62"/>
    <p:sldId id="504" r:id="rId63"/>
    <p:sldId id="360" r:id="rId64"/>
    <p:sldId id="968" r:id="rId65"/>
    <p:sldId id="3933" r:id="rId66"/>
    <p:sldId id="406" r:id="rId67"/>
    <p:sldId id="262" r:id="rId6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96D8B-927B-45A3-9121-D834BB592821}" type="doc">
      <dgm:prSet loTypeId="urn:microsoft.com/office/officeart/2005/8/layout/lProcess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sv-SE"/>
        </a:p>
      </dgm:t>
    </dgm:pt>
    <dgm:pt modelId="{F07B5180-8241-45DF-98D2-683B005B1266}">
      <dgm:prSet phldrT="[Text]"/>
      <dgm:spPr/>
      <dgm:t>
        <a:bodyPr/>
        <a:lstStyle/>
        <a:p>
          <a:r>
            <a:rPr lang="sv-SE" dirty="0"/>
            <a:t>RSG Kvalitetsregister</a:t>
          </a:r>
        </a:p>
      </dgm:t>
    </dgm:pt>
    <dgm:pt modelId="{1A65CADC-A2D6-46C0-818A-6DDEC870D8C5}" type="parTrans" cxnId="{199B3668-8100-4FE8-A111-55C9F3BA61C9}">
      <dgm:prSet/>
      <dgm:spPr/>
      <dgm:t>
        <a:bodyPr/>
        <a:lstStyle/>
        <a:p>
          <a:endParaRPr lang="sv-SE"/>
        </a:p>
      </dgm:t>
    </dgm:pt>
    <dgm:pt modelId="{A36E3E92-A498-4F09-A496-06E2F1B13ED1}" type="sibTrans" cxnId="{199B3668-8100-4FE8-A111-55C9F3BA61C9}">
      <dgm:prSet/>
      <dgm:spPr/>
      <dgm:t>
        <a:bodyPr/>
        <a:lstStyle/>
        <a:p>
          <a:endParaRPr lang="sv-SE"/>
        </a:p>
      </dgm:t>
    </dgm:pt>
    <dgm:pt modelId="{459D74AE-B3E0-4E61-9FF3-42395FE3F882}">
      <dgm:prSet phldrT="[Text]"/>
      <dgm:spPr/>
      <dgm:t>
        <a:bodyPr/>
        <a:lstStyle/>
        <a:p>
          <a:r>
            <a:rPr lang="sv-SE" dirty="0"/>
            <a:t>Anneli </a:t>
          </a:r>
          <a:r>
            <a:rPr lang="sv-SE" dirty="0" err="1"/>
            <a:t>Roubert</a:t>
          </a:r>
          <a:endParaRPr lang="sv-SE" dirty="0"/>
        </a:p>
      </dgm:t>
    </dgm:pt>
    <dgm:pt modelId="{639AC985-EA79-4CD0-85C7-C811CC5E0CDA}" type="parTrans" cxnId="{6094C8C3-86C6-4AD1-89B1-DE0A3A9B2674}">
      <dgm:prSet/>
      <dgm:spPr/>
      <dgm:t>
        <a:bodyPr/>
        <a:lstStyle/>
        <a:p>
          <a:endParaRPr lang="sv-SE"/>
        </a:p>
      </dgm:t>
    </dgm:pt>
    <dgm:pt modelId="{AC3BB891-8392-4132-A2D5-234EC64D5610}" type="sibTrans" cxnId="{6094C8C3-86C6-4AD1-89B1-DE0A3A9B2674}">
      <dgm:prSet/>
      <dgm:spPr/>
      <dgm:t>
        <a:bodyPr/>
        <a:lstStyle/>
        <a:p>
          <a:endParaRPr lang="sv-SE"/>
        </a:p>
      </dgm:t>
    </dgm:pt>
    <dgm:pt modelId="{825C8224-4584-4584-9145-A546B43E39BA}">
      <dgm:prSet phldrT="[Text]"/>
      <dgm:spPr/>
      <dgm:t>
        <a:bodyPr/>
        <a:lstStyle/>
        <a:p>
          <a:r>
            <a:rPr lang="sv-SE" dirty="0"/>
            <a:t>RSG Medicinteknik</a:t>
          </a:r>
        </a:p>
      </dgm:t>
    </dgm:pt>
    <dgm:pt modelId="{64932653-426B-4996-A758-67F0C5D0674E}" type="parTrans" cxnId="{AE85FBB2-2128-4A5E-B9AE-7CA2EB2A0E7F}">
      <dgm:prSet/>
      <dgm:spPr/>
      <dgm:t>
        <a:bodyPr/>
        <a:lstStyle/>
        <a:p>
          <a:endParaRPr lang="sv-SE"/>
        </a:p>
      </dgm:t>
    </dgm:pt>
    <dgm:pt modelId="{389B2450-59B7-45E0-9EC3-2921F010D768}" type="sibTrans" cxnId="{AE85FBB2-2128-4A5E-B9AE-7CA2EB2A0E7F}">
      <dgm:prSet/>
      <dgm:spPr/>
      <dgm:t>
        <a:bodyPr/>
        <a:lstStyle/>
        <a:p>
          <a:endParaRPr lang="sv-SE"/>
        </a:p>
      </dgm:t>
    </dgm:pt>
    <dgm:pt modelId="{FA78A0D5-1135-454B-8824-135CF73CC07D}">
      <dgm:prSet phldrT="[Text]"/>
      <dgm:spPr/>
      <dgm:t>
        <a:bodyPr/>
        <a:lstStyle/>
        <a:p>
          <a:r>
            <a:rPr lang="sv-SE" dirty="0"/>
            <a:t>Ulrika Sandberg</a:t>
          </a:r>
        </a:p>
      </dgm:t>
    </dgm:pt>
    <dgm:pt modelId="{1B09AB0C-647E-40C9-B568-C426FBD7914B}" type="parTrans" cxnId="{4B88C207-BB72-4461-AB70-351F30600388}">
      <dgm:prSet/>
      <dgm:spPr/>
      <dgm:t>
        <a:bodyPr/>
        <a:lstStyle/>
        <a:p>
          <a:endParaRPr lang="sv-SE"/>
        </a:p>
      </dgm:t>
    </dgm:pt>
    <dgm:pt modelId="{C1C6A0F5-04C7-4CEA-BBA1-184709DEE55B}" type="sibTrans" cxnId="{4B88C207-BB72-4461-AB70-351F30600388}">
      <dgm:prSet/>
      <dgm:spPr/>
      <dgm:t>
        <a:bodyPr/>
        <a:lstStyle/>
        <a:p>
          <a:endParaRPr lang="sv-SE"/>
        </a:p>
      </dgm:t>
    </dgm:pt>
    <dgm:pt modelId="{732B273A-B34B-4C85-B3CD-F2C718C72458}">
      <dgm:prSet phldrT="[Text]"/>
      <dgm:spPr/>
      <dgm:t>
        <a:bodyPr/>
        <a:lstStyle/>
        <a:p>
          <a:r>
            <a:rPr lang="sv-SE" dirty="0"/>
            <a:t>RSG Patientsäkerhet</a:t>
          </a:r>
        </a:p>
      </dgm:t>
    </dgm:pt>
    <dgm:pt modelId="{99935BBB-6B59-4678-BC96-D0EB44E63090}" type="parTrans" cxnId="{B0B254DF-A350-430C-905B-68664E307267}">
      <dgm:prSet/>
      <dgm:spPr/>
      <dgm:t>
        <a:bodyPr/>
        <a:lstStyle/>
        <a:p>
          <a:endParaRPr lang="sv-SE"/>
        </a:p>
      </dgm:t>
    </dgm:pt>
    <dgm:pt modelId="{C33F6DF2-BC73-4DF5-A018-7BF5C609D431}" type="sibTrans" cxnId="{B0B254DF-A350-430C-905B-68664E307267}">
      <dgm:prSet/>
      <dgm:spPr/>
      <dgm:t>
        <a:bodyPr/>
        <a:lstStyle/>
        <a:p>
          <a:endParaRPr lang="sv-SE"/>
        </a:p>
      </dgm:t>
    </dgm:pt>
    <dgm:pt modelId="{D3613DAF-8FCD-4409-986A-260C722B10E3}">
      <dgm:prSet phldrT="[Text]"/>
      <dgm:spPr/>
      <dgm:t>
        <a:bodyPr/>
        <a:lstStyle/>
        <a:p>
          <a:r>
            <a:rPr lang="sv-SE" dirty="0"/>
            <a:t>Pär Lindgren (ordf.)</a:t>
          </a:r>
        </a:p>
      </dgm:t>
    </dgm:pt>
    <dgm:pt modelId="{3E919A42-BD6C-4AD8-A8AA-7227E6F3AAA4}" type="parTrans" cxnId="{E762E046-AB87-4145-9523-55BD7108B8A1}">
      <dgm:prSet/>
      <dgm:spPr/>
      <dgm:t>
        <a:bodyPr/>
        <a:lstStyle/>
        <a:p>
          <a:endParaRPr lang="sv-SE"/>
        </a:p>
      </dgm:t>
    </dgm:pt>
    <dgm:pt modelId="{712A11BE-2506-4E50-9990-7004F1B28CC3}" type="sibTrans" cxnId="{E762E046-AB87-4145-9523-55BD7108B8A1}">
      <dgm:prSet/>
      <dgm:spPr/>
      <dgm:t>
        <a:bodyPr/>
        <a:lstStyle/>
        <a:p>
          <a:endParaRPr lang="sv-SE"/>
        </a:p>
      </dgm:t>
    </dgm:pt>
    <dgm:pt modelId="{C6FEEBAC-2624-466D-9BDB-81EC778EF90A}">
      <dgm:prSet phldrT="[Text]"/>
      <dgm:spPr/>
      <dgm:t>
        <a:bodyPr/>
        <a:lstStyle/>
        <a:p>
          <a:r>
            <a:rPr lang="sv-SE" dirty="0"/>
            <a:t>Zandra </a:t>
          </a:r>
          <a:r>
            <a:rPr lang="sv-SE" dirty="0" err="1"/>
            <a:t>Anivike</a:t>
          </a:r>
          <a:endParaRPr lang="sv-SE" dirty="0"/>
        </a:p>
      </dgm:t>
    </dgm:pt>
    <dgm:pt modelId="{0C28F7A3-5CA2-40AF-B5F0-F788064B9369}" type="parTrans" cxnId="{64C644DB-B3AB-465E-AA0C-888E0B484186}">
      <dgm:prSet/>
      <dgm:spPr/>
      <dgm:t>
        <a:bodyPr/>
        <a:lstStyle/>
        <a:p>
          <a:endParaRPr lang="sv-SE"/>
        </a:p>
      </dgm:t>
    </dgm:pt>
    <dgm:pt modelId="{DB7B88EE-4980-48D7-BCAE-11E672241983}" type="sibTrans" cxnId="{64C644DB-B3AB-465E-AA0C-888E0B484186}">
      <dgm:prSet/>
      <dgm:spPr/>
      <dgm:t>
        <a:bodyPr/>
        <a:lstStyle/>
        <a:p>
          <a:endParaRPr lang="sv-SE"/>
        </a:p>
      </dgm:t>
    </dgm:pt>
    <dgm:pt modelId="{74E8DDBA-2779-4E2F-A054-DD14328E5C33}">
      <dgm:prSet/>
      <dgm:spPr/>
      <dgm:t>
        <a:bodyPr/>
        <a:lstStyle/>
        <a:p>
          <a:r>
            <a:rPr lang="sv-SE" dirty="0"/>
            <a:t>RSG Stöd för utveckling</a:t>
          </a:r>
        </a:p>
      </dgm:t>
    </dgm:pt>
    <dgm:pt modelId="{57AF55A7-0A4B-46A8-8DE9-1097A7F4AF15}" type="parTrans" cxnId="{2F075B48-9AEF-4185-9339-1B6D562C23E2}">
      <dgm:prSet/>
      <dgm:spPr/>
      <dgm:t>
        <a:bodyPr/>
        <a:lstStyle/>
        <a:p>
          <a:endParaRPr lang="sv-SE"/>
        </a:p>
      </dgm:t>
    </dgm:pt>
    <dgm:pt modelId="{B17E2471-657F-4788-A2A2-D1A4520C022C}" type="sibTrans" cxnId="{2F075B48-9AEF-4185-9339-1B6D562C23E2}">
      <dgm:prSet/>
      <dgm:spPr/>
      <dgm:t>
        <a:bodyPr/>
        <a:lstStyle/>
        <a:p>
          <a:endParaRPr lang="sv-SE"/>
        </a:p>
      </dgm:t>
    </dgm:pt>
    <dgm:pt modelId="{1AE62A2C-E0D0-4EB2-85F3-799CCBB422ED}">
      <dgm:prSet/>
      <dgm:spPr/>
      <dgm:t>
        <a:bodyPr/>
        <a:lstStyle/>
        <a:p>
          <a:r>
            <a:rPr lang="sv-SE" dirty="0"/>
            <a:t>Frida Holm Johansson</a:t>
          </a:r>
        </a:p>
      </dgm:t>
    </dgm:pt>
    <dgm:pt modelId="{E6866A8E-12EF-496C-B01C-22F518651D5D}" type="parTrans" cxnId="{AFE4B530-14C1-429E-8569-A10966E18427}">
      <dgm:prSet/>
      <dgm:spPr/>
      <dgm:t>
        <a:bodyPr/>
        <a:lstStyle/>
        <a:p>
          <a:endParaRPr lang="sv-SE"/>
        </a:p>
      </dgm:t>
    </dgm:pt>
    <dgm:pt modelId="{1A757DDF-BA13-452C-895D-E344A6D23F34}" type="sibTrans" cxnId="{AFE4B530-14C1-429E-8569-A10966E18427}">
      <dgm:prSet/>
      <dgm:spPr/>
      <dgm:t>
        <a:bodyPr/>
        <a:lstStyle/>
        <a:p>
          <a:endParaRPr lang="sv-SE"/>
        </a:p>
      </dgm:t>
    </dgm:pt>
    <dgm:pt modelId="{C837AA26-8EB1-4C61-8FF9-5D91BCDE086C}">
      <dgm:prSet/>
      <dgm:spPr/>
      <dgm:t>
        <a:bodyPr/>
        <a:lstStyle/>
        <a:p>
          <a:r>
            <a:rPr lang="sv-SE" dirty="0"/>
            <a:t>RSG Uppföljning och analys</a:t>
          </a:r>
        </a:p>
      </dgm:t>
    </dgm:pt>
    <dgm:pt modelId="{9BE04EFC-29C3-4A86-9BD4-68CA5C6F634D}" type="parTrans" cxnId="{DFF168EA-0CC3-437D-8D4B-980719F0D211}">
      <dgm:prSet/>
      <dgm:spPr/>
      <dgm:t>
        <a:bodyPr/>
        <a:lstStyle/>
        <a:p>
          <a:endParaRPr lang="sv-SE"/>
        </a:p>
      </dgm:t>
    </dgm:pt>
    <dgm:pt modelId="{88B6391F-DBE4-4EF8-8254-5FD49D05D1BF}" type="sibTrans" cxnId="{DFF168EA-0CC3-437D-8D4B-980719F0D211}">
      <dgm:prSet/>
      <dgm:spPr/>
      <dgm:t>
        <a:bodyPr/>
        <a:lstStyle/>
        <a:p>
          <a:endParaRPr lang="sv-SE"/>
        </a:p>
      </dgm:t>
    </dgm:pt>
    <dgm:pt modelId="{F0EE2A21-16AD-4F1E-ABDD-19008502006E}">
      <dgm:prSet/>
      <dgm:spPr/>
      <dgm:t>
        <a:bodyPr/>
        <a:lstStyle/>
        <a:p>
          <a:r>
            <a:rPr lang="sv-SE" dirty="0"/>
            <a:t>Sandra Stern (ordf.)</a:t>
          </a:r>
        </a:p>
      </dgm:t>
    </dgm:pt>
    <dgm:pt modelId="{68C7894E-9B68-4CA1-BCF7-2942794B43A3}" type="parTrans" cxnId="{2436722C-AC6F-49CF-A8C7-CBF72F9779AF}">
      <dgm:prSet/>
      <dgm:spPr/>
      <dgm:t>
        <a:bodyPr/>
        <a:lstStyle/>
        <a:p>
          <a:endParaRPr lang="sv-SE"/>
        </a:p>
      </dgm:t>
    </dgm:pt>
    <dgm:pt modelId="{F2E787FE-C083-4282-8E9A-A581C1790130}" type="sibTrans" cxnId="{2436722C-AC6F-49CF-A8C7-CBF72F9779AF}">
      <dgm:prSet/>
      <dgm:spPr/>
      <dgm:t>
        <a:bodyPr/>
        <a:lstStyle/>
        <a:p>
          <a:endParaRPr lang="sv-SE"/>
        </a:p>
      </dgm:t>
    </dgm:pt>
    <dgm:pt modelId="{13706779-DDB8-410A-807B-0A8DFC28FE87}">
      <dgm:prSet/>
      <dgm:spPr/>
      <dgm:t>
        <a:bodyPr/>
        <a:lstStyle/>
        <a:p>
          <a:r>
            <a:rPr lang="sv-SE" dirty="0"/>
            <a:t>Thomas Frisk</a:t>
          </a:r>
        </a:p>
      </dgm:t>
    </dgm:pt>
    <dgm:pt modelId="{4E40FCAE-2C13-43EA-9374-31A5400792BB}" type="parTrans" cxnId="{DA31FB28-A57A-49A2-90EA-A3D39A81A3ED}">
      <dgm:prSet/>
      <dgm:spPr/>
      <dgm:t>
        <a:bodyPr/>
        <a:lstStyle/>
        <a:p>
          <a:endParaRPr lang="sv-SE"/>
        </a:p>
      </dgm:t>
    </dgm:pt>
    <dgm:pt modelId="{43A42E11-83CC-4945-B72B-6331EDC49E80}" type="sibTrans" cxnId="{DA31FB28-A57A-49A2-90EA-A3D39A81A3ED}">
      <dgm:prSet/>
      <dgm:spPr/>
      <dgm:t>
        <a:bodyPr/>
        <a:lstStyle/>
        <a:p>
          <a:endParaRPr lang="sv-SE"/>
        </a:p>
      </dgm:t>
    </dgm:pt>
    <dgm:pt modelId="{5977AB7D-CCA0-4E95-9551-6B044C5F29CA}" type="pres">
      <dgm:prSet presAssocID="{86D96D8B-927B-45A3-9121-D834BB592821}" presName="theList" presStyleCnt="0">
        <dgm:presLayoutVars>
          <dgm:dir/>
          <dgm:animLvl val="lvl"/>
          <dgm:resizeHandles val="exact"/>
        </dgm:presLayoutVars>
      </dgm:prSet>
      <dgm:spPr/>
    </dgm:pt>
    <dgm:pt modelId="{531BFAFC-2144-429F-A6E9-1323F287D73B}" type="pres">
      <dgm:prSet presAssocID="{F07B5180-8241-45DF-98D2-683B005B1266}" presName="compNode" presStyleCnt="0"/>
      <dgm:spPr/>
    </dgm:pt>
    <dgm:pt modelId="{2A93B50C-57E1-4585-9BF8-0A19E81DCF09}" type="pres">
      <dgm:prSet presAssocID="{F07B5180-8241-45DF-98D2-683B005B1266}" presName="aNode" presStyleLbl="bgShp" presStyleIdx="0" presStyleCnt="5"/>
      <dgm:spPr/>
    </dgm:pt>
    <dgm:pt modelId="{BA040B03-6737-4905-BFFB-EB40075D54CE}" type="pres">
      <dgm:prSet presAssocID="{F07B5180-8241-45DF-98D2-683B005B1266}" presName="textNode" presStyleLbl="bgShp" presStyleIdx="0" presStyleCnt="5"/>
      <dgm:spPr/>
    </dgm:pt>
    <dgm:pt modelId="{203C99CF-E133-464D-952C-63531F0A349B}" type="pres">
      <dgm:prSet presAssocID="{F07B5180-8241-45DF-98D2-683B005B1266}" presName="compChildNode" presStyleCnt="0"/>
      <dgm:spPr/>
    </dgm:pt>
    <dgm:pt modelId="{C630AC89-FC53-442C-B670-2457D9CBC647}" type="pres">
      <dgm:prSet presAssocID="{F07B5180-8241-45DF-98D2-683B005B1266}" presName="theInnerList" presStyleCnt="0"/>
      <dgm:spPr/>
    </dgm:pt>
    <dgm:pt modelId="{F1EE960A-590F-452E-8845-BB49F967961D}" type="pres">
      <dgm:prSet presAssocID="{459D74AE-B3E0-4E61-9FF3-42395FE3F882}" presName="childNode" presStyleLbl="node1" presStyleIdx="0" presStyleCnt="7" custScaleY="40740">
        <dgm:presLayoutVars>
          <dgm:bulletEnabled val="1"/>
        </dgm:presLayoutVars>
      </dgm:prSet>
      <dgm:spPr/>
    </dgm:pt>
    <dgm:pt modelId="{1CBD09E8-81D3-4A76-8111-45453E0E0C7C}" type="pres">
      <dgm:prSet presAssocID="{F07B5180-8241-45DF-98D2-683B005B1266}" presName="aSpace" presStyleCnt="0"/>
      <dgm:spPr/>
    </dgm:pt>
    <dgm:pt modelId="{AD6CF0A2-A883-4092-8286-2942D992BF2A}" type="pres">
      <dgm:prSet presAssocID="{825C8224-4584-4584-9145-A546B43E39BA}" presName="compNode" presStyleCnt="0"/>
      <dgm:spPr/>
    </dgm:pt>
    <dgm:pt modelId="{269461E8-BA57-4EFB-B7FA-66F3F91143D3}" type="pres">
      <dgm:prSet presAssocID="{825C8224-4584-4584-9145-A546B43E39BA}" presName="aNode" presStyleLbl="bgShp" presStyleIdx="1" presStyleCnt="5"/>
      <dgm:spPr/>
    </dgm:pt>
    <dgm:pt modelId="{455B69AB-92C9-4A22-915A-4D89CD984E93}" type="pres">
      <dgm:prSet presAssocID="{825C8224-4584-4584-9145-A546B43E39BA}" presName="textNode" presStyleLbl="bgShp" presStyleIdx="1" presStyleCnt="5"/>
      <dgm:spPr/>
    </dgm:pt>
    <dgm:pt modelId="{A486C68E-DD90-43E4-8E73-1345F433DFCB}" type="pres">
      <dgm:prSet presAssocID="{825C8224-4584-4584-9145-A546B43E39BA}" presName="compChildNode" presStyleCnt="0"/>
      <dgm:spPr/>
    </dgm:pt>
    <dgm:pt modelId="{80E04754-1E9D-4F88-8544-36BBC802CD54}" type="pres">
      <dgm:prSet presAssocID="{825C8224-4584-4584-9145-A546B43E39BA}" presName="theInnerList" presStyleCnt="0"/>
      <dgm:spPr/>
    </dgm:pt>
    <dgm:pt modelId="{CD6F1810-C61B-4E77-88BD-DE3AE9A770D8}" type="pres">
      <dgm:prSet presAssocID="{FA78A0D5-1135-454B-8824-135CF73CC07D}" presName="childNode" presStyleLbl="node1" presStyleIdx="1" presStyleCnt="7" custScaleY="43750">
        <dgm:presLayoutVars>
          <dgm:bulletEnabled val="1"/>
        </dgm:presLayoutVars>
      </dgm:prSet>
      <dgm:spPr/>
    </dgm:pt>
    <dgm:pt modelId="{60C88718-5A23-4A3E-B513-A767B53F3379}" type="pres">
      <dgm:prSet presAssocID="{825C8224-4584-4584-9145-A546B43E39BA}" presName="aSpace" presStyleCnt="0"/>
      <dgm:spPr/>
    </dgm:pt>
    <dgm:pt modelId="{F475AFBB-85B3-4384-BF3D-823A14FF41B5}" type="pres">
      <dgm:prSet presAssocID="{732B273A-B34B-4C85-B3CD-F2C718C72458}" presName="compNode" presStyleCnt="0"/>
      <dgm:spPr/>
    </dgm:pt>
    <dgm:pt modelId="{B56D4CF7-3252-4E29-97CC-D9A8E86A4387}" type="pres">
      <dgm:prSet presAssocID="{732B273A-B34B-4C85-B3CD-F2C718C72458}" presName="aNode" presStyleLbl="bgShp" presStyleIdx="2" presStyleCnt="5"/>
      <dgm:spPr/>
    </dgm:pt>
    <dgm:pt modelId="{4BFEC68F-96C5-43A6-9DB5-5E10CB742D6D}" type="pres">
      <dgm:prSet presAssocID="{732B273A-B34B-4C85-B3CD-F2C718C72458}" presName="textNode" presStyleLbl="bgShp" presStyleIdx="2" presStyleCnt="5"/>
      <dgm:spPr/>
    </dgm:pt>
    <dgm:pt modelId="{DF3847F6-F0AA-4B48-B2F6-216BF541DBA7}" type="pres">
      <dgm:prSet presAssocID="{732B273A-B34B-4C85-B3CD-F2C718C72458}" presName="compChildNode" presStyleCnt="0"/>
      <dgm:spPr/>
    </dgm:pt>
    <dgm:pt modelId="{07F28733-3B38-42FD-98FE-EC80E43E5755}" type="pres">
      <dgm:prSet presAssocID="{732B273A-B34B-4C85-B3CD-F2C718C72458}" presName="theInnerList" presStyleCnt="0"/>
      <dgm:spPr/>
    </dgm:pt>
    <dgm:pt modelId="{B681EB4F-81DE-4002-8FDE-E89C52629482}" type="pres">
      <dgm:prSet presAssocID="{D3613DAF-8FCD-4409-986A-260C722B10E3}" presName="childNode" presStyleLbl="node1" presStyleIdx="2" presStyleCnt="7">
        <dgm:presLayoutVars>
          <dgm:bulletEnabled val="1"/>
        </dgm:presLayoutVars>
      </dgm:prSet>
      <dgm:spPr/>
    </dgm:pt>
    <dgm:pt modelId="{7FB9C3B6-5DB5-48EF-B4DE-1190069D227E}" type="pres">
      <dgm:prSet presAssocID="{D3613DAF-8FCD-4409-986A-260C722B10E3}" presName="aSpace2" presStyleCnt="0"/>
      <dgm:spPr/>
    </dgm:pt>
    <dgm:pt modelId="{312AFCCB-3344-452A-A76A-CA3722D623E5}" type="pres">
      <dgm:prSet presAssocID="{C6FEEBAC-2624-466D-9BDB-81EC778EF90A}" presName="childNode" presStyleLbl="node1" presStyleIdx="3" presStyleCnt="7">
        <dgm:presLayoutVars>
          <dgm:bulletEnabled val="1"/>
        </dgm:presLayoutVars>
      </dgm:prSet>
      <dgm:spPr/>
    </dgm:pt>
    <dgm:pt modelId="{EC4C98E8-FA6A-40DF-866E-6CBCCEB22DE4}" type="pres">
      <dgm:prSet presAssocID="{732B273A-B34B-4C85-B3CD-F2C718C72458}" presName="aSpace" presStyleCnt="0"/>
      <dgm:spPr/>
    </dgm:pt>
    <dgm:pt modelId="{6FBDAC9F-67E9-4F57-AFB3-C50C66E92454}" type="pres">
      <dgm:prSet presAssocID="{74E8DDBA-2779-4E2F-A054-DD14328E5C33}" presName="compNode" presStyleCnt="0"/>
      <dgm:spPr/>
    </dgm:pt>
    <dgm:pt modelId="{3762B08C-0222-42B7-ABF8-D6CD6BD1F06D}" type="pres">
      <dgm:prSet presAssocID="{74E8DDBA-2779-4E2F-A054-DD14328E5C33}" presName="aNode" presStyleLbl="bgShp" presStyleIdx="3" presStyleCnt="5"/>
      <dgm:spPr/>
    </dgm:pt>
    <dgm:pt modelId="{8F751E8A-9AFE-4DFA-9334-8AEB39AC4EA4}" type="pres">
      <dgm:prSet presAssocID="{74E8DDBA-2779-4E2F-A054-DD14328E5C33}" presName="textNode" presStyleLbl="bgShp" presStyleIdx="3" presStyleCnt="5"/>
      <dgm:spPr/>
    </dgm:pt>
    <dgm:pt modelId="{58376D41-1E3A-4269-BB24-664F2DB09B0A}" type="pres">
      <dgm:prSet presAssocID="{74E8DDBA-2779-4E2F-A054-DD14328E5C33}" presName="compChildNode" presStyleCnt="0"/>
      <dgm:spPr/>
    </dgm:pt>
    <dgm:pt modelId="{EA5DE2FD-ED79-400E-B4BE-C5433F08569C}" type="pres">
      <dgm:prSet presAssocID="{74E8DDBA-2779-4E2F-A054-DD14328E5C33}" presName="theInnerList" presStyleCnt="0"/>
      <dgm:spPr/>
    </dgm:pt>
    <dgm:pt modelId="{755818C3-3162-4F74-8BD8-A318C980E3C7}" type="pres">
      <dgm:prSet presAssocID="{1AE62A2C-E0D0-4EB2-85F3-799CCBB422ED}" presName="childNode" presStyleLbl="node1" presStyleIdx="4" presStyleCnt="7" custScaleX="101708" custScaleY="44503">
        <dgm:presLayoutVars>
          <dgm:bulletEnabled val="1"/>
        </dgm:presLayoutVars>
      </dgm:prSet>
      <dgm:spPr/>
    </dgm:pt>
    <dgm:pt modelId="{F4984CF1-93A8-43FF-BB9B-B47792E4B778}" type="pres">
      <dgm:prSet presAssocID="{74E8DDBA-2779-4E2F-A054-DD14328E5C33}" presName="aSpace" presStyleCnt="0"/>
      <dgm:spPr/>
    </dgm:pt>
    <dgm:pt modelId="{9A223F05-D6F5-4E00-A951-6E89280E6607}" type="pres">
      <dgm:prSet presAssocID="{C837AA26-8EB1-4C61-8FF9-5D91BCDE086C}" presName="compNode" presStyleCnt="0"/>
      <dgm:spPr/>
    </dgm:pt>
    <dgm:pt modelId="{F4DFDA10-D3AF-4AEC-9655-C89BB4364BAD}" type="pres">
      <dgm:prSet presAssocID="{C837AA26-8EB1-4C61-8FF9-5D91BCDE086C}" presName="aNode" presStyleLbl="bgShp" presStyleIdx="4" presStyleCnt="5"/>
      <dgm:spPr/>
    </dgm:pt>
    <dgm:pt modelId="{E4EBA5AB-726C-4BA6-9237-8B9DE642143B}" type="pres">
      <dgm:prSet presAssocID="{C837AA26-8EB1-4C61-8FF9-5D91BCDE086C}" presName="textNode" presStyleLbl="bgShp" presStyleIdx="4" presStyleCnt="5"/>
      <dgm:spPr/>
    </dgm:pt>
    <dgm:pt modelId="{DFB73107-2CCA-4D4C-8008-0E27D663242F}" type="pres">
      <dgm:prSet presAssocID="{C837AA26-8EB1-4C61-8FF9-5D91BCDE086C}" presName="compChildNode" presStyleCnt="0"/>
      <dgm:spPr/>
    </dgm:pt>
    <dgm:pt modelId="{BE32BC94-5BC4-4476-851B-E1BBBDE6BEFA}" type="pres">
      <dgm:prSet presAssocID="{C837AA26-8EB1-4C61-8FF9-5D91BCDE086C}" presName="theInnerList" presStyleCnt="0"/>
      <dgm:spPr/>
    </dgm:pt>
    <dgm:pt modelId="{6D35F335-2148-4681-BA5F-45453EC9AE7A}" type="pres">
      <dgm:prSet presAssocID="{F0EE2A21-16AD-4F1E-ABDD-19008502006E}" presName="childNode" presStyleLbl="node1" presStyleIdx="5" presStyleCnt="7">
        <dgm:presLayoutVars>
          <dgm:bulletEnabled val="1"/>
        </dgm:presLayoutVars>
      </dgm:prSet>
      <dgm:spPr/>
    </dgm:pt>
    <dgm:pt modelId="{356435F2-6557-4775-B6E8-FEEC7E322BBF}" type="pres">
      <dgm:prSet presAssocID="{F0EE2A21-16AD-4F1E-ABDD-19008502006E}" presName="aSpace2" presStyleCnt="0"/>
      <dgm:spPr/>
    </dgm:pt>
    <dgm:pt modelId="{151805EF-534A-4C38-B52D-D4C631E82CA2}" type="pres">
      <dgm:prSet presAssocID="{13706779-DDB8-410A-807B-0A8DFC28FE87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B51F8D02-ECB4-4EC0-AD99-F36CD64B5B25}" type="presOf" srcId="{FA78A0D5-1135-454B-8824-135CF73CC07D}" destId="{CD6F1810-C61B-4E77-88BD-DE3AE9A770D8}" srcOrd="0" destOrd="0" presId="urn:microsoft.com/office/officeart/2005/8/layout/lProcess2"/>
    <dgm:cxn modelId="{4B88C207-BB72-4461-AB70-351F30600388}" srcId="{825C8224-4584-4584-9145-A546B43E39BA}" destId="{FA78A0D5-1135-454B-8824-135CF73CC07D}" srcOrd="0" destOrd="0" parTransId="{1B09AB0C-647E-40C9-B568-C426FBD7914B}" sibTransId="{C1C6A0F5-04C7-4CEA-BBA1-184709DEE55B}"/>
    <dgm:cxn modelId="{BB24E210-455B-4E23-A347-7AB17D18807D}" type="presOf" srcId="{825C8224-4584-4584-9145-A546B43E39BA}" destId="{269461E8-BA57-4EFB-B7FA-66F3F91143D3}" srcOrd="0" destOrd="0" presId="urn:microsoft.com/office/officeart/2005/8/layout/lProcess2"/>
    <dgm:cxn modelId="{4365A711-3354-4DC7-BB8C-B134B9825163}" type="presOf" srcId="{459D74AE-B3E0-4E61-9FF3-42395FE3F882}" destId="{F1EE960A-590F-452E-8845-BB49F967961D}" srcOrd="0" destOrd="0" presId="urn:microsoft.com/office/officeart/2005/8/layout/lProcess2"/>
    <dgm:cxn modelId="{DA31FB28-A57A-49A2-90EA-A3D39A81A3ED}" srcId="{C837AA26-8EB1-4C61-8FF9-5D91BCDE086C}" destId="{13706779-DDB8-410A-807B-0A8DFC28FE87}" srcOrd="1" destOrd="0" parTransId="{4E40FCAE-2C13-43EA-9374-31A5400792BB}" sibTransId="{43A42E11-83CC-4945-B72B-6331EDC49E80}"/>
    <dgm:cxn modelId="{2436722C-AC6F-49CF-A8C7-CBF72F9779AF}" srcId="{C837AA26-8EB1-4C61-8FF9-5D91BCDE086C}" destId="{F0EE2A21-16AD-4F1E-ABDD-19008502006E}" srcOrd="0" destOrd="0" parTransId="{68C7894E-9B68-4CA1-BCF7-2942794B43A3}" sibTransId="{F2E787FE-C083-4282-8E9A-A581C1790130}"/>
    <dgm:cxn modelId="{AFE4B530-14C1-429E-8569-A10966E18427}" srcId="{74E8DDBA-2779-4E2F-A054-DD14328E5C33}" destId="{1AE62A2C-E0D0-4EB2-85F3-799CCBB422ED}" srcOrd="0" destOrd="0" parTransId="{E6866A8E-12EF-496C-B01C-22F518651D5D}" sibTransId="{1A757DDF-BA13-452C-895D-E344A6D23F34}"/>
    <dgm:cxn modelId="{6E88D434-1A09-46C4-A067-DBE9CE6EFFC3}" type="presOf" srcId="{825C8224-4584-4584-9145-A546B43E39BA}" destId="{455B69AB-92C9-4A22-915A-4D89CD984E93}" srcOrd="1" destOrd="0" presId="urn:microsoft.com/office/officeart/2005/8/layout/lProcess2"/>
    <dgm:cxn modelId="{DA2CF95C-71B9-4E15-9596-EAD6544CDEFC}" type="presOf" srcId="{F07B5180-8241-45DF-98D2-683B005B1266}" destId="{2A93B50C-57E1-4585-9BF8-0A19E81DCF09}" srcOrd="0" destOrd="0" presId="urn:microsoft.com/office/officeart/2005/8/layout/lProcess2"/>
    <dgm:cxn modelId="{FDCBCA63-DC39-488D-95A6-2EE0E5ACEB23}" type="presOf" srcId="{F0EE2A21-16AD-4F1E-ABDD-19008502006E}" destId="{6D35F335-2148-4681-BA5F-45453EC9AE7A}" srcOrd="0" destOrd="0" presId="urn:microsoft.com/office/officeart/2005/8/layout/lProcess2"/>
    <dgm:cxn modelId="{10188844-C916-4295-85AB-27413F5056E8}" type="presOf" srcId="{C837AA26-8EB1-4C61-8FF9-5D91BCDE086C}" destId="{F4DFDA10-D3AF-4AEC-9655-C89BB4364BAD}" srcOrd="0" destOrd="0" presId="urn:microsoft.com/office/officeart/2005/8/layout/lProcess2"/>
    <dgm:cxn modelId="{E762E046-AB87-4145-9523-55BD7108B8A1}" srcId="{732B273A-B34B-4C85-B3CD-F2C718C72458}" destId="{D3613DAF-8FCD-4409-986A-260C722B10E3}" srcOrd="0" destOrd="0" parTransId="{3E919A42-BD6C-4AD8-A8AA-7227E6F3AAA4}" sibTransId="{712A11BE-2506-4E50-9990-7004F1B28CC3}"/>
    <dgm:cxn modelId="{199B3668-8100-4FE8-A111-55C9F3BA61C9}" srcId="{86D96D8B-927B-45A3-9121-D834BB592821}" destId="{F07B5180-8241-45DF-98D2-683B005B1266}" srcOrd="0" destOrd="0" parTransId="{1A65CADC-A2D6-46C0-818A-6DDEC870D8C5}" sibTransId="{A36E3E92-A498-4F09-A496-06E2F1B13ED1}"/>
    <dgm:cxn modelId="{2F075B48-9AEF-4185-9339-1B6D562C23E2}" srcId="{86D96D8B-927B-45A3-9121-D834BB592821}" destId="{74E8DDBA-2779-4E2F-A054-DD14328E5C33}" srcOrd="3" destOrd="0" parTransId="{57AF55A7-0A4B-46A8-8DE9-1097A7F4AF15}" sibTransId="{B17E2471-657F-4788-A2A2-D1A4520C022C}"/>
    <dgm:cxn modelId="{047A1E77-9130-4B18-BCB0-CADB5C50E7B9}" type="presOf" srcId="{1AE62A2C-E0D0-4EB2-85F3-799CCBB422ED}" destId="{755818C3-3162-4F74-8BD8-A318C980E3C7}" srcOrd="0" destOrd="0" presId="urn:microsoft.com/office/officeart/2005/8/layout/lProcess2"/>
    <dgm:cxn modelId="{3ED6D699-E171-446F-A67F-54DC33D60EC1}" type="presOf" srcId="{74E8DDBA-2779-4E2F-A054-DD14328E5C33}" destId="{8F751E8A-9AFE-4DFA-9334-8AEB39AC4EA4}" srcOrd="1" destOrd="0" presId="urn:microsoft.com/office/officeart/2005/8/layout/lProcess2"/>
    <dgm:cxn modelId="{F0FFAE9C-21E8-4DFF-8746-9E5A697D9850}" type="presOf" srcId="{13706779-DDB8-410A-807B-0A8DFC28FE87}" destId="{151805EF-534A-4C38-B52D-D4C631E82CA2}" srcOrd="0" destOrd="0" presId="urn:microsoft.com/office/officeart/2005/8/layout/lProcess2"/>
    <dgm:cxn modelId="{CE3D16A9-B52F-4E19-B544-7C8D1AAC61CE}" type="presOf" srcId="{74E8DDBA-2779-4E2F-A054-DD14328E5C33}" destId="{3762B08C-0222-42B7-ABF8-D6CD6BD1F06D}" srcOrd="0" destOrd="0" presId="urn:microsoft.com/office/officeart/2005/8/layout/lProcess2"/>
    <dgm:cxn modelId="{B21A05AB-FF3D-4F19-B8F8-166935D6EAC3}" type="presOf" srcId="{F07B5180-8241-45DF-98D2-683B005B1266}" destId="{BA040B03-6737-4905-BFFB-EB40075D54CE}" srcOrd="1" destOrd="0" presId="urn:microsoft.com/office/officeart/2005/8/layout/lProcess2"/>
    <dgm:cxn modelId="{644E6DB0-C89F-40B0-BED4-F8FCA7C56E87}" type="presOf" srcId="{C6FEEBAC-2624-466D-9BDB-81EC778EF90A}" destId="{312AFCCB-3344-452A-A76A-CA3722D623E5}" srcOrd="0" destOrd="0" presId="urn:microsoft.com/office/officeart/2005/8/layout/lProcess2"/>
    <dgm:cxn modelId="{AE85FBB2-2128-4A5E-B9AE-7CA2EB2A0E7F}" srcId="{86D96D8B-927B-45A3-9121-D834BB592821}" destId="{825C8224-4584-4584-9145-A546B43E39BA}" srcOrd="1" destOrd="0" parTransId="{64932653-426B-4996-A758-67F0C5D0674E}" sibTransId="{389B2450-59B7-45E0-9EC3-2921F010D768}"/>
    <dgm:cxn modelId="{208605C0-E3FD-4013-B69E-EFD3DA4F368D}" type="presOf" srcId="{732B273A-B34B-4C85-B3CD-F2C718C72458}" destId="{B56D4CF7-3252-4E29-97CC-D9A8E86A4387}" srcOrd="0" destOrd="0" presId="urn:microsoft.com/office/officeart/2005/8/layout/lProcess2"/>
    <dgm:cxn modelId="{E17033C1-1056-48EA-B81C-1CE543999A51}" type="presOf" srcId="{C837AA26-8EB1-4C61-8FF9-5D91BCDE086C}" destId="{E4EBA5AB-726C-4BA6-9237-8B9DE642143B}" srcOrd="1" destOrd="0" presId="urn:microsoft.com/office/officeart/2005/8/layout/lProcess2"/>
    <dgm:cxn modelId="{6094C8C3-86C6-4AD1-89B1-DE0A3A9B2674}" srcId="{F07B5180-8241-45DF-98D2-683B005B1266}" destId="{459D74AE-B3E0-4E61-9FF3-42395FE3F882}" srcOrd="0" destOrd="0" parTransId="{639AC985-EA79-4CD0-85C7-C811CC5E0CDA}" sibTransId="{AC3BB891-8392-4132-A2D5-234EC64D5610}"/>
    <dgm:cxn modelId="{D60838D1-7C41-4688-AB78-DB74A0BA378A}" type="presOf" srcId="{732B273A-B34B-4C85-B3CD-F2C718C72458}" destId="{4BFEC68F-96C5-43A6-9DB5-5E10CB742D6D}" srcOrd="1" destOrd="0" presId="urn:microsoft.com/office/officeart/2005/8/layout/lProcess2"/>
    <dgm:cxn modelId="{64C644DB-B3AB-465E-AA0C-888E0B484186}" srcId="{732B273A-B34B-4C85-B3CD-F2C718C72458}" destId="{C6FEEBAC-2624-466D-9BDB-81EC778EF90A}" srcOrd="1" destOrd="0" parTransId="{0C28F7A3-5CA2-40AF-B5F0-F788064B9369}" sibTransId="{DB7B88EE-4980-48D7-BCAE-11E672241983}"/>
    <dgm:cxn modelId="{2684C6DB-D5E1-4FCB-8A89-201E33BD6F8B}" type="presOf" srcId="{86D96D8B-927B-45A3-9121-D834BB592821}" destId="{5977AB7D-CCA0-4E95-9551-6B044C5F29CA}" srcOrd="0" destOrd="0" presId="urn:microsoft.com/office/officeart/2005/8/layout/lProcess2"/>
    <dgm:cxn modelId="{B0B254DF-A350-430C-905B-68664E307267}" srcId="{86D96D8B-927B-45A3-9121-D834BB592821}" destId="{732B273A-B34B-4C85-B3CD-F2C718C72458}" srcOrd="2" destOrd="0" parTransId="{99935BBB-6B59-4678-BC96-D0EB44E63090}" sibTransId="{C33F6DF2-BC73-4DF5-A018-7BF5C609D431}"/>
    <dgm:cxn modelId="{DFF168EA-0CC3-437D-8D4B-980719F0D211}" srcId="{86D96D8B-927B-45A3-9121-D834BB592821}" destId="{C837AA26-8EB1-4C61-8FF9-5D91BCDE086C}" srcOrd="4" destOrd="0" parTransId="{9BE04EFC-29C3-4A86-9BD4-68CA5C6F634D}" sibTransId="{88B6391F-DBE4-4EF8-8254-5FD49D05D1BF}"/>
    <dgm:cxn modelId="{CBBA60FB-33F3-4AF5-A60A-A32D71CE2C23}" type="presOf" srcId="{D3613DAF-8FCD-4409-986A-260C722B10E3}" destId="{B681EB4F-81DE-4002-8FDE-E89C52629482}" srcOrd="0" destOrd="0" presId="urn:microsoft.com/office/officeart/2005/8/layout/lProcess2"/>
    <dgm:cxn modelId="{19BB41DD-1806-4088-BD06-35ECFACDAC0F}" type="presParOf" srcId="{5977AB7D-CCA0-4E95-9551-6B044C5F29CA}" destId="{531BFAFC-2144-429F-A6E9-1323F287D73B}" srcOrd="0" destOrd="0" presId="urn:microsoft.com/office/officeart/2005/8/layout/lProcess2"/>
    <dgm:cxn modelId="{CBAD3051-04EB-44A5-8917-FE5C2E28410A}" type="presParOf" srcId="{531BFAFC-2144-429F-A6E9-1323F287D73B}" destId="{2A93B50C-57E1-4585-9BF8-0A19E81DCF09}" srcOrd="0" destOrd="0" presId="urn:microsoft.com/office/officeart/2005/8/layout/lProcess2"/>
    <dgm:cxn modelId="{9A7A6B3E-3970-41CB-9209-7DE2C3A5830E}" type="presParOf" srcId="{531BFAFC-2144-429F-A6E9-1323F287D73B}" destId="{BA040B03-6737-4905-BFFB-EB40075D54CE}" srcOrd="1" destOrd="0" presId="urn:microsoft.com/office/officeart/2005/8/layout/lProcess2"/>
    <dgm:cxn modelId="{67DBD615-FCFD-434B-973B-3D7E007059FA}" type="presParOf" srcId="{531BFAFC-2144-429F-A6E9-1323F287D73B}" destId="{203C99CF-E133-464D-952C-63531F0A349B}" srcOrd="2" destOrd="0" presId="urn:microsoft.com/office/officeart/2005/8/layout/lProcess2"/>
    <dgm:cxn modelId="{838D8875-5A72-42D7-B4EC-3EBE611494B6}" type="presParOf" srcId="{203C99CF-E133-464D-952C-63531F0A349B}" destId="{C630AC89-FC53-442C-B670-2457D9CBC647}" srcOrd="0" destOrd="0" presId="urn:microsoft.com/office/officeart/2005/8/layout/lProcess2"/>
    <dgm:cxn modelId="{38F0D38E-D68D-4CCF-83BC-8B974F686E37}" type="presParOf" srcId="{C630AC89-FC53-442C-B670-2457D9CBC647}" destId="{F1EE960A-590F-452E-8845-BB49F967961D}" srcOrd="0" destOrd="0" presId="urn:microsoft.com/office/officeart/2005/8/layout/lProcess2"/>
    <dgm:cxn modelId="{8E1E1D5A-AF16-454F-869F-4A3388263097}" type="presParOf" srcId="{5977AB7D-CCA0-4E95-9551-6B044C5F29CA}" destId="{1CBD09E8-81D3-4A76-8111-45453E0E0C7C}" srcOrd="1" destOrd="0" presId="urn:microsoft.com/office/officeart/2005/8/layout/lProcess2"/>
    <dgm:cxn modelId="{40C9B44E-31D7-4B64-BFC0-0CD8578293FC}" type="presParOf" srcId="{5977AB7D-CCA0-4E95-9551-6B044C5F29CA}" destId="{AD6CF0A2-A883-4092-8286-2942D992BF2A}" srcOrd="2" destOrd="0" presId="urn:microsoft.com/office/officeart/2005/8/layout/lProcess2"/>
    <dgm:cxn modelId="{3CABCCBB-3152-4A54-AD53-074D70F5ECC6}" type="presParOf" srcId="{AD6CF0A2-A883-4092-8286-2942D992BF2A}" destId="{269461E8-BA57-4EFB-B7FA-66F3F91143D3}" srcOrd="0" destOrd="0" presId="urn:microsoft.com/office/officeart/2005/8/layout/lProcess2"/>
    <dgm:cxn modelId="{8C0A291E-0933-4BE0-B177-CF86F15B942C}" type="presParOf" srcId="{AD6CF0A2-A883-4092-8286-2942D992BF2A}" destId="{455B69AB-92C9-4A22-915A-4D89CD984E93}" srcOrd="1" destOrd="0" presId="urn:microsoft.com/office/officeart/2005/8/layout/lProcess2"/>
    <dgm:cxn modelId="{D23FA1DD-9781-40D3-91CF-29B00B1E2419}" type="presParOf" srcId="{AD6CF0A2-A883-4092-8286-2942D992BF2A}" destId="{A486C68E-DD90-43E4-8E73-1345F433DFCB}" srcOrd="2" destOrd="0" presId="urn:microsoft.com/office/officeart/2005/8/layout/lProcess2"/>
    <dgm:cxn modelId="{4BF06A51-62BB-45A1-BBDE-73AEE82AEB66}" type="presParOf" srcId="{A486C68E-DD90-43E4-8E73-1345F433DFCB}" destId="{80E04754-1E9D-4F88-8544-36BBC802CD54}" srcOrd="0" destOrd="0" presId="urn:microsoft.com/office/officeart/2005/8/layout/lProcess2"/>
    <dgm:cxn modelId="{37B35EC9-F2C7-44B7-B87D-247D0E71A286}" type="presParOf" srcId="{80E04754-1E9D-4F88-8544-36BBC802CD54}" destId="{CD6F1810-C61B-4E77-88BD-DE3AE9A770D8}" srcOrd="0" destOrd="0" presId="urn:microsoft.com/office/officeart/2005/8/layout/lProcess2"/>
    <dgm:cxn modelId="{7EA07132-A154-4686-B6E1-C786B685FFBE}" type="presParOf" srcId="{5977AB7D-CCA0-4E95-9551-6B044C5F29CA}" destId="{60C88718-5A23-4A3E-B513-A767B53F3379}" srcOrd="3" destOrd="0" presId="urn:microsoft.com/office/officeart/2005/8/layout/lProcess2"/>
    <dgm:cxn modelId="{806D6C5C-1ABD-437C-A727-9E66EFD735D8}" type="presParOf" srcId="{5977AB7D-CCA0-4E95-9551-6B044C5F29CA}" destId="{F475AFBB-85B3-4384-BF3D-823A14FF41B5}" srcOrd="4" destOrd="0" presId="urn:microsoft.com/office/officeart/2005/8/layout/lProcess2"/>
    <dgm:cxn modelId="{437EB882-396E-4C2B-8957-3CAEF99C8227}" type="presParOf" srcId="{F475AFBB-85B3-4384-BF3D-823A14FF41B5}" destId="{B56D4CF7-3252-4E29-97CC-D9A8E86A4387}" srcOrd="0" destOrd="0" presId="urn:microsoft.com/office/officeart/2005/8/layout/lProcess2"/>
    <dgm:cxn modelId="{DC019844-850C-48D7-A153-FACBC5C3DC60}" type="presParOf" srcId="{F475AFBB-85B3-4384-BF3D-823A14FF41B5}" destId="{4BFEC68F-96C5-43A6-9DB5-5E10CB742D6D}" srcOrd="1" destOrd="0" presId="urn:microsoft.com/office/officeart/2005/8/layout/lProcess2"/>
    <dgm:cxn modelId="{17D718D3-B2FB-4EA7-AE3D-D1B8C80C69D2}" type="presParOf" srcId="{F475AFBB-85B3-4384-BF3D-823A14FF41B5}" destId="{DF3847F6-F0AA-4B48-B2F6-216BF541DBA7}" srcOrd="2" destOrd="0" presId="urn:microsoft.com/office/officeart/2005/8/layout/lProcess2"/>
    <dgm:cxn modelId="{07563607-5F3E-4D2C-8AD8-6628D227CCCB}" type="presParOf" srcId="{DF3847F6-F0AA-4B48-B2F6-216BF541DBA7}" destId="{07F28733-3B38-42FD-98FE-EC80E43E5755}" srcOrd="0" destOrd="0" presId="urn:microsoft.com/office/officeart/2005/8/layout/lProcess2"/>
    <dgm:cxn modelId="{27AD2F78-2A50-4E6F-B6F8-FB87DE6170DD}" type="presParOf" srcId="{07F28733-3B38-42FD-98FE-EC80E43E5755}" destId="{B681EB4F-81DE-4002-8FDE-E89C52629482}" srcOrd="0" destOrd="0" presId="urn:microsoft.com/office/officeart/2005/8/layout/lProcess2"/>
    <dgm:cxn modelId="{22B383AA-FF69-456A-AF35-09CB7EA8934A}" type="presParOf" srcId="{07F28733-3B38-42FD-98FE-EC80E43E5755}" destId="{7FB9C3B6-5DB5-48EF-B4DE-1190069D227E}" srcOrd="1" destOrd="0" presId="urn:microsoft.com/office/officeart/2005/8/layout/lProcess2"/>
    <dgm:cxn modelId="{F800F3C8-65D3-41F6-B333-BF3F7D600B0F}" type="presParOf" srcId="{07F28733-3B38-42FD-98FE-EC80E43E5755}" destId="{312AFCCB-3344-452A-A76A-CA3722D623E5}" srcOrd="2" destOrd="0" presId="urn:microsoft.com/office/officeart/2005/8/layout/lProcess2"/>
    <dgm:cxn modelId="{9CC20371-8326-4957-A10B-97BB6B05899F}" type="presParOf" srcId="{5977AB7D-CCA0-4E95-9551-6B044C5F29CA}" destId="{EC4C98E8-FA6A-40DF-866E-6CBCCEB22DE4}" srcOrd="5" destOrd="0" presId="urn:microsoft.com/office/officeart/2005/8/layout/lProcess2"/>
    <dgm:cxn modelId="{AD54EAE5-DF0C-4546-A67A-D992361DF7D6}" type="presParOf" srcId="{5977AB7D-CCA0-4E95-9551-6B044C5F29CA}" destId="{6FBDAC9F-67E9-4F57-AFB3-C50C66E92454}" srcOrd="6" destOrd="0" presId="urn:microsoft.com/office/officeart/2005/8/layout/lProcess2"/>
    <dgm:cxn modelId="{05440023-FB6B-4C37-928A-946FC74420F2}" type="presParOf" srcId="{6FBDAC9F-67E9-4F57-AFB3-C50C66E92454}" destId="{3762B08C-0222-42B7-ABF8-D6CD6BD1F06D}" srcOrd="0" destOrd="0" presId="urn:microsoft.com/office/officeart/2005/8/layout/lProcess2"/>
    <dgm:cxn modelId="{ED6DE18C-0465-49C4-B04F-38ED4DB6669F}" type="presParOf" srcId="{6FBDAC9F-67E9-4F57-AFB3-C50C66E92454}" destId="{8F751E8A-9AFE-4DFA-9334-8AEB39AC4EA4}" srcOrd="1" destOrd="0" presId="urn:microsoft.com/office/officeart/2005/8/layout/lProcess2"/>
    <dgm:cxn modelId="{8195CFC7-057F-421B-AC46-20CFD3050F59}" type="presParOf" srcId="{6FBDAC9F-67E9-4F57-AFB3-C50C66E92454}" destId="{58376D41-1E3A-4269-BB24-664F2DB09B0A}" srcOrd="2" destOrd="0" presId="urn:microsoft.com/office/officeart/2005/8/layout/lProcess2"/>
    <dgm:cxn modelId="{82CE8738-84FD-4612-B8D2-9440800F8739}" type="presParOf" srcId="{58376D41-1E3A-4269-BB24-664F2DB09B0A}" destId="{EA5DE2FD-ED79-400E-B4BE-C5433F08569C}" srcOrd="0" destOrd="0" presId="urn:microsoft.com/office/officeart/2005/8/layout/lProcess2"/>
    <dgm:cxn modelId="{E1D18BC7-22F9-4C00-97D6-5692B7B80B6F}" type="presParOf" srcId="{EA5DE2FD-ED79-400E-B4BE-C5433F08569C}" destId="{755818C3-3162-4F74-8BD8-A318C980E3C7}" srcOrd="0" destOrd="0" presId="urn:microsoft.com/office/officeart/2005/8/layout/lProcess2"/>
    <dgm:cxn modelId="{0D235877-0FEF-4CDC-9D7B-7A40D920FD3C}" type="presParOf" srcId="{5977AB7D-CCA0-4E95-9551-6B044C5F29CA}" destId="{F4984CF1-93A8-43FF-BB9B-B47792E4B778}" srcOrd="7" destOrd="0" presId="urn:microsoft.com/office/officeart/2005/8/layout/lProcess2"/>
    <dgm:cxn modelId="{6B2ECF52-6F9D-489B-BA02-141AC49A76A5}" type="presParOf" srcId="{5977AB7D-CCA0-4E95-9551-6B044C5F29CA}" destId="{9A223F05-D6F5-4E00-A951-6E89280E6607}" srcOrd="8" destOrd="0" presId="urn:microsoft.com/office/officeart/2005/8/layout/lProcess2"/>
    <dgm:cxn modelId="{A8D53832-4715-4553-ACA4-CEEE2C594ABD}" type="presParOf" srcId="{9A223F05-D6F5-4E00-A951-6E89280E6607}" destId="{F4DFDA10-D3AF-4AEC-9655-C89BB4364BAD}" srcOrd="0" destOrd="0" presId="urn:microsoft.com/office/officeart/2005/8/layout/lProcess2"/>
    <dgm:cxn modelId="{59B6A0D1-F44A-44DF-9DB2-20D0C1F969AA}" type="presParOf" srcId="{9A223F05-D6F5-4E00-A951-6E89280E6607}" destId="{E4EBA5AB-726C-4BA6-9237-8B9DE642143B}" srcOrd="1" destOrd="0" presId="urn:microsoft.com/office/officeart/2005/8/layout/lProcess2"/>
    <dgm:cxn modelId="{6D96280F-35D6-4557-BA49-B18A43AF7265}" type="presParOf" srcId="{9A223F05-D6F5-4E00-A951-6E89280E6607}" destId="{DFB73107-2CCA-4D4C-8008-0E27D663242F}" srcOrd="2" destOrd="0" presId="urn:microsoft.com/office/officeart/2005/8/layout/lProcess2"/>
    <dgm:cxn modelId="{B7F44091-EFAE-4170-A9C2-8A037A537207}" type="presParOf" srcId="{DFB73107-2CCA-4D4C-8008-0E27D663242F}" destId="{BE32BC94-5BC4-4476-851B-E1BBBDE6BEFA}" srcOrd="0" destOrd="0" presId="urn:microsoft.com/office/officeart/2005/8/layout/lProcess2"/>
    <dgm:cxn modelId="{D0755BEB-6862-4150-8600-2468BD4E59F2}" type="presParOf" srcId="{BE32BC94-5BC4-4476-851B-E1BBBDE6BEFA}" destId="{6D35F335-2148-4681-BA5F-45453EC9AE7A}" srcOrd="0" destOrd="0" presId="urn:microsoft.com/office/officeart/2005/8/layout/lProcess2"/>
    <dgm:cxn modelId="{0B53082A-47BF-4898-871C-F4946C5FE958}" type="presParOf" srcId="{BE32BC94-5BC4-4476-851B-E1BBBDE6BEFA}" destId="{356435F2-6557-4775-B6E8-FEEC7E322BBF}" srcOrd="1" destOrd="0" presId="urn:microsoft.com/office/officeart/2005/8/layout/lProcess2"/>
    <dgm:cxn modelId="{B5D26A85-AB79-4752-B626-54C8317D409F}" type="presParOf" srcId="{BE32BC94-5BC4-4476-851B-E1BBBDE6BEFA}" destId="{151805EF-534A-4C38-B52D-D4C631E82CA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3B50C-57E1-4585-9BF8-0A19E81DCF09}">
      <dsp:nvSpPr>
        <dsp:cNvPr id="0" name=""/>
        <dsp:cNvSpPr/>
      </dsp:nvSpPr>
      <dsp:spPr>
        <a:xfrm>
          <a:off x="4690" y="0"/>
          <a:ext cx="1646062" cy="291805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RSG Kvalitetsregister</a:t>
          </a:r>
        </a:p>
      </dsp:txBody>
      <dsp:txXfrm>
        <a:off x="4690" y="0"/>
        <a:ext cx="1646062" cy="875416"/>
      </dsp:txXfrm>
    </dsp:sp>
    <dsp:sp modelId="{F1EE960A-590F-452E-8845-BB49F967961D}">
      <dsp:nvSpPr>
        <dsp:cNvPr id="0" name=""/>
        <dsp:cNvSpPr/>
      </dsp:nvSpPr>
      <dsp:spPr>
        <a:xfrm>
          <a:off x="169297" y="1437419"/>
          <a:ext cx="1316850" cy="7727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Anneli </a:t>
          </a:r>
          <a:r>
            <a:rPr lang="sv-SE" sz="1800" kern="1200" dirty="0" err="1"/>
            <a:t>Roubert</a:t>
          </a:r>
          <a:endParaRPr lang="sv-SE" sz="1800" kern="1200" dirty="0"/>
        </a:p>
      </dsp:txBody>
      <dsp:txXfrm>
        <a:off x="191929" y="1460051"/>
        <a:ext cx="1271586" cy="727466"/>
      </dsp:txXfrm>
    </dsp:sp>
    <dsp:sp modelId="{269461E8-BA57-4EFB-B7FA-66F3F91143D3}">
      <dsp:nvSpPr>
        <dsp:cNvPr id="0" name=""/>
        <dsp:cNvSpPr/>
      </dsp:nvSpPr>
      <dsp:spPr>
        <a:xfrm>
          <a:off x="1774208" y="0"/>
          <a:ext cx="1646062" cy="291805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RSG Medicinteknik</a:t>
          </a:r>
        </a:p>
      </dsp:txBody>
      <dsp:txXfrm>
        <a:off x="1774208" y="0"/>
        <a:ext cx="1646062" cy="875416"/>
      </dsp:txXfrm>
    </dsp:sp>
    <dsp:sp modelId="{CD6F1810-C61B-4E77-88BD-DE3AE9A770D8}">
      <dsp:nvSpPr>
        <dsp:cNvPr id="0" name=""/>
        <dsp:cNvSpPr/>
      </dsp:nvSpPr>
      <dsp:spPr>
        <a:xfrm>
          <a:off x="1938814" y="1408873"/>
          <a:ext cx="1316850" cy="8298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Ulrika Sandberg</a:t>
          </a:r>
        </a:p>
      </dsp:txBody>
      <dsp:txXfrm>
        <a:off x="1963119" y="1433178"/>
        <a:ext cx="1268240" cy="781211"/>
      </dsp:txXfrm>
    </dsp:sp>
    <dsp:sp modelId="{B56D4CF7-3252-4E29-97CC-D9A8E86A4387}">
      <dsp:nvSpPr>
        <dsp:cNvPr id="0" name=""/>
        <dsp:cNvSpPr/>
      </dsp:nvSpPr>
      <dsp:spPr>
        <a:xfrm>
          <a:off x="3543725" y="0"/>
          <a:ext cx="1646062" cy="291805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RSG Patientsäkerhet</a:t>
          </a:r>
        </a:p>
      </dsp:txBody>
      <dsp:txXfrm>
        <a:off x="3543725" y="0"/>
        <a:ext cx="1646062" cy="875416"/>
      </dsp:txXfrm>
    </dsp:sp>
    <dsp:sp modelId="{B681EB4F-81DE-4002-8FDE-E89C52629482}">
      <dsp:nvSpPr>
        <dsp:cNvPr id="0" name=""/>
        <dsp:cNvSpPr/>
      </dsp:nvSpPr>
      <dsp:spPr>
        <a:xfrm>
          <a:off x="3708331" y="876271"/>
          <a:ext cx="1316850" cy="8798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Pär Lindgren (ordf.)</a:t>
          </a:r>
        </a:p>
      </dsp:txBody>
      <dsp:txXfrm>
        <a:off x="3734100" y="902040"/>
        <a:ext cx="1265312" cy="828295"/>
      </dsp:txXfrm>
    </dsp:sp>
    <dsp:sp modelId="{312AFCCB-3344-452A-A76A-CA3722D623E5}">
      <dsp:nvSpPr>
        <dsp:cNvPr id="0" name=""/>
        <dsp:cNvSpPr/>
      </dsp:nvSpPr>
      <dsp:spPr>
        <a:xfrm>
          <a:off x="3708331" y="1891463"/>
          <a:ext cx="1316850" cy="8798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Zandra </a:t>
          </a:r>
          <a:r>
            <a:rPr lang="sv-SE" sz="1800" kern="1200" dirty="0" err="1"/>
            <a:t>Anivike</a:t>
          </a:r>
          <a:endParaRPr lang="sv-SE" sz="1800" kern="1200" dirty="0"/>
        </a:p>
      </dsp:txBody>
      <dsp:txXfrm>
        <a:off x="3734100" y="1917232"/>
        <a:ext cx="1265312" cy="828295"/>
      </dsp:txXfrm>
    </dsp:sp>
    <dsp:sp modelId="{3762B08C-0222-42B7-ABF8-D6CD6BD1F06D}">
      <dsp:nvSpPr>
        <dsp:cNvPr id="0" name=""/>
        <dsp:cNvSpPr/>
      </dsp:nvSpPr>
      <dsp:spPr>
        <a:xfrm>
          <a:off x="5313243" y="0"/>
          <a:ext cx="1646062" cy="291805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RSG Stöd för utveckling</a:t>
          </a:r>
        </a:p>
      </dsp:txBody>
      <dsp:txXfrm>
        <a:off x="5313243" y="0"/>
        <a:ext cx="1646062" cy="875416"/>
      </dsp:txXfrm>
    </dsp:sp>
    <dsp:sp modelId="{755818C3-3162-4F74-8BD8-A318C980E3C7}">
      <dsp:nvSpPr>
        <dsp:cNvPr id="0" name=""/>
        <dsp:cNvSpPr/>
      </dsp:nvSpPr>
      <dsp:spPr>
        <a:xfrm>
          <a:off x="5466603" y="1401732"/>
          <a:ext cx="1339341" cy="8441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Frida Holm Johansson</a:t>
          </a:r>
        </a:p>
      </dsp:txBody>
      <dsp:txXfrm>
        <a:off x="5491326" y="1426455"/>
        <a:ext cx="1289895" cy="794658"/>
      </dsp:txXfrm>
    </dsp:sp>
    <dsp:sp modelId="{F4DFDA10-D3AF-4AEC-9655-C89BB4364BAD}">
      <dsp:nvSpPr>
        <dsp:cNvPr id="0" name=""/>
        <dsp:cNvSpPr/>
      </dsp:nvSpPr>
      <dsp:spPr>
        <a:xfrm>
          <a:off x="7082760" y="0"/>
          <a:ext cx="1646062" cy="2918055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RSG Uppföljning och analys</a:t>
          </a:r>
        </a:p>
      </dsp:txBody>
      <dsp:txXfrm>
        <a:off x="7082760" y="0"/>
        <a:ext cx="1646062" cy="875416"/>
      </dsp:txXfrm>
    </dsp:sp>
    <dsp:sp modelId="{6D35F335-2148-4681-BA5F-45453EC9AE7A}">
      <dsp:nvSpPr>
        <dsp:cNvPr id="0" name=""/>
        <dsp:cNvSpPr/>
      </dsp:nvSpPr>
      <dsp:spPr>
        <a:xfrm>
          <a:off x="7247366" y="876271"/>
          <a:ext cx="1316850" cy="8798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Sandra Stern (ordf.)</a:t>
          </a:r>
        </a:p>
      </dsp:txBody>
      <dsp:txXfrm>
        <a:off x="7273135" y="902040"/>
        <a:ext cx="1265312" cy="828295"/>
      </dsp:txXfrm>
    </dsp:sp>
    <dsp:sp modelId="{151805EF-534A-4C38-B52D-D4C631E82CA2}">
      <dsp:nvSpPr>
        <dsp:cNvPr id="0" name=""/>
        <dsp:cNvSpPr/>
      </dsp:nvSpPr>
      <dsp:spPr>
        <a:xfrm>
          <a:off x="7247366" y="1891463"/>
          <a:ext cx="1316850" cy="8798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Thomas Frisk</a:t>
          </a:r>
        </a:p>
      </dsp:txBody>
      <dsp:txXfrm>
        <a:off x="7273135" y="1917232"/>
        <a:ext cx="1265312" cy="828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6BE91-6AD9-4F0C-A3B3-EFEEAEF9A6CA}" type="datetimeFigureOut">
              <a:rPr lang="sv-SE" smtClean="0"/>
              <a:t>2021-04-19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3EDAF-AA29-4B52-9B64-931FC866990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3750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9CE23-7E15-4D19-899C-300097DF1D83}" type="datetimeFigureOut">
              <a:rPr lang="sv-SE" smtClean="0"/>
              <a:t>2021-04-19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0CDCA-DADC-42C9-B8AB-DA734AC42CC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169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0CDCA-DADC-42C9-B8AB-DA734AC42CC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8857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0CDCA-DADC-42C9-B8AB-DA734AC42CC4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148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0CDCA-DADC-42C9-B8AB-DA734AC42CC4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8314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0CDCA-DADC-42C9-B8AB-DA734AC42CC4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02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0CDCA-DADC-42C9-B8AB-DA734AC42CC4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1255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0CDCA-DADC-42C9-B8AB-DA734AC42CC4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6394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Syfte: </a:t>
            </a:r>
            <a:r>
              <a:rPr lang="sv-SE" sz="1200" dirty="0">
                <a:latin typeface="Calibri" panose="020F0502020204030204" pitchFamily="34" charset="0"/>
                <a:ea typeface="Calibri" panose="020F0502020204030204" pitchFamily="34" charset="0"/>
              </a:rPr>
              <a:t>Att tydliggöra principer och ansvar för kommunikationen i samarbetet inom Södra sjukvårdsregionen. </a:t>
            </a:r>
            <a:endParaRPr lang="sv-SE" sz="1050" b="1" dirty="0">
              <a:latin typeface="Arial" panose="020B0604020202020204" pitchFamily="34" charset="0"/>
              <a:ea typeface="Times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180F-694E-E44C-8BA6-2C9FB79E383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593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60C75-75D1-44D1-B6CF-AA79848E5E7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08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v-SE" dirty="0">
                <a:ea typeface="MS PGothic" charset="0"/>
              </a:rPr>
              <a:t>Sven </a:t>
            </a:r>
          </a:p>
          <a:p>
            <a:endParaRPr lang="sv-SE" dirty="0">
              <a:ea typeface="MS PGothic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3691" indent="-286035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4141" indent="-228827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1798" indent="-228827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9454" indent="-228827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7111" indent="-2288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4768" indent="-2288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32425" indent="-2288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90080" indent="-22882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1CDF6-2946-CE49-84F3-4AE29F1FEFC7}" type="slidenum"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S PGothic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65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08E70-69C7-438F-8AD5-CB58C9FDDEA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873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267" indent="-173267">
              <a:buFont typeface="Arial" panose="020B0604020202020204" pitchFamily="34" charset="0"/>
              <a:buChar char="•"/>
            </a:pPr>
            <a:r>
              <a:rPr lang="sv-SE" dirty="0" err="1"/>
              <a:t>Intermountain</a:t>
            </a:r>
            <a:r>
              <a:rPr lang="sv-SE" baseline="0" dirty="0"/>
              <a:t> (Utah) </a:t>
            </a:r>
            <a:r>
              <a:rPr lang="sv-SE" dirty="0"/>
              <a:t>har </a:t>
            </a:r>
            <a:r>
              <a:rPr lang="sv-SE" dirty="0" err="1"/>
              <a:t>hållt</a:t>
            </a:r>
            <a:r>
              <a:rPr lang="sv-SE" dirty="0"/>
              <a:t> på i över 30</a:t>
            </a:r>
            <a:r>
              <a:rPr lang="sv-SE" baseline="0" dirty="0"/>
              <a:t> år!!!</a:t>
            </a:r>
            <a:endParaRPr lang="sv-SE" dirty="0"/>
          </a:p>
          <a:p>
            <a:pPr marL="173267" indent="-173267">
              <a:buFont typeface="Arial" panose="020B0604020202020204" pitchFamily="34" charset="0"/>
              <a:buChar char="•"/>
            </a:pPr>
            <a:r>
              <a:rPr lang="sv-SE" dirty="0"/>
              <a:t>Ok att ligga kvar i lite kaos.</a:t>
            </a:r>
            <a:r>
              <a:rPr lang="sv-SE" baseline="0" dirty="0"/>
              <a:t> Lita på att processen för det framåt. Behöver inte gå fort</a:t>
            </a:r>
          </a:p>
          <a:p>
            <a:pPr marL="173267" indent="-173267">
              <a:buFont typeface="Arial" panose="020B0604020202020204" pitchFamily="34" charset="0"/>
              <a:buChar char="•"/>
            </a:pPr>
            <a:r>
              <a:rPr lang="sv-SE" baseline="0" dirty="0"/>
              <a:t>Viktigt att ha mål/delmål, att kunna se framstegen, att kunna beskriva var man är/prestandan på processen/behandlingen (mätdata – utgå härifrån!)</a:t>
            </a:r>
          </a:p>
          <a:p>
            <a:pPr marL="173267" indent="-173267">
              <a:buFont typeface="Arial" panose="020B0604020202020204" pitchFamily="34" charset="0"/>
              <a:buChar char="•"/>
            </a:pPr>
            <a:r>
              <a:rPr lang="sv-SE" baseline="0" dirty="0"/>
              <a:t>Viktigt kunna avrapportera framsteg/kunna beskriva var man är med arbetet.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A45AC-DCB3-47C4-9063-FA94B7A63C2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3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0CDCA-DADC-42C9-B8AB-DA734AC42CC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1140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Intermountain</a:t>
            </a:r>
            <a:r>
              <a:rPr lang="sv-SE" baseline="0" dirty="0"/>
              <a:t> (Utah) </a:t>
            </a:r>
            <a:r>
              <a:rPr lang="sv-SE" dirty="0"/>
              <a:t>har </a:t>
            </a:r>
            <a:r>
              <a:rPr lang="sv-SE" dirty="0" err="1"/>
              <a:t>hållt</a:t>
            </a:r>
            <a:r>
              <a:rPr lang="sv-SE" dirty="0"/>
              <a:t> på i över 30</a:t>
            </a:r>
            <a:r>
              <a:rPr lang="sv-SE" baseline="0" dirty="0"/>
              <a:t> år!!!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Ok att ligga kvar i lite kaos.</a:t>
            </a:r>
            <a:r>
              <a:rPr lang="sv-SE" baseline="0" dirty="0"/>
              <a:t> Lita på att processen för det framåt. Behöver inte gå fort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Viktigt att ha mål/delmål, att kunna se framstegen, att kunna beskriva var man är/prestandan på processen/behandlingen (mätdata – utgå härifrån!)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Viktigt kunna avrapportera framsteg/kunna beskriva var man är med arbetet.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A45AC-DCB3-47C4-9063-FA94B7A63C20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2575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1" dirty="0"/>
              <a:t>-Behandlingar</a:t>
            </a:r>
          </a:p>
          <a:p>
            <a:r>
              <a:rPr lang="sv-SE" sz="1200" b="1" dirty="0"/>
              <a:t>-Lagningar</a:t>
            </a:r>
          </a:p>
          <a:p>
            <a:r>
              <a:rPr lang="sv-SE" sz="1200" b="1" dirty="0"/>
              <a:t>-Rotfyllningar</a:t>
            </a:r>
          </a:p>
          <a:p>
            <a:r>
              <a:rPr lang="sv-SE" sz="1200" b="1" dirty="0"/>
              <a:t>-Operationer</a:t>
            </a:r>
          </a:p>
          <a:p>
            <a:r>
              <a:rPr lang="sv-SE" sz="1200" b="1" dirty="0"/>
              <a:t>-Munhygien- </a:t>
            </a:r>
          </a:p>
          <a:p>
            <a:r>
              <a:rPr lang="sv-SE" sz="1200" b="1" dirty="0"/>
              <a:t>  instruktion</a:t>
            </a:r>
          </a:p>
          <a:p>
            <a:r>
              <a:rPr lang="sv-SE" sz="1200" b="1" dirty="0"/>
              <a:t>-Undersöker</a:t>
            </a:r>
          </a:p>
          <a:p>
            <a:r>
              <a:rPr lang="sv-SE" sz="1200" b="1" dirty="0"/>
              <a:t>-Tar röntgen</a:t>
            </a:r>
          </a:p>
          <a:p>
            <a:r>
              <a:rPr lang="sv-SE" sz="1200" b="1" dirty="0"/>
              <a:t>-Skriver journal</a:t>
            </a:r>
          </a:p>
          <a:p>
            <a:r>
              <a:rPr lang="sv-SE" sz="1200" b="1" dirty="0"/>
              <a:t>-Tar betalt</a:t>
            </a:r>
          </a:p>
          <a:p>
            <a:r>
              <a:rPr lang="sv-SE" sz="1200" b="1" dirty="0"/>
              <a:t>-Bestämmer revisionstid, </a:t>
            </a:r>
          </a:p>
          <a:p>
            <a:r>
              <a:rPr lang="sv-SE" sz="1200" b="1" dirty="0"/>
              <a:t>  dvs när patienten ska </a:t>
            </a:r>
          </a:p>
          <a:p>
            <a:r>
              <a:rPr lang="sv-SE" sz="1200" b="1" dirty="0"/>
              <a:t>  kallas igen</a:t>
            </a:r>
          </a:p>
          <a:p>
            <a:r>
              <a:rPr lang="sv-SE" sz="1200" b="1" dirty="0"/>
              <a:t>-Privat</a:t>
            </a:r>
          </a:p>
          <a:p>
            <a:r>
              <a:rPr lang="sv-SE" sz="1200" b="1" dirty="0"/>
              <a:t>-Folktandvård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2B1D9-514B-4303-9BD4-59CC4F585F68}" type="slidenum">
              <a:rPr lang="sv-SE" smtClean="0"/>
              <a:t>51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8714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0F11-D2A1-4442-80A4-E299A32C8B70}" type="slidenum">
              <a:rPr lang="sv-SE" smtClean="0"/>
              <a:t>54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3099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57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0345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3291F-9DCB-46ED-BF32-F247FD2AAAAB}" type="slidenum">
              <a:rPr lang="sv-SE" smtClean="0"/>
              <a:t>60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8573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0CDCA-DADC-42C9-B8AB-DA734AC42CC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515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0CDCA-DADC-42C9-B8AB-DA734AC42CC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89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0CDCA-DADC-42C9-B8AB-DA734AC42CC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3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0CDCA-DADC-42C9-B8AB-DA734AC42CC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1636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0CDCA-DADC-42C9-B8AB-DA734AC42CC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500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0CDCA-DADC-42C9-B8AB-DA734AC42CC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7401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0CDCA-DADC-42C9-B8AB-DA734AC42CC4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841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91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50996" y="792875"/>
            <a:ext cx="4602804" cy="4873625"/>
          </a:xfrm>
          <a:prstGeom prst="round2DiagRect">
            <a:avLst>
              <a:gd name="adj1" fmla="val 41753"/>
              <a:gd name="adj2" fmla="val 0"/>
            </a:avLst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97735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97735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3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201125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8219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här för att fylla i rubrik</a:t>
            </a:r>
          </a:p>
        </p:txBody>
      </p:sp>
    </p:spTree>
    <p:extLst>
      <p:ext uri="{BB962C8B-B14F-4D97-AF65-F5344CB8AC3E}">
        <p14:creationId xmlns:p14="http://schemas.microsoft.com/office/powerpoint/2010/main" val="63015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550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6886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53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3735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46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634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634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72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2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i log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2"/>
          <p:cNvSpPr>
            <a:spLocks noGrp="1"/>
          </p:cNvSpPr>
          <p:nvPr>
            <p:ph type="pic" sz="quarter" idx="16"/>
          </p:nvPr>
        </p:nvSpPr>
        <p:spPr>
          <a:xfrm>
            <a:off x="3699716" y="752595"/>
            <a:ext cx="4792568" cy="5352811"/>
          </a:xfrm>
          <a:custGeom>
            <a:avLst/>
            <a:gdLst>
              <a:gd name="connsiteX0" fmla="*/ 2347784 w 4658627"/>
              <a:gd name="connsiteY0" fmla="*/ 2619633 h 5029200"/>
              <a:gd name="connsiteX1" fmla="*/ 4000915 w 4658627"/>
              <a:gd name="connsiteY1" fmla="*/ 2619633 h 5029200"/>
              <a:gd name="connsiteX2" fmla="*/ 4658627 w 4658627"/>
              <a:gd name="connsiteY2" fmla="*/ 3277345 h 5029200"/>
              <a:gd name="connsiteX3" fmla="*/ 4658627 w 4658627"/>
              <a:gd name="connsiteY3" fmla="*/ 5029200 h 5029200"/>
              <a:gd name="connsiteX4" fmla="*/ 3005496 w 4658627"/>
              <a:gd name="connsiteY4" fmla="*/ 5029200 h 5029200"/>
              <a:gd name="connsiteX5" fmla="*/ 2347784 w 4658627"/>
              <a:gd name="connsiteY5" fmla="*/ 4371488 h 5029200"/>
              <a:gd name="connsiteX6" fmla="*/ 1014234 w 4658627"/>
              <a:gd name="connsiteY6" fmla="*/ 656840 h 5029200"/>
              <a:gd name="connsiteX7" fmla="*/ 695997 w 4658627"/>
              <a:gd name="connsiteY7" fmla="*/ 947352 h 5029200"/>
              <a:gd name="connsiteX8" fmla="*/ 1014234 w 4658627"/>
              <a:gd name="connsiteY8" fmla="*/ 1237864 h 5029200"/>
              <a:gd name="connsiteX9" fmla="*/ 1332471 w 4658627"/>
              <a:gd name="connsiteY9" fmla="*/ 947352 h 5029200"/>
              <a:gd name="connsiteX10" fmla="*/ 1014234 w 4658627"/>
              <a:gd name="connsiteY10" fmla="*/ 656840 h 5029200"/>
              <a:gd name="connsiteX11" fmla="*/ 3005496 w 4658627"/>
              <a:gd name="connsiteY11" fmla="*/ 0 h 5029200"/>
              <a:gd name="connsiteX12" fmla="*/ 4658627 w 4658627"/>
              <a:gd name="connsiteY12" fmla="*/ 0 h 5029200"/>
              <a:gd name="connsiteX13" fmla="*/ 4658627 w 4658627"/>
              <a:gd name="connsiteY13" fmla="*/ 1751855 h 5029200"/>
              <a:gd name="connsiteX14" fmla="*/ 4000915 w 4658627"/>
              <a:gd name="connsiteY14" fmla="*/ 2409567 h 5029200"/>
              <a:gd name="connsiteX15" fmla="*/ 2347784 w 4658627"/>
              <a:gd name="connsiteY15" fmla="*/ 2409567 h 5029200"/>
              <a:gd name="connsiteX16" fmla="*/ 2347784 w 4658627"/>
              <a:gd name="connsiteY16" fmla="*/ 657712 h 5029200"/>
              <a:gd name="connsiteX17" fmla="*/ 3005496 w 4658627"/>
              <a:gd name="connsiteY17" fmla="*/ 0 h 5029200"/>
              <a:gd name="connsiteX18" fmla="*/ 0 w 4658627"/>
              <a:gd name="connsiteY18" fmla="*/ 0 h 5029200"/>
              <a:gd name="connsiteX19" fmla="*/ 1399484 w 4658627"/>
              <a:gd name="connsiteY19" fmla="*/ 0 h 5029200"/>
              <a:gd name="connsiteX20" fmla="*/ 2131540 w 4658627"/>
              <a:gd name="connsiteY20" fmla="*/ 732056 h 5029200"/>
              <a:gd name="connsiteX21" fmla="*/ 2131540 w 4658627"/>
              <a:gd name="connsiteY21" fmla="*/ 5029200 h 5029200"/>
              <a:gd name="connsiteX22" fmla="*/ 732056 w 4658627"/>
              <a:gd name="connsiteY22" fmla="*/ 5029200 h 5029200"/>
              <a:gd name="connsiteX23" fmla="*/ 0 w 4658627"/>
              <a:gd name="connsiteY23" fmla="*/ 4297144 h 5029200"/>
              <a:gd name="connsiteX0" fmla="*/ 2347784 w 4658627"/>
              <a:gd name="connsiteY0" fmla="*/ 2619633 h 5260206"/>
              <a:gd name="connsiteX1" fmla="*/ 4000915 w 4658627"/>
              <a:gd name="connsiteY1" fmla="*/ 2619633 h 5260206"/>
              <a:gd name="connsiteX2" fmla="*/ 4658627 w 4658627"/>
              <a:gd name="connsiteY2" fmla="*/ 3277345 h 5260206"/>
              <a:gd name="connsiteX3" fmla="*/ 4658627 w 4658627"/>
              <a:gd name="connsiteY3" fmla="*/ 5029200 h 5260206"/>
              <a:gd name="connsiteX4" fmla="*/ 3005496 w 4658627"/>
              <a:gd name="connsiteY4" fmla="*/ 5029200 h 5260206"/>
              <a:gd name="connsiteX5" fmla="*/ 2347784 w 4658627"/>
              <a:gd name="connsiteY5" fmla="*/ 4371488 h 5260206"/>
              <a:gd name="connsiteX6" fmla="*/ 2347784 w 4658627"/>
              <a:gd name="connsiteY6" fmla="*/ 2619633 h 5260206"/>
              <a:gd name="connsiteX7" fmla="*/ 1014234 w 4658627"/>
              <a:gd name="connsiteY7" fmla="*/ 656840 h 5260206"/>
              <a:gd name="connsiteX8" fmla="*/ 695997 w 4658627"/>
              <a:gd name="connsiteY8" fmla="*/ 947352 h 5260206"/>
              <a:gd name="connsiteX9" fmla="*/ 1014234 w 4658627"/>
              <a:gd name="connsiteY9" fmla="*/ 1237864 h 5260206"/>
              <a:gd name="connsiteX10" fmla="*/ 1332471 w 4658627"/>
              <a:gd name="connsiteY10" fmla="*/ 947352 h 5260206"/>
              <a:gd name="connsiteX11" fmla="*/ 1014234 w 4658627"/>
              <a:gd name="connsiteY11" fmla="*/ 656840 h 5260206"/>
              <a:gd name="connsiteX12" fmla="*/ 3005496 w 4658627"/>
              <a:gd name="connsiteY12" fmla="*/ 0 h 5260206"/>
              <a:gd name="connsiteX13" fmla="*/ 4658627 w 4658627"/>
              <a:gd name="connsiteY13" fmla="*/ 0 h 5260206"/>
              <a:gd name="connsiteX14" fmla="*/ 4658627 w 4658627"/>
              <a:gd name="connsiteY14" fmla="*/ 1751855 h 5260206"/>
              <a:gd name="connsiteX15" fmla="*/ 4000915 w 4658627"/>
              <a:gd name="connsiteY15" fmla="*/ 2409567 h 5260206"/>
              <a:gd name="connsiteX16" fmla="*/ 2347784 w 4658627"/>
              <a:gd name="connsiteY16" fmla="*/ 2409567 h 5260206"/>
              <a:gd name="connsiteX17" fmla="*/ 2347784 w 4658627"/>
              <a:gd name="connsiteY17" fmla="*/ 657712 h 5260206"/>
              <a:gd name="connsiteX18" fmla="*/ 3005496 w 4658627"/>
              <a:gd name="connsiteY18" fmla="*/ 0 h 5260206"/>
              <a:gd name="connsiteX19" fmla="*/ 0 w 4658627"/>
              <a:gd name="connsiteY19" fmla="*/ 0 h 5260206"/>
              <a:gd name="connsiteX20" fmla="*/ 1399484 w 4658627"/>
              <a:gd name="connsiteY20" fmla="*/ 0 h 5260206"/>
              <a:gd name="connsiteX21" fmla="*/ 2131540 w 4658627"/>
              <a:gd name="connsiteY21" fmla="*/ 732056 h 5260206"/>
              <a:gd name="connsiteX22" fmla="*/ 2131540 w 4658627"/>
              <a:gd name="connsiteY22" fmla="*/ 5029200 h 5260206"/>
              <a:gd name="connsiteX23" fmla="*/ 693555 w 4658627"/>
              <a:gd name="connsiteY23" fmla="*/ 5260206 h 5260206"/>
              <a:gd name="connsiteX24" fmla="*/ 0 w 4658627"/>
              <a:gd name="connsiteY24" fmla="*/ 4297144 h 5260206"/>
              <a:gd name="connsiteX25" fmla="*/ 0 w 4658627"/>
              <a:gd name="connsiteY25" fmla="*/ 0 h 5260206"/>
              <a:gd name="connsiteX0" fmla="*/ 2347784 w 4658627"/>
              <a:gd name="connsiteY0" fmla="*/ 2619633 h 5317958"/>
              <a:gd name="connsiteX1" fmla="*/ 4000915 w 4658627"/>
              <a:gd name="connsiteY1" fmla="*/ 2619633 h 5317958"/>
              <a:gd name="connsiteX2" fmla="*/ 4658627 w 4658627"/>
              <a:gd name="connsiteY2" fmla="*/ 3277345 h 5317958"/>
              <a:gd name="connsiteX3" fmla="*/ 4658627 w 4658627"/>
              <a:gd name="connsiteY3" fmla="*/ 5029200 h 5317958"/>
              <a:gd name="connsiteX4" fmla="*/ 3005496 w 4658627"/>
              <a:gd name="connsiteY4" fmla="*/ 5029200 h 5317958"/>
              <a:gd name="connsiteX5" fmla="*/ 2347784 w 4658627"/>
              <a:gd name="connsiteY5" fmla="*/ 4371488 h 5317958"/>
              <a:gd name="connsiteX6" fmla="*/ 2347784 w 4658627"/>
              <a:gd name="connsiteY6" fmla="*/ 2619633 h 5317958"/>
              <a:gd name="connsiteX7" fmla="*/ 1014234 w 4658627"/>
              <a:gd name="connsiteY7" fmla="*/ 656840 h 5317958"/>
              <a:gd name="connsiteX8" fmla="*/ 695997 w 4658627"/>
              <a:gd name="connsiteY8" fmla="*/ 947352 h 5317958"/>
              <a:gd name="connsiteX9" fmla="*/ 1014234 w 4658627"/>
              <a:gd name="connsiteY9" fmla="*/ 1237864 h 5317958"/>
              <a:gd name="connsiteX10" fmla="*/ 1332471 w 4658627"/>
              <a:gd name="connsiteY10" fmla="*/ 947352 h 5317958"/>
              <a:gd name="connsiteX11" fmla="*/ 1014234 w 4658627"/>
              <a:gd name="connsiteY11" fmla="*/ 656840 h 5317958"/>
              <a:gd name="connsiteX12" fmla="*/ 3005496 w 4658627"/>
              <a:gd name="connsiteY12" fmla="*/ 0 h 5317958"/>
              <a:gd name="connsiteX13" fmla="*/ 4658627 w 4658627"/>
              <a:gd name="connsiteY13" fmla="*/ 0 h 5317958"/>
              <a:gd name="connsiteX14" fmla="*/ 4658627 w 4658627"/>
              <a:gd name="connsiteY14" fmla="*/ 1751855 h 5317958"/>
              <a:gd name="connsiteX15" fmla="*/ 4000915 w 4658627"/>
              <a:gd name="connsiteY15" fmla="*/ 2409567 h 5317958"/>
              <a:gd name="connsiteX16" fmla="*/ 2347784 w 4658627"/>
              <a:gd name="connsiteY16" fmla="*/ 2409567 h 5317958"/>
              <a:gd name="connsiteX17" fmla="*/ 2347784 w 4658627"/>
              <a:gd name="connsiteY17" fmla="*/ 657712 h 5317958"/>
              <a:gd name="connsiteX18" fmla="*/ 3005496 w 4658627"/>
              <a:gd name="connsiteY18" fmla="*/ 0 h 5317958"/>
              <a:gd name="connsiteX19" fmla="*/ 0 w 4658627"/>
              <a:gd name="connsiteY19" fmla="*/ 0 h 5317958"/>
              <a:gd name="connsiteX20" fmla="*/ 1399484 w 4658627"/>
              <a:gd name="connsiteY20" fmla="*/ 0 h 5317958"/>
              <a:gd name="connsiteX21" fmla="*/ 2131540 w 4658627"/>
              <a:gd name="connsiteY21" fmla="*/ 732056 h 5317958"/>
              <a:gd name="connsiteX22" fmla="*/ 2141165 w 4658627"/>
              <a:gd name="connsiteY22" fmla="*/ 5317958 h 5317958"/>
              <a:gd name="connsiteX23" fmla="*/ 693555 w 4658627"/>
              <a:gd name="connsiteY23" fmla="*/ 5260206 h 5317958"/>
              <a:gd name="connsiteX24" fmla="*/ 0 w 4658627"/>
              <a:gd name="connsiteY24" fmla="*/ 4297144 h 5317958"/>
              <a:gd name="connsiteX25" fmla="*/ 0 w 4658627"/>
              <a:gd name="connsiteY25" fmla="*/ 0 h 5317958"/>
              <a:gd name="connsiteX0" fmla="*/ 2347784 w 4658627"/>
              <a:gd name="connsiteY0" fmla="*/ 2619633 h 5317958"/>
              <a:gd name="connsiteX1" fmla="*/ 4000915 w 4658627"/>
              <a:gd name="connsiteY1" fmla="*/ 2619633 h 5317958"/>
              <a:gd name="connsiteX2" fmla="*/ 4658627 w 4658627"/>
              <a:gd name="connsiteY2" fmla="*/ 3277345 h 5317958"/>
              <a:gd name="connsiteX3" fmla="*/ 4658627 w 4658627"/>
              <a:gd name="connsiteY3" fmla="*/ 5029200 h 5317958"/>
              <a:gd name="connsiteX4" fmla="*/ 3005496 w 4658627"/>
              <a:gd name="connsiteY4" fmla="*/ 5029200 h 5317958"/>
              <a:gd name="connsiteX5" fmla="*/ 2347784 w 4658627"/>
              <a:gd name="connsiteY5" fmla="*/ 4371488 h 5317958"/>
              <a:gd name="connsiteX6" fmla="*/ 2347784 w 4658627"/>
              <a:gd name="connsiteY6" fmla="*/ 2619633 h 5317958"/>
              <a:gd name="connsiteX7" fmla="*/ 1014234 w 4658627"/>
              <a:gd name="connsiteY7" fmla="*/ 656840 h 5317958"/>
              <a:gd name="connsiteX8" fmla="*/ 695997 w 4658627"/>
              <a:gd name="connsiteY8" fmla="*/ 947352 h 5317958"/>
              <a:gd name="connsiteX9" fmla="*/ 1014234 w 4658627"/>
              <a:gd name="connsiteY9" fmla="*/ 1237864 h 5317958"/>
              <a:gd name="connsiteX10" fmla="*/ 1332471 w 4658627"/>
              <a:gd name="connsiteY10" fmla="*/ 947352 h 5317958"/>
              <a:gd name="connsiteX11" fmla="*/ 1014234 w 4658627"/>
              <a:gd name="connsiteY11" fmla="*/ 656840 h 5317958"/>
              <a:gd name="connsiteX12" fmla="*/ 3005496 w 4658627"/>
              <a:gd name="connsiteY12" fmla="*/ 0 h 5317958"/>
              <a:gd name="connsiteX13" fmla="*/ 4658627 w 4658627"/>
              <a:gd name="connsiteY13" fmla="*/ 0 h 5317958"/>
              <a:gd name="connsiteX14" fmla="*/ 4658627 w 4658627"/>
              <a:gd name="connsiteY14" fmla="*/ 1751855 h 5317958"/>
              <a:gd name="connsiteX15" fmla="*/ 4000915 w 4658627"/>
              <a:gd name="connsiteY15" fmla="*/ 2409567 h 5317958"/>
              <a:gd name="connsiteX16" fmla="*/ 2347784 w 4658627"/>
              <a:gd name="connsiteY16" fmla="*/ 2409567 h 5317958"/>
              <a:gd name="connsiteX17" fmla="*/ 2347784 w 4658627"/>
              <a:gd name="connsiteY17" fmla="*/ 657712 h 5317958"/>
              <a:gd name="connsiteX18" fmla="*/ 3005496 w 4658627"/>
              <a:gd name="connsiteY18" fmla="*/ 0 h 5317958"/>
              <a:gd name="connsiteX19" fmla="*/ 0 w 4658627"/>
              <a:gd name="connsiteY19" fmla="*/ 0 h 5317958"/>
              <a:gd name="connsiteX20" fmla="*/ 1399484 w 4658627"/>
              <a:gd name="connsiteY20" fmla="*/ 0 h 5317958"/>
              <a:gd name="connsiteX21" fmla="*/ 2131540 w 4658627"/>
              <a:gd name="connsiteY21" fmla="*/ 732056 h 5317958"/>
              <a:gd name="connsiteX22" fmla="*/ 2141165 w 4658627"/>
              <a:gd name="connsiteY22" fmla="*/ 5317958 h 5317958"/>
              <a:gd name="connsiteX23" fmla="*/ 712806 w 4658627"/>
              <a:gd name="connsiteY23" fmla="*/ 5289082 h 5317958"/>
              <a:gd name="connsiteX24" fmla="*/ 0 w 4658627"/>
              <a:gd name="connsiteY24" fmla="*/ 4297144 h 5317958"/>
              <a:gd name="connsiteX25" fmla="*/ 0 w 4658627"/>
              <a:gd name="connsiteY25" fmla="*/ 0 h 5317958"/>
              <a:gd name="connsiteX0" fmla="*/ 2347784 w 4658627"/>
              <a:gd name="connsiteY0" fmla="*/ 2619633 h 5317958"/>
              <a:gd name="connsiteX1" fmla="*/ 4000915 w 4658627"/>
              <a:gd name="connsiteY1" fmla="*/ 2619633 h 5317958"/>
              <a:gd name="connsiteX2" fmla="*/ 4658627 w 4658627"/>
              <a:gd name="connsiteY2" fmla="*/ 3277345 h 5317958"/>
              <a:gd name="connsiteX3" fmla="*/ 4658627 w 4658627"/>
              <a:gd name="connsiteY3" fmla="*/ 5029200 h 5317958"/>
              <a:gd name="connsiteX4" fmla="*/ 3005496 w 4658627"/>
              <a:gd name="connsiteY4" fmla="*/ 5029200 h 5317958"/>
              <a:gd name="connsiteX5" fmla="*/ 2347784 w 4658627"/>
              <a:gd name="connsiteY5" fmla="*/ 4371488 h 5317958"/>
              <a:gd name="connsiteX6" fmla="*/ 2347784 w 4658627"/>
              <a:gd name="connsiteY6" fmla="*/ 2619633 h 5317958"/>
              <a:gd name="connsiteX7" fmla="*/ 1014234 w 4658627"/>
              <a:gd name="connsiteY7" fmla="*/ 656840 h 5317958"/>
              <a:gd name="connsiteX8" fmla="*/ 695997 w 4658627"/>
              <a:gd name="connsiteY8" fmla="*/ 947352 h 5317958"/>
              <a:gd name="connsiteX9" fmla="*/ 1014234 w 4658627"/>
              <a:gd name="connsiteY9" fmla="*/ 1237864 h 5317958"/>
              <a:gd name="connsiteX10" fmla="*/ 1332471 w 4658627"/>
              <a:gd name="connsiteY10" fmla="*/ 947352 h 5317958"/>
              <a:gd name="connsiteX11" fmla="*/ 1014234 w 4658627"/>
              <a:gd name="connsiteY11" fmla="*/ 656840 h 5317958"/>
              <a:gd name="connsiteX12" fmla="*/ 3005496 w 4658627"/>
              <a:gd name="connsiteY12" fmla="*/ 0 h 5317958"/>
              <a:gd name="connsiteX13" fmla="*/ 4658627 w 4658627"/>
              <a:gd name="connsiteY13" fmla="*/ 0 h 5317958"/>
              <a:gd name="connsiteX14" fmla="*/ 4658627 w 4658627"/>
              <a:gd name="connsiteY14" fmla="*/ 1751855 h 5317958"/>
              <a:gd name="connsiteX15" fmla="*/ 4000915 w 4658627"/>
              <a:gd name="connsiteY15" fmla="*/ 2409567 h 5317958"/>
              <a:gd name="connsiteX16" fmla="*/ 2347784 w 4658627"/>
              <a:gd name="connsiteY16" fmla="*/ 2409567 h 5317958"/>
              <a:gd name="connsiteX17" fmla="*/ 2347784 w 4658627"/>
              <a:gd name="connsiteY17" fmla="*/ 657712 h 5317958"/>
              <a:gd name="connsiteX18" fmla="*/ 3005496 w 4658627"/>
              <a:gd name="connsiteY18" fmla="*/ 0 h 5317958"/>
              <a:gd name="connsiteX19" fmla="*/ 0 w 4658627"/>
              <a:gd name="connsiteY19" fmla="*/ 0 h 5317958"/>
              <a:gd name="connsiteX20" fmla="*/ 1399484 w 4658627"/>
              <a:gd name="connsiteY20" fmla="*/ 0 h 5317958"/>
              <a:gd name="connsiteX21" fmla="*/ 2131540 w 4658627"/>
              <a:gd name="connsiteY21" fmla="*/ 732056 h 5317958"/>
              <a:gd name="connsiteX22" fmla="*/ 2141165 w 4658627"/>
              <a:gd name="connsiteY22" fmla="*/ 5317958 h 5317958"/>
              <a:gd name="connsiteX23" fmla="*/ 712806 w 4658627"/>
              <a:gd name="connsiteY23" fmla="*/ 5289082 h 5317958"/>
              <a:gd name="connsiteX24" fmla="*/ 0 w 4658627"/>
              <a:gd name="connsiteY24" fmla="*/ 4297144 h 5317958"/>
              <a:gd name="connsiteX25" fmla="*/ 0 w 4658627"/>
              <a:gd name="connsiteY25" fmla="*/ 0 h 5317958"/>
              <a:gd name="connsiteX0" fmla="*/ 2347784 w 4658627"/>
              <a:gd name="connsiteY0" fmla="*/ 2619633 h 5317958"/>
              <a:gd name="connsiteX1" fmla="*/ 4000915 w 4658627"/>
              <a:gd name="connsiteY1" fmla="*/ 2619633 h 5317958"/>
              <a:gd name="connsiteX2" fmla="*/ 4658627 w 4658627"/>
              <a:gd name="connsiteY2" fmla="*/ 3277345 h 5317958"/>
              <a:gd name="connsiteX3" fmla="*/ 4658627 w 4658627"/>
              <a:gd name="connsiteY3" fmla="*/ 5029200 h 5317958"/>
              <a:gd name="connsiteX4" fmla="*/ 3005496 w 4658627"/>
              <a:gd name="connsiteY4" fmla="*/ 5029200 h 5317958"/>
              <a:gd name="connsiteX5" fmla="*/ 2347784 w 4658627"/>
              <a:gd name="connsiteY5" fmla="*/ 4371488 h 5317958"/>
              <a:gd name="connsiteX6" fmla="*/ 2347784 w 4658627"/>
              <a:gd name="connsiteY6" fmla="*/ 2619633 h 5317958"/>
              <a:gd name="connsiteX7" fmla="*/ 1014234 w 4658627"/>
              <a:gd name="connsiteY7" fmla="*/ 656840 h 5317958"/>
              <a:gd name="connsiteX8" fmla="*/ 695997 w 4658627"/>
              <a:gd name="connsiteY8" fmla="*/ 947352 h 5317958"/>
              <a:gd name="connsiteX9" fmla="*/ 1014234 w 4658627"/>
              <a:gd name="connsiteY9" fmla="*/ 1314866 h 5317958"/>
              <a:gd name="connsiteX10" fmla="*/ 1332471 w 4658627"/>
              <a:gd name="connsiteY10" fmla="*/ 947352 h 5317958"/>
              <a:gd name="connsiteX11" fmla="*/ 1014234 w 4658627"/>
              <a:gd name="connsiteY11" fmla="*/ 656840 h 5317958"/>
              <a:gd name="connsiteX12" fmla="*/ 3005496 w 4658627"/>
              <a:gd name="connsiteY12" fmla="*/ 0 h 5317958"/>
              <a:gd name="connsiteX13" fmla="*/ 4658627 w 4658627"/>
              <a:gd name="connsiteY13" fmla="*/ 0 h 5317958"/>
              <a:gd name="connsiteX14" fmla="*/ 4658627 w 4658627"/>
              <a:gd name="connsiteY14" fmla="*/ 1751855 h 5317958"/>
              <a:gd name="connsiteX15" fmla="*/ 4000915 w 4658627"/>
              <a:gd name="connsiteY15" fmla="*/ 2409567 h 5317958"/>
              <a:gd name="connsiteX16" fmla="*/ 2347784 w 4658627"/>
              <a:gd name="connsiteY16" fmla="*/ 2409567 h 5317958"/>
              <a:gd name="connsiteX17" fmla="*/ 2347784 w 4658627"/>
              <a:gd name="connsiteY17" fmla="*/ 657712 h 5317958"/>
              <a:gd name="connsiteX18" fmla="*/ 3005496 w 4658627"/>
              <a:gd name="connsiteY18" fmla="*/ 0 h 5317958"/>
              <a:gd name="connsiteX19" fmla="*/ 0 w 4658627"/>
              <a:gd name="connsiteY19" fmla="*/ 0 h 5317958"/>
              <a:gd name="connsiteX20" fmla="*/ 1399484 w 4658627"/>
              <a:gd name="connsiteY20" fmla="*/ 0 h 5317958"/>
              <a:gd name="connsiteX21" fmla="*/ 2131540 w 4658627"/>
              <a:gd name="connsiteY21" fmla="*/ 732056 h 5317958"/>
              <a:gd name="connsiteX22" fmla="*/ 2141165 w 4658627"/>
              <a:gd name="connsiteY22" fmla="*/ 5317958 h 5317958"/>
              <a:gd name="connsiteX23" fmla="*/ 712806 w 4658627"/>
              <a:gd name="connsiteY23" fmla="*/ 5289082 h 5317958"/>
              <a:gd name="connsiteX24" fmla="*/ 0 w 4658627"/>
              <a:gd name="connsiteY24" fmla="*/ 4297144 h 5317958"/>
              <a:gd name="connsiteX25" fmla="*/ 0 w 4658627"/>
              <a:gd name="connsiteY25" fmla="*/ 0 h 5317958"/>
              <a:gd name="connsiteX0" fmla="*/ 2347784 w 4658627"/>
              <a:gd name="connsiteY0" fmla="*/ 2619633 h 5317958"/>
              <a:gd name="connsiteX1" fmla="*/ 4000915 w 4658627"/>
              <a:gd name="connsiteY1" fmla="*/ 2619633 h 5317958"/>
              <a:gd name="connsiteX2" fmla="*/ 4658627 w 4658627"/>
              <a:gd name="connsiteY2" fmla="*/ 3277345 h 5317958"/>
              <a:gd name="connsiteX3" fmla="*/ 4658627 w 4658627"/>
              <a:gd name="connsiteY3" fmla="*/ 5029200 h 5317958"/>
              <a:gd name="connsiteX4" fmla="*/ 3005496 w 4658627"/>
              <a:gd name="connsiteY4" fmla="*/ 5029200 h 5317958"/>
              <a:gd name="connsiteX5" fmla="*/ 2347784 w 4658627"/>
              <a:gd name="connsiteY5" fmla="*/ 4371488 h 5317958"/>
              <a:gd name="connsiteX6" fmla="*/ 2347784 w 4658627"/>
              <a:gd name="connsiteY6" fmla="*/ 2619633 h 5317958"/>
              <a:gd name="connsiteX7" fmla="*/ 1014234 w 4658627"/>
              <a:gd name="connsiteY7" fmla="*/ 599089 h 5317958"/>
              <a:gd name="connsiteX8" fmla="*/ 695997 w 4658627"/>
              <a:gd name="connsiteY8" fmla="*/ 947352 h 5317958"/>
              <a:gd name="connsiteX9" fmla="*/ 1014234 w 4658627"/>
              <a:gd name="connsiteY9" fmla="*/ 1314866 h 5317958"/>
              <a:gd name="connsiteX10" fmla="*/ 1332471 w 4658627"/>
              <a:gd name="connsiteY10" fmla="*/ 947352 h 5317958"/>
              <a:gd name="connsiteX11" fmla="*/ 1014234 w 4658627"/>
              <a:gd name="connsiteY11" fmla="*/ 599089 h 5317958"/>
              <a:gd name="connsiteX12" fmla="*/ 3005496 w 4658627"/>
              <a:gd name="connsiteY12" fmla="*/ 0 h 5317958"/>
              <a:gd name="connsiteX13" fmla="*/ 4658627 w 4658627"/>
              <a:gd name="connsiteY13" fmla="*/ 0 h 5317958"/>
              <a:gd name="connsiteX14" fmla="*/ 4658627 w 4658627"/>
              <a:gd name="connsiteY14" fmla="*/ 1751855 h 5317958"/>
              <a:gd name="connsiteX15" fmla="*/ 4000915 w 4658627"/>
              <a:gd name="connsiteY15" fmla="*/ 2409567 h 5317958"/>
              <a:gd name="connsiteX16" fmla="*/ 2347784 w 4658627"/>
              <a:gd name="connsiteY16" fmla="*/ 2409567 h 5317958"/>
              <a:gd name="connsiteX17" fmla="*/ 2347784 w 4658627"/>
              <a:gd name="connsiteY17" fmla="*/ 657712 h 5317958"/>
              <a:gd name="connsiteX18" fmla="*/ 3005496 w 4658627"/>
              <a:gd name="connsiteY18" fmla="*/ 0 h 5317958"/>
              <a:gd name="connsiteX19" fmla="*/ 0 w 4658627"/>
              <a:gd name="connsiteY19" fmla="*/ 0 h 5317958"/>
              <a:gd name="connsiteX20" fmla="*/ 1399484 w 4658627"/>
              <a:gd name="connsiteY20" fmla="*/ 0 h 5317958"/>
              <a:gd name="connsiteX21" fmla="*/ 2131540 w 4658627"/>
              <a:gd name="connsiteY21" fmla="*/ 732056 h 5317958"/>
              <a:gd name="connsiteX22" fmla="*/ 2141165 w 4658627"/>
              <a:gd name="connsiteY22" fmla="*/ 5317958 h 5317958"/>
              <a:gd name="connsiteX23" fmla="*/ 712806 w 4658627"/>
              <a:gd name="connsiteY23" fmla="*/ 5289082 h 5317958"/>
              <a:gd name="connsiteX24" fmla="*/ 0 w 4658627"/>
              <a:gd name="connsiteY24" fmla="*/ 4297144 h 5317958"/>
              <a:gd name="connsiteX25" fmla="*/ 0 w 4658627"/>
              <a:gd name="connsiteY25" fmla="*/ 0 h 5317958"/>
              <a:gd name="connsiteX0" fmla="*/ 2347784 w 4658627"/>
              <a:gd name="connsiteY0" fmla="*/ 2619633 h 5317958"/>
              <a:gd name="connsiteX1" fmla="*/ 4000915 w 4658627"/>
              <a:gd name="connsiteY1" fmla="*/ 2619633 h 5317958"/>
              <a:gd name="connsiteX2" fmla="*/ 4658627 w 4658627"/>
              <a:gd name="connsiteY2" fmla="*/ 3277345 h 5317958"/>
              <a:gd name="connsiteX3" fmla="*/ 4658627 w 4658627"/>
              <a:gd name="connsiteY3" fmla="*/ 5029200 h 5317958"/>
              <a:gd name="connsiteX4" fmla="*/ 3005496 w 4658627"/>
              <a:gd name="connsiteY4" fmla="*/ 5029200 h 5317958"/>
              <a:gd name="connsiteX5" fmla="*/ 2347784 w 4658627"/>
              <a:gd name="connsiteY5" fmla="*/ 4371488 h 5317958"/>
              <a:gd name="connsiteX6" fmla="*/ 2347784 w 4658627"/>
              <a:gd name="connsiteY6" fmla="*/ 2619633 h 5317958"/>
              <a:gd name="connsiteX7" fmla="*/ 1014234 w 4658627"/>
              <a:gd name="connsiteY7" fmla="*/ 599089 h 5317958"/>
              <a:gd name="connsiteX8" fmla="*/ 657496 w 4658627"/>
              <a:gd name="connsiteY8" fmla="*/ 956977 h 5317958"/>
              <a:gd name="connsiteX9" fmla="*/ 1014234 w 4658627"/>
              <a:gd name="connsiteY9" fmla="*/ 1314866 h 5317958"/>
              <a:gd name="connsiteX10" fmla="*/ 1332471 w 4658627"/>
              <a:gd name="connsiteY10" fmla="*/ 947352 h 5317958"/>
              <a:gd name="connsiteX11" fmla="*/ 1014234 w 4658627"/>
              <a:gd name="connsiteY11" fmla="*/ 599089 h 5317958"/>
              <a:gd name="connsiteX12" fmla="*/ 3005496 w 4658627"/>
              <a:gd name="connsiteY12" fmla="*/ 0 h 5317958"/>
              <a:gd name="connsiteX13" fmla="*/ 4658627 w 4658627"/>
              <a:gd name="connsiteY13" fmla="*/ 0 h 5317958"/>
              <a:gd name="connsiteX14" fmla="*/ 4658627 w 4658627"/>
              <a:gd name="connsiteY14" fmla="*/ 1751855 h 5317958"/>
              <a:gd name="connsiteX15" fmla="*/ 4000915 w 4658627"/>
              <a:gd name="connsiteY15" fmla="*/ 2409567 h 5317958"/>
              <a:gd name="connsiteX16" fmla="*/ 2347784 w 4658627"/>
              <a:gd name="connsiteY16" fmla="*/ 2409567 h 5317958"/>
              <a:gd name="connsiteX17" fmla="*/ 2347784 w 4658627"/>
              <a:gd name="connsiteY17" fmla="*/ 657712 h 5317958"/>
              <a:gd name="connsiteX18" fmla="*/ 3005496 w 4658627"/>
              <a:gd name="connsiteY18" fmla="*/ 0 h 5317958"/>
              <a:gd name="connsiteX19" fmla="*/ 0 w 4658627"/>
              <a:gd name="connsiteY19" fmla="*/ 0 h 5317958"/>
              <a:gd name="connsiteX20" fmla="*/ 1399484 w 4658627"/>
              <a:gd name="connsiteY20" fmla="*/ 0 h 5317958"/>
              <a:gd name="connsiteX21" fmla="*/ 2131540 w 4658627"/>
              <a:gd name="connsiteY21" fmla="*/ 732056 h 5317958"/>
              <a:gd name="connsiteX22" fmla="*/ 2141165 w 4658627"/>
              <a:gd name="connsiteY22" fmla="*/ 5317958 h 5317958"/>
              <a:gd name="connsiteX23" fmla="*/ 712806 w 4658627"/>
              <a:gd name="connsiteY23" fmla="*/ 5289082 h 5317958"/>
              <a:gd name="connsiteX24" fmla="*/ 0 w 4658627"/>
              <a:gd name="connsiteY24" fmla="*/ 4297144 h 5317958"/>
              <a:gd name="connsiteX25" fmla="*/ 0 w 4658627"/>
              <a:gd name="connsiteY25" fmla="*/ 0 h 5317958"/>
              <a:gd name="connsiteX0" fmla="*/ 2347784 w 4658627"/>
              <a:gd name="connsiteY0" fmla="*/ 2619633 h 5317958"/>
              <a:gd name="connsiteX1" fmla="*/ 4000915 w 4658627"/>
              <a:gd name="connsiteY1" fmla="*/ 2619633 h 5317958"/>
              <a:gd name="connsiteX2" fmla="*/ 4658627 w 4658627"/>
              <a:gd name="connsiteY2" fmla="*/ 3277345 h 5317958"/>
              <a:gd name="connsiteX3" fmla="*/ 4658627 w 4658627"/>
              <a:gd name="connsiteY3" fmla="*/ 5029200 h 5317958"/>
              <a:gd name="connsiteX4" fmla="*/ 3005496 w 4658627"/>
              <a:gd name="connsiteY4" fmla="*/ 5029200 h 5317958"/>
              <a:gd name="connsiteX5" fmla="*/ 2347784 w 4658627"/>
              <a:gd name="connsiteY5" fmla="*/ 4371488 h 5317958"/>
              <a:gd name="connsiteX6" fmla="*/ 2347784 w 4658627"/>
              <a:gd name="connsiteY6" fmla="*/ 2619633 h 5317958"/>
              <a:gd name="connsiteX7" fmla="*/ 1014234 w 4658627"/>
              <a:gd name="connsiteY7" fmla="*/ 599089 h 5317958"/>
              <a:gd name="connsiteX8" fmla="*/ 657496 w 4658627"/>
              <a:gd name="connsiteY8" fmla="*/ 956977 h 5317958"/>
              <a:gd name="connsiteX9" fmla="*/ 1014234 w 4658627"/>
              <a:gd name="connsiteY9" fmla="*/ 1314866 h 5317958"/>
              <a:gd name="connsiteX10" fmla="*/ 1390222 w 4658627"/>
              <a:gd name="connsiteY10" fmla="*/ 966603 h 5317958"/>
              <a:gd name="connsiteX11" fmla="*/ 1014234 w 4658627"/>
              <a:gd name="connsiteY11" fmla="*/ 599089 h 5317958"/>
              <a:gd name="connsiteX12" fmla="*/ 3005496 w 4658627"/>
              <a:gd name="connsiteY12" fmla="*/ 0 h 5317958"/>
              <a:gd name="connsiteX13" fmla="*/ 4658627 w 4658627"/>
              <a:gd name="connsiteY13" fmla="*/ 0 h 5317958"/>
              <a:gd name="connsiteX14" fmla="*/ 4658627 w 4658627"/>
              <a:gd name="connsiteY14" fmla="*/ 1751855 h 5317958"/>
              <a:gd name="connsiteX15" fmla="*/ 4000915 w 4658627"/>
              <a:gd name="connsiteY15" fmla="*/ 2409567 h 5317958"/>
              <a:gd name="connsiteX16" fmla="*/ 2347784 w 4658627"/>
              <a:gd name="connsiteY16" fmla="*/ 2409567 h 5317958"/>
              <a:gd name="connsiteX17" fmla="*/ 2347784 w 4658627"/>
              <a:gd name="connsiteY17" fmla="*/ 657712 h 5317958"/>
              <a:gd name="connsiteX18" fmla="*/ 3005496 w 4658627"/>
              <a:gd name="connsiteY18" fmla="*/ 0 h 5317958"/>
              <a:gd name="connsiteX19" fmla="*/ 0 w 4658627"/>
              <a:gd name="connsiteY19" fmla="*/ 0 h 5317958"/>
              <a:gd name="connsiteX20" fmla="*/ 1399484 w 4658627"/>
              <a:gd name="connsiteY20" fmla="*/ 0 h 5317958"/>
              <a:gd name="connsiteX21" fmla="*/ 2131540 w 4658627"/>
              <a:gd name="connsiteY21" fmla="*/ 732056 h 5317958"/>
              <a:gd name="connsiteX22" fmla="*/ 2141165 w 4658627"/>
              <a:gd name="connsiteY22" fmla="*/ 5317958 h 5317958"/>
              <a:gd name="connsiteX23" fmla="*/ 712806 w 4658627"/>
              <a:gd name="connsiteY23" fmla="*/ 5289082 h 5317958"/>
              <a:gd name="connsiteX24" fmla="*/ 0 w 4658627"/>
              <a:gd name="connsiteY24" fmla="*/ 4297144 h 5317958"/>
              <a:gd name="connsiteX25" fmla="*/ 0 w 4658627"/>
              <a:gd name="connsiteY25" fmla="*/ 0 h 5317958"/>
              <a:gd name="connsiteX0" fmla="*/ 2347784 w 4658627"/>
              <a:gd name="connsiteY0" fmla="*/ 2619633 h 5317958"/>
              <a:gd name="connsiteX1" fmla="*/ 4000915 w 4658627"/>
              <a:gd name="connsiteY1" fmla="*/ 2619633 h 5317958"/>
              <a:gd name="connsiteX2" fmla="*/ 4658627 w 4658627"/>
              <a:gd name="connsiteY2" fmla="*/ 3277345 h 5317958"/>
              <a:gd name="connsiteX3" fmla="*/ 4658627 w 4658627"/>
              <a:gd name="connsiteY3" fmla="*/ 5029200 h 5317958"/>
              <a:gd name="connsiteX4" fmla="*/ 3005496 w 4658627"/>
              <a:gd name="connsiteY4" fmla="*/ 5029200 h 5317958"/>
              <a:gd name="connsiteX5" fmla="*/ 2347784 w 4658627"/>
              <a:gd name="connsiteY5" fmla="*/ 4371488 h 5317958"/>
              <a:gd name="connsiteX6" fmla="*/ 2347784 w 4658627"/>
              <a:gd name="connsiteY6" fmla="*/ 2619633 h 5317958"/>
              <a:gd name="connsiteX7" fmla="*/ 1014234 w 4658627"/>
              <a:gd name="connsiteY7" fmla="*/ 599089 h 5317958"/>
              <a:gd name="connsiteX8" fmla="*/ 657496 w 4658627"/>
              <a:gd name="connsiteY8" fmla="*/ 956977 h 5317958"/>
              <a:gd name="connsiteX9" fmla="*/ 1014234 w 4658627"/>
              <a:gd name="connsiteY9" fmla="*/ 1314866 h 5317958"/>
              <a:gd name="connsiteX10" fmla="*/ 1390222 w 4658627"/>
              <a:gd name="connsiteY10" fmla="*/ 966603 h 5317958"/>
              <a:gd name="connsiteX11" fmla="*/ 1014234 w 4658627"/>
              <a:gd name="connsiteY11" fmla="*/ 599089 h 5317958"/>
              <a:gd name="connsiteX12" fmla="*/ 3005496 w 4658627"/>
              <a:gd name="connsiteY12" fmla="*/ 0 h 5317958"/>
              <a:gd name="connsiteX13" fmla="*/ 4658627 w 4658627"/>
              <a:gd name="connsiteY13" fmla="*/ 0 h 5317958"/>
              <a:gd name="connsiteX14" fmla="*/ 4658627 w 4658627"/>
              <a:gd name="connsiteY14" fmla="*/ 1751855 h 5317958"/>
              <a:gd name="connsiteX15" fmla="*/ 4000915 w 4658627"/>
              <a:gd name="connsiteY15" fmla="*/ 2409567 h 5317958"/>
              <a:gd name="connsiteX16" fmla="*/ 2347784 w 4658627"/>
              <a:gd name="connsiteY16" fmla="*/ 2409567 h 5317958"/>
              <a:gd name="connsiteX17" fmla="*/ 2347784 w 4658627"/>
              <a:gd name="connsiteY17" fmla="*/ 657712 h 5317958"/>
              <a:gd name="connsiteX18" fmla="*/ 3005496 w 4658627"/>
              <a:gd name="connsiteY18" fmla="*/ 0 h 5317958"/>
              <a:gd name="connsiteX19" fmla="*/ 0 w 4658627"/>
              <a:gd name="connsiteY19" fmla="*/ 0 h 5317958"/>
              <a:gd name="connsiteX20" fmla="*/ 1399484 w 4658627"/>
              <a:gd name="connsiteY20" fmla="*/ 0 h 5317958"/>
              <a:gd name="connsiteX21" fmla="*/ 2131540 w 4658627"/>
              <a:gd name="connsiteY21" fmla="*/ 732056 h 5317958"/>
              <a:gd name="connsiteX22" fmla="*/ 2141165 w 4658627"/>
              <a:gd name="connsiteY22" fmla="*/ 5317958 h 5317958"/>
              <a:gd name="connsiteX23" fmla="*/ 712806 w 4658627"/>
              <a:gd name="connsiteY23" fmla="*/ 5289082 h 5317958"/>
              <a:gd name="connsiteX24" fmla="*/ 0 w 4658627"/>
              <a:gd name="connsiteY24" fmla="*/ 4297144 h 5317958"/>
              <a:gd name="connsiteX25" fmla="*/ 0 w 4658627"/>
              <a:gd name="connsiteY25" fmla="*/ 0 h 5317958"/>
              <a:gd name="connsiteX0" fmla="*/ 2347784 w 4658627"/>
              <a:gd name="connsiteY0" fmla="*/ 2619633 h 5317958"/>
              <a:gd name="connsiteX1" fmla="*/ 4000915 w 4658627"/>
              <a:gd name="connsiteY1" fmla="*/ 2619633 h 5317958"/>
              <a:gd name="connsiteX2" fmla="*/ 4658627 w 4658627"/>
              <a:gd name="connsiteY2" fmla="*/ 3277345 h 5317958"/>
              <a:gd name="connsiteX3" fmla="*/ 4658627 w 4658627"/>
              <a:gd name="connsiteY3" fmla="*/ 5029200 h 5317958"/>
              <a:gd name="connsiteX4" fmla="*/ 3005496 w 4658627"/>
              <a:gd name="connsiteY4" fmla="*/ 5029200 h 5317958"/>
              <a:gd name="connsiteX5" fmla="*/ 2347784 w 4658627"/>
              <a:gd name="connsiteY5" fmla="*/ 4371488 h 5317958"/>
              <a:gd name="connsiteX6" fmla="*/ 2347784 w 4658627"/>
              <a:gd name="connsiteY6" fmla="*/ 2619633 h 5317958"/>
              <a:gd name="connsiteX7" fmla="*/ 1014234 w 4658627"/>
              <a:gd name="connsiteY7" fmla="*/ 599089 h 5317958"/>
              <a:gd name="connsiteX8" fmla="*/ 657496 w 4658627"/>
              <a:gd name="connsiteY8" fmla="*/ 956977 h 5317958"/>
              <a:gd name="connsiteX9" fmla="*/ 1014234 w 4658627"/>
              <a:gd name="connsiteY9" fmla="*/ 1314866 h 5317958"/>
              <a:gd name="connsiteX10" fmla="*/ 1390222 w 4658627"/>
              <a:gd name="connsiteY10" fmla="*/ 966603 h 5317958"/>
              <a:gd name="connsiteX11" fmla="*/ 1014234 w 4658627"/>
              <a:gd name="connsiteY11" fmla="*/ 599089 h 5317958"/>
              <a:gd name="connsiteX12" fmla="*/ 3005496 w 4658627"/>
              <a:gd name="connsiteY12" fmla="*/ 0 h 5317958"/>
              <a:gd name="connsiteX13" fmla="*/ 4658627 w 4658627"/>
              <a:gd name="connsiteY13" fmla="*/ 0 h 5317958"/>
              <a:gd name="connsiteX14" fmla="*/ 4658627 w 4658627"/>
              <a:gd name="connsiteY14" fmla="*/ 1751855 h 5317958"/>
              <a:gd name="connsiteX15" fmla="*/ 4000915 w 4658627"/>
              <a:gd name="connsiteY15" fmla="*/ 2409567 h 5317958"/>
              <a:gd name="connsiteX16" fmla="*/ 2347784 w 4658627"/>
              <a:gd name="connsiteY16" fmla="*/ 2409567 h 5317958"/>
              <a:gd name="connsiteX17" fmla="*/ 2347784 w 4658627"/>
              <a:gd name="connsiteY17" fmla="*/ 657712 h 5317958"/>
              <a:gd name="connsiteX18" fmla="*/ 3005496 w 4658627"/>
              <a:gd name="connsiteY18" fmla="*/ 0 h 5317958"/>
              <a:gd name="connsiteX19" fmla="*/ 0 w 4658627"/>
              <a:gd name="connsiteY19" fmla="*/ 0 h 5317958"/>
              <a:gd name="connsiteX20" fmla="*/ 1399484 w 4658627"/>
              <a:gd name="connsiteY20" fmla="*/ 0 h 5317958"/>
              <a:gd name="connsiteX21" fmla="*/ 2131540 w 4658627"/>
              <a:gd name="connsiteY21" fmla="*/ 732056 h 5317958"/>
              <a:gd name="connsiteX22" fmla="*/ 2141165 w 4658627"/>
              <a:gd name="connsiteY22" fmla="*/ 5317958 h 5317958"/>
              <a:gd name="connsiteX23" fmla="*/ 712806 w 4658627"/>
              <a:gd name="connsiteY23" fmla="*/ 5289082 h 5317958"/>
              <a:gd name="connsiteX24" fmla="*/ 0 w 4658627"/>
              <a:gd name="connsiteY24" fmla="*/ 4297144 h 5317958"/>
              <a:gd name="connsiteX25" fmla="*/ 0 w 4658627"/>
              <a:gd name="connsiteY25" fmla="*/ 0 h 5317958"/>
              <a:gd name="connsiteX0" fmla="*/ 2347784 w 4658627"/>
              <a:gd name="connsiteY0" fmla="*/ 2619633 h 5317958"/>
              <a:gd name="connsiteX1" fmla="*/ 4000915 w 4658627"/>
              <a:gd name="connsiteY1" fmla="*/ 2619633 h 5317958"/>
              <a:gd name="connsiteX2" fmla="*/ 4658627 w 4658627"/>
              <a:gd name="connsiteY2" fmla="*/ 3277345 h 5317958"/>
              <a:gd name="connsiteX3" fmla="*/ 4658627 w 4658627"/>
              <a:gd name="connsiteY3" fmla="*/ 5029200 h 5317958"/>
              <a:gd name="connsiteX4" fmla="*/ 3005496 w 4658627"/>
              <a:gd name="connsiteY4" fmla="*/ 5029200 h 5317958"/>
              <a:gd name="connsiteX5" fmla="*/ 2347784 w 4658627"/>
              <a:gd name="connsiteY5" fmla="*/ 4371488 h 5317958"/>
              <a:gd name="connsiteX6" fmla="*/ 2347784 w 4658627"/>
              <a:gd name="connsiteY6" fmla="*/ 2619633 h 5317958"/>
              <a:gd name="connsiteX7" fmla="*/ 1014234 w 4658627"/>
              <a:gd name="connsiteY7" fmla="*/ 599089 h 5317958"/>
              <a:gd name="connsiteX8" fmla="*/ 657496 w 4658627"/>
              <a:gd name="connsiteY8" fmla="*/ 956977 h 5317958"/>
              <a:gd name="connsiteX9" fmla="*/ 1014234 w 4658627"/>
              <a:gd name="connsiteY9" fmla="*/ 1314866 h 5317958"/>
              <a:gd name="connsiteX10" fmla="*/ 1390222 w 4658627"/>
              <a:gd name="connsiteY10" fmla="*/ 966603 h 5317958"/>
              <a:gd name="connsiteX11" fmla="*/ 1014234 w 4658627"/>
              <a:gd name="connsiteY11" fmla="*/ 599089 h 5317958"/>
              <a:gd name="connsiteX12" fmla="*/ 3005496 w 4658627"/>
              <a:gd name="connsiteY12" fmla="*/ 0 h 5317958"/>
              <a:gd name="connsiteX13" fmla="*/ 4658627 w 4658627"/>
              <a:gd name="connsiteY13" fmla="*/ 0 h 5317958"/>
              <a:gd name="connsiteX14" fmla="*/ 4658627 w 4658627"/>
              <a:gd name="connsiteY14" fmla="*/ 1751855 h 5317958"/>
              <a:gd name="connsiteX15" fmla="*/ 4000915 w 4658627"/>
              <a:gd name="connsiteY15" fmla="*/ 2409567 h 5317958"/>
              <a:gd name="connsiteX16" fmla="*/ 2347784 w 4658627"/>
              <a:gd name="connsiteY16" fmla="*/ 2409567 h 5317958"/>
              <a:gd name="connsiteX17" fmla="*/ 2347784 w 4658627"/>
              <a:gd name="connsiteY17" fmla="*/ 657712 h 5317958"/>
              <a:gd name="connsiteX18" fmla="*/ 3005496 w 4658627"/>
              <a:gd name="connsiteY18" fmla="*/ 0 h 5317958"/>
              <a:gd name="connsiteX19" fmla="*/ 0 w 4658627"/>
              <a:gd name="connsiteY19" fmla="*/ 0 h 5317958"/>
              <a:gd name="connsiteX20" fmla="*/ 1399484 w 4658627"/>
              <a:gd name="connsiteY20" fmla="*/ 0 h 5317958"/>
              <a:gd name="connsiteX21" fmla="*/ 2131540 w 4658627"/>
              <a:gd name="connsiteY21" fmla="*/ 732056 h 5317958"/>
              <a:gd name="connsiteX22" fmla="*/ 2141165 w 4658627"/>
              <a:gd name="connsiteY22" fmla="*/ 5317958 h 5317958"/>
              <a:gd name="connsiteX23" fmla="*/ 712806 w 4658627"/>
              <a:gd name="connsiteY23" fmla="*/ 5289082 h 5317958"/>
              <a:gd name="connsiteX24" fmla="*/ 0 w 4658627"/>
              <a:gd name="connsiteY24" fmla="*/ 4297144 h 5317958"/>
              <a:gd name="connsiteX25" fmla="*/ 0 w 4658627"/>
              <a:gd name="connsiteY25" fmla="*/ 0 h 5317958"/>
              <a:gd name="connsiteX0" fmla="*/ 2347784 w 4658627"/>
              <a:gd name="connsiteY0" fmla="*/ 2619633 h 5317958"/>
              <a:gd name="connsiteX1" fmla="*/ 4000915 w 4658627"/>
              <a:gd name="connsiteY1" fmla="*/ 2619633 h 5317958"/>
              <a:gd name="connsiteX2" fmla="*/ 4658627 w 4658627"/>
              <a:gd name="connsiteY2" fmla="*/ 3277345 h 5317958"/>
              <a:gd name="connsiteX3" fmla="*/ 4658627 w 4658627"/>
              <a:gd name="connsiteY3" fmla="*/ 5029200 h 5317958"/>
              <a:gd name="connsiteX4" fmla="*/ 3005496 w 4658627"/>
              <a:gd name="connsiteY4" fmla="*/ 5029200 h 5317958"/>
              <a:gd name="connsiteX5" fmla="*/ 2347784 w 4658627"/>
              <a:gd name="connsiteY5" fmla="*/ 4371488 h 5317958"/>
              <a:gd name="connsiteX6" fmla="*/ 2347784 w 4658627"/>
              <a:gd name="connsiteY6" fmla="*/ 2619633 h 5317958"/>
              <a:gd name="connsiteX7" fmla="*/ 1014234 w 4658627"/>
              <a:gd name="connsiteY7" fmla="*/ 599089 h 5317958"/>
              <a:gd name="connsiteX8" fmla="*/ 657496 w 4658627"/>
              <a:gd name="connsiteY8" fmla="*/ 956977 h 5317958"/>
              <a:gd name="connsiteX9" fmla="*/ 1014234 w 4658627"/>
              <a:gd name="connsiteY9" fmla="*/ 1314866 h 5317958"/>
              <a:gd name="connsiteX10" fmla="*/ 1390222 w 4658627"/>
              <a:gd name="connsiteY10" fmla="*/ 966603 h 5317958"/>
              <a:gd name="connsiteX11" fmla="*/ 1014234 w 4658627"/>
              <a:gd name="connsiteY11" fmla="*/ 599089 h 5317958"/>
              <a:gd name="connsiteX12" fmla="*/ 3005496 w 4658627"/>
              <a:gd name="connsiteY12" fmla="*/ 0 h 5317958"/>
              <a:gd name="connsiteX13" fmla="*/ 4658627 w 4658627"/>
              <a:gd name="connsiteY13" fmla="*/ 0 h 5317958"/>
              <a:gd name="connsiteX14" fmla="*/ 4658627 w 4658627"/>
              <a:gd name="connsiteY14" fmla="*/ 1751855 h 5317958"/>
              <a:gd name="connsiteX15" fmla="*/ 4000915 w 4658627"/>
              <a:gd name="connsiteY15" fmla="*/ 2409567 h 5317958"/>
              <a:gd name="connsiteX16" fmla="*/ 2347784 w 4658627"/>
              <a:gd name="connsiteY16" fmla="*/ 2409567 h 5317958"/>
              <a:gd name="connsiteX17" fmla="*/ 2347784 w 4658627"/>
              <a:gd name="connsiteY17" fmla="*/ 657712 h 5317958"/>
              <a:gd name="connsiteX18" fmla="*/ 3005496 w 4658627"/>
              <a:gd name="connsiteY18" fmla="*/ 0 h 5317958"/>
              <a:gd name="connsiteX19" fmla="*/ 0 w 4658627"/>
              <a:gd name="connsiteY19" fmla="*/ 0 h 5317958"/>
              <a:gd name="connsiteX20" fmla="*/ 1399484 w 4658627"/>
              <a:gd name="connsiteY20" fmla="*/ 0 h 5317958"/>
              <a:gd name="connsiteX21" fmla="*/ 2131540 w 4658627"/>
              <a:gd name="connsiteY21" fmla="*/ 732056 h 5317958"/>
              <a:gd name="connsiteX22" fmla="*/ 2141165 w 4658627"/>
              <a:gd name="connsiteY22" fmla="*/ 5317958 h 5317958"/>
              <a:gd name="connsiteX23" fmla="*/ 712806 w 4658627"/>
              <a:gd name="connsiteY23" fmla="*/ 5289082 h 5317958"/>
              <a:gd name="connsiteX24" fmla="*/ 0 w 4658627"/>
              <a:gd name="connsiteY24" fmla="*/ 4297144 h 5317958"/>
              <a:gd name="connsiteX25" fmla="*/ 0 w 4658627"/>
              <a:gd name="connsiteY25" fmla="*/ 0 h 5317958"/>
              <a:gd name="connsiteX0" fmla="*/ 2347784 w 4658627"/>
              <a:gd name="connsiteY0" fmla="*/ 2619633 h 5317958"/>
              <a:gd name="connsiteX1" fmla="*/ 4000915 w 4658627"/>
              <a:gd name="connsiteY1" fmla="*/ 2619633 h 5317958"/>
              <a:gd name="connsiteX2" fmla="*/ 4658627 w 4658627"/>
              <a:gd name="connsiteY2" fmla="*/ 3277345 h 5317958"/>
              <a:gd name="connsiteX3" fmla="*/ 4658627 w 4658627"/>
              <a:gd name="connsiteY3" fmla="*/ 5029200 h 5317958"/>
              <a:gd name="connsiteX4" fmla="*/ 3005496 w 4658627"/>
              <a:gd name="connsiteY4" fmla="*/ 5029200 h 5317958"/>
              <a:gd name="connsiteX5" fmla="*/ 2347784 w 4658627"/>
              <a:gd name="connsiteY5" fmla="*/ 4371488 h 5317958"/>
              <a:gd name="connsiteX6" fmla="*/ 2347784 w 4658627"/>
              <a:gd name="connsiteY6" fmla="*/ 2619633 h 5317958"/>
              <a:gd name="connsiteX7" fmla="*/ 1014234 w 4658627"/>
              <a:gd name="connsiteY7" fmla="*/ 599089 h 5317958"/>
              <a:gd name="connsiteX8" fmla="*/ 657496 w 4658627"/>
              <a:gd name="connsiteY8" fmla="*/ 956977 h 5317958"/>
              <a:gd name="connsiteX9" fmla="*/ 1014234 w 4658627"/>
              <a:gd name="connsiteY9" fmla="*/ 1314866 h 5317958"/>
              <a:gd name="connsiteX10" fmla="*/ 1390222 w 4658627"/>
              <a:gd name="connsiteY10" fmla="*/ 966603 h 5317958"/>
              <a:gd name="connsiteX11" fmla="*/ 1014234 w 4658627"/>
              <a:gd name="connsiteY11" fmla="*/ 599089 h 5317958"/>
              <a:gd name="connsiteX12" fmla="*/ 3005496 w 4658627"/>
              <a:gd name="connsiteY12" fmla="*/ 0 h 5317958"/>
              <a:gd name="connsiteX13" fmla="*/ 4658627 w 4658627"/>
              <a:gd name="connsiteY13" fmla="*/ 0 h 5317958"/>
              <a:gd name="connsiteX14" fmla="*/ 4658627 w 4658627"/>
              <a:gd name="connsiteY14" fmla="*/ 1751855 h 5317958"/>
              <a:gd name="connsiteX15" fmla="*/ 4000915 w 4658627"/>
              <a:gd name="connsiteY15" fmla="*/ 2409567 h 5317958"/>
              <a:gd name="connsiteX16" fmla="*/ 2415161 w 4658627"/>
              <a:gd name="connsiteY16" fmla="*/ 2563571 h 5317958"/>
              <a:gd name="connsiteX17" fmla="*/ 2347784 w 4658627"/>
              <a:gd name="connsiteY17" fmla="*/ 657712 h 5317958"/>
              <a:gd name="connsiteX18" fmla="*/ 3005496 w 4658627"/>
              <a:gd name="connsiteY18" fmla="*/ 0 h 5317958"/>
              <a:gd name="connsiteX19" fmla="*/ 0 w 4658627"/>
              <a:gd name="connsiteY19" fmla="*/ 0 h 5317958"/>
              <a:gd name="connsiteX20" fmla="*/ 1399484 w 4658627"/>
              <a:gd name="connsiteY20" fmla="*/ 0 h 5317958"/>
              <a:gd name="connsiteX21" fmla="*/ 2131540 w 4658627"/>
              <a:gd name="connsiteY21" fmla="*/ 732056 h 5317958"/>
              <a:gd name="connsiteX22" fmla="*/ 2141165 w 4658627"/>
              <a:gd name="connsiteY22" fmla="*/ 5317958 h 5317958"/>
              <a:gd name="connsiteX23" fmla="*/ 712806 w 4658627"/>
              <a:gd name="connsiteY23" fmla="*/ 5289082 h 5317958"/>
              <a:gd name="connsiteX24" fmla="*/ 0 w 4658627"/>
              <a:gd name="connsiteY24" fmla="*/ 4297144 h 5317958"/>
              <a:gd name="connsiteX25" fmla="*/ 0 w 4658627"/>
              <a:gd name="connsiteY25" fmla="*/ 0 h 5317958"/>
              <a:gd name="connsiteX0" fmla="*/ 2347784 w 4783755"/>
              <a:gd name="connsiteY0" fmla="*/ 2619633 h 5317958"/>
              <a:gd name="connsiteX1" fmla="*/ 4000915 w 4783755"/>
              <a:gd name="connsiteY1" fmla="*/ 2619633 h 5317958"/>
              <a:gd name="connsiteX2" fmla="*/ 4658627 w 4783755"/>
              <a:gd name="connsiteY2" fmla="*/ 3277345 h 5317958"/>
              <a:gd name="connsiteX3" fmla="*/ 4658627 w 4783755"/>
              <a:gd name="connsiteY3" fmla="*/ 5029200 h 5317958"/>
              <a:gd name="connsiteX4" fmla="*/ 3005496 w 4783755"/>
              <a:gd name="connsiteY4" fmla="*/ 5029200 h 5317958"/>
              <a:gd name="connsiteX5" fmla="*/ 2347784 w 4783755"/>
              <a:gd name="connsiteY5" fmla="*/ 4371488 h 5317958"/>
              <a:gd name="connsiteX6" fmla="*/ 2347784 w 4783755"/>
              <a:gd name="connsiteY6" fmla="*/ 2619633 h 5317958"/>
              <a:gd name="connsiteX7" fmla="*/ 1014234 w 4783755"/>
              <a:gd name="connsiteY7" fmla="*/ 599089 h 5317958"/>
              <a:gd name="connsiteX8" fmla="*/ 657496 w 4783755"/>
              <a:gd name="connsiteY8" fmla="*/ 956977 h 5317958"/>
              <a:gd name="connsiteX9" fmla="*/ 1014234 w 4783755"/>
              <a:gd name="connsiteY9" fmla="*/ 1314866 h 5317958"/>
              <a:gd name="connsiteX10" fmla="*/ 1390222 w 4783755"/>
              <a:gd name="connsiteY10" fmla="*/ 966603 h 5317958"/>
              <a:gd name="connsiteX11" fmla="*/ 1014234 w 4783755"/>
              <a:gd name="connsiteY11" fmla="*/ 599089 h 5317958"/>
              <a:gd name="connsiteX12" fmla="*/ 3005496 w 4783755"/>
              <a:gd name="connsiteY12" fmla="*/ 0 h 5317958"/>
              <a:gd name="connsiteX13" fmla="*/ 4783755 w 4783755"/>
              <a:gd name="connsiteY13" fmla="*/ 9625 h 5317958"/>
              <a:gd name="connsiteX14" fmla="*/ 4658627 w 4783755"/>
              <a:gd name="connsiteY14" fmla="*/ 1751855 h 5317958"/>
              <a:gd name="connsiteX15" fmla="*/ 4000915 w 4783755"/>
              <a:gd name="connsiteY15" fmla="*/ 2409567 h 5317958"/>
              <a:gd name="connsiteX16" fmla="*/ 2415161 w 4783755"/>
              <a:gd name="connsiteY16" fmla="*/ 2563571 h 5317958"/>
              <a:gd name="connsiteX17" fmla="*/ 2347784 w 4783755"/>
              <a:gd name="connsiteY17" fmla="*/ 657712 h 5317958"/>
              <a:gd name="connsiteX18" fmla="*/ 3005496 w 4783755"/>
              <a:gd name="connsiteY18" fmla="*/ 0 h 5317958"/>
              <a:gd name="connsiteX19" fmla="*/ 0 w 4783755"/>
              <a:gd name="connsiteY19" fmla="*/ 0 h 5317958"/>
              <a:gd name="connsiteX20" fmla="*/ 1399484 w 4783755"/>
              <a:gd name="connsiteY20" fmla="*/ 0 h 5317958"/>
              <a:gd name="connsiteX21" fmla="*/ 2131540 w 4783755"/>
              <a:gd name="connsiteY21" fmla="*/ 732056 h 5317958"/>
              <a:gd name="connsiteX22" fmla="*/ 2141165 w 4783755"/>
              <a:gd name="connsiteY22" fmla="*/ 5317958 h 5317958"/>
              <a:gd name="connsiteX23" fmla="*/ 712806 w 4783755"/>
              <a:gd name="connsiteY23" fmla="*/ 5289082 h 5317958"/>
              <a:gd name="connsiteX24" fmla="*/ 0 w 4783755"/>
              <a:gd name="connsiteY24" fmla="*/ 4297144 h 5317958"/>
              <a:gd name="connsiteX25" fmla="*/ 0 w 4783755"/>
              <a:gd name="connsiteY25" fmla="*/ 0 h 5317958"/>
              <a:gd name="connsiteX0" fmla="*/ 2347784 w 4785489"/>
              <a:gd name="connsiteY0" fmla="*/ 2619633 h 5317958"/>
              <a:gd name="connsiteX1" fmla="*/ 4000915 w 4785489"/>
              <a:gd name="connsiteY1" fmla="*/ 2619633 h 5317958"/>
              <a:gd name="connsiteX2" fmla="*/ 4658627 w 4785489"/>
              <a:gd name="connsiteY2" fmla="*/ 3277345 h 5317958"/>
              <a:gd name="connsiteX3" fmla="*/ 4658627 w 4785489"/>
              <a:gd name="connsiteY3" fmla="*/ 5029200 h 5317958"/>
              <a:gd name="connsiteX4" fmla="*/ 3005496 w 4785489"/>
              <a:gd name="connsiteY4" fmla="*/ 5029200 h 5317958"/>
              <a:gd name="connsiteX5" fmla="*/ 2347784 w 4785489"/>
              <a:gd name="connsiteY5" fmla="*/ 4371488 h 5317958"/>
              <a:gd name="connsiteX6" fmla="*/ 2347784 w 4785489"/>
              <a:gd name="connsiteY6" fmla="*/ 2619633 h 5317958"/>
              <a:gd name="connsiteX7" fmla="*/ 1014234 w 4785489"/>
              <a:gd name="connsiteY7" fmla="*/ 599089 h 5317958"/>
              <a:gd name="connsiteX8" fmla="*/ 657496 w 4785489"/>
              <a:gd name="connsiteY8" fmla="*/ 956977 h 5317958"/>
              <a:gd name="connsiteX9" fmla="*/ 1014234 w 4785489"/>
              <a:gd name="connsiteY9" fmla="*/ 1314866 h 5317958"/>
              <a:gd name="connsiteX10" fmla="*/ 1390222 w 4785489"/>
              <a:gd name="connsiteY10" fmla="*/ 966603 h 5317958"/>
              <a:gd name="connsiteX11" fmla="*/ 1014234 w 4785489"/>
              <a:gd name="connsiteY11" fmla="*/ 599089 h 5317958"/>
              <a:gd name="connsiteX12" fmla="*/ 3005496 w 4785489"/>
              <a:gd name="connsiteY12" fmla="*/ 0 h 5317958"/>
              <a:gd name="connsiteX13" fmla="*/ 4783755 w 4785489"/>
              <a:gd name="connsiteY13" fmla="*/ 9625 h 5317958"/>
              <a:gd name="connsiteX14" fmla="*/ 4658627 w 4785489"/>
              <a:gd name="connsiteY14" fmla="*/ 1751855 h 5317958"/>
              <a:gd name="connsiteX15" fmla="*/ 4000915 w 4785489"/>
              <a:gd name="connsiteY15" fmla="*/ 2409567 h 5317958"/>
              <a:gd name="connsiteX16" fmla="*/ 2415161 w 4785489"/>
              <a:gd name="connsiteY16" fmla="*/ 2563571 h 5317958"/>
              <a:gd name="connsiteX17" fmla="*/ 2347784 w 4785489"/>
              <a:gd name="connsiteY17" fmla="*/ 657712 h 5317958"/>
              <a:gd name="connsiteX18" fmla="*/ 3005496 w 4785489"/>
              <a:gd name="connsiteY18" fmla="*/ 0 h 5317958"/>
              <a:gd name="connsiteX19" fmla="*/ 0 w 4785489"/>
              <a:gd name="connsiteY19" fmla="*/ 0 h 5317958"/>
              <a:gd name="connsiteX20" fmla="*/ 1399484 w 4785489"/>
              <a:gd name="connsiteY20" fmla="*/ 0 h 5317958"/>
              <a:gd name="connsiteX21" fmla="*/ 2131540 w 4785489"/>
              <a:gd name="connsiteY21" fmla="*/ 732056 h 5317958"/>
              <a:gd name="connsiteX22" fmla="*/ 2141165 w 4785489"/>
              <a:gd name="connsiteY22" fmla="*/ 5317958 h 5317958"/>
              <a:gd name="connsiteX23" fmla="*/ 712806 w 4785489"/>
              <a:gd name="connsiteY23" fmla="*/ 5289082 h 5317958"/>
              <a:gd name="connsiteX24" fmla="*/ 0 w 4785489"/>
              <a:gd name="connsiteY24" fmla="*/ 4297144 h 5317958"/>
              <a:gd name="connsiteX25" fmla="*/ 0 w 4785489"/>
              <a:gd name="connsiteY25" fmla="*/ 0 h 5317958"/>
              <a:gd name="connsiteX0" fmla="*/ 2347784 w 4783755"/>
              <a:gd name="connsiteY0" fmla="*/ 2619633 h 5317958"/>
              <a:gd name="connsiteX1" fmla="*/ 4000915 w 4783755"/>
              <a:gd name="connsiteY1" fmla="*/ 2619633 h 5317958"/>
              <a:gd name="connsiteX2" fmla="*/ 4658627 w 4783755"/>
              <a:gd name="connsiteY2" fmla="*/ 3277345 h 5317958"/>
              <a:gd name="connsiteX3" fmla="*/ 4658627 w 4783755"/>
              <a:gd name="connsiteY3" fmla="*/ 5029200 h 5317958"/>
              <a:gd name="connsiteX4" fmla="*/ 3005496 w 4783755"/>
              <a:gd name="connsiteY4" fmla="*/ 5029200 h 5317958"/>
              <a:gd name="connsiteX5" fmla="*/ 2347784 w 4783755"/>
              <a:gd name="connsiteY5" fmla="*/ 4371488 h 5317958"/>
              <a:gd name="connsiteX6" fmla="*/ 2347784 w 4783755"/>
              <a:gd name="connsiteY6" fmla="*/ 2619633 h 5317958"/>
              <a:gd name="connsiteX7" fmla="*/ 1014234 w 4783755"/>
              <a:gd name="connsiteY7" fmla="*/ 599089 h 5317958"/>
              <a:gd name="connsiteX8" fmla="*/ 657496 w 4783755"/>
              <a:gd name="connsiteY8" fmla="*/ 956977 h 5317958"/>
              <a:gd name="connsiteX9" fmla="*/ 1014234 w 4783755"/>
              <a:gd name="connsiteY9" fmla="*/ 1314866 h 5317958"/>
              <a:gd name="connsiteX10" fmla="*/ 1390222 w 4783755"/>
              <a:gd name="connsiteY10" fmla="*/ 966603 h 5317958"/>
              <a:gd name="connsiteX11" fmla="*/ 1014234 w 4783755"/>
              <a:gd name="connsiteY11" fmla="*/ 599089 h 5317958"/>
              <a:gd name="connsiteX12" fmla="*/ 3005496 w 4783755"/>
              <a:gd name="connsiteY12" fmla="*/ 0 h 5317958"/>
              <a:gd name="connsiteX13" fmla="*/ 4783755 w 4783755"/>
              <a:gd name="connsiteY13" fmla="*/ 9625 h 5317958"/>
              <a:gd name="connsiteX14" fmla="*/ 4658627 w 4783755"/>
              <a:gd name="connsiteY14" fmla="*/ 1751855 h 5317958"/>
              <a:gd name="connsiteX15" fmla="*/ 4000915 w 4783755"/>
              <a:gd name="connsiteY15" fmla="*/ 2409567 h 5317958"/>
              <a:gd name="connsiteX16" fmla="*/ 2415161 w 4783755"/>
              <a:gd name="connsiteY16" fmla="*/ 2563571 h 5317958"/>
              <a:gd name="connsiteX17" fmla="*/ 2347784 w 4783755"/>
              <a:gd name="connsiteY17" fmla="*/ 657712 h 5317958"/>
              <a:gd name="connsiteX18" fmla="*/ 3005496 w 4783755"/>
              <a:gd name="connsiteY18" fmla="*/ 0 h 5317958"/>
              <a:gd name="connsiteX19" fmla="*/ 0 w 4783755"/>
              <a:gd name="connsiteY19" fmla="*/ 0 h 5317958"/>
              <a:gd name="connsiteX20" fmla="*/ 1399484 w 4783755"/>
              <a:gd name="connsiteY20" fmla="*/ 0 h 5317958"/>
              <a:gd name="connsiteX21" fmla="*/ 2131540 w 4783755"/>
              <a:gd name="connsiteY21" fmla="*/ 732056 h 5317958"/>
              <a:gd name="connsiteX22" fmla="*/ 2141165 w 4783755"/>
              <a:gd name="connsiteY22" fmla="*/ 5317958 h 5317958"/>
              <a:gd name="connsiteX23" fmla="*/ 712806 w 4783755"/>
              <a:gd name="connsiteY23" fmla="*/ 5289082 h 5317958"/>
              <a:gd name="connsiteX24" fmla="*/ 0 w 4783755"/>
              <a:gd name="connsiteY24" fmla="*/ 4297144 h 5317958"/>
              <a:gd name="connsiteX25" fmla="*/ 0 w 4783755"/>
              <a:gd name="connsiteY25" fmla="*/ 0 h 5317958"/>
              <a:gd name="connsiteX0" fmla="*/ 2347784 w 4783755"/>
              <a:gd name="connsiteY0" fmla="*/ 2619633 h 5317958"/>
              <a:gd name="connsiteX1" fmla="*/ 4000915 w 4783755"/>
              <a:gd name="connsiteY1" fmla="*/ 2619633 h 5317958"/>
              <a:gd name="connsiteX2" fmla="*/ 4658627 w 4783755"/>
              <a:gd name="connsiteY2" fmla="*/ 3277345 h 5317958"/>
              <a:gd name="connsiteX3" fmla="*/ 4658627 w 4783755"/>
              <a:gd name="connsiteY3" fmla="*/ 5029200 h 5317958"/>
              <a:gd name="connsiteX4" fmla="*/ 3005496 w 4783755"/>
              <a:gd name="connsiteY4" fmla="*/ 5029200 h 5317958"/>
              <a:gd name="connsiteX5" fmla="*/ 2347784 w 4783755"/>
              <a:gd name="connsiteY5" fmla="*/ 4371488 h 5317958"/>
              <a:gd name="connsiteX6" fmla="*/ 2347784 w 4783755"/>
              <a:gd name="connsiteY6" fmla="*/ 2619633 h 5317958"/>
              <a:gd name="connsiteX7" fmla="*/ 1014234 w 4783755"/>
              <a:gd name="connsiteY7" fmla="*/ 599089 h 5317958"/>
              <a:gd name="connsiteX8" fmla="*/ 657496 w 4783755"/>
              <a:gd name="connsiteY8" fmla="*/ 956977 h 5317958"/>
              <a:gd name="connsiteX9" fmla="*/ 1014234 w 4783755"/>
              <a:gd name="connsiteY9" fmla="*/ 1314866 h 5317958"/>
              <a:gd name="connsiteX10" fmla="*/ 1390222 w 4783755"/>
              <a:gd name="connsiteY10" fmla="*/ 966603 h 5317958"/>
              <a:gd name="connsiteX11" fmla="*/ 1014234 w 4783755"/>
              <a:gd name="connsiteY11" fmla="*/ 599089 h 5317958"/>
              <a:gd name="connsiteX12" fmla="*/ 3178751 w 4783755"/>
              <a:gd name="connsiteY12" fmla="*/ 38501 h 5317958"/>
              <a:gd name="connsiteX13" fmla="*/ 4783755 w 4783755"/>
              <a:gd name="connsiteY13" fmla="*/ 9625 h 5317958"/>
              <a:gd name="connsiteX14" fmla="*/ 4658627 w 4783755"/>
              <a:gd name="connsiteY14" fmla="*/ 1751855 h 5317958"/>
              <a:gd name="connsiteX15" fmla="*/ 4000915 w 4783755"/>
              <a:gd name="connsiteY15" fmla="*/ 2409567 h 5317958"/>
              <a:gd name="connsiteX16" fmla="*/ 2415161 w 4783755"/>
              <a:gd name="connsiteY16" fmla="*/ 2563571 h 5317958"/>
              <a:gd name="connsiteX17" fmla="*/ 2347784 w 4783755"/>
              <a:gd name="connsiteY17" fmla="*/ 657712 h 5317958"/>
              <a:gd name="connsiteX18" fmla="*/ 3178751 w 4783755"/>
              <a:gd name="connsiteY18" fmla="*/ 38501 h 5317958"/>
              <a:gd name="connsiteX19" fmla="*/ 0 w 4783755"/>
              <a:gd name="connsiteY19" fmla="*/ 0 h 5317958"/>
              <a:gd name="connsiteX20" fmla="*/ 1399484 w 4783755"/>
              <a:gd name="connsiteY20" fmla="*/ 0 h 5317958"/>
              <a:gd name="connsiteX21" fmla="*/ 2131540 w 4783755"/>
              <a:gd name="connsiteY21" fmla="*/ 732056 h 5317958"/>
              <a:gd name="connsiteX22" fmla="*/ 2141165 w 4783755"/>
              <a:gd name="connsiteY22" fmla="*/ 5317958 h 5317958"/>
              <a:gd name="connsiteX23" fmla="*/ 712806 w 4783755"/>
              <a:gd name="connsiteY23" fmla="*/ 5289082 h 5317958"/>
              <a:gd name="connsiteX24" fmla="*/ 0 w 4783755"/>
              <a:gd name="connsiteY24" fmla="*/ 4297144 h 5317958"/>
              <a:gd name="connsiteX25" fmla="*/ 0 w 4783755"/>
              <a:gd name="connsiteY25" fmla="*/ 0 h 5317958"/>
              <a:gd name="connsiteX0" fmla="*/ 2347784 w 4783755"/>
              <a:gd name="connsiteY0" fmla="*/ 2619633 h 5317958"/>
              <a:gd name="connsiteX1" fmla="*/ 4000915 w 4783755"/>
              <a:gd name="connsiteY1" fmla="*/ 2619633 h 5317958"/>
              <a:gd name="connsiteX2" fmla="*/ 4658627 w 4783755"/>
              <a:gd name="connsiteY2" fmla="*/ 3277345 h 5317958"/>
              <a:gd name="connsiteX3" fmla="*/ 4658627 w 4783755"/>
              <a:gd name="connsiteY3" fmla="*/ 5029200 h 5317958"/>
              <a:gd name="connsiteX4" fmla="*/ 3005496 w 4783755"/>
              <a:gd name="connsiteY4" fmla="*/ 5029200 h 5317958"/>
              <a:gd name="connsiteX5" fmla="*/ 2347784 w 4783755"/>
              <a:gd name="connsiteY5" fmla="*/ 4371488 h 5317958"/>
              <a:gd name="connsiteX6" fmla="*/ 2347784 w 4783755"/>
              <a:gd name="connsiteY6" fmla="*/ 2619633 h 5317958"/>
              <a:gd name="connsiteX7" fmla="*/ 1014234 w 4783755"/>
              <a:gd name="connsiteY7" fmla="*/ 599089 h 5317958"/>
              <a:gd name="connsiteX8" fmla="*/ 657496 w 4783755"/>
              <a:gd name="connsiteY8" fmla="*/ 956977 h 5317958"/>
              <a:gd name="connsiteX9" fmla="*/ 1014234 w 4783755"/>
              <a:gd name="connsiteY9" fmla="*/ 1314866 h 5317958"/>
              <a:gd name="connsiteX10" fmla="*/ 1390222 w 4783755"/>
              <a:gd name="connsiteY10" fmla="*/ 966603 h 5317958"/>
              <a:gd name="connsiteX11" fmla="*/ 1014234 w 4783755"/>
              <a:gd name="connsiteY11" fmla="*/ 599089 h 5317958"/>
              <a:gd name="connsiteX12" fmla="*/ 3178751 w 4783755"/>
              <a:gd name="connsiteY12" fmla="*/ 38501 h 5317958"/>
              <a:gd name="connsiteX13" fmla="*/ 4783755 w 4783755"/>
              <a:gd name="connsiteY13" fmla="*/ 9625 h 5317958"/>
              <a:gd name="connsiteX14" fmla="*/ 4658627 w 4783755"/>
              <a:gd name="connsiteY14" fmla="*/ 1751855 h 5317958"/>
              <a:gd name="connsiteX15" fmla="*/ 4000915 w 4783755"/>
              <a:gd name="connsiteY15" fmla="*/ 2409567 h 5317958"/>
              <a:gd name="connsiteX16" fmla="*/ 2415161 w 4783755"/>
              <a:gd name="connsiteY16" fmla="*/ 2563571 h 5317958"/>
              <a:gd name="connsiteX17" fmla="*/ 2415160 w 4783755"/>
              <a:gd name="connsiteY17" fmla="*/ 888718 h 5317958"/>
              <a:gd name="connsiteX18" fmla="*/ 3178751 w 4783755"/>
              <a:gd name="connsiteY18" fmla="*/ 38501 h 5317958"/>
              <a:gd name="connsiteX19" fmla="*/ 0 w 4783755"/>
              <a:gd name="connsiteY19" fmla="*/ 0 h 5317958"/>
              <a:gd name="connsiteX20" fmla="*/ 1399484 w 4783755"/>
              <a:gd name="connsiteY20" fmla="*/ 0 h 5317958"/>
              <a:gd name="connsiteX21" fmla="*/ 2131540 w 4783755"/>
              <a:gd name="connsiteY21" fmla="*/ 732056 h 5317958"/>
              <a:gd name="connsiteX22" fmla="*/ 2141165 w 4783755"/>
              <a:gd name="connsiteY22" fmla="*/ 5317958 h 5317958"/>
              <a:gd name="connsiteX23" fmla="*/ 712806 w 4783755"/>
              <a:gd name="connsiteY23" fmla="*/ 5289082 h 5317958"/>
              <a:gd name="connsiteX24" fmla="*/ 0 w 4783755"/>
              <a:gd name="connsiteY24" fmla="*/ 4297144 h 5317958"/>
              <a:gd name="connsiteX25" fmla="*/ 0 w 4783755"/>
              <a:gd name="connsiteY25" fmla="*/ 0 h 5317958"/>
              <a:gd name="connsiteX0" fmla="*/ 2347784 w 4783755"/>
              <a:gd name="connsiteY0" fmla="*/ 2619633 h 5317958"/>
              <a:gd name="connsiteX1" fmla="*/ 4000915 w 4783755"/>
              <a:gd name="connsiteY1" fmla="*/ 2619633 h 5317958"/>
              <a:gd name="connsiteX2" fmla="*/ 4658627 w 4783755"/>
              <a:gd name="connsiteY2" fmla="*/ 3277345 h 5317958"/>
              <a:gd name="connsiteX3" fmla="*/ 4658627 w 4783755"/>
              <a:gd name="connsiteY3" fmla="*/ 5029200 h 5317958"/>
              <a:gd name="connsiteX4" fmla="*/ 3005496 w 4783755"/>
              <a:gd name="connsiteY4" fmla="*/ 5029200 h 5317958"/>
              <a:gd name="connsiteX5" fmla="*/ 2347784 w 4783755"/>
              <a:gd name="connsiteY5" fmla="*/ 4371488 h 5317958"/>
              <a:gd name="connsiteX6" fmla="*/ 2347784 w 4783755"/>
              <a:gd name="connsiteY6" fmla="*/ 2619633 h 5317958"/>
              <a:gd name="connsiteX7" fmla="*/ 1014234 w 4783755"/>
              <a:gd name="connsiteY7" fmla="*/ 599089 h 5317958"/>
              <a:gd name="connsiteX8" fmla="*/ 657496 w 4783755"/>
              <a:gd name="connsiteY8" fmla="*/ 956977 h 5317958"/>
              <a:gd name="connsiteX9" fmla="*/ 1014234 w 4783755"/>
              <a:gd name="connsiteY9" fmla="*/ 1314866 h 5317958"/>
              <a:gd name="connsiteX10" fmla="*/ 1390222 w 4783755"/>
              <a:gd name="connsiteY10" fmla="*/ 966603 h 5317958"/>
              <a:gd name="connsiteX11" fmla="*/ 1014234 w 4783755"/>
              <a:gd name="connsiteY11" fmla="*/ 599089 h 5317958"/>
              <a:gd name="connsiteX12" fmla="*/ 3236502 w 4783755"/>
              <a:gd name="connsiteY12" fmla="*/ 57752 h 5317958"/>
              <a:gd name="connsiteX13" fmla="*/ 4783755 w 4783755"/>
              <a:gd name="connsiteY13" fmla="*/ 9625 h 5317958"/>
              <a:gd name="connsiteX14" fmla="*/ 4658627 w 4783755"/>
              <a:gd name="connsiteY14" fmla="*/ 1751855 h 5317958"/>
              <a:gd name="connsiteX15" fmla="*/ 4000915 w 4783755"/>
              <a:gd name="connsiteY15" fmla="*/ 2409567 h 5317958"/>
              <a:gd name="connsiteX16" fmla="*/ 2415161 w 4783755"/>
              <a:gd name="connsiteY16" fmla="*/ 2563571 h 5317958"/>
              <a:gd name="connsiteX17" fmla="*/ 2415160 w 4783755"/>
              <a:gd name="connsiteY17" fmla="*/ 888718 h 5317958"/>
              <a:gd name="connsiteX18" fmla="*/ 3236502 w 4783755"/>
              <a:gd name="connsiteY18" fmla="*/ 57752 h 5317958"/>
              <a:gd name="connsiteX19" fmla="*/ 0 w 4783755"/>
              <a:gd name="connsiteY19" fmla="*/ 0 h 5317958"/>
              <a:gd name="connsiteX20" fmla="*/ 1399484 w 4783755"/>
              <a:gd name="connsiteY20" fmla="*/ 0 h 5317958"/>
              <a:gd name="connsiteX21" fmla="*/ 2131540 w 4783755"/>
              <a:gd name="connsiteY21" fmla="*/ 732056 h 5317958"/>
              <a:gd name="connsiteX22" fmla="*/ 2141165 w 4783755"/>
              <a:gd name="connsiteY22" fmla="*/ 5317958 h 5317958"/>
              <a:gd name="connsiteX23" fmla="*/ 712806 w 4783755"/>
              <a:gd name="connsiteY23" fmla="*/ 5289082 h 5317958"/>
              <a:gd name="connsiteX24" fmla="*/ 0 w 4783755"/>
              <a:gd name="connsiteY24" fmla="*/ 4297144 h 5317958"/>
              <a:gd name="connsiteX25" fmla="*/ 0 w 4783755"/>
              <a:gd name="connsiteY25" fmla="*/ 0 h 5317958"/>
              <a:gd name="connsiteX0" fmla="*/ 2347784 w 4783755"/>
              <a:gd name="connsiteY0" fmla="*/ 2619633 h 5317958"/>
              <a:gd name="connsiteX1" fmla="*/ 4000915 w 4783755"/>
              <a:gd name="connsiteY1" fmla="*/ 2619633 h 5317958"/>
              <a:gd name="connsiteX2" fmla="*/ 4658627 w 4783755"/>
              <a:gd name="connsiteY2" fmla="*/ 3277345 h 5317958"/>
              <a:gd name="connsiteX3" fmla="*/ 4658627 w 4783755"/>
              <a:gd name="connsiteY3" fmla="*/ 5029200 h 5317958"/>
              <a:gd name="connsiteX4" fmla="*/ 3005496 w 4783755"/>
              <a:gd name="connsiteY4" fmla="*/ 5029200 h 5317958"/>
              <a:gd name="connsiteX5" fmla="*/ 2347784 w 4783755"/>
              <a:gd name="connsiteY5" fmla="*/ 4371488 h 5317958"/>
              <a:gd name="connsiteX6" fmla="*/ 2347784 w 4783755"/>
              <a:gd name="connsiteY6" fmla="*/ 2619633 h 5317958"/>
              <a:gd name="connsiteX7" fmla="*/ 1014234 w 4783755"/>
              <a:gd name="connsiteY7" fmla="*/ 599089 h 5317958"/>
              <a:gd name="connsiteX8" fmla="*/ 657496 w 4783755"/>
              <a:gd name="connsiteY8" fmla="*/ 956977 h 5317958"/>
              <a:gd name="connsiteX9" fmla="*/ 1014234 w 4783755"/>
              <a:gd name="connsiteY9" fmla="*/ 1314866 h 5317958"/>
              <a:gd name="connsiteX10" fmla="*/ 1390222 w 4783755"/>
              <a:gd name="connsiteY10" fmla="*/ 966603 h 5317958"/>
              <a:gd name="connsiteX11" fmla="*/ 1014234 w 4783755"/>
              <a:gd name="connsiteY11" fmla="*/ 599089 h 5317958"/>
              <a:gd name="connsiteX12" fmla="*/ 3236502 w 4783755"/>
              <a:gd name="connsiteY12" fmla="*/ 57752 h 5317958"/>
              <a:gd name="connsiteX13" fmla="*/ 4783755 w 4783755"/>
              <a:gd name="connsiteY13" fmla="*/ 9625 h 5317958"/>
              <a:gd name="connsiteX14" fmla="*/ 4658627 w 4783755"/>
              <a:gd name="connsiteY14" fmla="*/ 1751855 h 5317958"/>
              <a:gd name="connsiteX15" fmla="*/ 4000915 w 4783755"/>
              <a:gd name="connsiteY15" fmla="*/ 2409567 h 5317958"/>
              <a:gd name="connsiteX16" fmla="*/ 2415161 w 4783755"/>
              <a:gd name="connsiteY16" fmla="*/ 2563571 h 5317958"/>
              <a:gd name="connsiteX17" fmla="*/ 2415160 w 4783755"/>
              <a:gd name="connsiteY17" fmla="*/ 888718 h 5317958"/>
              <a:gd name="connsiteX18" fmla="*/ 3236502 w 4783755"/>
              <a:gd name="connsiteY18" fmla="*/ 57752 h 5317958"/>
              <a:gd name="connsiteX19" fmla="*/ 0 w 4783755"/>
              <a:gd name="connsiteY19" fmla="*/ 0 h 5317958"/>
              <a:gd name="connsiteX20" fmla="*/ 1399484 w 4783755"/>
              <a:gd name="connsiteY20" fmla="*/ 0 h 5317958"/>
              <a:gd name="connsiteX21" fmla="*/ 2131540 w 4783755"/>
              <a:gd name="connsiteY21" fmla="*/ 732056 h 5317958"/>
              <a:gd name="connsiteX22" fmla="*/ 2141165 w 4783755"/>
              <a:gd name="connsiteY22" fmla="*/ 5317958 h 5317958"/>
              <a:gd name="connsiteX23" fmla="*/ 712806 w 4783755"/>
              <a:gd name="connsiteY23" fmla="*/ 5289082 h 5317958"/>
              <a:gd name="connsiteX24" fmla="*/ 0 w 4783755"/>
              <a:gd name="connsiteY24" fmla="*/ 4297144 h 5317958"/>
              <a:gd name="connsiteX25" fmla="*/ 0 w 4783755"/>
              <a:gd name="connsiteY25" fmla="*/ 0 h 5317958"/>
              <a:gd name="connsiteX0" fmla="*/ 2347784 w 4783755"/>
              <a:gd name="connsiteY0" fmla="*/ 2619633 h 5317958"/>
              <a:gd name="connsiteX1" fmla="*/ 4000915 w 4783755"/>
              <a:gd name="connsiteY1" fmla="*/ 2619633 h 5317958"/>
              <a:gd name="connsiteX2" fmla="*/ 4658627 w 4783755"/>
              <a:gd name="connsiteY2" fmla="*/ 3277345 h 5317958"/>
              <a:gd name="connsiteX3" fmla="*/ 4658627 w 4783755"/>
              <a:gd name="connsiteY3" fmla="*/ 5029200 h 5317958"/>
              <a:gd name="connsiteX4" fmla="*/ 3005496 w 4783755"/>
              <a:gd name="connsiteY4" fmla="*/ 5029200 h 5317958"/>
              <a:gd name="connsiteX5" fmla="*/ 2347784 w 4783755"/>
              <a:gd name="connsiteY5" fmla="*/ 4371488 h 5317958"/>
              <a:gd name="connsiteX6" fmla="*/ 2347784 w 4783755"/>
              <a:gd name="connsiteY6" fmla="*/ 2619633 h 5317958"/>
              <a:gd name="connsiteX7" fmla="*/ 1014234 w 4783755"/>
              <a:gd name="connsiteY7" fmla="*/ 599089 h 5317958"/>
              <a:gd name="connsiteX8" fmla="*/ 657496 w 4783755"/>
              <a:gd name="connsiteY8" fmla="*/ 956977 h 5317958"/>
              <a:gd name="connsiteX9" fmla="*/ 1014234 w 4783755"/>
              <a:gd name="connsiteY9" fmla="*/ 1314866 h 5317958"/>
              <a:gd name="connsiteX10" fmla="*/ 1390222 w 4783755"/>
              <a:gd name="connsiteY10" fmla="*/ 966603 h 5317958"/>
              <a:gd name="connsiteX11" fmla="*/ 1014234 w 4783755"/>
              <a:gd name="connsiteY11" fmla="*/ 599089 h 5317958"/>
              <a:gd name="connsiteX12" fmla="*/ 3236502 w 4783755"/>
              <a:gd name="connsiteY12" fmla="*/ 57752 h 5317958"/>
              <a:gd name="connsiteX13" fmla="*/ 4783755 w 4783755"/>
              <a:gd name="connsiteY13" fmla="*/ 9625 h 5317958"/>
              <a:gd name="connsiteX14" fmla="*/ 4658627 w 4783755"/>
              <a:gd name="connsiteY14" fmla="*/ 1751855 h 5317958"/>
              <a:gd name="connsiteX15" fmla="*/ 4000915 w 4783755"/>
              <a:gd name="connsiteY15" fmla="*/ 2409567 h 5317958"/>
              <a:gd name="connsiteX16" fmla="*/ 2415161 w 4783755"/>
              <a:gd name="connsiteY16" fmla="*/ 2563571 h 5317958"/>
              <a:gd name="connsiteX17" fmla="*/ 2415160 w 4783755"/>
              <a:gd name="connsiteY17" fmla="*/ 888718 h 5317958"/>
              <a:gd name="connsiteX18" fmla="*/ 3236502 w 4783755"/>
              <a:gd name="connsiteY18" fmla="*/ 57752 h 5317958"/>
              <a:gd name="connsiteX19" fmla="*/ 0 w 4783755"/>
              <a:gd name="connsiteY19" fmla="*/ 0 h 5317958"/>
              <a:gd name="connsiteX20" fmla="*/ 1399484 w 4783755"/>
              <a:gd name="connsiteY20" fmla="*/ 0 h 5317958"/>
              <a:gd name="connsiteX21" fmla="*/ 2131540 w 4783755"/>
              <a:gd name="connsiteY21" fmla="*/ 732056 h 5317958"/>
              <a:gd name="connsiteX22" fmla="*/ 2141165 w 4783755"/>
              <a:gd name="connsiteY22" fmla="*/ 5317958 h 5317958"/>
              <a:gd name="connsiteX23" fmla="*/ 712806 w 4783755"/>
              <a:gd name="connsiteY23" fmla="*/ 5289082 h 5317958"/>
              <a:gd name="connsiteX24" fmla="*/ 0 w 4783755"/>
              <a:gd name="connsiteY24" fmla="*/ 4297144 h 5317958"/>
              <a:gd name="connsiteX25" fmla="*/ 0 w 4783755"/>
              <a:gd name="connsiteY25" fmla="*/ 0 h 5317958"/>
              <a:gd name="connsiteX0" fmla="*/ 2347784 w 4783755"/>
              <a:gd name="connsiteY0" fmla="*/ 2623570 h 5321895"/>
              <a:gd name="connsiteX1" fmla="*/ 4000915 w 4783755"/>
              <a:gd name="connsiteY1" fmla="*/ 2623570 h 5321895"/>
              <a:gd name="connsiteX2" fmla="*/ 4658627 w 4783755"/>
              <a:gd name="connsiteY2" fmla="*/ 3281282 h 5321895"/>
              <a:gd name="connsiteX3" fmla="*/ 4658627 w 4783755"/>
              <a:gd name="connsiteY3" fmla="*/ 5033137 h 5321895"/>
              <a:gd name="connsiteX4" fmla="*/ 3005496 w 4783755"/>
              <a:gd name="connsiteY4" fmla="*/ 5033137 h 5321895"/>
              <a:gd name="connsiteX5" fmla="*/ 2347784 w 4783755"/>
              <a:gd name="connsiteY5" fmla="*/ 4375425 h 5321895"/>
              <a:gd name="connsiteX6" fmla="*/ 2347784 w 4783755"/>
              <a:gd name="connsiteY6" fmla="*/ 2623570 h 5321895"/>
              <a:gd name="connsiteX7" fmla="*/ 1014234 w 4783755"/>
              <a:gd name="connsiteY7" fmla="*/ 603026 h 5321895"/>
              <a:gd name="connsiteX8" fmla="*/ 657496 w 4783755"/>
              <a:gd name="connsiteY8" fmla="*/ 960914 h 5321895"/>
              <a:gd name="connsiteX9" fmla="*/ 1014234 w 4783755"/>
              <a:gd name="connsiteY9" fmla="*/ 1318803 h 5321895"/>
              <a:gd name="connsiteX10" fmla="*/ 1390222 w 4783755"/>
              <a:gd name="connsiteY10" fmla="*/ 970540 h 5321895"/>
              <a:gd name="connsiteX11" fmla="*/ 1014234 w 4783755"/>
              <a:gd name="connsiteY11" fmla="*/ 603026 h 5321895"/>
              <a:gd name="connsiteX12" fmla="*/ 3313504 w 4783755"/>
              <a:gd name="connsiteY12" fmla="*/ 23188 h 5321895"/>
              <a:gd name="connsiteX13" fmla="*/ 4783755 w 4783755"/>
              <a:gd name="connsiteY13" fmla="*/ 13562 h 5321895"/>
              <a:gd name="connsiteX14" fmla="*/ 4658627 w 4783755"/>
              <a:gd name="connsiteY14" fmla="*/ 1755792 h 5321895"/>
              <a:gd name="connsiteX15" fmla="*/ 4000915 w 4783755"/>
              <a:gd name="connsiteY15" fmla="*/ 2413504 h 5321895"/>
              <a:gd name="connsiteX16" fmla="*/ 2415161 w 4783755"/>
              <a:gd name="connsiteY16" fmla="*/ 2567508 h 5321895"/>
              <a:gd name="connsiteX17" fmla="*/ 2415160 w 4783755"/>
              <a:gd name="connsiteY17" fmla="*/ 892655 h 5321895"/>
              <a:gd name="connsiteX18" fmla="*/ 3313504 w 4783755"/>
              <a:gd name="connsiteY18" fmla="*/ 23188 h 5321895"/>
              <a:gd name="connsiteX19" fmla="*/ 0 w 4783755"/>
              <a:gd name="connsiteY19" fmla="*/ 3937 h 5321895"/>
              <a:gd name="connsiteX20" fmla="*/ 1399484 w 4783755"/>
              <a:gd name="connsiteY20" fmla="*/ 3937 h 5321895"/>
              <a:gd name="connsiteX21" fmla="*/ 2131540 w 4783755"/>
              <a:gd name="connsiteY21" fmla="*/ 735993 h 5321895"/>
              <a:gd name="connsiteX22" fmla="*/ 2141165 w 4783755"/>
              <a:gd name="connsiteY22" fmla="*/ 5321895 h 5321895"/>
              <a:gd name="connsiteX23" fmla="*/ 712806 w 4783755"/>
              <a:gd name="connsiteY23" fmla="*/ 5293019 h 5321895"/>
              <a:gd name="connsiteX24" fmla="*/ 0 w 4783755"/>
              <a:gd name="connsiteY24" fmla="*/ 4301081 h 5321895"/>
              <a:gd name="connsiteX25" fmla="*/ 0 w 4783755"/>
              <a:gd name="connsiteY25" fmla="*/ 3937 h 5321895"/>
              <a:gd name="connsiteX0" fmla="*/ 2347784 w 4783755"/>
              <a:gd name="connsiteY0" fmla="*/ 2619633 h 5317958"/>
              <a:gd name="connsiteX1" fmla="*/ 4000915 w 4783755"/>
              <a:gd name="connsiteY1" fmla="*/ 2619633 h 5317958"/>
              <a:gd name="connsiteX2" fmla="*/ 4658627 w 4783755"/>
              <a:gd name="connsiteY2" fmla="*/ 3277345 h 5317958"/>
              <a:gd name="connsiteX3" fmla="*/ 4658627 w 4783755"/>
              <a:gd name="connsiteY3" fmla="*/ 5029200 h 5317958"/>
              <a:gd name="connsiteX4" fmla="*/ 3005496 w 4783755"/>
              <a:gd name="connsiteY4" fmla="*/ 5029200 h 5317958"/>
              <a:gd name="connsiteX5" fmla="*/ 2347784 w 4783755"/>
              <a:gd name="connsiteY5" fmla="*/ 4371488 h 5317958"/>
              <a:gd name="connsiteX6" fmla="*/ 2347784 w 4783755"/>
              <a:gd name="connsiteY6" fmla="*/ 2619633 h 5317958"/>
              <a:gd name="connsiteX7" fmla="*/ 1014234 w 4783755"/>
              <a:gd name="connsiteY7" fmla="*/ 599089 h 5317958"/>
              <a:gd name="connsiteX8" fmla="*/ 657496 w 4783755"/>
              <a:gd name="connsiteY8" fmla="*/ 956977 h 5317958"/>
              <a:gd name="connsiteX9" fmla="*/ 1014234 w 4783755"/>
              <a:gd name="connsiteY9" fmla="*/ 1314866 h 5317958"/>
              <a:gd name="connsiteX10" fmla="*/ 1390222 w 4783755"/>
              <a:gd name="connsiteY10" fmla="*/ 966603 h 5317958"/>
              <a:gd name="connsiteX11" fmla="*/ 1014234 w 4783755"/>
              <a:gd name="connsiteY11" fmla="*/ 599089 h 5317958"/>
              <a:gd name="connsiteX12" fmla="*/ 3313504 w 4783755"/>
              <a:gd name="connsiteY12" fmla="*/ 19251 h 5317958"/>
              <a:gd name="connsiteX13" fmla="*/ 4783755 w 4783755"/>
              <a:gd name="connsiteY13" fmla="*/ 9625 h 5317958"/>
              <a:gd name="connsiteX14" fmla="*/ 4658627 w 4783755"/>
              <a:gd name="connsiteY14" fmla="*/ 1751855 h 5317958"/>
              <a:gd name="connsiteX15" fmla="*/ 4000915 w 4783755"/>
              <a:gd name="connsiteY15" fmla="*/ 2409567 h 5317958"/>
              <a:gd name="connsiteX16" fmla="*/ 2415161 w 4783755"/>
              <a:gd name="connsiteY16" fmla="*/ 2563571 h 5317958"/>
              <a:gd name="connsiteX17" fmla="*/ 2415160 w 4783755"/>
              <a:gd name="connsiteY17" fmla="*/ 888718 h 5317958"/>
              <a:gd name="connsiteX18" fmla="*/ 3313504 w 4783755"/>
              <a:gd name="connsiteY18" fmla="*/ 19251 h 5317958"/>
              <a:gd name="connsiteX19" fmla="*/ 0 w 4783755"/>
              <a:gd name="connsiteY19" fmla="*/ 0 h 5317958"/>
              <a:gd name="connsiteX20" fmla="*/ 1399484 w 4783755"/>
              <a:gd name="connsiteY20" fmla="*/ 0 h 5317958"/>
              <a:gd name="connsiteX21" fmla="*/ 2131540 w 4783755"/>
              <a:gd name="connsiteY21" fmla="*/ 732056 h 5317958"/>
              <a:gd name="connsiteX22" fmla="*/ 2141165 w 4783755"/>
              <a:gd name="connsiteY22" fmla="*/ 5317958 h 5317958"/>
              <a:gd name="connsiteX23" fmla="*/ 712806 w 4783755"/>
              <a:gd name="connsiteY23" fmla="*/ 5289082 h 5317958"/>
              <a:gd name="connsiteX24" fmla="*/ 0 w 4783755"/>
              <a:gd name="connsiteY24" fmla="*/ 4297144 h 5317958"/>
              <a:gd name="connsiteX25" fmla="*/ 0 w 4783755"/>
              <a:gd name="connsiteY25" fmla="*/ 0 h 5317958"/>
              <a:gd name="connsiteX0" fmla="*/ 2347784 w 4783755"/>
              <a:gd name="connsiteY0" fmla="*/ 2619633 h 5317958"/>
              <a:gd name="connsiteX1" fmla="*/ 4000915 w 4783755"/>
              <a:gd name="connsiteY1" fmla="*/ 2619633 h 5317958"/>
              <a:gd name="connsiteX2" fmla="*/ 4658627 w 4783755"/>
              <a:gd name="connsiteY2" fmla="*/ 3277345 h 5317958"/>
              <a:gd name="connsiteX3" fmla="*/ 4658627 w 4783755"/>
              <a:gd name="connsiteY3" fmla="*/ 5029200 h 5317958"/>
              <a:gd name="connsiteX4" fmla="*/ 3005496 w 4783755"/>
              <a:gd name="connsiteY4" fmla="*/ 5029200 h 5317958"/>
              <a:gd name="connsiteX5" fmla="*/ 2347784 w 4783755"/>
              <a:gd name="connsiteY5" fmla="*/ 4371488 h 5317958"/>
              <a:gd name="connsiteX6" fmla="*/ 2347784 w 4783755"/>
              <a:gd name="connsiteY6" fmla="*/ 2619633 h 5317958"/>
              <a:gd name="connsiteX7" fmla="*/ 1014234 w 4783755"/>
              <a:gd name="connsiteY7" fmla="*/ 599089 h 5317958"/>
              <a:gd name="connsiteX8" fmla="*/ 657496 w 4783755"/>
              <a:gd name="connsiteY8" fmla="*/ 956977 h 5317958"/>
              <a:gd name="connsiteX9" fmla="*/ 1014234 w 4783755"/>
              <a:gd name="connsiteY9" fmla="*/ 1314866 h 5317958"/>
              <a:gd name="connsiteX10" fmla="*/ 1390222 w 4783755"/>
              <a:gd name="connsiteY10" fmla="*/ 966603 h 5317958"/>
              <a:gd name="connsiteX11" fmla="*/ 1014234 w 4783755"/>
              <a:gd name="connsiteY11" fmla="*/ 599089 h 5317958"/>
              <a:gd name="connsiteX12" fmla="*/ 3313504 w 4783755"/>
              <a:gd name="connsiteY12" fmla="*/ 19251 h 5317958"/>
              <a:gd name="connsiteX13" fmla="*/ 4783755 w 4783755"/>
              <a:gd name="connsiteY13" fmla="*/ 9625 h 5317958"/>
              <a:gd name="connsiteX14" fmla="*/ 4658627 w 4783755"/>
              <a:gd name="connsiteY14" fmla="*/ 1751855 h 5317958"/>
              <a:gd name="connsiteX15" fmla="*/ 4000915 w 4783755"/>
              <a:gd name="connsiteY15" fmla="*/ 2409567 h 5317958"/>
              <a:gd name="connsiteX16" fmla="*/ 2415161 w 4783755"/>
              <a:gd name="connsiteY16" fmla="*/ 2563571 h 5317958"/>
              <a:gd name="connsiteX17" fmla="*/ 2415160 w 4783755"/>
              <a:gd name="connsiteY17" fmla="*/ 888718 h 5317958"/>
              <a:gd name="connsiteX18" fmla="*/ 3313504 w 4783755"/>
              <a:gd name="connsiteY18" fmla="*/ 19251 h 5317958"/>
              <a:gd name="connsiteX19" fmla="*/ 0 w 4783755"/>
              <a:gd name="connsiteY19" fmla="*/ 0 h 5317958"/>
              <a:gd name="connsiteX20" fmla="*/ 1399484 w 4783755"/>
              <a:gd name="connsiteY20" fmla="*/ 0 h 5317958"/>
              <a:gd name="connsiteX21" fmla="*/ 2131540 w 4783755"/>
              <a:gd name="connsiteY21" fmla="*/ 732056 h 5317958"/>
              <a:gd name="connsiteX22" fmla="*/ 2141165 w 4783755"/>
              <a:gd name="connsiteY22" fmla="*/ 5317958 h 5317958"/>
              <a:gd name="connsiteX23" fmla="*/ 712806 w 4783755"/>
              <a:gd name="connsiteY23" fmla="*/ 5289082 h 5317958"/>
              <a:gd name="connsiteX24" fmla="*/ 0 w 4783755"/>
              <a:gd name="connsiteY24" fmla="*/ 4297144 h 5317958"/>
              <a:gd name="connsiteX25" fmla="*/ 0 w 4783755"/>
              <a:gd name="connsiteY25" fmla="*/ 0 h 5317958"/>
              <a:gd name="connsiteX0" fmla="*/ 2347784 w 4784218"/>
              <a:gd name="connsiteY0" fmla="*/ 2619633 h 5317958"/>
              <a:gd name="connsiteX1" fmla="*/ 4000915 w 4784218"/>
              <a:gd name="connsiteY1" fmla="*/ 2619633 h 5317958"/>
              <a:gd name="connsiteX2" fmla="*/ 4658627 w 4784218"/>
              <a:gd name="connsiteY2" fmla="*/ 3277345 h 5317958"/>
              <a:gd name="connsiteX3" fmla="*/ 4658627 w 4784218"/>
              <a:gd name="connsiteY3" fmla="*/ 5029200 h 5317958"/>
              <a:gd name="connsiteX4" fmla="*/ 3005496 w 4784218"/>
              <a:gd name="connsiteY4" fmla="*/ 5029200 h 5317958"/>
              <a:gd name="connsiteX5" fmla="*/ 2347784 w 4784218"/>
              <a:gd name="connsiteY5" fmla="*/ 4371488 h 5317958"/>
              <a:gd name="connsiteX6" fmla="*/ 2347784 w 4784218"/>
              <a:gd name="connsiteY6" fmla="*/ 2619633 h 5317958"/>
              <a:gd name="connsiteX7" fmla="*/ 1014234 w 4784218"/>
              <a:gd name="connsiteY7" fmla="*/ 599089 h 5317958"/>
              <a:gd name="connsiteX8" fmla="*/ 657496 w 4784218"/>
              <a:gd name="connsiteY8" fmla="*/ 956977 h 5317958"/>
              <a:gd name="connsiteX9" fmla="*/ 1014234 w 4784218"/>
              <a:gd name="connsiteY9" fmla="*/ 1314866 h 5317958"/>
              <a:gd name="connsiteX10" fmla="*/ 1390222 w 4784218"/>
              <a:gd name="connsiteY10" fmla="*/ 966603 h 5317958"/>
              <a:gd name="connsiteX11" fmla="*/ 1014234 w 4784218"/>
              <a:gd name="connsiteY11" fmla="*/ 599089 h 5317958"/>
              <a:gd name="connsiteX12" fmla="*/ 3313504 w 4784218"/>
              <a:gd name="connsiteY12" fmla="*/ 19251 h 5317958"/>
              <a:gd name="connsiteX13" fmla="*/ 4783755 w 4784218"/>
              <a:gd name="connsiteY13" fmla="*/ 9625 h 5317958"/>
              <a:gd name="connsiteX14" fmla="*/ 4754880 w 4784218"/>
              <a:gd name="connsiteY14" fmla="*/ 1722979 h 5317958"/>
              <a:gd name="connsiteX15" fmla="*/ 4000915 w 4784218"/>
              <a:gd name="connsiteY15" fmla="*/ 2409567 h 5317958"/>
              <a:gd name="connsiteX16" fmla="*/ 2415161 w 4784218"/>
              <a:gd name="connsiteY16" fmla="*/ 2563571 h 5317958"/>
              <a:gd name="connsiteX17" fmla="*/ 2415160 w 4784218"/>
              <a:gd name="connsiteY17" fmla="*/ 888718 h 5317958"/>
              <a:gd name="connsiteX18" fmla="*/ 3313504 w 4784218"/>
              <a:gd name="connsiteY18" fmla="*/ 19251 h 5317958"/>
              <a:gd name="connsiteX19" fmla="*/ 0 w 4784218"/>
              <a:gd name="connsiteY19" fmla="*/ 0 h 5317958"/>
              <a:gd name="connsiteX20" fmla="*/ 1399484 w 4784218"/>
              <a:gd name="connsiteY20" fmla="*/ 0 h 5317958"/>
              <a:gd name="connsiteX21" fmla="*/ 2131540 w 4784218"/>
              <a:gd name="connsiteY21" fmla="*/ 732056 h 5317958"/>
              <a:gd name="connsiteX22" fmla="*/ 2141165 w 4784218"/>
              <a:gd name="connsiteY22" fmla="*/ 5317958 h 5317958"/>
              <a:gd name="connsiteX23" fmla="*/ 712806 w 4784218"/>
              <a:gd name="connsiteY23" fmla="*/ 5289082 h 5317958"/>
              <a:gd name="connsiteX24" fmla="*/ 0 w 4784218"/>
              <a:gd name="connsiteY24" fmla="*/ 4297144 h 5317958"/>
              <a:gd name="connsiteX25" fmla="*/ 0 w 4784218"/>
              <a:gd name="connsiteY25" fmla="*/ 0 h 5317958"/>
              <a:gd name="connsiteX0" fmla="*/ 2347784 w 4784218"/>
              <a:gd name="connsiteY0" fmla="*/ 2619633 h 5317958"/>
              <a:gd name="connsiteX1" fmla="*/ 4000915 w 4784218"/>
              <a:gd name="connsiteY1" fmla="*/ 2619633 h 5317958"/>
              <a:gd name="connsiteX2" fmla="*/ 4658627 w 4784218"/>
              <a:gd name="connsiteY2" fmla="*/ 3277345 h 5317958"/>
              <a:gd name="connsiteX3" fmla="*/ 4658627 w 4784218"/>
              <a:gd name="connsiteY3" fmla="*/ 5029200 h 5317958"/>
              <a:gd name="connsiteX4" fmla="*/ 3005496 w 4784218"/>
              <a:gd name="connsiteY4" fmla="*/ 5029200 h 5317958"/>
              <a:gd name="connsiteX5" fmla="*/ 2347784 w 4784218"/>
              <a:gd name="connsiteY5" fmla="*/ 4371488 h 5317958"/>
              <a:gd name="connsiteX6" fmla="*/ 2347784 w 4784218"/>
              <a:gd name="connsiteY6" fmla="*/ 2619633 h 5317958"/>
              <a:gd name="connsiteX7" fmla="*/ 1014234 w 4784218"/>
              <a:gd name="connsiteY7" fmla="*/ 599089 h 5317958"/>
              <a:gd name="connsiteX8" fmla="*/ 657496 w 4784218"/>
              <a:gd name="connsiteY8" fmla="*/ 956977 h 5317958"/>
              <a:gd name="connsiteX9" fmla="*/ 1014234 w 4784218"/>
              <a:gd name="connsiteY9" fmla="*/ 1314866 h 5317958"/>
              <a:gd name="connsiteX10" fmla="*/ 1390222 w 4784218"/>
              <a:gd name="connsiteY10" fmla="*/ 966603 h 5317958"/>
              <a:gd name="connsiteX11" fmla="*/ 1014234 w 4784218"/>
              <a:gd name="connsiteY11" fmla="*/ 599089 h 5317958"/>
              <a:gd name="connsiteX12" fmla="*/ 3313504 w 4784218"/>
              <a:gd name="connsiteY12" fmla="*/ 19251 h 5317958"/>
              <a:gd name="connsiteX13" fmla="*/ 4783755 w 4784218"/>
              <a:gd name="connsiteY13" fmla="*/ 9625 h 5317958"/>
              <a:gd name="connsiteX14" fmla="*/ 4754880 w 4784218"/>
              <a:gd name="connsiteY14" fmla="*/ 1722979 h 5317958"/>
              <a:gd name="connsiteX15" fmla="*/ 4000915 w 4784218"/>
              <a:gd name="connsiteY15" fmla="*/ 2409567 h 5317958"/>
              <a:gd name="connsiteX16" fmla="*/ 2415161 w 4784218"/>
              <a:gd name="connsiteY16" fmla="*/ 2563571 h 5317958"/>
              <a:gd name="connsiteX17" fmla="*/ 2415160 w 4784218"/>
              <a:gd name="connsiteY17" fmla="*/ 888718 h 5317958"/>
              <a:gd name="connsiteX18" fmla="*/ 3313504 w 4784218"/>
              <a:gd name="connsiteY18" fmla="*/ 19251 h 5317958"/>
              <a:gd name="connsiteX19" fmla="*/ 0 w 4784218"/>
              <a:gd name="connsiteY19" fmla="*/ 0 h 5317958"/>
              <a:gd name="connsiteX20" fmla="*/ 1399484 w 4784218"/>
              <a:gd name="connsiteY20" fmla="*/ 0 h 5317958"/>
              <a:gd name="connsiteX21" fmla="*/ 2131540 w 4784218"/>
              <a:gd name="connsiteY21" fmla="*/ 732056 h 5317958"/>
              <a:gd name="connsiteX22" fmla="*/ 2141165 w 4784218"/>
              <a:gd name="connsiteY22" fmla="*/ 5317958 h 5317958"/>
              <a:gd name="connsiteX23" fmla="*/ 712806 w 4784218"/>
              <a:gd name="connsiteY23" fmla="*/ 5289082 h 5317958"/>
              <a:gd name="connsiteX24" fmla="*/ 0 w 4784218"/>
              <a:gd name="connsiteY24" fmla="*/ 4297144 h 5317958"/>
              <a:gd name="connsiteX25" fmla="*/ 0 w 4784218"/>
              <a:gd name="connsiteY25" fmla="*/ 0 h 5317958"/>
              <a:gd name="connsiteX0" fmla="*/ 2347784 w 4784218"/>
              <a:gd name="connsiteY0" fmla="*/ 2619633 h 5317958"/>
              <a:gd name="connsiteX1" fmla="*/ 4000915 w 4784218"/>
              <a:gd name="connsiteY1" fmla="*/ 2619633 h 5317958"/>
              <a:gd name="connsiteX2" fmla="*/ 4658627 w 4784218"/>
              <a:gd name="connsiteY2" fmla="*/ 3277345 h 5317958"/>
              <a:gd name="connsiteX3" fmla="*/ 4658627 w 4784218"/>
              <a:gd name="connsiteY3" fmla="*/ 5029200 h 5317958"/>
              <a:gd name="connsiteX4" fmla="*/ 3005496 w 4784218"/>
              <a:gd name="connsiteY4" fmla="*/ 5029200 h 5317958"/>
              <a:gd name="connsiteX5" fmla="*/ 2347784 w 4784218"/>
              <a:gd name="connsiteY5" fmla="*/ 4371488 h 5317958"/>
              <a:gd name="connsiteX6" fmla="*/ 2347784 w 4784218"/>
              <a:gd name="connsiteY6" fmla="*/ 2619633 h 5317958"/>
              <a:gd name="connsiteX7" fmla="*/ 1014234 w 4784218"/>
              <a:gd name="connsiteY7" fmla="*/ 599089 h 5317958"/>
              <a:gd name="connsiteX8" fmla="*/ 657496 w 4784218"/>
              <a:gd name="connsiteY8" fmla="*/ 956977 h 5317958"/>
              <a:gd name="connsiteX9" fmla="*/ 1014234 w 4784218"/>
              <a:gd name="connsiteY9" fmla="*/ 1314866 h 5317958"/>
              <a:gd name="connsiteX10" fmla="*/ 1390222 w 4784218"/>
              <a:gd name="connsiteY10" fmla="*/ 966603 h 5317958"/>
              <a:gd name="connsiteX11" fmla="*/ 1014234 w 4784218"/>
              <a:gd name="connsiteY11" fmla="*/ 599089 h 5317958"/>
              <a:gd name="connsiteX12" fmla="*/ 3313504 w 4784218"/>
              <a:gd name="connsiteY12" fmla="*/ 19251 h 5317958"/>
              <a:gd name="connsiteX13" fmla="*/ 4783755 w 4784218"/>
              <a:gd name="connsiteY13" fmla="*/ 9625 h 5317958"/>
              <a:gd name="connsiteX14" fmla="*/ 4754880 w 4784218"/>
              <a:gd name="connsiteY14" fmla="*/ 1722979 h 5317958"/>
              <a:gd name="connsiteX15" fmla="*/ 3972040 w 4784218"/>
              <a:gd name="connsiteY15" fmla="*/ 2534696 h 5317958"/>
              <a:gd name="connsiteX16" fmla="*/ 2415161 w 4784218"/>
              <a:gd name="connsiteY16" fmla="*/ 2563571 h 5317958"/>
              <a:gd name="connsiteX17" fmla="*/ 2415160 w 4784218"/>
              <a:gd name="connsiteY17" fmla="*/ 888718 h 5317958"/>
              <a:gd name="connsiteX18" fmla="*/ 3313504 w 4784218"/>
              <a:gd name="connsiteY18" fmla="*/ 19251 h 5317958"/>
              <a:gd name="connsiteX19" fmla="*/ 0 w 4784218"/>
              <a:gd name="connsiteY19" fmla="*/ 0 h 5317958"/>
              <a:gd name="connsiteX20" fmla="*/ 1399484 w 4784218"/>
              <a:gd name="connsiteY20" fmla="*/ 0 h 5317958"/>
              <a:gd name="connsiteX21" fmla="*/ 2131540 w 4784218"/>
              <a:gd name="connsiteY21" fmla="*/ 732056 h 5317958"/>
              <a:gd name="connsiteX22" fmla="*/ 2141165 w 4784218"/>
              <a:gd name="connsiteY22" fmla="*/ 5317958 h 5317958"/>
              <a:gd name="connsiteX23" fmla="*/ 712806 w 4784218"/>
              <a:gd name="connsiteY23" fmla="*/ 5289082 h 5317958"/>
              <a:gd name="connsiteX24" fmla="*/ 0 w 4784218"/>
              <a:gd name="connsiteY24" fmla="*/ 4297144 h 5317958"/>
              <a:gd name="connsiteX25" fmla="*/ 0 w 4784218"/>
              <a:gd name="connsiteY25" fmla="*/ 0 h 5317958"/>
              <a:gd name="connsiteX0" fmla="*/ 2347784 w 4784218"/>
              <a:gd name="connsiteY0" fmla="*/ 2619633 h 5317958"/>
              <a:gd name="connsiteX1" fmla="*/ 4000915 w 4784218"/>
              <a:gd name="connsiteY1" fmla="*/ 2619633 h 5317958"/>
              <a:gd name="connsiteX2" fmla="*/ 4658627 w 4784218"/>
              <a:gd name="connsiteY2" fmla="*/ 3277345 h 5317958"/>
              <a:gd name="connsiteX3" fmla="*/ 4658627 w 4784218"/>
              <a:gd name="connsiteY3" fmla="*/ 5029200 h 5317958"/>
              <a:gd name="connsiteX4" fmla="*/ 3005496 w 4784218"/>
              <a:gd name="connsiteY4" fmla="*/ 5029200 h 5317958"/>
              <a:gd name="connsiteX5" fmla="*/ 2347784 w 4784218"/>
              <a:gd name="connsiteY5" fmla="*/ 4371488 h 5317958"/>
              <a:gd name="connsiteX6" fmla="*/ 2347784 w 4784218"/>
              <a:gd name="connsiteY6" fmla="*/ 2619633 h 5317958"/>
              <a:gd name="connsiteX7" fmla="*/ 1014234 w 4784218"/>
              <a:gd name="connsiteY7" fmla="*/ 599089 h 5317958"/>
              <a:gd name="connsiteX8" fmla="*/ 657496 w 4784218"/>
              <a:gd name="connsiteY8" fmla="*/ 956977 h 5317958"/>
              <a:gd name="connsiteX9" fmla="*/ 1014234 w 4784218"/>
              <a:gd name="connsiteY9" fmla="*/ 1314866 h 5317958"/>
              <a:gd name="connsiteX10" fmla="*/ 1390222 w 4784218"/>
              <a:gd name="connsiteY10" fmla="*/ 966603 h 5317958"/>
              <a:gd name="connsiteX11" fmla="*/ 1014234 w 4784218"/>
              <a:gd name="connsiteY11" fmla="*/ 599089 h 5317958"/>
              <a:gd name="connsiteX12" fmla="*/ 3313504 w 4784218"/>
              <a:gd name="connsiteY12" fmla="*/ 19251 h 5317958"/>
              <a:gd name="connsiteX13" fmla="*/ 4783755 w 4784218"/>
              <a:gd name="connsiteY13" fmla="*/ 9625 h 5317958"/>
              <a:gd name="connsiteX14" fmla="*/ 4754880 w 4784218"/>
              <a:gd name="connsiteY14" fmla="*/ 1722979 h 5317958"/>
              <a:gd name="connsiteX15" fmla="*/ 3972040 w 4784218"/>
              <a:gd name="connsiteY15" fmla="*/ 2534696 h 5317958"/>
              <a:gd name="connsiteX16" fmla="*/ 2415161 w 4784218"/>
              <a:gd name="connsiteY16" fmla="*/ 2563571 h 5317958"/>
              <a:gd name="connsiteX17" fmla="*/ 2415160 w 4784218"/>
              <a:gd name="connsiteY17" fmla="*/ 888718 h 5317958"/>
              <a:gd name="connsiteX18" fmla="*/ 3313504 w 4784218"/>
              <a:gd name="connsiteY18" fmla="*/ 19251 h 5317958"/>
              <a:gd name="connsiteX19" fmla="*/ 0 w 4784218"/>
              <a:gd name="connsiteY19" fmla="*/ 0 h 5317958"/>
              <a:gd name="connsiteX20" fmla="*/ 1399484 w 4784218"/>
              <a:gd name="connsiteY20" fmla="*/ 0 h 5317958"/>
              <a:gd name="connsiteX21" fmla="*/ 2131540 w 4784218"/>
              <a:gd name="connsiteY21" fmla="*/ 732056 h 5317958"/>
              <a:gd name="connsiteX22" fmla="*/ 2141165 w 4784218"/>
              <a:gd name="connsiteY22" fmla="*/ 5317958 h 5317958"/>
              <a:gd name="connsiteX23" fmla="*/ 712806 w 4784218"/>
              <a:gd name="connsiteY23" fmla="*/ 5289082 h 5317958"/>
              <a:gd name="connsiteX24" fmla="*/ 0 w 4784218"/>
              <a:gd name="connsiteY24" fmla="*/ 4297144 h 5317958"/>
              <a:gd name="connsiteX25" fmla="*/ 0 w 4784218"/>
              <a:gd name="connsiteY25" fmla="*/ 0 h 5317958"/>
              <a:gd name="connsiteX0" fmla="*/ 2347784 w 4787385"/>
              <a:gd name="connsiteY0" fmla="*/ 2619633 h 5317958"/>
              <a:gd name="connsiteX1" fmla="*/ 4000915 w 4787385"/>
              <a:gd name="connsiteY1" fmla="*/ 2619633 h 5317958"/>
              <a:gd name="connsiteX2" fmla="*/ 4658627 w 4787385"/>
              <a:gd name="connsiteY2" fmla="*/ 3277345 h 5317958"/>
              <a:gd name="connsiteX3" fmla="*/ 4658627 w 4787385"/>
              <a:gd name="connsiteY3" fmla="*/ 5029200 h 5317958"/>
              <a:gd name="connsiteX4" fmla="*/ 3005496 w 4787385"/>
              <a:gd name="connsiteY4" fmla="*/ 5029200 h 5317958"/>
              <a:gd name="connsiteX5" fmla="*/ 2347784 w 4787385"/>
              <a:gd name="connsiteY5" fmla="*/ 4371488 h 5317958"/>
              <a:gd name="connsiteX6" fmla="*/ 2347784 w 4787385"/>
              <a:gd name="connsiteY6" fmla="*/ 2619633 h 5317958"/>
              <a:gd name="connsiteX7" fmla="*/ 1014234 w 4787385"/>
              <a:gd name="connsiteY7" fmla="*/ 599089 h 5317958"/>
              <a:gd name="connsiteX8" fmla="*/ 657496 w 4787385"/>
              <a:gd name="connsiteY8" fmla="*/ 956977 h 5317958"/>
              <a:gd name="connsiteX9" fmla="*/ 1014234 w 4787385"/>
              <a:gd name="connsiteY9" fmla="*/ 1314866 h 5317958"/>
              <a:gd name="connsiteX10" fmla="*/ 1390222 w 4787385"/>
              <a:gd name="connsiteY10" fmla="*/ 966603 h 5317958"/>
              <a:gd name="connsiteX11" fmla="*/ 1014234 w 4787385"/>
              <a:gd name="connsiteY11" fmla="*/ 599089 h 5317958"/>
              <a:gd name="connsiteX12" fmla="*/ 3313504 w 4787385"/>
              <a:gd name="connsiteY12" fmla="*/ 19251 h 5317958"/>
              <a:gd name="connsiteX13" fmla="*/ 4783755 w 4787385"/>
              <a:gd name="connsiteY13" fmla="*/ 9625 h 5317958"/>
              <a:gd name="connsiteX14" fmla="*/ 4754880 w 4787385"/>
              <a:gd name="connsiteY14" fmla="*/ 1722979 h 5317958"/>
              <a:gd name="connsiteX15" fmla="*/ 3972040 w 4787385"/>
              <a:gd name="connsiteY15" fmla="*/ 2534696 h 5317958"/>
              <a:gd name="connsiteX16" fmla="*/ 2415161 w 4787385"/>
              <a:gd name="connsiteY16" fmla="*/ 2563571 h 5317958"/>
              <a:gd name="connsiteX17" fmla="*/ 2415160 w 4787385"/>
              <a:gd name="connsiteY17" fmla="*/ 888718 h 5317958"/>
              <a:gd name="connsiteX18" fmla="*/ 3313504 w 4787385"/>
              <a:gd name="connsiteY18" fmla="*/ 19251 h 5317958"/>
              <a:gd name="connsiteX19" fmla="*/ 0 w 4787385"/>
              <a:gd name="connsiteY19" fmla="*/ 0 h 5317958"/>
              <a:gd name="connsiteX20" fmla="*/ 1399484 w 4787385"/>
              <a:gd name="connsiteY20" fmla="*/ 0 h 5317958"/>
              <a:gd name="connsiteX21" fmla="*/ 2131540 w 4787385"/>
              <a:gd name="connsiteY21" fmla="*/ 732056 h 5317958"/>
              <a:gd name="connsiteX22" fmla="*/ 2141165 w 4787385"/>
              <a:gd name="connsiteY22" fmla="*/ 5317958 h 5317958"/>
              <a:gd name="connsiteX23" fmla="*/ 712806 w 4787385"/>
              <a:gd name="connsiteY23" fmla="*/ 5289082 h 5317958"/>
              <a:gd name="connsiteX24" fmla="*/ 0 w 4787385"/>
              <a:gd name="connsiteY24" fmla="*/ 4297144 h 5317958"/>
              <a:gd name="connsiteX25" fmla="*/ 0 w 4787385"/>
              <a:gd name="connsiteY25" fmla="*/ 0 h 5317958"/>
              <a:gd name="connsiteX0" fmla="*/ 2415161 w 4787385"/>
              <a:gd name="connsiteY0" fmla="*/ 2821764 h 5317958"/>
              <a:gd name="connsiteX1" fmla="*/ 4000915 w 4787385"/>
              <a:gd name="connsiteY1" fmla="*/ 2619633 h 5317958"/>
              <a:gd name="connsiteX2" fmla="*/ 4658627 w 4787385"/>
              <a:gd name="connsiteY2" fmla="*/ 3277345 h 5317958"/>
              <a:gd name="connsiteX3" fmla="*/ 4658627 w 4787385"/>
              <a:gd name="connsiteY3" fmla="*/ 5029200 h 5317958"/>
              <a:gd name="connsiteX4" fmla="*/ 3005496 w 4787385"/>
              <a:gd name="connsiteY4" fmla="*/ 5029200 h 5317958"/>
              <a:gd name="connsiteX5" fmla="*/ 2347784 w 4787385"/>
              <a:gd name="connsiteY5" fmla="*/ 4371488 h 5317958"/>
              <a:gd name="connsiteX6" fmla="*/ 2415161 w 4787385"/>
              <a:gd name="connsiteY6" fmla="*/ 2821764 h 5317958"/>
              <a:gd name="connsiteX7" fmla="*/ 1014234 w 4787385"/>
              <a:gd name="connsiteY7" fmla="*/ 599089 h 5317958"/>
              <a:gd name="connsiteX8" fmla="*/ 657496 w 4787385"/>
              <a:gd name="connsiteY8" fmla="*/ 956977 h 5317958"/>
              <a:gd name="connsiteX9" fmla="*/ 1014234 w 4787385"/>
              <a:gd name="connsiteY9" fmla="*/ 1314866 h 5317958"/>
              <a:gd name="connsiteX10" fmla="*/ 1390222 w 4787385"/>
              <a:gd name="connsiteY10" fmla="*/ 966603 h 5317958"/>
              <a:gd name="connsiteX11" fmla="*/ 1014234 w 4787385"/>
              <a:gd name="connsiteY11" fmla="*/ 599089 h 5317958"/>
              <a:gd name="connsiteX12" fmla="*/ 3313504 w 4787385"/>
              <a:gd name="connsiteY12" fmla="*/ 19251 h 5317958"/>
              <a:gd name="connsiteX13" fmla="*/ 4783755 w 4787385"/>
              <a:gd name="connsiteY13" fmla="*/ 9625 h 5317958"/>
              <a:gd name="connsiteX14" fmla="*/ 4754880 w 4787385"/>
              <a:gd name="connsiteY14" fmla="*/ 1722979 h 5317958"/>
              <a:gd name="connsiteX15" fmla="*/ 3972040 w 4787385"/>
              <a:gd name="connsiteY15" fmla="*/ 2534696 h 5317958"/>
              <a:gd name="connsiteX16" fmla="*/ 2415161 w 4787385"/>
              <a:gd name="connsiteY16" fmla="*/ 2563571 h 5317958"/>
              <a:gd name="connsiteX17" fmla="*/ 2415160 w 4787385"/>
              <a:gd name="connsiteY17" fmla="*/ 888718 h 5317958"/>
              <a:gd name="connsiteX18" fmla="*/ 3313504 w 4787385"/>
              <a:gd name="connsiteY18" fmla="*/ 19251 h 5317958"/>
              <a:gd name="connsiteX19" fmla="*/ 0 w 4787385"/>
              <a:gd name="connsiteY19" fmla="*/ 0 h 5317958"/>
              <a:gd name="connsiteX20" fmla="*/ 1399484 w 4787385"/>
              <a:gd name="connsiteY20" fmla="*/ 0 h 5317958"/>
              <a:gd name="connsiteX21" fmla="*/ 2131540 w 4787385"/>
              <a:gd name="connsiteY21" fmla="*/ 732056 h 5317958"/>
              <a:gd name="connsiteX22" fmla="*/ 2141165 w 4787385"/>
              <a:gd name="connsiteY22" fmla="*/ 5317958 h 5317958"/>
              <a:gd name="connsiteX23" fmla="*/ 712806 w 4787385"/>
              <a:gd name="connsiteY23" fmla="*/ 5289082 h 5317958"/>
              <a:gd name="connsiteX24" fmla="*/ 0 w 4787385"/>
              <a:gd name="connsiteY24" fmla="*/ 4297144 h 5317958"/>
              <a:gd name="connsiteX25" fmla="*/ 0 w 4787385"/>
              <a:gd name="connsiteY25" fmla="*/ 0 h 5317958"/>
              <a:gd name="connsiteX0" fmla="*/ 2415161 w 4787385"/>
              <a:gd name="connsiteY0" fmla="*/ 2821764 h 5337209"/>
              <a:gd name="connsiteX1" fmla="*/ 4000915 w 4787385"/>
              <a:gd name="connsiteY1" fmla="*/ 2619633 h 5337209"/>
              <a:gd name="connsiteX2" fmla="*/ 4658627 w 4787385"/>
              <a:gd name="connsiteY2" fmla="*/ 3277345 h 5337209"/>
              <a:gd name="connsiteX3" fmla="*/ 4783755 w 4787385"/>
              <a:gd name="connsiteY3" fmla="*/ 5337209 h 5337209"/>
              <a:gd name="connsiteX4" fmla="*/ 3005496 w 4787385"/>
              <a:gd name="connsiteY4" fmla="*/ 5029200 h 5337209"/>
              <a:gd name="connsiteX5" fmla="*/ 2347784 w 4787385"/>
              <a:gd name="connsiteY5" fmla="*/ 4371488 h 5337209"/>
              <a:gd name="connsiteX6" fmla="*/ 2415161 w 4787385"/>
              <a:gd name="connsiteY6" fmla="*/ 2821764 h 5337209"/>
              <a:gd name="connsiteX7" fmla="*/ 1014234 w 4787385"/>
              <a:gd name="connsiteY7" fmla="*/ 599089 h 5337209"/>
              <a:gd name="connsiteX8" fmla="*/ 657496 w 4787385"/>
              <a:gd name="connsiteY8" fmla="*/ 956977 h 5337209"/>
              <a:gd name="connsiteX9" fmla="*/ 1014234 w 4787385"/>
              <a:gd name="connsiteY9" fmla="*/ 1314866 h 5337209"/>
              <a:gd name="connsiteX10" fmla="*/ 1390222 w 4787385"/>
              <a:gd name="connsiteY10" fmla="*/ 966603 h 5337209"/>
              <a:gd name="connsiteX11" fmla="*/ 1014234 w 4787385"/>
              <a:gd name="connsiteY11" fmla="*/ 599089 h 5337209"/>
              <a:gd name="connsiteX12" fmla="*/ 3313504 w 4787385"/>
              <a:gd name="connsiteY12" fmla="*/ 19251 h 5337209"/>
              <a:gd name="connsiteX13" fmla="*/ 4783755 w 4787385"/>
              <a:gd name="connsiteY13" fmla="*/ 9625 h 5337209"/>
              <a:gd name="connsiteX14" fmla="*/ 4754880 w 4787385"/>
              <a:gd name="connsiteY14" fmla="*/ 1722979 h 5337209"/>
              <a:gd name="connsiteX15" fmla="*/ 3972040 w 4787385"/>
              <a:gd name="connsiteY15" fmla="*/ 2534696 h 5337209"/>
              <a:gd name="connsiteX16" fmla="*/ 2415161 w 4787385"/>
              <a:gd name="connsiteY16" fmla="*/ 2563571 h 5337209"/>
              <a:gd name="connsiteX17" fmla="*/ 2415160 w 4787385"/>
              <a:gd name="connsiteY17" fmla="*/ 888718 h 5337209"/>
              <a:gd name="connsiteX18" fmla="*/ 3313504 w 4787385"/>
              <a:gd name="connsiteY18" fmla="*/ 19251 h 5337209"/>
              <a:gd name="connsiteX19" fmla="*/ 0 w 4787385"/>
              <a:gd name="connsiteY19" fmla="*/ 0 h 5337209"/>
              <a:gd name="connsiteX20" fmla="*/ 1399484 w 4787385"/>
              <a:gd name="connsiteY20" fmla="*/ 0 h 5337209"/>
              <a:gd name="connsiteX21" fmla="*/ 2131540 w 4787385"/>
              <a:gd name="connsiteY21" fmla="*/ 732056 h 5337209"/>
              <a:gd name="connsiteX22" fmla="*/ 2141165 w 4787385"/>
              <a:gd name="connsiteY22" fmla="*/ 5317958 h 5337209"/>
              <a:gd name="connsiteX23" fmla="*/ 712806 w 4787385"/>
              <a:gd name="connsiteY23" fmla="*/ 5289082 h 5337209"/>
              <a:gd name="connsiteX24" fmla="*/ 0 w 4787385"/>
              <a:gd name="connsiteY24" fmla="*/ 4297144 h 5337209"/>
              <a:gd name="connsiteX25" fmla="*/ 0 w 4787385"/>
              <a:gd name="connsiteY25" fmla="*/ 0 h 5337209"/>
              <a:gd name="connsiteX0" fmla="*/ 2415161 w 4787385"/>
              <a:gd name="connsiteY0" fmla="*/ 2821764 h 5346834"/>
              <a:gd name="connsiteX1" fmla="*/ 4000915 w 4787385"/>
              <a:gd name="connsiteY1" fmla="*/ 2619633 h 5346834"/>
              <a:gd name="connsiteX2" fmla="*/ 4658627 w 4787385"/>
              <a:gd name="connsiteY2" fmla="*/ 3277345 h 5346834"/>
              <a:gd name="connsiteX3" fmla="*/ 4783755 w 4787385"/>
              <a:gd name="connsiteY3" fmla="*/ 5337209 h 5346834"/>
              <a:gd name="connsiteX4" fmla="*/ 3419382 w 4787385"/>
              <a:gd name="connsiteY4" fmla="*/ 5346834 h 5346834"/>
              <a:gd name="connsiteX5" fmla="*/ 2347784 w 4787385"/>
              <a:gd name="connsiteY5" fmla="*/ 4371488 h 5346834"/>
              <a:gd name="connsiteX6" fmla="*/ 2415161 w 4787385"/>
              <a:gd name="connsiteY6" fmla="*/ 2821764 h 5346834"/>
              <a:gd name="connsiteX7" fmla="*/ 1014234 w 4787385"/>
              <a:gd name="connsiteY7" fmla="*/ 599089 h 5346834"/>
              <a:gd name="connsiteX8" fmla="*/ 657496 w 4787385"/>
              <a:gd name="connsiteY8" fmla="*/ 956977 h 5346834"/>
              <a:gd name="connsiteX9" fmla="*/ 1014234 w 4787385"/>
              <a:gd name="connsiteY9" fmla="*/ 1314866 h 5346834"/>
              <a:gd name="connsiteX10" fmla="*/ 1390222 w 4787385"/>
              <a:gd name="connsiteY10" fmla="*/ 966603 h 5346834"/>
              <a:gd name="connsiteX11" fmla="*/ 1014234 w 4787385"/>
              <a:gd name="connsiteY11" fmla="*/ 599089 h 5346834"/>
              <a:gd name="connsiteX12" fmla="*/ 3313504 w 4787385"/>
              <a:gd name="connsiteY12" fmla="*/ 19251 h 5346834"/>
              <a:gd name="connsiteX13" fmla="*/ 4783755 w 4787385"/>
              <a:gd name="connsiteY13" fmla="*/ 9625 h 5346834"/>
              <a:gd name="connsiteX14" fmla="*/ 4754880 w 4787385"/>
              <a:gd name="connsiteY14" fmla="*/ 1722979 h 5346834"/>
              <a:gd name="connsiteX15" fmla="*/ 3972040 w 4787385"/>
              <a:gd name="connsiteY15" fmla="*/ 2534696 h 5346834"/>
              <a:gd name="connsiteX16" fmla="*/ 2415161 w 4787385"/>
              <a:gd name="connsiteY16" fmla="*/ 2563571 h 5346834"/>
              <a:gd name="connsiteX17" fmla="*/ 2415160 w 4787385"/>
              <a:gd name="connsiteY17" fmla="*/ 888718 h 5346834"/>
              <a:gd name="connsiteX18" fmla="*/ 3313504 w 4787385"/>
              <a:gd name="connsiteY18" fmla="*/ 19251 h 5346834"/>
              <a:gd name="connsiteX19" fmla="*/ 0 w 4787385"/>
              <a:gd name="connsiteY19" fmla="*/ 0 h 5346834"/>
              <a:gd name="connsiteX20" fmla="*/ 1399484 w 4787385"/>
              <a:gd name="connsiteY20" fmla="*/ 0 h 5346834"/>
              <a:gd name="connsiteX21" fmla="*/ 2131540 w 4787385"/>
              <a:gd name="connsiteY21" fmla="*/ 732056 h 5346834"/>
              <a:gd name="connsiteX22" fmla="*/ 2141165 w 4787385"/>
              <a:gd name="connsiteY22" fmla="*/ 5317958 h 5346834"/>
              <a:gd name="connsiteX23" fmla="*/ 712806 w 4787385"/>
              <a:gd name="connsiteY23" fmla="*/ 5289082 h 5346834"/>
              <a:gd name="connsiteX24" fmla="*/ 0 w 4787385"/>
              <a:gd name="connsiteY24" fmla="*/ 4297144 h 5346834"/>
              <a:gd name="connsiteX25" fmla="*/ 0 w 4787385"/>
              <a:gd name="connsiteY25" fmla="*/ 0 h 5346834"/>
              <a:gd name="connsiteX0" fmla="*/ 2415161 w 4787385"/>
              <a:gd name="connsiteY0" fmla="*/ 2821764 h 5346834"/>
              <a:gd name="connsiteX1" fmla="*/ 4000915 w 4787385"/>
              <a:gd name="connsiteY1" fmla="*/ 2619633 h 5346834"/>
              <a:gd name="connsiteX2" fmla="*/ 4658627 w 4787385"/>
              <a:gd name="connsiteY2" fmla="*/ 3277345 h 5346834"/>
              <a:gd name="connsiteX3" fmla="*/ 4783755 w 4787385"/>
              <a:gd name="connsiteY3" fmla="*/ 5337209 h 5346834"/>
              <a:gd name="connsiteX4" fmla="*/ 3419382 w 4787385"/>
              <a:gd name="connsiteY4" fmla="*/ 5346834 h 5346834"/>
              <a:gd name="connsiteX5" fmla="*/ 2415160 w 4787385"/>
              <a:gd name="connsiteY5" fmla="*/ 4400364 h 5346834"/>
              <a:gd name="connsiteX6" fmla="*/ 2415161 w 4787385"/>
              <a:gd name="connsiteY6" fmla="*/ 2821764 h 5346834"/>
              <a:gd name="connsiteX7" fmla="*/ 1014234 w 4787385"/>
              <a:gd name="connsiteY7" fmla="*/ 599089 h 5346834"/>
              <a:gd name="connsiteX8" fmla="*/ 657496 w 4787385"/>
              <a:gd name="connsiteY8" fmla="*/ 956977 h 5346834"/>
              <a:gd name="connsiteX9" fmla="*/ 1014234 w 4787385"/>
              <a:gd name="connsiteY9" fmla="*/ 1314866 h 5346834"/>
              <a:gd name="connsiteX10" fmla="*/ 1390222 w 4787385"/>
              <a:gd name="connsiteY10" fmla="*/ 966603 h 5346834"/>
              <a:gd name="connsiteX11" fmla="*/ 1014234 w 4787385"/>
              <a:gd name="connsiteY11" fmla="*/ 599089 h 5346834"/>
              <a:gd name="connsiteX12" fmla="*/ 3313504 w 4787385"/>
              <a:gd name="connsiteY12" fmla="*/ 19251 h 5346834"/>
              <a:gd name="connsiteX13" fmla="*/ 4783755 w 4787385"/>
              <a:gd name="connsiteY13" fmla="*/ 9625 h 5346834"/>
              <a:gd name="connsiteX14" fmla="*/ 4754880 w 4787385"/>
              <a:gd name="connsiteY14" fmla="*/ 1722979 h 5346834"/>
              <a:gd name="connsiteX15" fmla="*/ 3972040 w 4787385"/>
              <a:gd name="connsiteY15" fmla="*/ 2534696 h 5346834"/>
              <a:gd name="connsiteX16" fmla="*/ 2415161 w 4787385"/>
              <a:gd name="connsiteY16" fmla="*/ 2563571 h 5346834"/>
              <a:gd name="connsiteX17" fmla="*/ 2415160 w 4787385"/>
              <a:gd name="connsiteY17" fmla="*/ 888718 h 5346834"/>
              <a:gd name="connsiteX18" fmla="*/ 3313504 w 4787385"/>
              <a:gd name="connsiteY18" fmla="*/ 19251 h 5346834"/>
              <a:gd name="connsiteX19" fmla="*/ 0 w 4787385"/>
              <a:gd name="connsiteY19" fmla="*/ 0 h 5346834"/>
              <a:gd name="connsiteX20" fmla="*/ 1399484 w 4787385"/>
              <a:gd name="connsiteY20" fmla="*/ 0 h 5346834"/>
              <a:gd name="connsiteX21" fmla="*/ 2131540 w 4787385"/>
              <a:gd name="connsiteY21" fmla="*/ 732056 h 5346834"/>
              <a:gd name="connsiteX22" fmla="*/ 2141165 w 4787385"/>
              <a:gd name="connsiteY22" fmla="*/ 5317958 h 5346834"/>
              <a:gd name="connsiteX23" fmla="*/ 712806 w 4787385"/>
              <a:gd name="connsiteY23" fmla="*/ 5289082 h 5346834"/>
              <a:gd name="connsiteX24" fmla="*/ 0 w 4787385"/>
              <a:gd name="connsiteY24" fmla="*/ 4297144 h 5346834"/>
              <a:gd name="connsiteX25" fmla="*/ 0 w 4787385"/>
              <a:gd name="connsiteY25" fmla="*/ 0 h 5346834"/>
              <a:gd name="connsiteX0" fmla="*/ 2415161 w 4787385"/>
              <a:gd name="connsiteY0" fmla="*/ 2821764 h 5346834"/>
              <a:gd name="connsiteX1" fmla="*/ 4010541 w 4787385"/>
              <a:gd name="connsiteY1" fmla="*/ 2821764 h 5346834"/>
              <a:gd name="connsiteX2" fmla="*/ 4658627 w 4787385"/>
              <a:gd name="connsiteY2" fmla="*/ 3277345 h 5346834"/>
              <a:gd name="connsiteX3" fmla="*/ 4783755 w 4787385"/>
              <a:gd name="connsiteY3" fmla="*/ 5337209 h 5346834"/>
              <a:gd name="connsiteX4" fmla="*/ 3419382 w 4787385"/>
              <a:gd name="connsiteY4" fmla="*/ 5346834 h 5346834"/>
              <a:gd name="connsiteX5" fmla="*/ 2415160 w 4787385"/>
              <a:gd name="connsiteY5" fmla="*/ 4400364 h 5346834"/>
              <a:gd name="connsiteX6" fmla="*/ 2415161 w 4787385"/>
              <a:gd name="connsiteY6" fmla="*/ 2821764 h 5346834"/>
              <a:gd name="connsiteX7" fmla="*/ 1014234 w 4787385"/>
              <a:gd name="connsiteY7" fmla="*/ 599089 h 5346834"/>
              <a:gd name="connsiteX8" fmla="*/ 657496 w 4787385"/>
              <a:gd name="connsiteY8" fmla="*/ 956977 h 5346834"/>
              <a:gd name="connsiteX9" fmla="*/ 1014234 w 4787385"/>
              <a:gd name="connsiteY9" fmla="*/ 1314866 h 5346834"/>
              <a:gd name="connsiteX10" fmla="*/ 1390222 w 4787385"/>
              <a:gd name="connsiteY10" fmla="*/ 966603 h 5346834"/>
              <a:gd name="connsiteX11" fmla="*/ 1014234 w 4787385"/>
              <a:gd name="connsiteY11" fmla="*/ 599089 h 5346834"/>
              <a:gd name="connsiteX12" fmla="*/ 3313504 w 4787385"/>
              <a:gd name="connsiteY12" fmla="*/ 19251 h 5346834"/>
              <a:gd name="connsiteX13" fmla="*/ 4783755 w 4787385"/>
              <a:gd name="connsiteY13" fmla="*/ 9625 h 5346834"/>
              <a:gd name="connsiteX14" fmla="*/ 4754880 w 4787385"/>
              <a:gd name="connsiteY14" fmla="*/ 1722979 h 5346834"/>
              <a:gd name="connsiteX15" fmla="*/ 3972040 w 4787385"/>
              <a:gd name="connsiteY15" fmla="*/ 2534696 h 5346834"/>
              <a:gd name="connsiteX16" fmla="*/ 2415161 w 4787385"/>
              <a:gd name="connsiteY16" fmla="*/ 2563571 h 5346834"/>
              <a:gd name="connsiteX17" fmla="*/ 2415160 w 4787385"/>
              <a:gd name="connsiteY17" fmla="*/ 888718 h 5346834"/>
              <a:gd name="connsiteX18" fmla="*/ 3313504 w 4787385"/>
              <a:gd name="connsiteY18" fmla="*/ 19251 h 5346834"/>
              <a:gd name="connsiteX19" fmla="*/ 0 w 4787385"/>
              <a:gd name="connsiteY19" fmla="*/ 0 h 5346834"/>
              <a:gd name="connsiteX20" fmla="*/ 1399484 w 4787385"/>
              <a:gd name="connsiteY20" fmla="*/ 0 h 5346834"/>
              <a:gd name="connsiteX21" fmla="*/ 2131540 w 4787385"/>
              <a:gd name="connsiteY21" fmla="*/ 732056 h 5346834"/>
              <a:gd name="connsiteX22" fmla="*/ 2141165 w 4787385"/>
              <a:gd name="connsiteY22" fmla="*/ 5317958 h 5346834"/>
              <a:gd name="connsiteX23" fmla="*/ 712806 w 4787385"/>
              <a:gd name="connsiteY23" fmla="*/ 5289082 h 5346834"/>
              <a:gd name="connsiteX24" fmla="*/ 0 w 4787385"/>
              <a:gd name="connsiteY24" fmla="*/ 4297144 h 5346834"/>
              <a:gd name="connsiteX25" fmla="*/ 0 w 4787385"/>
              <a:gd name="connsiteY25" fmla="*/ 0 h 5346834"/>
              <a:gd name="connsiteX0" fmla="*/ 2415161 w 4787385"/>
              <a:gd name="connsiteY0" fmla="*/ 2821764 h 5346834"/>
              <a:gd name="connsiteX1" fmla="*/ 4010541 w 4787385"/>
              <a:gd name="connsiteY1" fmla="*/ 2821764 h 5346834"/>
              <a:gd name="connsiteX2" fmla="*/ 4764505 w 4787385"/>
              <a:gd name="connsiteY2" fmla="*/ 3671980 h 5346834"/>
              <a:gd name="connsiteX3" fmla="*/ 4783755 w 4787385"/>
              <a:gd name="connsiteY3" fmla="*/ 5337209 h 5346834"/>
              <a:gd name="connsiteX4" fmla="*/ 3419382 w 4787385"/>
              <a:gd name="connsiteY4" fmla="*/ 5346834 h 5346834"/>
              <a:gd name="connsiteX5" fmla="*/ 2415160 w 4787385"/>
              <a:gd name="connsiteY5" fmla="*/ 4400364 h 5346834"/>
              <a:gd name="connsiteX6" fmla="*/ 2415161 w 4787385"/>
              <a:gd name="connsiteY6" fmla="*/ 2821764 h 5346834"/>
              <a:gd name="connsiteX7" fmla="*/ 1014234 w 4787385"/>
              <a:gd name="connsiteY7" fmla="*/ 599089 h 5346834"/>
              <a:gd name="connsiteX8" fmla="*/ 657496 w 4787385"/>
              <a:gd name="connsiteY8" fmla="*/ 956977 h 5346834"/>
              <a:gd name="connsiteX9" fmla="*/ 1014234 w 4787385"/>
              <a:gd name="connsiteY9" fmla="*/ 1314866 h 5346834"/>
              <a:gd name="connsiteX10" fmla="*/ 1390222 w 4787385"/>
              <a:gd name="connsiteY10" fmla="*/ 966603 h 5346834"/>
              <a:gd name="connsiteX11" fmla="*/ 1014234 w 4787385"/>
              <a:gd name="connsiteY11" fmla="*/ 599089 h 5346834"/>
              <a:gd name="connsiteX12" fmla="*/ 3313504 w 4787385"/>
              <a:gd name="connsiteY12" fmla="*/ 19251 h 5346834"/>
              <a:gd name="connsiteX13" fmla="*/ 4783755 w 4787385"/>
              <a:gd name="connsiteY13" fmla="*/ 9625 h 5346834"/>
              <a:gd name="connsiteX14" fmla="*/ 4754880 w 4787385"/>
              <a:gd name="connsiteY14" fmla="*/ 1722979 h 5346834"/>
              <a:gd name="connsiteX15" fmla="*/ 3972040 w 4787385"/>
              <a:gd name="connsiteY15" fmla="*/ 2534696 h 5346834"/>
              <a:gd name="connsiteX16" fmla="*/ 2415161 w 4787385"/>
              <a:gd name="connsiteY16" fmla="*/ 2563571 h 5346834"/>
              <a:gd name="connsiteX17" fmla="*/ 2415160 w 4787385"/>
              <a:gd name="connsiteY17" fmla="*/ 888718 h 5346834"/>
              <a:gd name="connsiteX18" fmla="*/ 3313504 w 4787385"/>
              <a:gd name="connsiteY18" fmla="*/ 19251 h 5346834"/>
              <a:gd name="connsiteX19" fmla="*/ 0 w 4787385"/>
              <a:gd name="connsiteY19" fmla="*/ 0 h 5346834"/>
              <a:gd name="connsiteX20" fmla="*/ 1399484 w 4787385"/>
              <a:gd name="connsiteY20" fmla="*/ 0 h 5346834"/>
              <a:gd name="connsiteX21" fmla="*/ 2131540 w 4787385"/>
              <a:gd name="connsiteY21" fmla="*/ 732056 h 5346834"/>
              <a:gd name="connsiteX22" fmla="*/ 2141165 w 4787385"/>
              <a:gd name="connsiteY22" fmla="*/ 5317958 h 5346834"/>
              <a:gd name="connsiteX23" fmla="*/ 712806 w 4787385"/>
              <a:gd name="connsiteY23" fmla="*/ 5289082 h 5346834"/>
              <a:gd name="connsiteX24" fmla="*/ 0 w 4787385"/>
              <a:gd name="connsiteY24" fmla="*/ 4297144 h 5346834"/>
              <a:gd name="connsiteX25" fmla="*/ 0 w 4787385"/>
              <a:gd name="connsiteY25" fmla="*/ 0 h 5346834"/>
              <a:gd name="connsiteX0" fmla="*/ 2415161 w 4787385"/>
              <a:gd name="connsiteY0" fmla="*/ 2821764 h 5346834"/>
              <a:gd name="connsiteX1" fmla="*/ 3856536 w 4787385"/>
              <a:gd name="connsiteY1" fmla="*/ 2821764 h 5346834"/>
              <a:gd name="connsiteX2" fmla="*/ 4764505 w 4787385"/>
              <a:gd name="connsiteY2" fmla="*/ 3671980 h 5346834"/>
              <a:gd name="connsiteX3" fmla="*/ 4783755 w 4787385"/>
              <a:gd name="connsiteY3" fmla="*/ 5337209 h 5346834"/>
              <a:gd name="connsiteX4" fmla="*/ 3419382 w 4787385"/>
              <a:gd name="connsiteY4" fmla="*/ 5346834 h 5346834"/>
              <a:gd name="connsiteX5" fmla="*/ 2415160 w 4787385"/>
              <a:gd name="connsiteY5" fmla="*/ 4400364 h 5346834"/>
              <a:gd name="connsiteX6" fmla="*/ 2415161 w 4787385"/>
              <a:gd name="connsiteY6" fmla="*/ 2821764 h 5346834"/>
              <a:gd name="connsiteX7" fmla="*/ 1014234 w 4787385"/>
              <a:gd name="connsiteY7" fmla="*/ 599089 h 5346834"/>
              <a:gd name="connsiteX8" fmla="*/ 657496 w 4787385"/>
              <a:gd name="connsiteY8" fmla="*/ 956977 h 5346834"/>
              <a:gd name="connsiteX9" fmla="*/ 1014234 w 4787385"/>
              <a:gd name="connsiteY9" fmla="*/ 1314866 h 5346834"/>
              <a:gd name="connsiteX10" fmla="*/ 1390222 w 4787385"/>
              <a:gd name="connsiteY10" fmla="*/ 966603 h 5346834"/>
              <a:gd name="connsiteX11" fmla="*/ 1014234 w 4787385"/>
              <a:gd name="connsiteY11" fmla="*/ 599089 h 5346834"/>
              <a:gd name="connsiteX12" fmla="*/ 3313504 w 4787385"/>
              <a:gd name="connsiteY12" fmla="*/ 19251 h 5346834"/>
              <a:gd name="connsiteX13" fmla="*/ 4783755 w 4787385"/>
              <a:gd name="connsiteY13" fmla="*/ 9625 h 5346834"/>
              <a:gd name="connsiteX14" fmla="*/ 4754880 w 4787385"/>
              <a:gd name="connsiteY14" fmla="*/ 1722979 h 5346834"/>
              <a:gd name="connsiteX15" fmla="*/ 3972040 w 4787385"/>
              <a:gd name="connsiteY15" fmla="*/ 2534696 h 5346834"/>
              <a:gd name="connsiteX16" fmla="*/ 2415161 w 4787385"/>
              <a:gd name="connsiteY16" fmla="*/ 2563571 h 5346834"/>
              <a:gd name="connsiteX17" fmla="*/ 2415160 w 4787385"/>
              <a:gd name="connsiteY17" fmla="*/ 888718 h 5346834"/>
              <a:gd name="connsiteX18" fmla="*/ 3313504 w 4787385"/>
              <a:gd name="connsiteY18" fmla="*/ 19251 h 5346834"/>
              <a:gd name="connsiteX19" fmla="*/ 0 w 4787385"/>
              <a:gd name="connsiteY19" fmla="*/ 0 h 5346834"/>
              <a:gd name="connsiteX20" fmla="*/ 1399484 w 4787385"/>
              <a:gd name="connsiteY20" fmla="*/ 0 h 5346834"/>
              <a:gd name="connsiteX21" fmla="*/ 2131540 w 4787385"/>
              <a:gd name="connsiteY21" fmla="*/ 732056 h 5346834"/>
              <a:gd name="connsiteX22" fmla="*/ 2141165 w 4787385"/>
              <a:gd name="connsiteY22" fmla="*/ 5317958 h 5346834"/>
              <a:gd name="connsiteX23" fmla="*/ 712806 w 4787385"/>
              <a:gd name="connsiteY23" fmla="*/ 5289082 h 5346834"/>
              <a:gd name="connsiteX24" fmla="*/ 0 w 4787385"/>
              <a:gd name="connsiteY24" fmla="*/ 4297144 h 5346834"/>
              <a:gd name="connsiteX25" fmla="*/ 0 w 4787385"/>
              <a:gd name="connsiteY25" fmla="*/ 0 h 5346834"/>
              <a:gd name="connsiteX0" fmla="*/ 2415161 w 4787385"/>
              <a:gd name="connsiteY0" fmla="*/ 2821764 h 5346834"/>
              <a:gd name="connsiteX1" fmla="*/ 3856536 w 4787385"/>
              <a:gd name="connsiteY1" fmla="*/ 2821764 h 5346834"/>
              <a:gd name="connsiteX2" fmla="*/ 4764505 w 4787385"/>
              <a:gd name="connsiteY2" fmla="*/ 3671980 h 5346834"/>
              <a:gd name="connsiteX3" fmla="*/ 4783755 w 4787385"/>
              <a:gd name="connsiteY3" fmla="*/ 5337209 h 5346834"/>
              <a:gd name="connsiteX4" fmla="*/ 3419382 w 4787385"/>
              <a:gd name="connsiteY4" fmla="*/ 5346834 h 5346834"/>
              <a:gd name="connsiteX5" fmla="*/ 2415160 w 4787385"/>
              <a:gd name="connsiteY5" fmla="*/ 4400364 h 5346834"/>
              <a:gd name="connsiteX6" fmla="*/ 2415161 w 4787385"/>
              <a:gd name="connsiteY6" fmla="*/ 2821764 h 5346834"/>
              <a:gd name="connsiteX7" fmla="*/ 1014234 w 4787385"/>
              <a:gd name="connsiteY7" fmla="*/ 599089 h 5346834"/>
              <a:gd name="connsiteX8" fmla="*/ 657496 w 4787385"/>
              <a:gd name="connsiteY8" fmla="*/ 956977 h 5346834"/>
              <a:gd name="connsiteX9" fmla="*/ 1014234 w 4787385"/>
              <a:gd name="connsiteY9" fmla="*/ 1314866 h 5346834"/>
              <a:gd name="connsiteX10" fmla="*/ 1390222 w 4787385"/>
              <a:gd name="connsiteY10" fmla="*/ 966603 h 5346834"/>
              <a:gd name="connsiteX11" fmla="*/ 1014234 w 4787385"/>
              <a:gd name="connsiteY11" fmla="*/ 599089 h 5346834"/>
              <a:gd name="connsiteX12" fmla="*/ 3313504 w 4787385"/>
              <a:gd name="connsiteY12" fmla="*/ 19251 h 5346834"/>
              <a:gd name="connsiteX13" fmla="*/ 4783755 w 4787385"/>
              <a:gd name="connsiteY13" fmla="*/ 9625 h 5346834"/>
              <a:gd name="connsiteX14" fmla="*/ 4754880 w 4787385"/>
              <a:gd name="connsiteY14" fmla="*/ 1722979 h 5346834"/>
              <a:gd name="connsiteX15" fmla="*/ 3972040 w 4787385"/>
              <a:gd name="connsiteY15" fmla="*/ 2534696 h 5346834"/>
              <a:gd name="connsiteX16" fmla="*/ 2415161 w 4787385"/>
              <a:gd name="connsiteY16" fmla="*/ 2563571 h 5346834"/>
              <a:gd name="connsiteX17" fmla="*/ 2415160 w 4787385"/>
              <a:gd name="connsiteY17" fmla="*/ 888718 h 5346834"/>
              <a:gd name="connsiteX18" fmla="*/ 3313504 w 4787385"/>
              <a:gd name="connsiteY18" fmla="*/ 19251 h 5346834"/>
              <a:gd name="connsiteX19" fmla="*/ 0 w 4787385"/>
              <a:gd name="connsiteY19" fmla="*/ 0 h 5346834"/>
              <a:gd name="connsiteX20" fmla="*/ 1399484 w 4787385"/>
              <a:gd name="connsiteY20" fmla="*/ 0 h 5346834"/>
              <a:gd name="connsiteX21" fmla="*/ 2131540 w 4787385"/>
              <a:gd name="connsiteY21" fmla="*/ 732056 h 5346834"/>
              <a:gd name="connsiteX22" fmla="*/ 2141165 w 4787385"/>
              <a:gd name="connsiteY22" fmla="*/ 5317958 h 5346834"/>
              <a:gd name="connsiteX23" fmla="*/ 712806 w 4787385"/>
              <a:gd name="connsiteY23" fmla="*/ 5289082 h 5346834"/>
              <a:gd name="connsiteX24" fmla="*/ 0 w 4787385"/>
              <a:gd name="connsiteY24" fmla="*/ 4297144 h 5346834"/>
              <a:gd name="connsiteX25" fmla="*/ 0 w 4787385"/>
              <a:gd name="connsiteY25" fmla="*/ 0 h 5346834"/>
              <a:gd name="connsiteX0" fmla="*/ 2415161 w 4787385"/>
              <a:gd name="connsiteY0" fmla="*/ 2821764 h 5346834"/>
              <a:gd name="connsiteX1" fmla="*/ 3856536 w 4787385"/>
              <a:gd name="connsiteY1" fmla="*/ 2821764 h 5346834"/>
              <a:gd name="connsiteX2" fmla="*/ 4764505 w 4787385"/>
              <a:gd name="connsiteY2" fmla="*/ 3671980 h 5346834"/>
              <a:gd name="connsiteX3" fmla="*/ 4783755 w 4787385"/>
              <a:gd name="connsiteY3" fmla="*/ 5337209 h 5346834"/>
              <a:gd name="connsiteX4" fmla="*/ 3419382 w 4787385"/>
              <a:gd name="connsiteY4" fmla="*/ 5346834 h 5346834"/>
              <a:gd name="connsiteX5" fmla="*/ 2415160 w 4787385"/>
              <a:gd name="connsiteY5" fmla="*/ 4400364 h 5346834"/>
              <a:gd name="connsiteX6" fmla="*/ 2415161 w 4787385"/>
              <a:gd name="connsiteY6" fmla="*/ 2821764 h 5346834"/>
              <a:gd name="connsiteX7" fmla="*/ 1014234 w 4787385"/>
              <a:gd name="connsiteY7" fmla="*/ 599089 h 5346834"/>
              <a:gd name="connsiteX8" fmla="*/ 657496 w 4787385"/>
              <a:gd name="connsiteY8" fmla="*/ 956977 h 5346834"/>
              <a:gd name="connsiteX9" fmla="*/ 1014234 w 4787385"/>
              <a:gd name="connsiteY9" fmla="*/ 1314866 h 5346834"/>
              <a:gd name="connsiteX10" fmla="*/ 1390222 w 4787385"/>
              <a:gd name="connsiteY10" fmla="*/ 966603 h 5346834"/>
              <a:gd name="connsiteX11" fmla="*/ 1014234 w 4787385"/>
              <a:gd name="connsiteY11" fmla="*/ 599089 h 5346834"/>
              <a:gd name="connsiteX12" fmla="*/ 3313504 w 4787385"/>
              <a:gd name="connsiteY12" fmla="*/ 19251 h 5346834"/>
              <a:gd name="connsiteX13" fmla="*/ 4783755 w 4787385"/>
              <a:gd name="connsiteY13" fmla="*/ 9625 h 5346834"/>
              <a:gd name="connsiteX14" fmla="*/ 4754880 w 4787385"/>
              <a:gd name="connsiteY14" fmla="*/ 1722979 h 5346834"/>
              <a:gd name="connsiteX15" fmla="*/ 3972040 w 4787385"/>
              <a:gd name="connsiteY15" fmla="*/ 2534696 h 5346834"/>
              <a:gd name="connsiteX16" fmla="*/ 2415161 w 4787385"/>
              <a:gd name="connsiteY16" fmla="*/ 2563571 h 5346834"/>
              <a:gd name="connsiteX17" fmla="*/ 2415160 w 4787385"/>
              <a:gd name="connsiteY17" fmla="*/ 888718 h 5346834"/>
              <a:gd name="connsiteX18" fmla="*/ 3313504 w 4787385"/>
              <a:gd name="connsiteY18" fmla="*/ 19251 h 5346834"/>
              <a:gd name="connsiteX19" fmla="*/ 0 w 4787385"/>
              <a:gd name="connsiteY19" fmla="*/ 0 h 5346834"/>
              <a:gd name="connsiteX20" fmla="*/ 1399484 w 4787385"/>
              <a:gd name="connsiteY20" fmla="*/ 0 h 5346834"/>
              <a:gd name="connsiteX21" fmla="*/ 2131540 w 4787385"/>
              <a:gd name="connsiteY21" fmla="*/ 732056 h 5346834"/>
              <a:gd name="connsiteX22" fmla="*/ 2141165 w 4787385"/>
              <a:gd name="connsiteY22" fmla="*/ 5317958 h 5346834"/>
              <a:gd name="connsiteX23" fmla="*/ 712806 w 4787385"/>
              <a:gd name="connsiteY23" fmla="*/ 5289082 h 5346834"/>
              <a:gd name="connsiteX24" fmla="*/ 0 w 4787385"/>
              <a:gd name="connsiteY24" fmla="*/ 4297144 h 5346834"/>
              <a:gd name="connsiteX25" fmla="*/ 0 w 4787385"/>
              <a:gd name="connsiteY25" fmla="*/ 0 h 5346834"/>
              <a:gd name="connsiteX0" fmla="*/ 2415161 w 4787385"/>
              <a:gd name="connsiteY0" fmla="*/ 2821764 h 5346834"/>
              <a:gd name="connsiteX1" fmla="*/ 3856536 w 4787385"/>
              <a:gd name="connsiteY1" fmla="*/ 2821764 h 5346834"/>
              <a:gd name="connsiteX2" fmla="*/ 4764505 w 4787385"/>
              <a:gd name="connsiteY2" fmla="*/ 3671980 h 5346834"/>
              <a:gd name="connsiteX3" fmla="*/ 4783755 w 4787385"/>
              <a:gd name="connsiteY3" fmla="*/ 5337209 h 5346834"/>
              <a:gd name="connsiteX4" fmla="*/ 3419382 w 4787385"/>
              <a:gd name="connsiteY4" fmla="*/ 5346834 h 5346834"/>
              <a:gd name="connsiteX5" fmla="*/ 2415160 w 4787385"/>
              <a:gd name="connsiteY5" fmla="*/ 4400364 h 5346834"/>
              <a:gd name="connsiteX6" fmla="*/ 2415161 w 4787385"/>
              <a:gd name="connsiteY6" fmla="*/ 2821764 h 5346834"/>
              <a:gd name="connsiteX7" fmla="*/ 1014234 w 4787385"/>
              <a:gd name="connsiteY7" fmla="*/ 599089 h 5346834"/>
              <a:gd name="connsiteX8" fmla="*/ 657496 w 4787385"/>
              <a:gd name="connsiteY8" fmla="*/ 956977 h 5346834"/>
              <a:gd name="connsiteX9" fmla="*/ 1014234 w 4787385"/>
              <a:gd name="connsiteY9" fmla="*/ 1314866 h 5346834"/>
              <a:gd name="connsiteX10" fmla="*/ 1390222 w 4787385"/>
              <a:gd name="connsiteY10" fmla="*/ 966603 h 5346834"/>
              <a:gd name="connsiteX11" fmla="*/ 1014234 w 4787385"/>
              <a:gd name="connsiteY11" fmla="*/ 599089 h 5346834"/>
              <a:gd name="connsiteX12" fmla="*/ 3313504 w 4787385"/>
              <a:gd name="connsiteY12" fmla="*/ 19251 h 5346834"/>
              <a:gd name="connsiteX13" fmla="*/ 4783755 w 4787385"/>
              <a:gd name="connsiteY13" fmla="*/ 9625 h 5346834"/>
              <a:gd name="connsiteX14" fmla="*/ 4754880 w 4787385"/>
              <a:gd name="connsiteY14" fmla="*/ 1722979 h 5346834"/>
              <a:gd name="connsiteX15" fmla="*/ 3972040 w 4787385"/>
              <a:gd name="connsiteY15" fmla="*/ 2534696 h 5346834"/>
              <a:gd name="connsiteX16" fmla="*/ 2415161 w 4787385"/>
              <a:gd name="connsiteY16" fmla="*/ 2563571 h 5346834"/>
              <a:gd name="connsiteX17" fmla="*/ 2415160 w 4787385"/>
              <a:gd name="connsiteY17" fmla="*/ 888718 h 5346834"/>
              <a:gd name="connsiteX18" fmla="*/ 3313504 w 4787385"/>
              <a:gd name="connsiteY18" fmla="*/ 19251 h 5346834"/>
              <a:gd name="connsiteX19" fmla="*/ 0 w 4787385"/>
              <a:gd name="connsiteY19" fmla="*/ 0 h 5346834"/>
              <a:gd name="connsiteX20" fmla="*/ 1399484 w 4787385"/>
              <a:gd name="connsiteY20" fmla="*/ 0 h 5346834"/>
              <a:gd name="connsiteX21" fmla="*/ 2131540 w 4787385"/>
              <a:gd name="connsiteY21" fmla="*/ 732056 h 5346834"/>
              <a:gd name="connsiteX22" fmla="*/ 2141165 w 4787385"/>
              <a:gd name="connsiteY22" fmla="*/ 5317958 h 5346834"/>
              <a:gd name="connsiteX23" fmla="*/ 712806 w 4787385"/>
              <a:gd name="connsiteY23" fmla="*/ 5289082 h 5346834"/>
              <a:gd name="connsiteX24" fmla="*/ 0 w 4787385"/>
              <a:gd name="connsiteY24" fmla="*/ 4297144 h 5346834"/>
              <a:gd name="connsiteX25" fmla="*/ 0 w 4787385"/>
              <a:gd name="connsiteY25" fmla="*/ 0 h 5346834"/>
              <a:gd name="connsiteX0" fmla="*/ 2415161 w 4787385"/>
              <a:gd name="connsiteY0" fmla="*/ 2821764 h 5346834"/>
              <a:gd name="connsiteX1" fmla="*/ 3856536 w 4787385"/>
              <a:gd name="connsiteY1" fmla="*/ 2821764 h 5346834"/>
              <a:gd name="connsiteX2" fmla="*/ 4764505 w 4787385"/>
              <a:gd name="connsiteY2" fmla="*/ 3671980 h 5346834"/>
              <a:gd name="connsiteX3" fmla="*/ 4783755 w 4787385"/>
              <a:gd name="connsiteY3" fmla="*/ 5337209 h 5346834"/>
              <a:gd name="connsiteX4" fmla="*/ 3419382 w 4787385"/>
              <a:gd name="connsiteY4" fmla="*/ 5346834 h 5346834"/>
              <a:gd name="connsiteX5" fmla="*/ 2415160 w 4787385"/>
              <a:gd name="connsiteY5" fmla="*/ 4400364 h 5346834"/>
              <a:gd name="connsiteX6" fmla="*/ 2415161 w 4787385"/>
              <a:gd name="connsiteY6" fmla="*/ 2821764 h 5346834"/>
              <a:gd name="connsiteX7" fmla="*/ 1014234 w 4787385"/>
              <a:gd name="connsiteY7" fmla="*/ 599089 h 5346834"/>
              <a:gd name="connsiteX8" fmla="*/ 657496 w 4787385"/>
              <a:gd name="connsiteY8" fmla="*/ 956977 h 5346834"/>
              <a:gd name="connsiteX9" fmla="*/ 1014234 w 4787385"/>
              <a:gd name="connsiteY9" fmla="*/ 1314866 h 5346834"/>
              <a:gd name="connsiteX10" fmla="*/ 1390222 w 4787385"/>
              <a:gd name="connsiteY10" fmla="*/ 966603 h 5346834"/>
              <a:gd name="connsiteX11" fmla="*/ 1014234 w 4787385"/>
              <a:gd name="connsiteY11" fmla="*/ 599089 h 5346834"/>
              <a:gd name="connsiteX12" fmla="*/ 3313504 w 4787385"/>
              <a:gd name="connsiteY12" fmla="*/ 19251 h 5346834"/>
              <a:gd name="connsiteX13" fmla="*/ 4783755 w 4787385"/>
              <a:gd name="connsiteY13" fmla="*/ 9625 h 5346834"/>
              <a:gd name="connsiteX14" fmla="*/ 4754880 w 4787385"/>
              <a:gd name="connsiteY14" fmla="*/ 1722979 h 5346834"/>
              <a:gd name="connsiteX15" fmla="*/ 3972040 w 4787385"/>
              <a:gd name="connsiteY15" fmla="*/ 2534696 h 5346834"/>
              <a:gd name="connsiteX16" fmla="*/ 2415161 w 4787385"/>
              <a:gd name="connsiteY16" fmla="*/ 2563571 h 5346834"/>
              <a:gd name="connsiteX17" fmla="*/ 2415160 w 4787385"/>
              <a:gd name="connsiteY17" fmla="*/ 888718 h 5346834"/>
              <a:gd name="connsiteX18" fmla="*/ 3313504 w 4787385"/>
              <a:gd name="connsiteY18" fmla="*/ 19251 h 5346834"/>
              <a:gd name="connsiteX19" fmla="*/ 0 w 4787385"/>
              <a:gd name="connsiteY19" fmla="*/ 0 h 5346834"/>
              <a:gd name="connsiteX20" fmla="*/ 1399484 w 4787385"/>
              <a:gd name="connsiteY20" fmla="*/ 0 h 5346834"/>
              <a:gd name="connsiteX21" fmla="*/ 2131540 w 4787385"/>
              <a:gd name="connsiteY21" fmla="*/ 732056 h 5346834"/>
              <a:gd name="connsiteX22" fmla="*/ 2141165 w 4787385"/>
              <a:gd name="connsiteY22" fmla="*/ 5317958 h 5346834"/>
              <a:gd name="connsiteX23" fmla="*/ 712806 w 4787385"/>
              <a:gd name="connsiteY23" fmla="*/ 5289082 h 5346834"/>
              <a:gd name="connsiteX24" fmla="*/ 0 w 4787385"/>
              <a:gd name="connsiteY24" fmla="*/ 4297144 h 5346834"/>
              <a:gd name="connsiteX25" fmla="*/ 0 w 4787385"/>
              <a:gd name="connsiteY25" fmla="*/ 0 h 5346834"/>
              <a:gd name="connsiteX0" fmla="*/ 2415161 w 4787385"/>
              <a:gd name="connsiteY0" fmla="*/ 2821764 h 5346834"/>
              <a:gd name="connsiteX1" fmla="*/ 3856536 w 4787385"/>
              <a:gd name="connsiteY1" fmla="*/ 2821764 h 5346834"/>
              <a:gd name="connsiteX2" fmla="*/ 4764505 w 4787385"/>
              <a:gd name="connsiteY2" fmla="*/ 3671980 h 5346834"/>
              <a:gd name="connsiteX3" fmla="*/ 4783755 w 4787385"/>
              <a:gd name="connsiteY3" fmla="*/ 5337209 h 5346834"/>
              <a:gd name="connsiteX4" fmla="*/ 3419382 w 4787385"/>
              <a:gd name="connsiteY4" fmla="*/ 5346834 h 5346834"/>
              <a:gd name="connsiteX5" fmla="*/ 2415160 w 4787385"/>
              <a:gd name="connsiteY5" fmla="*/ 4400364 h 5346834"/>
              <a:gd name="connsiteX6" fmla="*/ 2415161 w 4787385"/>
              <a:gd name="connsiteY6" fmla="*/ 2821764 h 5346834"/>
              <a:gd name="connsiteX7" fmla="*/ 1014234 w 4787385"/>
              <a:gd name="connsiteY7" fmla="*/ 599089 h 5346834"/>
              <a:gd name="connsiteX8" fmla="*/ 657496 w 4787385"/>
              <a:gd name="connsiteY8" fmla="*/ 956977 h 5346834"/>
              <a:gd name="connsiteX9" fmla="*/ 1014234 w 4787385"/>
              <a:gd name="connsiteY9" fmla="*/ 1314866 h 5346834"/>
              <a:gd name="connsiteX10" fmla="*/ 1390222 w 4787385"/>
              <a:gd name="connsiteY10" fmla="*/ 966603 h 5346834"/>
              <a:gd name="connsiteX11" fmla="*/ 1014234 w 4787385"/>
              <a:gd name="connsiteY11" fmla="*/ 599089 h 5346834"/>
              <a:gd name="connsiteX12" fmla="*/ 3313504 w 4787385"/>
              <a:gd name="connsiteY12" fmla="*/ 19251 h 5346834"/>
              <a:gd name="connsiteX13" fmla="*/ 4783755 w 4787385"/>
              <a:gd name="connsiteY13" fmla="*/ 9625 h 5346834"/>
              <a:gd name="connsiteX14" fmla="*/ 4754880 w 4787385"/>
              <a:gd name="connsiteY14" fmla="*/ 1722979 h 5346834"/>
              <a:gd name="connsiteX15" fmla="*/ 3972040 w 4787385"/>
              <a:gd name="connsiteY15" fmla="*/ 2534696 h 5346834"/>
              <a:gd name="connsiteX16" fmla="*/ 2415161 w 4787385"/>
              <a:gd name="connsiteY16" fmla="*/ 2563571 h 5346834"/>
              <a:gd name="connsiteX17" fmla="*/ 2415160 w 4787385"/>
              <a:gd name="connsiteY17" fmla="*/ 888718 h 5346834"/>
              <a:gd name="connsiteX18" fmla="*/ 3313504 w 4787385"/>
              <a:gd name="connsiteY18" fmla="*/ 19251 h 5346834"/>
              <a:gd name="connsiteX19" fmla="*/ 0 w 4787385"/>
              <a:gd name="connsiteY19" fmla="*/ 0 h 5346834"/>
              <a:gd name="connsiteX20" fmla="*/ 1399484 w 4787385"/>
              <a:gd name="connsiteY20" fmla="*/ 0 h 5346834"/>
              <a:gd name="connsiteX21" fmla="*/ 2131540 w 4787385"/>
              <a:gd name="connsiteY21" fmla="*/ 732056 h 5346834"/>
              <a:gd name="connsiteX22" fmla="*/ 2141165 w 4787385"/>
              <a:gd name="connsiteY22" fmla="*/ 5317958 h 5346834"/>
              <a:gd name="connsiteX23" fmla="*/ 712806 w 4787385"/>
              <a:gd name="connsiteY23" fmla="*/ 5289082 h 5346834"/>
              <a:gd name="connsiteX24" fmla="*/ 0 w 4787385"/>
              <a:gd name="connsiteY24" fmla="*/ 4297144 h 5346834"/>
              <a:gd name="connsiteX25" fmla="*/ 0 w 4787385"/>
              <a:gd name="connsiteY25" fmla="*/ 0 h 5346834"/>
              <a:gd name="connsiteX0" fmla="*/ 2415161 w 4791144"/>
              <a:gd name="connsiteY0" fmla="*/ 2821764 h 5346834"/>
              <a:gd name="connsiteX1" fmla="*/ 3856536 w 4791144"/>
              <a:gd name="connsiteY1" fmla="*/ 2821764 h 5346834"/>
              <a:gd name="connsiteX2" fmla="*/ 4764505 w 4791144"/>
              <a:gd name="connsiteY2" fmla="*/ 3671980 h 5346834"/>
              <a:gd name="connsiteX3" fmla="*/ 4783755 w 4791144"/>
              <a:gd name="connsiteY3" fmla="*/ 5337209 h 5346834"/>
              <a:gd name="connsiteX4" fmla="*/ 3419382 w 4791144"/>
              <a:gd name="connsiteY4" fmla="*/ 5346834 h 5346834"/>
              <a:gd name="connsiteX5" fmla="*/ 2415160 w 4791144"/>
              <a:gd name="connsiteY5" fmla="*/ 4400364 h 5346834"/>
              <a:gd name="connsiteX6" fmla="*/ 2415161 w 4791144"/>
              <a:gd name="connsiteY6" fmla="*/ 2821764 h 5346834"/>
              <a:gd name="connsiteX7" fmla="*/ 1014234 w 4791144"/>
              <a:gd name="connsiteY7" fmla="*/ 599089 h 5346834"/>
              <a:gd name="connsiteX8" fmla="*/ 657496 w 4791144"/>
              <a:gd name="connsiteY8" fmla="*/ 956977 h 5346834"/>
              <a:gd name="connsiteX9" fmla="*/ 1014234 w 4791144"/>
              <a:gd name="connsiteY9" fmla="*/ 1314866 h 5346834"/>
              <a:gd name="connsiteX10" fmla="*/ 1390222 w 4791144"/>
              <a:gd name="connsiteY10" fmla="*/ 966603 h 5346834"/>
              <a:gd name="connsiteX11" fmla="*/ 1014234 w 4791144"/>
              <a:gd name="connsiteY11" fmla="*/ 599089 h 5346834"/>
              <a:gd name="connsiteX12" fmla="*/ 3313504 w 4791144"/>
              <a:gd name="connsiteY12" fmla="*/ 19251 h 5346834"/>
              <a:gd name="connsiteX13" fmla="*/ 4783755 w 4791144"/>
              <a:gd name="connsiteY13" fmla="*/ 9625 h 5346834"/>
              <a:gd name="connsiteX14" fmla="*/ 4754880 w 4791144"/>
              <a:gd name="connsiteY14" fmla="*/ 1722979 h 5346834"/>
              <a:gd name="connsiteX15" fmla="*/ 3972040 w 4791144"/>
              <a:gd name="connsiteY15" fmla="*/ 2534696 h 5346834"/>
              <a:gd name="connsiteX16" fmla="*/ 2415161 w 4791144"/>
              <a:gd name="connsiteY16" fmla="*/ 2563571 h 5346834"/>
              <a:gd name="connsiteX17" fmla="*/ 2415160 w 4791144"/>
              <a:gd name="connsiteY17" fmla="*/ 888718 h 5346834"/>
              <a:gd name="connsiteX18" fmla="*/ 3313504 w 4791144"/>
              <a:gd name="connsiteY18" fmla="*/ 19251 h 5346834"/>
              <a:gd name="connsiteX19" fmla="*/ 0 w 4791144"/>
              <a:gd name="connsiteY19" fmla="*/ 0 h 5346834"/>
              <a:gd name="connsiteX20" fmla="*/ 1399484 w 4791144"/>
              <a:gd name="connsiteY20" fmla="*/ 0 h 5346834"/>
              <a:gd name="connsiteX21" fmla="*/ 2131540 w 4791144"/>
              <a:gd name="connsiteY21" fmla="*/ 732056 h 5346834"/>
              <a:gd name="connsiteX22" fmla="*/ 2141165 w 4791144"/>
              <a:gd name="connsiteY22" fmla="*/ 5317958 h 5346834"/>
              <a:gd name="connsiteX23" fmla="*/ 712806 w 4791144"/>
              <a:gd name="connsiteY23" fmla="*/ 5289082 h 5346834"/>
              <a:gd name="connsiteX24" fmla="*/ 0 w 4791144"/>
              <a:gd name="connsiteY24" fmla="*/ 4297144 h 5346834"/>
              <a:gd name="connsiteX25" fmla="*/ 0 w 4791144"/>
              <a:gd name="connsiteY25" fmla="*/ 0 h 5346834"/>
              <a:gd name="connsiteX0" fmla="*/ 2415161 w 4803056"/>
              <a:gd name="connsiteY0" fmla="*/ 2821764 h 5346834"/>
              <a:gd name="connsiteX1" fmla="*/ 3856536 w 4803056"/>
              <a:gd name="connsiteY1" fmla="*/ 2821764 h 5346834"/>
              <a:gd name="connsiteX2" fmla="*/ 4764505 w 4803056"/>
              <a:gd name="connsiteY2" fmla="*/ 3671980 h 5346834"/>
              <a:gd name="connsiteX3" fmla="*/ 4783755 w 4803056"/>
              <a:gd name="connsiteY3" fmla="*/ 5337209 h 5346834"/>
              <a:gd name="connsiteX4" fmla="*/ 3419382 w 4803056"/>
              <a:gd name="connsiteY4" fmla="*/ 5346834 h 5346834"/>
              <a:gd name="connsiteX5" fmla="*/ 2415160 w 4803056"/>
              <a:gd name="connsiteY5" fmla="*/ 4400364 h 5346834"/>
              <a:gd name="connsiteX6" fmla="*/ 2415161 w 4803056"/>
              <a:gd name="connsiteY6" fmla="*/ 2821764 h 5346834"/>
              <a:gd name="connsiteX7" fmla="*/ 1014234 w 4803056"/>
              <a:gd name="connsiteY7" fmla="*/ 599089 h 5346834"/>
              <a:gd name="connsiteX8" fmla="*/ 657496 w 4803056"/>
              <a:gd name="connsiteY8" fmla="*/ 956977 h 5346834"/>
              <a:gd name="connsiteX9" fmla="*/ 1014234 w 4803056"/>
              <a:gd name="connsiteY9" fmla="*/ 1314866 h 5346834"/>
              <a:gd name="connsiteX10" fmla="*/ 1390222 w 4803056"/>
              <a:gd name="connsiteY10" fmla="*/ 966603 h 5346834"/>
              <a:gd name="connsiteX11" fmla="*/ 1014234 w 4803056"/>
              <a:gd name="connsiteY11" fmla="*/ 599089 h 5346834"/>
              <a:gd name="connsiteX12" fmla="*/ 3313504 w 4803056"/>
              <a:gd name="connsiteY12" fmla="*/ 19251 h 5346834"/>
              <a:gd name="connsiteX13" fmla="*/ 4783755 w 4803056"/>
              <a:gd name="connsiteY13" fmla="*/ 9625 h 5346834"/>
              <a:gd name="connsiteX14" fmla="*/ 4754880 w 4803056"/>
              <a:gd name="connsiteY14" fmla="*/ 1722979 h 5346834"/>
              <a:gd name="connsiteX15" fmla="*/ 3972040 w 4803056"/>
              <a:gd name="connsiteY15" fmla="*/ 2534696 h 5346834"/>
              <a:gd name="connsiteX16" fmla="*/ 2415161 w 4803056"/>
              <a:gd name="connsiteY16" fmla="*/ 2563571 h 5346834"/>
              <a:gd name="connsiteX17" fmla="*/ 2415160 w 4803056"/>
              <a:gd name="connsiteY17" fmla="*/ 888718 h 5346834"/>
              <a:gd name="connsiteX18" fmla="*/ 3313504 w 4803056"/>
              <a:gd name="connsiteY18" fmla="*/ 19251 h 5346834"/>
              <a:gd name="connsiteX19" fmla="*/ 0 w 4803056"/>
              <a:gd name="connsiteY19" fmla="*/ 0 h 5346834"/>
              <a:gd name="connsiteX20" fmla="*/ 1399484 w 4803056"/>
              <a:gd name="connsiteY20" fmla="*/ 0 h 5346834"/>
              <a:gd name="connsiteX21" fmla="*/ 2131540 w 4803056"/>
              <a:gd name="connsiteY21" fmla="*/ 732056 h 5346834"/>
              <a:gd name="connsiteX22" fmla="*/ 2141165 w 4803056"/>
              <a:gd name="connsiteY22" fmla="*/ 5317958 h 5346834"/>
              <a:gd name="connsiteX23" fmla="*/ 712806 w 4803056"/>
              <a:gd name="connsiteY23" fmla="*/ 5289082 h 5346834"/>
              <a:gd name="connsiteX24" fmla="*/ 0 w 4803056"/>
              <a:gd name="connsiteY24" fmla="*/ 4297144 h 5346834"/>
              <a:gd name="connsiteX25" fmla="*/ 0 w 4803056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14234 w 4792568"/>
              <a:gd name="connsiteY9" fmla="*/ 1314866 h 5346834"/>
              <a:gd name="connsiteX10" fmla="*/ 1390222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0 h 5346834"/>
              <a:gd name="connsiteX21" fmla="*/ 2131540 w 4792568"/>
              <a:gd name="connsiteY21" fmla="*/ 732056 h 5346834"/>
              <a:gd name="connsiteX22" fmla="*/ 2141165 w 4792568"/>
              <a:gd name="connsiteY22" fmla="*/ 5317958 h 5346834"/>
              <a:gd name="connsiteX23" fmla="*/ 712806 w 4792568"/>
              <a:gd name="connsiteY23" fmla="*/ 5289082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14234 w 4792568"/>
              <a:gd name="connsiteY9" fmla="*/ 1314866 h 5346834"/>
              <a:gd name="connsiteX10" fmla="*/ 1390222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732056 h 5346834"/>
              <a:gd name="connsiteX22" fmla="*/ 2141165 w 4792568"/>
              <a:gd name="connsiteY22" fmla="*/ 5317958 h 5346834"/>
              <a:gd name="connsiteX23" fmla="*/ 712806 w 4792568"/>
              <a:gd name="connsiteY23" fmla="*/ 5289082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14234 w 4792568"/>
              <a:gd name="connsiteY9" fmla="*/ 1314866 h 5346834"/>
              <a:gd name="connsiteX10" fmla="*/ 1390222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712806 w 4792568"/>
              <a:gd name="connsiteY23" fmla="*/ 5289082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14234 w 4792568"/>
              <a:gd name="connsiteY9" fmla="*/ 1314866 h 5346834"/>
              <a:gd name="connsiteX10" fmla="*/ 1390222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712806 w 4792568"/>
              <a:gd name="connsiteY23" fmla="*/ 5289082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14234 w 4792568"/>
              <a:gd name="connsiteY9" fmla="*/ 1314866 h 5346834"/>
              <a:gd name="connsiteX10" fmla="*/ 1390222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14234 w 4792568"/>
              <a:gd name="connsiteY9" fmla="*/ 1314866 h 5346834"/>
              <a:gd name="connsiteX10" fmla="*/ 1390222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14234 w 4792568"/>
              <a:gd name="connsiteY9" fmla="*/ 1314866 h 5346834"/>
              <a:gd name="connsiteX10" fmla="*/ 1390222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14234 w 4792568"/>
              <a:gd name="connsiteY9" fmla="*/ 1314866 h 5346834"/>
              <a:gd name="connsiteX10" fmla="*/ 1390222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14234 w 4792568"/>
              <a:gd name="connsiteY9" fmla="*/ 1314866 h 5346834"/>
              <a:gd name="connsiteX10" fmla="*/ 1378269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14234 w 4792568"/>
              <a:gd name="connsiteY9" fmla="*/ 1314866 h 5346834"/>
              <a:gd name="connsiteX10" fmla="*/ 1378269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14234 w 4792568"/>
              <a:gd name="connsiteY9" fmla="*/ 1314866 h 5346834"/>
              <a:gd name="connsiteX10" fmla="*/ 1378269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14234 w 4792568"/>
              <a:gd name="connsiteY9" fmla="*/ 1314866 h 5346834"/>
              <a:gd name="connsiteX10" fmla="*/ 1378269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14234 w 4792568"/>
              <a:gd name="connsiteY9" fmla="*/ 1314866 h 5346834"/>
              <a:gd name="connsiteX10" fmla="*/ 1378269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14234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14234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15161 w 4792568"/>
              <a:gd name="connsiteY16" fmla="*/ 2563571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03208 w 4792568"/>
              <a:gd name="connsiteY16" fmla="*/ 2545642 h 5346834"/>
              <a:gd name="connsiteX17" fmla="*/ 2415160 w 4792568"/>
              <a:gd name="connsiteY17" fmla="*/ 888718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03208 w 4792568"/>
              <a:gd name="connsiteY16" fmla="*/ 2545642 h 5346834"/>
              <a:gd name="connsiteX17" fmla="*/ 2415160 w 4792568"/>
              <a:gd name="connsiteY17" fmla="*/ 954459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03208 w 4792568"/>
              <a:gd name="connsiteY16" fmla="*/ 2545642 h 5346834"/>
              <a:gd name="connsiteX17" fmla="*/ 2415160 w 4792568"/>
              <a:gd name="connsiteY17" fmla="*/ 954459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972040 w 4792568"/>
              <a:gd name="connsiteY15" fmla="*/ 2534696 h 5346834"/>
              <a:gd name="connsiteX16" fmla="*/ 2403208 w 4792568"/>
              <a:gd name="connsiteY16" fmla="*/ 2545642 h 5346834"/>
              <a:gd name="connsiteX17" fmla="*/ 2415160 w 4792568"/>
              <a:gd name="connsiteY17" fmla="*/ 954459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15160 w 4792568"/>
              <a:gd name="connsiteY17" fmla="*/ 954459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15160 w 4792568"/>
              <a:gd name="connsiteY17" fmla="*/ 954459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15160 w 4792568"/>
              <a:gd name="connsiteY17" fmla="*/ 954459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15160 w 4792568"/>
              <a:gd name="connsiteY17" fmla="*/ 954459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09184 w 4792568"/>
              <a:gd name="connsiteY17" fmla="*/ 1020200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09184 w 4792568"/>
              <a:gd name="connsiteY17" fmla="*/ 1020200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15161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15161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09184 w 4792568"/>
              <a:gd name="connsiteY17" fmla="*/ 1020200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09185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15160 w 4792568"/>
              <a:gd name="connsiteY5" fmla="*/ 4400364 h 5346834"/>
              <a:gd name="connsiteX6" fmla="*/ 2409185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09184 w 4792568"/>
              <a:gd name="connsiteY17" fmla="*/ 1020200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09185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09184 w 4792568"/>
              <a:gd name="connsiteY5" fmla="*/ 4328647 h 5346834"/>
              <a:gd name="connsiteX6" fmla="*/ 2409185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09184 w 4792568"/>
              <a:gd name="connsiteY17" fmla="*/ 1020200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09185 w 4792568"/>
              <a:gd name="connsiteY0" fmla="*/ 2821764 h 5346834"/>
              <a:gd name="connsiteX1" fmla="*/ 3856536 w 4792568"/>
              <a:gd name="connsiteY1" fmla="*/ 2821764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09184 w 4792568"/>
              <a:gd name="connsiteY5" fmla="*/ 4328647 h 5346834"/>
              <a:gd name="connsiteX6" fmla="*/ 2409185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09184 w 4792568"/>
              <a:gd name="connsiteY17" fmla="*/ 1020200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09185 w 4792568"/>
              <a:gd name="connsiteY0" fmla="*/ 2821764 h 5346834"/>
              <a:gd name="connsiteX1" fmla="*/ 3778841 w 4792568"/>
              <a:gd name="connsiteY1" fmla="*/ 2815788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09184 w 4792568"/>
              <a:gd name="connsiteY5" fmla="*/ 4328647 h 5346834"/>
              <a:gd name="connsiteX6" fmla="*/ 2409185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09184 w 4792568"/>
              <a:gd name="connsiteY17" fmla="*/ 1020200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09185 w 4792568"/>
              <a:gd name="connsiteY0" fmla="*/ 2821764 h 5346834"/>
              <a:gd name="connsiteX1" fmla="*/ 3778841 w 4792568"/>
              <a:gd name="connsiteY1" fmla="*/ 2815788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09184 w 4792568"/>
              <a:gd name="connsiteY5" fmla="*/ 4328647 h 5346834"/>
              <a:gd name="connsiteX6" fmla="*/ 2409185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09184 w 4792568"/>
              <a:gd name="connsiteY17" fmla="*/ 1020200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09185 w 4792568"/>
              <a:gd name="connsiteY0" fmla="*/ 2821764 h 5346834"/>
              <a:gd name="connsiteX1" fmla="*/ 3778841 w 4792568"/>
              <a:gd name="connsiteY1" fmla="*/ 2815788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09184 w 4792568"/>
              <a:gd name="connsiteY5" fmla="*/ 4328647 h 5346834"/>
              <a:gd name="connsiteX6" fmla="*/ 2409185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09184 w 4792568"/>
              <a:gd name="connsiteY17" fmla="*/ 1020200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28309 w 4792568"/>
              <a:gd name="connsiteY23" fmla="*/ 5308333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09185 w 4792568"/>
              <a:gd name="connsiteY0" fmla="*/ 2821764 h 5346834"/>
              <a:gd name="connsiteX1" fmla="*/ 3778841 w 4792568"/>
              <a:gd name="connsiteY1" fmla="*/ 2815788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09184 w 4792568"/>
              <a:gd name="connsiteY5" fmla="*/ 4328647 h 5346834"/>
              <a:gd name="connsiteX6" fmla="*/ 2409185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09184 w 4792568"/>
              <a:gd name="connsiteY17" fmla="*/ 1020200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70145 w 4792568"/>
              <a:gd name="connsiteY23" fmla="*/ 5320286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09185 w 4792568"/>
              <a:gd name="connsiteY0" fmla="*/ 2821764 h 5346834"/>
              <a:gd name="connsiteX1" fmla="*/ 3778841 w 4792568"/>
              <a:gd name="connsiteY1" fmla="*/ 2815788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09184 w 4792568"/>
              <a:gd name="connsiteY5" fmla="*/ 4328647 h 5346834"/>
              <a:gd name="connsiteX6" fmla="*/ 2409185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09184 w 4792568"/>
              <a:gd name="connsiteY17" fmla="*/ 1020200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70145 w 4792568"/>
              <a:gd name="connsiteY23" fmla="*/ 5320286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09185 w 4792568"/>
              <a:gd name="connsiteY0" fmla="*/ 2821764 h 5346834"/>
              <a:gd name="connsiteX1" fmla="*/ 3778841 w 4792568"/>
              <a:gd name="connsiteY1" fmla="*/ 2815788 h 5346834"/>
              <a:gd name="connsiteX2" fmla="*/ 4764505 w 4792568"/>
              <a:gd name="connsiteY2" fmla="*/ 3671980 h 5346834"/>
              <a:gd name="connsiteX3" fmla="*/ 4783755 w 4792568"/>
              <a:gd name="connsiteY3" fmla="*/ 5337209 h 5346834"/>
              <a:gd name="connsiteX4" fmla="*/ 3419382 w 4792568"/>
              <a:gd name="connsiteY4" fmla="*/ 5346834 h 5346834"/>
              <a:gd name="connsiteX5" fmla="*/ 2409184 w 4792568"/>
              <a:gd name="connsiteY5" fmla="*/ 4328647 h 5346834"/>
              <a:gd name="connsiteX6" fmla="*/ 2409185 w 4792568"/>
              <a:gd name="connsiteY6" fmla="*/ 2821764 h 5346834"/>
              <a:gd name="connsiteX7" fmla="*/ 1008257 w 4792568"/>
              <a:gd name="connsiteY7" fmla="*/ 599089 h 5346834"/>
              <a:gd name="connsiteX8" fmla="*/ 657496 w 4792568"/>
              <a:gd name="connsiteY8" fmla="*/ 956977 h 5346834"/>
              <a:gd name="connsiteX9" fmla="*/ 1026187 w 4792568"/>
              <a:gd name="connsiteY9" fmla="*/ 1326819 h 5346834"/>
              <a:gd name="connsiteX10" fmla="*/ 1378269 w 4792568"/>
              <a:gd name="connsiteY10" fmla="*/ 966603 h 5346834"/>
              <a:gd name="connsiteX11" fmla="*/ 1008257 w 4792568"/>
              <a:gd name="connsiteY11" fmla="*/ 599089 h 5346834"/>
              <a:gd name="connsiteX12" fmla="*/ 3313504 w 4792568"/>
              <a:gd name="connsiteY12" fmla="*/ 19251 h 5346834"/>
              <a:gd name="connsiteX13" fmla="*/ 4783755 w 4792568"/>
              <a:gd name="connsiteY13" fmla="*/ 9625 h 5346834"/>
              <a:gd name="connsiteX14" fmla="*/ 4754880 w 4792568"/>
              <a:gd name="connsiteY14" fmla="*/ 1722979 h 5346834"/>
              <a:gd name="connsiteX15" fmla="*/ 3888369 w 4792568"/>
              <a:gd name="connsiteY15" fmla="*/ 2534696 h 5346834"/>
              <a:gd name="connsiteX16" fmla="*/ 2403208 w 4792568"/>
              <a:gd name="connsiteY16" fmla="*/ 2545642 h 5346834"/>
              <a:gd name="connsiteX17" fmla="*/ 2409184 w 4792568"/>
              <a:gd name="connsiteY17" fmla="*/ 1020200 h 5346834"/>
              <a:gd name="connsiteX18" fmla="*/ 3313504 w 4792568"/>
              <a:gd name="connsiteY18" fmla="*/ 19251 h 5346834"/>
              <a:gd name="connsiteX19" fmla="*/ 0 w 4792568"/>
              <a:gd name="connsiteY19" fmla="*/ 0 h 5346834"/>
              <a:gd name="connsiteX20" fmla="*/ 1399484 w 4792568"/>
              <a:gd name="connsiteY20" fmla="*/ 19251 h 5346834"/>
              <a:gd name="connsiteX21" fmla="*/ 2131540 w 4792568"/>
              <a:gd name="connsiteY21" fmla="*/ 991938 h 5346834"/>
              <a:gd name="connsiteX22" fmla="*/ 2141165 w 4792568"/>
              <a:gd name="connsiteY22" fmla="*/ 5317958 h 5346834"/>
              <a:gd name="connsiteX23" fmla="*/ 870145 w 4792568"/>
              <a:gd name="connsiteY23" fmla="*/ 5320286 h 5346834"/>
              <a:gd name="connsiteX24" fmla="*/ 0 w 4792568"/>
              <a:gd name="connsiteY24" fmla="*/ 4297144 h 5346834"/>
              <a:gd name="connsiteX25" fmla="*/ 0 w 4792568"/>
              <a:gd name="connsiteY25" fmla="*/ 0 h 5346834"/>
              <a:gd name="connsiteX0" fmla="*/ 2409185 w 4792568"/>
              <a:gd name="connsiteY0" fmla="*/ 2827618 h 5352688"/>
              <a:gd name="connsiteX1" fmla="*/ 3778841 w 4792568"/>
              <a:gd name="connsiteY1" fmla="*/ 2821642 h 5352688"/>
              <a:gd name="connsiteX2" fmla="*/ 4764505 w 4792568"/>
              <a:gd name="connsiteY2" fmla="*/ 3677834 h 5352688"/>
              <a:gd name="connsiteX3" fmla="*/ 4783755 w 4792568"/>
              <a:gd name="connsiteY3" fmla="*/ 5343063 h 5352688"/>
              <a:gd name="connsiteX4" fmla="*/ 3419382 w 4792568"/>
              <a:gd name="connsiteY4" fmla="*/ 5352688 h 5352688"/>
              <a:gd name="connsiteX5" fmla="*/ 2409184 w 4792568"/>
              <a:gd name="connsiteY5" fmla="*/ 4334501 h 5352688"/>
              <a:gd name="connsiteX6" fmla="*/ 2409185 w 4792568"/>
              <a:gd name="connsiteY6" fmla="*/ 2827618 h 5352688"/>
              <a:gd name="connsiteX7" fmla="*/ 1008257 w 4792568"/>
              <a:gd name="connsiteY7" fmla="*/ 604943 h 5352688"/>
              <a:gd name="connsiteX8" fmla="*/ 657496 w 4792568"/>
              <a:gd name="connsiteY8" fmla="*/ 962831 h 5352688"/>
              <a:gd name="connsiteX9" fmla="*/ 1026187 w 4792568"/>
              <a:gd name="connsiteY9" fmla="*/ 1332673 h 5352688"/>
              <a:gd name="connsiteX10" fmla="*/ 1378269 w 4792568"/>
              <a:gd name="connsiteY10" fmla="*/ 972457 h 5352688"/>
              <a:gd name="connsiteX11" fmla="*/ 1008257 w 4792568"/>
              <a:gd name="connsiteY11" fmla="*/ 604943 h 5352688"/>
              <a:gd name="connsiteX12" fmla="*/ 3313504 w 4792568"/>
              <a:gd name="connsiteY12" fmla="*/ 25105 h 5352688"/>
              <a:gd name="connsiteX13" fmla="*/ 4783755 w 4792568"/>
              <a:gd name="connsiteY13" fmla="*/ 15479 h 5352688"/>
              <a:gd name="connsiteX14" fmla="*/ 4754880 w 4792568"/>
              <a:gd name="connsiteY14" fmla="*/ 1728833 h 5352688"/>
              <a:gd name="connsiteX15" fmla="*/ 3888369 w 4792568"/>
              <a:gd name="connsiteY15" fmla="*/ 2540550 h 5352688"/>
              <a:gd name="connsiteX16" fmla="*/ 2403208 w 4792568"/>
              <a:gd name="connsiteY16" fmla="*/ 2551496 h 5352688"/>
              <a:gd name="connsiteX17" fmla="*/ 2409184 w 4792568"/>
              <a:gd name="connsiteY17" fmla="*/ 1026054 h 5352688"/>
              <a:gd name="connsiteX18" fmla="*/ 3313504 w 4792568"/>
              <a:gd name="connsiteY18" fmla="*/ 25105 h 5352688"/>
              <a:gd name="connsiteX19" fmla="*/ 0 w 4792568"/>
              <a:gd name="connsiteY19" fmla="*/ 5854 h 5352688"/>
              <a:gd name="connsiteX20" fmla="*/ 1262025 w 4792568"/>
              <a:gd name="connsiteY20" fmla="*/ 7176 h 5352688"/>
              <a:gd name="connsiteX21" fmla="*/ 2131540 w 4792568"/>
              <a:gd name="connsiteY21" fmla="*/ 997792 h 5352688"/>
              <a:gd name="connsiteX22" fmla="*/ 2141165 w 4792568"/>
              <a:gd name="connsiteY22" fmla="*/ 5323812 h 5352688"/>
              <a:gd name="connsiteX23" fmla="*/ 870145 w 4792568"/>
              <a:gd name="connsiteY23" fmla="*/ 5326140 h 5352688"/>
              <a:gd name="connsiteX24" fmla="*/ 0 w 4792568"/>
              <a:gd name="connsiteY24" fmla="*/ 4302998 h 5352688"/>
              <a:gd name="connsiteX25" fmla="*/ 0 w 4792568"/>
              <a:gd name="connsiteY25" fmla="*/ 5854 h 5352688"/>
              <a:gd name="connsiteX0" fmla="*/ 2409185 w 4792568"/>
              <a:gd name="connsiteY0" fmla="*/ 2827618 h 5352688"/>
              <a:gd name="connsiteX1" fmla="*/ 3778841 w 4792568"/>
              <a:gd name="connsiteY1" fmla="*/ 2821642 h 5352688"/>
              <a:gd name="connsiteX2" fmla="*/ 4764505 w 4792568"/>
              <a:gd name="connsiteY2" fmla="*/ 3677834 h 5352688"/>
              <a:gd name="connsiteX3" fmla="*/ 4783755 w 4792568"/>
              <a:gd name="connsiteY3" fmla="*/ 5343063 h 5352688"/>
              <a:gd name="connsiteX4" fmla="*/ 3419382 w 4792568"/>
              <a:gd name="connsiteY4" fmla="*/ 5352688 h 5352688"/>
              <a:gd name="connsiteX5" fmla="*/ 2409184 w 4792568"/>
              <a:gd name="connsiteY5" fmla="*/ 4334501 h 5352688"/>
              <a:gd name="connsiteX6" fmla="*/ 2409185 w 4792568"/>
              <a:gd name="connsiteY6" fmla="*/ 2827618 h 5352688"/>
              <a:gd name="connsiteX7" fmla="*/ 1008257 w 4792568"/>
              <a:gd name="connsiteY7" fmla="*/ 604943 h 5352688"/>
              <a:gd name="connsiteX8" fmla="*/ 657496 w 4792568"/>
              <a:gd name="connsiteY8" fmla="*/ 962831 h 5352688"/>
              <a:gd name="connsiteX9" fmla="*/ 1026187 w 4792568"/>
              <a:gd name="connsiteY9" fmla="*/ 1332673 h 5352688"/>
              <a:gd name="connsiteX10" fmla="*/ 1378269 w 4792568"/>
              <a:gd name="connsiteY10" fmla="*/ 972457 h 5352688"/>
              <a:gd name="connsiteX11" fmla="*/ 1008257 w 4792568"/>
              <a:gd name="connsiteY11" fmla="*/ 604943 h 5352688"/>
              <a:gd name="connsiteX12" fmla="*/ 3313504 w 4792568"/>
              <a:gd name="connsiteY12" fmla="*/ 25105 h 5352688"/>
              <a:gd name="connsiteX13" fmla="*/ 4783755 w 4792568"/>
              <a:gd name="connsiteY13" fmla="*/ 15479 h 5352688"/>
              <a:gd name="connsiteX14" fmla="*/ 4754880 w 4792568"/>
              <a:gd name="connsiteY14" fmla="*/ 1728833 h 5352688"/>
              <a:gd name="connsiteX15" fmla="*/ 3888369 w 4792568"/>
              <a:gd name="connsiteY15" fmla="*/ 2540550 h 5352688"/>
              <a:gd name="connsiteX16" fmla="*/ 2403208 w 4792568"/>
              <a:gd name="connsiteY16" fmla="*/ 2551496 h 5352688"/>
              <a:gd name="connsiteX17" fmla="*/ 2409184 w 4792568"/>
              <a:gd name="connsiteY17" fmla="*/ 1026054 h 5352688"/>
              <a:gd name="connsiteX18" fmla="*/ 3313504 w 4792568"/>
              <a:gd name="connsiteY18" fmla="*/ 25105 h 5352688"/>
              <a:gd name="connsiteX19" fmla="*/ 0 w 4792568"/>
              <a:gd name="connsiteY19" fmla="*/ 5854 h 5352688"/>
              <a:gd name="connsiteX20" fmla="*/ 1262025 w 4792568"/>
              <a:gd name="connsiteY20" fmla="*/ 7176 h 5352688"/>
              <a:gd name="connsiteX21" fmla="*/ 2131540 w 4792568"/>
              <a:gd name="connsiteY21" fmla="*/ 997792 h 5352688"/>
              <a:gd name="connsiteX22" fmla="*/ 2141165 w 4792568"/>
              <a:gd name="connsiteY22" fmla="*/ 5323812 h 5352688"/>
              <a:gd name="connsiteX23" fmla="*/ 870145 w 4792568"/>
              <a:gd name="connsiteY23" fmla="*/ 5326140 h 5352688"/>
              <a:gd name="connsiteX24" fmla="*/ 0 w 4792568"/>
              <a:gd name="connsiteY24" fmla="*/ 4302998 h 5352688"/>
              <a:gd name="connsiteX25" fmla="*/ 0 w 4792568"/>
              <a:gd name="connsiteY25" fmla="*/ 5854 h 5352688"/>
              <a:gd name="connsiteX0" fmla="*/ 2409185 w 4792568"/>
              <a:gd name="connsiteY0" fmla="*/ 2825785 h 5350855"/>
              <a:gd name="connsiteX1" fmla="*/ 3778841 w 4792568"/>
              <a:gd name="connsiteY1" fmla="*/ 2819809 h 5350855"/>
              <a:gd name="connsiteX2" fmla="*/ 4764505 w 4792568"/>
              <a:gd name="connsiteY2" fmla="*/ 3676001 h 5350855"/>
              <a:gd name="connsiteX3" fmla="*/ 4783755 w 4792568"/>
              <a:gd name="connsiteY3" fmla="*/ 5341230 h 5350855"/>
              <a:gd name="connsiteX4" fmla="*/ 3419382 w 4792568"/>
              <a:gd name="connsiteY4" fmla="*/ 5350855 h 5350855"/>
              <a:gd name="connsiteX5" fmla="*/ 2409184 w 4792568"/>
              <a:gd name="connsiteY5" fmla="*/ 4332668 h 5350855"/>
              <a:gd name="connsiteX6" fmla="*/ 2409185 w 4792568"/>
              <a:gd name="connsiteY6" fmla="*/ 2825785 h 5350855"/>
              <a:gd name="connsiteX7" fmla="*/ 1008257 w 4792568"/>
              <a:gd name="connsiteY7" fmla="*/ 603110 h 5350855"/>
              <a:gd name="connsiteX8" fmla="*/ 657496 w 4792568"/>
              <a:gd name="connsiteY8" fmla="*/ 960998 h 5350855"/>
              <a:gd name="connsiteX9" fmla="*/ 1026187 w 4792568"/>
              <a:gd name="connsiteY9" fmla="*/ 1330840 h 5350855"/>
              <a:gd name="connsiteX10" fmla="*/ 1378269 w 4792568"/>
              <a:gd name="connsiteY10" fmla="*/ 970624 h 5350855"/>
              <a:gd name="connsiteX11" fmla="*/ 1008257 w 4792568"/>
              <a:gd name="connsiteY11" fmla="*/ 603110 h 5350855"/>
              <a:gd name="connsiteX12" fmla="*/ 3313504 w 4792568"/>
              <a:gd name="connsiteY12" fmla="*/ 23272 h 5350855"/>
              <a:gd name="connsiteX13" fmla="*/ 4783755 w 4792568"/>
              <a:gd name="connsiteY13" fmla="*/ 13646 h 5350855"/>
              <a:gd name="connsiteX14" fmla="*/ 4754880 w 4792568"/>
              <a:gd name="connsiteY14" fmla="*/ 1727000 h 5350855"/>
              <a:gd name="connsiteX15" fmla="*/ 3888369 w 4792568"/>
              <a:gd name="connsiteY15" fmla="*/ 2538717 h 5350855"/>
              <a:gd name="connsiteX16" fmla="*/ 2403208 w 4792568"/>
              <a:gd name="connsiteY16" fmla="*/ 2549663 h 5350855"/>
              <a:gd name="connsiteX17" fmla="*/ 2409184 w 4792568"/>
              <a:gd name="connsiteY17" fmla="*/ 1024221 h 5350855"/>
              <a:gd name="connsiteX18" fmla="*/ 3313504 w 4792568"/>
              <a:gd name="connsiteY18" fmla="*/ 23272 h 5350855"/>
              <a:gd name="connsiteX19" fmla="*/ 11952 w 4792568"/>
              <a:gd name="connsiteY19" fmla="*/ 15974 h 5350855"/>
              <a:gd name="connsiteX20" fmla="*/ 1262025 w 4792568"/>
              <a:gd name="connsiteY20" fmla="*/ 5343 h 5350855"/>
              <a:gd name="connsiteX21" fmla="*/ 2131540 w 4792568"/>
              <a:gd name="connsiteY21" fmla="*/ 995959 h 5350855"/>
              <a:gd name="connsiteX22" fmla="*/ 2141165 w 4792568"/>
              <a:gd name="connsiteY22" fmla="*/ 5321979 h 5350855"/>
              <a:gd name="connsiteX23" fmla="*/ 870145 w 4792568"/>
              <a:gd name="connsiteY23" fmla="*/ 5324307 h 5350855"/>
              <a:gd name="connsiteX24" fmla="*/ 0 w 4792568"/>
              <a:gd name="connsiteY24" fmla="*/ 4301165 h 5350855"/>
              <a:gd name="connsiteX25" fmla="*/ 11952 w 4792568"/>
              <a:gd name="connsiteY25" fmla="*/ 15974 h 5350855"/>
              <a:gd name="connsiteX0" fmla="*/ 2409185 w 4792568"/>
              <a:gd name="connsiteY0" fmla="*/ 2826480 h 5351550"/>
              <a:gd name="connsiteX1" fmla="*/ 3778841 w 4792568"/>
              <a:gd name="connsiteY1" fmla="*/ 2820504 h 5351550"/>
              <a:gd name="connsiteX2" fmla="*/ 4764505 w 4792568"/>
              <a:gd name="connsiteY2" fmla="*/ 3676696 h 5351550"/>
              <a:gd name="connsiteX3" fmla="*/ 4783755 w 4792568"/>
              <a:gd name="connsiteY3" fmla="*/ 5341925 h 5351550"/>
              <a:gd name="connsiteX4" fmla="*/ 3419382 w 4792568"/>
              <a:gd name="connsiteY4" fmla="*/ 5351550 h 5351550"/>
              <a:gd name="connsiteX5" fmla="*/ 2409184 w 4792568"/>
              <a:gd name="connsiteY5" fmla="*/ 4333363 h 5351550"/>
              <a:gd name="connsiteX6" fmla="*/ 2409185 w 4792568"/>
              <a:gd name="connsiteY6" fmla="*/ 2826480 h 5351550"/>
              <a:gd name="connsiteX7" fmla="*/ 1008257 w 4792568"/>
              <a:gd name="connsiteY7" fmla="*/ 603805 h 5351550"/>
              <a:gd name="connsiteX8" fmla="*/ 657496 w 4792568"/>
              <a:gd name="connsiteY8" fmla="*/ 961693 h 5351550"/>
              <a:gd name="connsiteX9" fmla="*/ 1026187 w 4792568"/>
              <a:gd name="connsiteY9" fmla="*/ 1331535 h 5351550"/>
              <a:gd name="connsiteX10" fmla="*/ 1378269 w 4792568"/>
              <a:gd name="connsiteY10" fmla="*/ 971319 h 5351550"/>
              <a:gd name="connsiteX11" fmla="*/ 1008257 w 4792568"/>
              <a:gd name="connsiteY11" fmla="*/ 603805 h 5351550"/>
              <a:gd name="connsiteX12" fmla="*/ 3313504 w 4792568"/>
              <a:gd name="connsiteY12" fmla="*/ 23967 h 5351550"/>
              <a:gd name="connsiteX13" fmla="*/ 4783755 w 4792568"/>
              <a:gd name="connsiteY13" fmla="*/ 14341 h 5351550"/>
              <a:gd name="connsiteX14" fmla="*/ 4754880 w 4792568"/>
              <a:gd name="connsiteY14" fmla="*/ 1727695 h 5351550"/>
              <a:gd name="connsiteX15" fmla="*/ 3888369 w 4792568"/>
              <a:gd name="connsiteY15" fmla="*/ 2539412 h 5351550"/>
              <a:gd name="connsiteX16" fmla="*/ 2403208 w 4792568"/>
              <a:gd name="connsiteY16" fmla="*/ 2550358 h 5351550"/>
              <a:gd name="connsiteX17" fmla="*/ 2409184 w 4792568"/>
              <a:gd name="connsiteY17" fmla="*/ 1024916 h 5351550"/>
              <a:gd name="connsiteX18" fmla="*/ 3313504 w 4792568"/>
              <a:gd name="connsiteY18" fmla="*/ 23967 h 5351550"/>
              <a:gd name="connsiteX19" fmla="*/ 11952 w 4792568"/>
              <a:gd name="connsiteY19" fmla="*/ 16669 h 5351550"/>
              <a:gd name="connsiteX20" fmla="*/ 1262025 w 4792568"/>
              <a:gd name="connsiteY20" fmla="*/ 6038 h 5351550"/>
              <a:gd name="connsiteX21" fmla="*/ 2131540 w 4792568"/>
              <a:gd name="connsiteY21" fmla="*/ 996654 h 5351550"/>
              <a:gd name="connsiteX22" fmla="*/ 2141165 w 4792568"/>
              <a:gd name="connsiteY22" fmla="*/ 5322674 h 5351550"/>
              <a:gd name="connsiteX23" fmla="*/ 870145 w 4792568"/>
              <a:gd name="connsiteY23" fmla="*/ 5325002 h 5351550"/>
              <a:gd name="connsiteX24" fmla="*/ 0 w 4792568"/>
              <a:gd name="connsiteY24" fmla="*/ 4301860 h 5351550"/>
              <a:gd name="connsiteX25" fmla="*/ 11952 w 4792568"/>
              <a:gd name="connsiteY25" fmla="*/ 16669 h 5351550"/>
              <a:gd name="connsiteX0" fmla="*/ 2409185 w 4792568"/>
              <a:gd name="connsiteY0" fmla="*/ 2827741 h 5352811"/>
              <a:gd name="connsiteX1" fmla="*/ 3778841 w 4792568"/>
              <a:gd name="connsiteY1" fmla="*/ 2821765 h 5352811"/>
              <a:gd name="connsiteX2" fmla="*/ 4764505 w 4792568"/>
              <a:gd name="connsiteY2" fmla="*/ 3677957 h 5352811"/>
              <a:gd name="connsiteX3" fmla="*/ 4783755 w 4792568"/>
              <a:gd name="connsiteY3" fmla="*/ 5343186 h 5352811"/>
              <a:gd name="connsiteX4" fmla="*/ 3419382 w 4792568"/>
              <a:gd name="connsiteY4" fmla="*/ 5352811 h 5352811"/>
              <a:gd name="connsiteX5" fmla="*/ 2409184 w 4792568"/>
              <a:gd name="connsiteY5" fmla="*/ 4334624 h 5352811"/>
              <a:gd name="connsiteX6" fmla="*/ 2409185 w 4792568"/>
              <a:gd name="connsiteY6" fmla="*/ 2827741 h 5352811"/>
              <a:gd name="connsiteX7" fmla="*/ 1008257 w 4792568"/>
              <a:gd name="connsiteY7" fmla="*/ 605066 h 5352811"/>
              <a:gd name="connsiteX8" fmla="*/ 657496 w 4792568"/>
              <a:gd name="connsiteY8" fmla="*/ 962954 h 5352811"/>
              <a:gd name="connsiteX9" fmla="*/ 1026187 w 4792568"/>
              <a:gd name="connsiteY9" fmla="*/ 1332796 h 5352811"/>
              <a:gd name="connsiteX10" fmla="*/ 1378269 w 4792568"/>
              <a:gd name="connsiteY10" fmla="*/ 972580 h 5352811"/>
              <a:gd name="connsiteX11" fmla="*/ 1008257 w 4792568"/>
              <a:gd name="connsiteY11" fmla="*/ 605066 h 5352811"/>
              <a:gd name="connsiteX12" fmla="*/ 3313504 w 4792568"/>
              <a:gd name="connsiteY12" fmla="*/ 25228 h 5352811"/>
              <a:gd name="connsiteX13" fmla="*/ 4783755 w 4792568"/>
              <a:gd name="connsiteY13" fmla="*/ 15602 h 5352811"/>
              <a:gd name="connsiteX14" fmla="*/ 4754880 w 4792568"/>
              <a:gd name="connsiteY14" fmla="*/ 1728956 h 5352811"/>
              <a:gd name="connsiteX15" fmla="*/ 3888369 w 4792568"/>
              <a:gd name="connsiteY15" fmla="*/ 2540673 h 5352811"/>
              <a:gd name="connsiteX16" fmla="*/ 2403208 w 4792568"/>
              <a:gd name="connsiteY16" fmla="*/ 2551619 h 5352811"/>
              <a:gd name="connsiteX17" fmla="*/ 2409184 w 4792568"/>
              <a:gd name="connsiteY17" fmla="*/ 1026177 h 5352811"/>
              <a:gd name="connsiteX18" fmla="*/ 3313504 w 4792568"/>
              <a:gd name="connsiteY18" fmla="*/ 25228 h 5352811"/>
              <a:gd name="connsiteX19" fmla="*/ 17929 w 4792568"/>
              <a:gd name="connsiteY19" fmla="*/ 0 h 5352811"/>
              <a:gd name="connsiteX20" fmla="*/ 1262025 w 4792568"/>
              <a:gd name="connsiteY20" fmla="*/ 7299 h 5352811"/>
              <a:gd name="connsiteX21" fmla="*/ 2131540 w 4792568"/>
              <a:gd name="connsiteY21" fmla="*/ 997915 h 5352811"/>
              <a:gd name="connsiteX22" fmla="*/ 2141165 w 4792568"/>
              <a:gd name="connsiteY22" fmla="*/ 5323935 h 5352811"/>
              <a:gd name="connsiteX23" fmla="*/ 870145 w 4792568"/>
              <a:gd name="connsiteY23" fmla="*/ 5326263 h 5352811"/>
              <a:gd name="connsiteX24" fmla="*/ 0 w 4792568"/>
              <a:gd name="connsiteY24" fmla="*/ 4303121 h 5352811"/>
              <a:gd name="connsiteX25" fmla="*/ 17929 w 4792568"/>
              <a:gd name="connsiteY25" fmla="*/ 0 h 5352811"/>
              <a:gd name="connsiteX0" fmla="*/ 2409185 w 4792568"/>
              <a:gd name="connsiteY0" fmla="*/ 2827741 h 5352811"/>
              <a:gd name="connsiteX1" fmla="*/ 3778841 w 4792568"/>
              <a:gd name="connsiteY1" fmla="*/ 2821765 h 5352811"/>
              <a:gd name="connsiteX2" fmla="*/ 4764505 w 4792568"/>
              <a:gd name="connsiteY2" fmla="*/ 3677957 h 5352811"/>
              <a:gd name="connsiteX3" fmla="*/ 4783755 w 4792568"/>
              <a:gd name="connsiteY3" fmla="*/ 5343186 h 5352811"/>
              <a:gd name="connsiteX4" fmla="*/ 3419382 w 4792568"/>
              <a:gd name="connsiteY4" fmla="*/ 5352811 h 5352811"/>
              <a:gd name="connsiteX5" fmla="*/ 2409184 w 4792568"/>
              <a:gd name="connsiteY5" fmla="*/ 4334624 h 5352811"/>
              <a:gd name="connsiteX6" fmla="*/ 2409185 w 4792568"/>
              <a:gd name="connsiteY6" fmla="*/ 2827741 h 5352811"/>
              <a:gd name="connsiteX7" fmla="*/ 1008257 w 4792568"/>
              <a:gd name="connsiteY7" fmla="*/ 605066 h 5352811"/>
              <a:gd name="connsiteX8" fmla="*/ 657496 w 4792568"/>
              <a:gd name="connsiteY8" fmla="*/ 962954 h 5352811"/>
              <a:gd name="connsiteX9" fmla="*/ 1026187 w 4792568"/>
              <a:gd name="connsiteY9" fmla="*/ 1332796 h 5352811"/>
              <a:gd name="connsiteX10" fmla="*/ 1378269 w 4792568"/>
              <a:gd name="connsiteY10" fmla="*/ 972580 h 5352811"/>
              <a:gd name="connsiteX11" fmla="*/ 1008257 w 4792568"/>
              <a:gd name="connsiteY11" fmla="*/ 605066 h 5352811"/>
              <a:gd name="connsiteX12" fmla="*/ 3313504 w 4792568"/>
              <a:gd name="connsiteY12" fmla="*/ 25228 h 5352811"/>
              <a:gd name="connsiteX13" fmla="*/ 4783755 w 4792568"/>
              <a:gd name="connsiteY13" fmla="*/ 15602 h 5352811"/>
              <a:gd name="connsiteX14" fmla="*/ 4754880 w 4792568"/>
              <a:gd name="connsiteY14" fmla="*/ 1728956 h 5352811"/>
              <a:gd name="connsiteX15" fmla="*/ 3888369 w 4792568"/>
              <a:gd name="connsiteY15" fmla="*/ 2540673 h 5352811"/>
              <a:gd name="connsiteX16" fmla="*/ 2403208 w 4792568"/>
              <a:gd name="connsiteY16" fmla="*/ 2551619 h 5352811"/>
              <a:gd name="connsiteX17" fmla="*/ 2409184 w 4792568"/>
              <a:gd name="connsiteY17" fmla="*/ 1026177 h 5352811"/>
              <a:gd name="connsiteX18" fmla="*/ 3313504 w 4792568"/>
              <a:gd name="connsiteY18" fmla="*/ 25228 h 5352811"/>
              <a:gd name="connsiteX19" fmla="*/ 17929 w 4792568"/>
              <a:gd name="connsiteY19" fmla="*/ 0 h 5352811"/>
              <a:gd name="connsiteX20" fmla="*/ 1262025 w 4792568"/>
              <a:gd name="connsiteY20" fmla="*/ 7299 h 5352811"/>
              <a:gd name="connsiteX21" fmla="*/ 2131540 w 4792568"/>
              <a:gd name="connsiteY21" fmla="*/ 997915 h 5352811"/>
              <a:gd name="connsiteX22" fmla="*/ 2141165 w 4792568"/>
              <a:gd name="connsiteY22" fmla="*/ 5323935 h 5352811"/>
              <a:gd name="connsiteX23" fmla="*/ 870145 w 4792568"/>
              <a:gd name="connsiteY23" fmla="*/ 5326263 h 5352811"/>
              <a:gd name="connsiteX24" fmla="*/ 0 w 4792568"/>
              <a:gd name="connsiteY24" fmla="*/ 4303121 h 5352811"/>
              <a:gd name="connsiteX25" fmla="*/ 17929 w 4792568"/>
              <a:gd name="connsiteY25" fmla="*/ 0 h 5352811"/>
              <a:gd name="connsiteX0" fmla="*/ 2409185 w 4792568"/>
              <a:gd name="connsiteY0" fmla="*/ 2827741 h 5352811"/>
              <a:gd name="connsiteX1" fmla="*/ 3778841 w 4792568"/>
              <a:gd name="connsiteY1" fmla="*/ 2821765 h 5352811"/>
              <a:gd name="connsiteX2" fmla="*/ 4764505 w 4792568"/>
              <a:gd name="connsiteY2" fmla="*/ 3677957 h 5352811"/>
              <a:gd name="connsiteX3" fmla="*/ 4783755 w 4792568"/>
              <a:gd name="connsiteY3" fmla="*/ 5343186 h 5352811"/>
              <a:gd name="connsiteX4" fmla="*/ 3419382 w 4792568"/>
              <a:gd name="connsiteY4" fmla="*/ 5352811 h 5352811"/>
              <a:gd name="connsiteX5" fmla="*/ 2409184 w 4792568"/>
              <a:gd name="connsiteY5" fmla="*/ 4334624 h 5352811"/>
              <a:gd name="connsiteX6" fmla="*/ 2409185 w 4792568"/>
              <a:gd name="connsiteY6" fmla="*/ 2827741 h 5352811"/>
              <a:gd name="connsiteX7" fmla="*/ 1002281 w 4792568"/>
              <a:gd name="connsiteY7" fmla="*/ 611043 h 5352811"/>
              <a:gd name="connsiteX8" fmla="*/ 657496 w 4792568"/>
              <a:gd name="connsiteY8" fmla="*/ 962954 h 5352811"/>
              <a:gd name="connsiteX9" fmla="*/ 1026187 w 4792568"/>
              <a:gd name="connsiteY9" fmla="*/ 1332796 h 5352811"/>
              <a:gd name="connsiteX10" fmla="*/ 1378269 w 4792568"/>
              <a:gd name="connsiteY10" fmla="*/ 972580 h 5352811"/>
              <a:gd name="connsiteX11" fmla="*/ 1002281 w 4792568"/>
              <a:gd name="connsiteY11" fmla="*/ 611043 h 5352811"/>
              <a:gd name="connsiteX12" fmla="*/ 3313504 w 4792568"/>
              <a:gd name="connsiteY12" fmla="*/ 25228 h 5352811"/>
              <a:gd name="connsiteX13" fmla="*/ 4783755 w 4792568"/>
              <a:gd name="connsiteY13" fmla="*/ 15602 h 5352811"/>
              <a:gd name="connsiteX14" fmla="*/ 4754880 w 4792568"/>
              <a:gd name="connsiteY14" fmla="*/ 1728956 h 5352811"/>
              <a:gd name="connsiteX15" fmla="*/ 3888369 w 4792568"/>
              <a:gd name="connsiteY15" fmla="*/ 2540673 h 5352811"/>
              <a:gd name="connsiteX16" fmla="*/ 2403208 w 4792568"/>
              <a:gd name="connsiteY16" fmla="*/ 2551619 h 5352811"/>
              <a:gd name="connsiteX17" fmla="*/ 2409184 w 4792568"/>
              <a:gd name="connsiteY17" fmla="*/ 1026177 h 5352811"/>
              <a:gd name="connsiteX18" fmla="*/ 3313504 w 4792568"/>
              <a:gd name="connsiteY18" fmla="*/ 25228 h 5352811"/>
              <a:gd name="connsiteX19" fmla="*/ 17929 w 4792568"/>
              <a:gd name="connsiteY19" fmla="*/ 0 h 5352811"/>
              <a:gd name="connsiteX20" fmla="*/ 1262025 w 4792568"/>
              <a:gd name="connsiteY20" fmla="*/ 7299 h 5352811"/>
              <a:gd name="connsiteX21" fmla="*/ 2131540 w 4792568"/>
              <a:gd name="connsiteY21" fmla="*/ 997915 h 5352811"/>
              <a:gd name="connsiteX22" fmla="*/ 2141165 w 4792568"/>
              <a:gd name="connsiteY22" fmla="*/ 5323935 h 5352811"/>
              <a:gd name="connsiteX23" fmla="*/ 870145 w 4792568"/>
              <a:gd name="connsiteY23" fmla="*/ 5326263 h 5352811"/>
              <a:gd name="connsiteX24" fmla="*/ 0 w 4792568"/>
              <a:gd name="connsiteY24" fmla="*/ 4303121 h 5352811"/>
              <a:gd name="connsiteX25" fmla="*/ 17929 w 4792568"/>
              <a:gd name="connsiteY25" fmla="*/ 0 h 5352811"/>
              <a:gd name="connsiteX0" fmla="*/ 2409185 w 4792568"/>
              <a:gd name="connsiteY0" fmla="*/ 2827741 h 5352811"/>
              <a:gd name="connsiteX1" fmla="*/ 3778841 w 4792568"/>
              <a:gd name="connsiteY1" fmla="*/ 2821765 h 5352811"/>
              <a:gd name="connsiteX2" fmla="*/ 4764505 w 4792568"/>
              <a:gd name="connsiteY2" fmla="*/ 3677957 h 5352811"/>
              <a:gd name="connsiteX3" fmla="*/ 4783755 w 4792568"/>
              <a:gd name="connsiteY3" fmla="*/ 5343186 h 5352811"/>
              <a:gd name="connsiteX4" fmla="*/ 3419382 w 4792568"/>
              <a:gd name="connsiteY4" fmla="*/ 5352811 h 5352811"/>
              <a:gd name="connsiteX5" fmla="*/ 2409184 w 4792568"/>
              <a:gd name="connsiteY5" fmla="*/ 4334624 h 5352811"/>
              <a:gd name="connsiteX6" fmla="*/ 2409185 w 4792568"/>
              <a:gd name="connsiteY6" fmla="*/ 2827741 h 5352811"/>
              <a:gd name="connsiteX7" fmla="*/ 1002281 w 4792568"/>
              <a:gd name="connsiteY7" fmla="*/ 611043 h 5352811"/>
              <a:gd name="connsiteX8" fmla="*/ 657496 w 4792568"/>
              <a:gd name="connsiteY8" fmla="*/ 962954 h 5352811"/>
              <a:gd name="connsiteX9" fmla="*/ 1026187 w 4792568"/>
              <a:gd name="connsiteY9" fmla="*/ 1332796 h 5352811"/>
              <a:gd name="connsiteX10" fmla="*/ 1378269 w 4792568"/>
              <a:gd name="connsiteY10" fmla="*/ 972580 h 5352811"/>
              <a:gd name="connsiteX11" fmla="*/ 1002281 w 4792568"/>
              <a:gd name="connsiteY11" fmla="*/ 611043 h 5352811"/>
              <a:gd name="connsiteX12" fmla="*/ 3313504 w 4792568"/>
              <a:gd name="connsiteY12" fmla="*/ 25228 h 5352811"/>
              <a:gd name="connsiteX13" fmla="*/ 4783755 w 4792568"/>
              <a:gd name="connsiteY13" fmla="*/ 15602 h 5352811"/>
              <a:gd name="connsiteX14" fmla="*/ 4754880 w 4792568"/>
              <a:gd name="connsiteY14" fmla="*/ 1728956 h 5352811"/>
              <a:gd name="connsiteX15" fmla="*/ 3888369 w 4792568"/>
              <a:gd name="connsiteY15" fmla="*/ 2540673 h 5352811"/>
              <a:gd name="connsiteX16" fmla="*/ 2403208 w 4792568"/>
              <a:gd name="connsiteY16" fmla="*/ 2551619 h 5352811"/>
              <a:gd name="connsiteX17" fmla="*/ 2409184 w 4792568"/>
              <a:gd name="connsiteY17" fmla="*/ 1026177 h 5352811"/>
              <a:gd name="connsiteX18" fmla="*/ 3313504 w 4792568"/>
              <a:gd name="connsiteY18" fmla="*/ 25228 h 5352811"/>
              <a:gd name="connsiteX19" fmla="*/ 17929 w 4792568"/>
              <a:gd name="connsiteY19" fmla="*/ 0 h 5352811"/>
              <a:gd name="connsiteX20" fmla="*/ 1262025 w 4792568"/>
              <a:gd name="connsiteY20" fmla="*/ 7299 h 5352811"/>
              <a:gd name="connsiteX21" fmla="*/ 2131540 w 4792568"/>
              <a:gd name="connsiteY21" fmla="*/ 997915 h 5352811"/>
              <a:gd name="connsiteX22" fmla="*/ 2141165 w 4792568"/>
              <a:gd name="connsiteY22" fmla="*/ 5323935 h 5352811"/>
              <a:gd name="connsiteX23" fmla="*/ 870145 w 4792568"/>
              <a:gd name="connsiteY23" fmla="*/ 5326263 h 5352811"/>
              <a:gd name="connsiteX24" fmla="*/ 0 w 4792568"/>
              <a:gd name="connsiteY24" fmla="*/ 4303121 h 5352811"/>
              <a:gd name="connsiteX25" fmla="*/ 17929 w 4792568"/>
              <a:gd name="connsiteY25" fmla="*/ 0 h 5352811"/>
              <a:gd name="connsiteX0" fmla="*/ 2409185 w 4792568"/>
              <a:gd name="connsiteY0" fmla="*/ 2827741 h 5352811"/>
              <a:gd name="connsiteX1" fmla="*/ 3778841 w 4792568"/>
              <a:gd name="connsiteY1" fmla="*/ 2821765 h 5352811"/>
              <a:gd name="connsiteX2" fmla="*/ 4764505 w 4792568"/>
              <a:gd name="connsiteY2" fmla="*/ 3677957 h 5352811"/>
              <a:gd name="connsiteX3" fmla="*/ 4783755 w 4792568"/>
              <a:gd name="connsiteY3" fmla="*/ 5343186 h 5352811"/>
              <a:gd name="connsiteX4" fmla="*/ 3419382 w 4792568"/>
              <a:gd name="connsiteY4" fmla="*/ 5352811 h 5352811"/>
              <a:gd name="connsiteX5" fmla="*/ 2409184 w 4792568"/>
              <a:gd name="connsiteY5" fmla="*/ 4334624 h 5352811"/>
              <a:gd name="connsiteX6" fmla="*/ 2409185 w 4792568"/>
              <a:gd name="connsiteY6" fmla="*/ 2827741 h 5352811"/>
              <a:gd name="connsiteX7" fmla="*/ 1002281 w 4792568"/>
              <a:gd name="connsiteY7" fmla="*/ 611043 h 5352811"/>
              <a:gd name="connsiteX8" fmla="*/ 657496 w 4792568"/>
              <a:gd name="connsiteY8" fmla="*/ 962954 h 5352811"/>
              <a:gd name="connsiteX9" fmla="*/ 1026187 w 4792568"/>
              <a:gd name="connsiteY9" fmla="*/ 1332796 h 5352811"/>
              <a:gd name="connsiteX10" fmla="*/ 1378269 w 4792568"/>
              <a:gd name="connsiteY10" fmla="*/ 972580 h 5352811"/>
              <a:gd name="connsiteX11" fmla="*/ 1002281 w 4792568"/>
              <a:gd name="connsiteY11" fmla="*/ 611043 h 5352811"/>
              <a:gd name="connsiteX12" fmla="*/ 3313504 w 4792568"/>
              <a:gd name="connsiteY12" fmla="*/ 25228 h 5352811"/>
              <a:gd name="connsiteX13" fmla="*/ 4783755 w 4792568"/>
              <a:gd name="connsiteY13" fmla="*/ 15602 h 5352811"/>
              <a:gd name="connsiteX14" fmla="*/ 4754880 w 4792568"/>
              <a:gd name="connsiteY14" fmla="*/ 1728956 h 5352811"/>
              <a:gd name="connsiteX15" fmla="*/ 3863656 w 4792568"/>
              <a:gd name="connsiteY15" fmla="*/ 2548911 h 5352811"/>
              <a:gd name="connsiteX16" fmla="*/ 2403208 w 4792568"/>
              <a:gd name="connsiteY16" fmla="*/ 2551619 h 5352811"/>
              <a:gd name="connsiteX17" fmla="*/ 2409184 w 4792568"/>
              <a:gd name="connsiteY17" fmla="*/ 1026177 h 5352811"/>
              <a:gd name="connsiteX18" fmla="*/ 3313504 w 4792568"/>
              <a:gd name="connsiteY18" fmla="*/ 25228 h 5352811"/>
              <a:gd name="connsiteX19" fmla="*/ 17929 w 4792568"/>
              <a:gd name="connsiteY19" fmla="*/ 0 h 5352811"/>
              <a:gd name="connsiteX20" fmla="*/ 1262025 w 4792568"/>
              <a:gd name="connsiteY20" fmla="*/ 7299 h 5352811"/>
              <a:gd name="connsiteX21" fmla="*/ 2131540 w 4792568"/>
              <a:gd name="connsiteY21" fmla="*/ 997915 h 5352811"/>
              <a:gd name="connsiteX22" fmla="*/ 2141165 w 4792568"/>
              <a:gd name="connsiteY22" fmla="*/ 5323935 h 5352811"/>
              <a:gd name="connsiteX23" fmla="*/ 870145 w 4792568"/>
              <a:gd name="connsiteY23" fmla="*/ 5326263 h 5352811"/>
              <a:gd name="connsiteX24" fmla="*/ 0 w 4792568"/>
              <a:gd name="connsiteY24" fmla="*/ 4303121 h 5352811"/>
              <a:gd name="connsiteX25" fmla="*/ 17929 w 4792568"/>
              <a:gd name="connsiteY25" fmla="*/ 0 h 5352811"/>
              <a:gd name="connsiteX0" fmla="*/ 2409185 w 4792568"/>
              <a:gd name="connsiteY0" fmla="*/ 2827741 h 5352811"/>
              <a:gd name="connsiteX1" fmla="*/ 3778841 w 4792568"/>
              <a:gd name="connsiteY1" fmla="*/ 2821765 h 5352811"/>
              <a:gd name="connsiteX2" fmla="*/ 4764505 w 4792568"/>
              <a:gd name="connsiteY2" fmla="*/ 3677957 h 5352811"/>
              <a:gd name="connsiteX3" fmla="*/ 4783755 w 4792568"/>
              <a:gd name="connsiteY3" fmla="*/ 5343186 h 5352811"/>
              <a:gd name="connsiteX4" fmla="*/ 3419382 w 4792568"/>
              <a:gd name="connsiteY4" fmla="*/ 5352811 h 5352811"/>
              <a:gd name="connsiteX5" fmla="*/ 2409184 w 4792568"/>
              <a:gd name="connsiteY5" fmla="*/ 4334624 h 5352811"/>
              <a:gd name="connsiteX6" fmla="*/ 2409185 w 4792568"/>
              <a:gd name="connsiteY6" fmla="*/ 2827741 h 5352811"/>
              <a:gd name="connsiteX7" fmla="*/ 1002281 w 4792568"/>
              <a:gd name="connsiteY7" fmla="*/ 611043 h 5352811"/>
              <a:gd name="connsiteX8" fmla="*/ 657496 w 4792568"/>
              <a:gd name="connsiteY8" fmla="*/ 962954 h 5352811"/>
              <a:gd name="connsiteX9" fmla="*/ 1026187 w 4792568"/>
              <a:gd name="connsiteY9" fmla="*/ 1332796 h 5352811"/>
              <a:gd name="connsiteX10" fmla="*/ 1378269 w 4792568"/>
              <a:gd name="connsiteY10" fmla="*/ 972580 h 5352811"/>
              <a:gd name="connsiteX11" fmla="*/ 1002281 w 4792568"/>
              <a:gd name="connsiteY11" fmla="*/ 611043 h 5352811"/>
              <a:gd name="connsiteX12" fmla="*/ 3313504 w 4792568"/>
              <a:gd name="connsiteY12" fmla="*/ 25228 h 5352811"/>
              <a:gd name="connsiteX13" fmla="*/ 4783755 w 4792568"/>
              <a:gd name="connsiteY13" fmla="*/ 15602 h 5352811"/>
              <a:gd name="connsiteX14" fmla="*/ 4754880 w 4792568"/>
              <a:gd name="connsiteY14" fmla="*/ 1728956 h 5352811"/>
              <a:gd name="connsiteX15" fmla="*/ 3863656 w 4792568"/>
              <a:gd name="connsiteY15" fmla="*/ 2548911 h 5352811"/>
              <a:gd name="connsiteX16" fmla="*/ 2403208 w 4792568"/>
              <a:gd name="connsiteY16" fmla="*/ 2551619 h 5352811"/>
              <a:gd name="connsiteX17" fmla="*/ 2409184 w 4792568"/>
              <a:gd name="connsiteY17" fmla="*/ 1026177 h 5352811"/>
              <a:gd name="connsiteX18" fmla="*/ 3313504 w 4792568"/>
              <a:gd name="connsiteY18" fmla="*/ 25228 h 5352811"/>
              <a:gd name="connsiteX19" fmla="*/ 17929 w 4792568"/>
              <a:gd name="connsiteY19" fmla="*/ 0 h 5352811"/>
              <a:gd name="connsiteX20" fmla="*/ 1262025 w 4792568"/>
              <a:gd name="connsiteY20" fmla="*/ 7299 h 5352811"/>
              <a:gd name="connsiteX21" fmla="*/ 2131540 w 4792568"/>
              <a:gd name="connsiteY21" fmla="*/ 997915 h 5352811"/>
              <a:gd name="connsiteX22" fmla="*/ 2141165 w 4792568"/>
              <a:gd name="connsiteY22" fmla="*/ 5323935 h 5352811"/>
              <a:gd name="connsiteX23" fmla="*/ 870145 w 4792568"/>
              <a:gd name="connsiteY23" fmla="*/ 5326263 h 5352811"/>
              <a:gd name="connsiteX24" fmla="*/ 0 w 4792568"/>
              <a:gd name="connsiteY24" fmla="*/ 4303121 h 5352811"/>
              <a:gd name="connsiteX25" fmla="*/ 17929 w 4792568"/>
              <a:gd name="connsiteY25" fmla="*/ 0 h 535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792568" h="5352811">
                <a:moveTo>
                  <a:pt x="2409185" y="2827741"/>
                </a:moveTo>
                <a:lnTo>
                  <a:pt x="3778841" y="2821765"/>
                </a:lnTo>
                <a:cubicBezTo>
                  <a:pt x="4354533" y="2835038"/>
                  <a:pt x="4764505" y="3314713"/>
                  <a:pt x="4764505" y="3677957"/>
                </a:cubicBezTo>
                <a:cubicBezTo>
                  <a:pt x="4780547" y="4271534"/>
                  <a:pt x="4806213" y="4778484"/>
                  <a:pt x="4783755" y="5343186"/>
                </a:cubicBezTo>
                <a:lnTo>
                  <a:pt x="3419382" y="5352811"/>
                </a:lnTo>
                <a:cubicBezTo>
                  <a:pt x="2719254" y="5314310"/>
                  <a:pt x="2418809" y="4830672"/>
                  <a:pt x="2409184" y="4334624"/>
                </a:cubicBezTo>
                <a:cubicBezTo>
                  <a:pt x="2409184" y="3808424"/>
                  <a:pt x="2409185" y="3353941"/>
                  <a:pt x="2409185" y="2827741"/>
                </a:cubicBezTo>
                <a:close/>
                <a:moveTo>
                  <a:pt x="1002281" y="611043"/>
                </a:moveTo>
                <a:cubicBezTo>
                  <a:pt x="750670" y="609438"/>
                  <a:pt x="653512" y="842662"/>
                  <a:pt x="657496" y="962954"/>
                </a:cubicBezTo>
                <a:cubicBezTo>
                  <a:pt x="661480" y="1083246"/>
                  <a:pt x="750669" y="1343144"/>
                  <a:pt x="1026187" y="1332796"/>
                </a:cubicBezTo>
                <a:cubicBezTo>
                  <a:pt x="1301705" y="1322448"/>
                  <a:pt x="1382253" y="1092872"/>
                  <a:pt x="1378269" y="972580"/>
                </a:cubicBezTo>
                <a:cubicBezTo>
                  <a:pt x="1374285" y="852288"/>
                  <a:pt x="1253892" y="612648"/>
                  <a:pt x="1002281" y="611043"/>
                </a:cubicBezTo>
                <a:close/>
                <a:moveTo>
                  <a:pt x="3313504" y="25228"/>
                </a:moveTo>
                <a:cubicBezTo>
                  <a:pt x="3829255" y="9186"/>
                  <a:pt x="4268004" y="31644"/>
                  <a:pt x="4783755" y="15602"/>
                </a:cubicBezTo>
                <a:cubicBezTo>
                  <a:pt x="4780548" y="798475"/>
                  <a:pt x="4806214" y="1157839"/>
                  <a:pt x="4754880" y="1728956"/>
                </a:cubicBezTo>
                <a:cubicBezTo>
                  <a:pt x="4697128" y="2236579"/>
                  <a:pt x="4271223" y="2499082"/>
                  <a:pt x="3863656" y="2548911"/>
                </a:cubicBezTo>
                <a:lnTo>
                  <a:pt x="2403208" y="2551619"/>
                </a:lnTo>
                <a:cubicBezTo>
                  <a:pt x="2403208" y="1993335"/>
                  <a:pt x="2403208" y="1632273"/>
                  <a:pt x="2409184" y="1026177"/>
                </a:cubicBezTo>
                <a:cubicBezTo>
                  <a:pt x="2421137" y="453755"/>
                  <a:pt x="2825132" y="63729"/>
                  <a:pt x="3313504" y="25228"/>
                </a:cubicBezTo>
                <a:close/>
                <a:moveTo>
                  <a:pt x="17929" y="0"/>
                </a:moveTo>
                <a:lnTo>
                  <a:pt x="1262025" y="7299"/>
                </a:lnTo>
                <a:cubicBezTo>
                  <a:pt x="1791834" y="-22583"/>
                  <a:pt x="2150790" y="545486"/>
                  <a:pt x="2131540" y="997915"/>
                </a:cubicBezTo>
                <a:cubicBezTo>
                  <a:pt x="2134748" y="2526549"/>
                  <a:pt x="2137957" y="3795301"/>
                  <a:pt x="2141165" y="5323935"/>
                </a:cubicBezTo>
                <a:lnTo>
                  <a:pt x="870145" y="5326263"/>
                </a:lnTo>
                <a:cubicBezTo>
                  <a:pt x="284598" y="5333561"/>
                  <a:pt x="0" y="4707424"/>
                  <a:pt x="0" y="4303121"/>
                </a:cubicBezTo>
                <a:cubicBezTo>
                  <a:pt x="5976" y="2868747"/>
                  <a:pt x="11953" y="1434374"/>
                  <a:pt x="179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5748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9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967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3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534EC4E-653F-44F8-91A4-8055E33ABF2E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7" name="Rak 6"/>
          <p:cNvCxnSpPr/>
          <p:nvPr userDrawn="1"/>
        </p:nvCxnSpPr>
        <p:spPr>
          <a:xfrm>
            <a:off x="838200" y="6229488"/>
            <a:ext cx="10538388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03" y="6301496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1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AMtOTOKekk&amp;list=RDzUKN2ju4GYk&amp;index=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omkunskapsstyrning.658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google.se/imgres?imgurl=https://barnkonventionensociologi.files.wordpress.com/2015/04/screenshot_2015-04-17-14-31-49-1.png&amp;imgrefurl=https://barnkonventionensociologi.wordpress.com/2015/04/17/delaktighet-i-aktiviteter-maste-oka-bland-ungdomar/&amp;docid=SFfcU3wmHWn0SM&amp;tbnid=NlJ82q6OZcCAxM:&amp;vet=1&amp;w=1080&amp;h=1080&amp;bih=1028&amp;biw=2048&amp;ved=0ahUKEwjQrN2LsMLWAhViCZoKHTWKDRwQMwgvKAowCg&amp;iact=c&amp;ictx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eam-work-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latshållare för bild 15">
            <a:extLst>
              <a:ext uri="{FF2B5EF4-FFF2-40B4-BE49-F238E27FC236}">
                <a16:creationId xmlns:a16="http://schemas.microsoft.com/office/drawing/2014/main" id="{8EA1E011-FEE6-41F8-BC2D-988DD7C19D2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6" r="20146"/>
          <a:stretch>
            <a:fillRect/>
          </a:stretch>
        </p:blipFill>
        <p:spPr>
          <a:xfrm>
            <a:off x="4198938" y="725488"/>
            <a:ext cx="3568700" cy="3984625"/>
          </a:xfr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8C090B0C-2749-4FBC-8422-4CF8114EB55F}"/>
              </a:ext>
            </a:extLst>
          </p:cNvPr>
          <p:cNvSpPr/>
          <p:nvPr/>
        </p:nvSpPr>
        <p:spPr>
          <a:xfrm>
            <a:off x="2935288" y="513249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sz="2000" dirty="0">
                <a:latin typeface="Brandon Grotesque Regular" panose="020B0503020203060202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sv-SE" sz="1600" b="1" kern="1400" spc="-50" dirty="0">
                <a:latin typeface="Brandon Grotesque Regular" panose="020B0503020203060202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WORKSHOP </a:t>
            </a:r>
          </a:p>
          <a:p>
            <a:pPr algn="ctr">
              <a:spcAft>
                <a:spcPts val="0"/>
              </a:spcAft>
            </a:pPr>
            <a:r>
              <a:rPr lang="sv-SE" sz="3200" b="1" kern="1400" spc="-50" dirty="0">
                <a:latin typeface="Brandon Grotesque Light" panose="020B0303020203060202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KUNSKAPSSTYRNING</a:t>
            </a:r>
            <a:r>
              <a:rPr lang="sv-SE" sz="3200" b="1" kern="1400" spc="-50" dirty="0">
                <a:latin typeface="Brandon Grotesque Regular" panose="020B0503020203060202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5400" kern="1400" spc="-50" dirty="0">
              <a:latin typeface="Brandon Grotesque Regular" panose="020B0503020203060202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sv-SE" b="1" kern="1400" spc="-50" dirty="0">
                <a:latin typeface="Brandon Grotesque Regular" panose="020B0503020203060202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Onsdag 24 mars, 2021 kl. 13:00 – 16:00</a:t>
            </a:r>
            <a:endParaRPr lang="sv-SE" sz="4000" kern="1400" spc="-50" dirty="0">
              <a:effectLst/>
              <a:latin typeface="Brandon Grotesque Regular" panose="020B0503020203060202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94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B856B5-D466-4F76-ABA1-45696105C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Region Kronobergs </a:t>
            </a:r>
            <a:br>
              <a:rPr lang="sv-SE" dirty="0"/>
            </a:br>
            <a:r>
              <a:rPr lang="sv-SE" dirty="0"/>
              <a:t>kunskaps-styrningsmodell för hälso- och sjukvård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ED2F7CC-8940-425F-900D-8505ACB63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v-SE" sz="3600" dirty="0"/>
          </a:p>
          <a:p>
            <a:r>
              <a:rPr lang="sv-SE" sz="3600" dirty="0"/>
              <a:t>En översyn genomförd och beslutad under 2020</a:t>
            </a:r>
          </a:p>
        </p:txBody>
      </p:sp>
    </p:spTree>
    <p:extLst>
      <p:ext uri="{BB962C8B-B14F-4D97-AF65-F5344CB8AC3E}">
        <p14:creationId xmlns:p14="http://schemas.microsoft.com/office/powerpoint/2010/main" val="429265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5062C9-A73A-4290-A836-7C063B7B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Syfte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43D911-37DB-4ED5-9750-344221A58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200" dirty="0"/>
              <a:t>Tydliggöra kopplingen mellan kunskapsorganisationen och linjeorganisationen samt mellan nationell - sjukvårdsregional - regional kunskapsorganisation.</a:t>
            </a:r>
          </a:p>
          <a:p>
            <a:endParaRPr lang="sv-SE" sz="3200" dirty="0"/>
          </a:p>
          <a:p>
            <a:r>
              <a:rPr lang="sv-SE" sz="3200" dirty="0"/>
              <a:t>Uppdatera kunskapsorganisationen för att effektivt stödja kunskapsbaserad, jämlik och resurseffektiv vård som är till nytta för patienter, närstående och för stolta medarbetare.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615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3FBAD3-6E13-4EA2-AE51-0F7D57597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Utgångspunkter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F50B8A-08FF-4C4C-9181-440FCEEF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92"/>
            <a:ext cx="10515600" cy="449807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Nationellt system för kunskapsstyrning där alla regioner sedan 2016 deltar i, stödjer och finansierar en sammanhållen och långsiktig struktur för kunskapsstyrning. </a:t>
            </a:r>
          </a:p>
          <a:p>
            <a:r>
              <a:rPr lang="sv-SE" dirty="0"/>
              <a:t>Regionens drygt 10-åriga erfarenhet av medicinska kommittén/läkemedelskommittén/medicinska grupper.</a:t>
            </a:r>
          </a:p>
          <a:p>
            <a:r>
              <a:rPr lang="sv-SE" dirty="0"/>
              <a:t>Regionens utvecklingsstrategi </a:t>
            </a:r>
            <a:r>
              <a:rPr lang="sv-SE" i="1" dirty="0"/>
              <a:t>Närmare Kronobergaren </a:t>
            </a:r>
            <a:r>
              <a:rPr lang="sv-SE" dirty="0"/>
              <a:t>som</a:t>
            </a:r>
            <a:r>
              <a:rPr lang="sv-SE" i="1" dirty="0"/>
              <a:t> </a:t>
            </a:r>
            <a:r>
              <a:rPr lang="sv-SE" dirty="0"/>
              <a:t>ställer krav på en väl sammanhållen kunskaps- och linjeorganisation där alla berörda enheter och funktioner stödjer de patientnära verksamheternas arbete och utveckling i enlighet med aktuellt kunskapsläge och tagna beslut. </a:t>
            </a:r>
          </a:p>
          <a:p>
            <a:r>
              <a:rPr lang="sv-SE" dirty="0"/>
              <a:t>Den pågående kraftsamlingen gällande FoUU.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359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F47F92-C4A8-4541-9E6B-E6A0D41C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Genomförande av översynen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91FF0-4327-4224-843C-0F7E61579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1"/>
            <a:ext cx="10515600" cy="439225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En kvalitativ tyngdpunkt med stöd av FoU Kronoberg  </a:t>
            </a:r>
          </a:p>
          <a:p>
            <a:r>
              <a:rPr lang="sv-SE" dirty="0"/>
              <a:t>50-tal intervjuer </a:t>
            </a:r>
          </a:p>
          <a:p>
            <a:r>
              <a:rPr lang="sv-SE" dirty="0"/>
              <a:t>Enkät till 142 personer i de medicinska grupperna</a:t>
            </a:r>
          </a:p>
          <a:p>
            <a:r>
              <a:rPr lang="sv-SE" dirty="0"/>
              <a:t>Dokumentgenomgång </a:t>
            </a:r>
          </a:p>
          <a:p>
            <a:r>
              <a:rPr lang="sv-SE" dirty="0"/>
              <a:t>Dialoger i MK/LK och arbetsutskott </a:t>
            </a:r>
          </a:p>
          <a:p>
            <a:r>
              <a:rPr lang="sv-SE" dirty="0"/>
              <a:t>Dialoger runt specifika frågor</a:t>
            </a:r>
          </a:p>
          <a:p>
            <a:r>
              <a:rPr lang="sv-SE" dirty="0"/>
              <a:t>Omvärldsbevakning på nationell och sjukvårdsregional nivå</a:t>
            </a:r>
          </a:p>
          <a:p>
            <a:r>
              <a:rPr lang="sv-SE" dirty="0"/>
              <a:t>Rapport och beslut i hälso- och sjukvårdens ledningsgrupp september 2020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3008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6FA5CB-0D02-4279-898C-A31AB8FF2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Kunskapsstyrningsmodellens </a:t>
            </a:r>
            <a:br>
              <a:rPr lang="sv-SE" dirty="0"/>
            </a:br>
            <a:r>
              <a:rPr lang="sv-SE" dirty="0"/>
              <a:t>fem delar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9AE101-9AD1-4F71-9105-8C0CED1EA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sv-SE" dirty="0"/>
          </a:p>
          <a:p>
            <a:pPr lvl="0"/>
            <a:r>
              <a:rPr lang="sv-SE" sz="3200" dirty="0"/>
              <a:t>En kommunicerbar kunskapsstyrningsmodell.</a:t>
            </a:r>
          </a:p>
          <a:p>
            <a:pPr lvl="0"/>
            <a:r>
              <a:rPr lang="sv-SE" sz="3200" dirty="0"/>
              <a:t>En sammanhållen struktur för besluts-, lednings- och genomförandeprocess gällande hälso- och sjukvårdens kunskapsfrågor.</a:t>
            </a:r>
          </a:p>
          <a:p>
            <a:pPr lvl="0"/>
            <a:r>
              <a:rPr lang="sv-SE" sz="3200" dirty="0"/>
              <a:t>En uppdaterad struktur gällande medicinska kommittén inkluderande läkemedelskommittén.</a:t>
            </a:r>
          </a:p>
          <a:p>
            <a:pPr lvl="0"/>
            <a:r>
              <a:rPr lang="sv-SE" sz="3200" dirty="0"/>
              <a:t>En samverkande kunskapsorganisation.</a:t>
            </a:r>
          </a:p>
          <a:p>
            <a:pPr lvl="0"/>
            <a:r>
              <a:rPr lang="sv-SE" sz="3200" dirty="0"/>
              <a:t>Ett ändamålsenligt kunskapsstöd.</a:t>
            </a:r>
          </a:p>
          <a:p>
            <a:endParaRPr lang="sv-SE" sz="32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7275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0A0DF6-8985-4402-B643-4126AA3CB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Uppdrag medicinska grupper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A2F104-9153-443A-A39F-AA0D70053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496"/>
            <a:ext cx="10515600" cy="4704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Organisation</a:t>
            </a:r>
            <a:endParaRPr lang="sv-SE" dirty="0"/>
          </a:p>
          <a:p>
            <a:r>
              <a:rPr lang="sv-SE" dirty="0"/>
              <a:t>De medicinska grupperna är organiserade efter organsystem eller patientgrupp och ska så långt som möjligt avspegla organisationen i de regionala (RPO) och nationella (NPO) programområdena. Läkemedelsrådet utgör en medicinsk grupp med ett beredande uppdrag till läkemedelskommittén.</a:t>
            </a:r>
          </a:p>
          <a:p>
            <a:endParaRPr lang="sv-SE" dirty="0"/>
          </a:p>
          <a:p>
            <a:r>
              <a:rPr lang="sv-SE" dirty="0"/>
              <a:t>Vid behov kan lokala medicinska arbetsgrupper (LAG) bildas. Respektive medicinsk grupp värderar behovet av en arbetsgrupp och förankrar detta med MK/LK som fattar beslut om uppdraget, vilket bör vara tidsbestämt.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280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1CD3F3-5550-4D2C-9034-3BB96D061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2" y="821635"/>
            <a:ext cx="10479157" cy="5160876"/>
          </a:xfrm>
        </p:spPr>
        <p:txBody>
          <a:bodyPr/>
          <a:lstStyle/>
          <a:p>
            <a:pPr marL="0" indent="0">
              <a:buNone/>
            </a:pPr>
            <a:r>
              <a:rPr lang="sv-SE" sz="3200" b="1" dirty="0"/>
              <a:t>Ordförande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z="3200" dirty="0"/>
              <a:t>Ordförande utses av hälso- och sjukvårdsdirektören i samråd med hälso- och sjukvårdens ledningsgrupp samt respektive VO-chef och berörd verksamhetschef. </a:t>
            </a:r>
          </a:p>
          <a:p>
            <a:endParaRPr lang="sv-SE" sz="3200" dirty="0"/>
          </a:p>
          <a:p>
            <a:r>
              <a:rPr lang="sv-SE" sz="3200" dirty="0"/>
              <a:t>Ordförande ska av respektive verksamhet ges möjlighet att genomföra sitt uppdrag samt </a:t>
            </a:r>
            <a:r>
              <a:rPr lang="sv-SE" sz="3200" b="1" dirty="0"/>
              <a:t>vid minst ett tillfälle per år bjudas in till berörd ledningsgrupp för dialog om aktuella frågor</a:t>
            </a:r>
            <a:r>
              <a:rPr lang="sv-SE" sz="3200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1875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591389-C03E-42D3-B77A-42DD0B70C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1" y="609600"/>
            <a:ext cx="10495721" cy="5526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3200" b="1" dirty="0"/>
              <a:t>Gruppmedlemmar </a:t>
            </a:r>
          </a:p>
          <a:p>
            <a:r>
              <a:rPr lang="sv-SE" sz="3200" dirty="0"/>
              <a:t>Medlemmar i medicinska grupper och lokala medicinska arbetsgrupper utses av hälso- och sjukvårdsdirektören i samråd med hälso- och sjukvårdens ledningsgrupp, med utgångspunkt i rekommendationer från MK/LK. Rekommendationerna är avstämda med respektive VO-chef i samråd med berörd verksamhetschef.</a:t>
            </a:r>
          </a:p>
          <a:p>
            <a:r>
              <a:rPr lang="sv-SE" sz="3200" dirty="0"/>
              <a:t>De medicinska grupperna är tvärprofessionellt sammansatta och representerar hela vårdkedjan inom gruppens ämnesområde. Gruppmedlemmarna har specialistkompetens inom respektive profession, men ingen chefsbefattning. </a:t>
            </a:r>
          </a:p>
          <a:p>
            <a:r>
              <a:rPr lang="sv-SE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4244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0196A3-1F98-40D0-9039-182FFFD4F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09" y="397566"/>
            <a:ext cx="10691191" cy="5584946"/>
          </a:xfrm>
        </p:spPr>
        <p:txBody>
          <a:bodyPr>
            <a:normAutofit lnSpcReduction="10000"/>
          </a:bodyPr>
          <a:lstStyle/>
          <a:p>
            <a:r>
              <a:rPr lang="sv-SE" sz="3200" dirty="0"/>
              <a:t>I de grupper som hanterar läkemedelsfrågor ingår en apotekare. </a:t>
            </a:r>
          </a:p>
          <a:p>
            <a:r>
              <a:rPr lang="sv-SE" sz="3200" dirty="0"/>
              <a:t>Alla grupper har en specialist i allmänmedicin samt en disputerad medlem med specialistkunskap inom det aktuella området och en koppling till kliniskt arbete. De grupper som hanterar frågor som berör kommunal hälso- och sjukvård har en eller flera representanter från länets kommuner.</a:t>
            </a:r>
          </a:p>
          <a:p>
            <a:r>
              <a:rPr lang="sv-SE" sz="3200" dirty="0"/>
              <a:t>Kommunrepresentanter utses i samråd med Ledningsgruppen för samordning av länets hälso- och sjukvård och socialtjänst.</a:t>
            </a:r>
          </a:p>
          <a:p>
            <a:r>
              <a:rPr lang="sv-SE" sz="3200" dirty="0"/>
              <a:t> Alla grupper kan, utifrån aktuella frågor, knyta en eller flera patient- och närståenderepresentanter till arbetet.</a:t>
            </a:r>
          </a:p>
          <a:p>
            <a:endParaRPr lang="sv-SE" sz="32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203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1CD3F3-5550-4D2C-9034-3BB96D061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2" y="821635"/>
            <a:ext cx="10479157" cy="51608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3500" b="1" dirty="0"/>
              <a:t>Arbetsuppgifter</a:t>
            </a:r>
          </a:p>
          <a:p>
            <a:r>
              <a:rPr lang="sv-SE" sz="3500" dirty="0"/>
              <a:t>Följa kunskapsutvecklingen inom respektive ämnesområde och stödja evidensbaserad och jämlik vård</a:t>
            </a:r>
            <a:r>
              <a:rPr lang="sv-SE" sz="3000" dirty="0"/>
              <a:t>:</a:t>
            </a:r>
          </a:p>
          <a:p>
            <a:pPr lvl="1"/>
            <a:r>
              <a:rPr lang="sv-SE" sz="3000" dirty="0"/>
              <a:t>Bevaka nya kunskapsöversikter, riktlinjer, vårdprogram. Belysa vad som är nytt samt vad detta innebär för Region Kronoberg. </a:t>
            </a:r>
          </a:p>
          <a:p>
            <a:pPr lvl="1"/>
            <a:r>
              <a:rPr lang="sv-SE" sz="3000" dirty="0"/>
              <a:t>Utgöra en länk mellan berörd medicinsk grupp och respektive sjukvårdsregionalt och nationellt programområde</a:t>
            </a:r>
          </a:p>
          <a:p>
            <a:pPr lvl="1"/>
            <a:r>
              <a:rPr lang="sv-SE" sz="3000" dirty="0"/>
              <a:t>Värdera behov av lokala medicinska riktlinjer och, där det finns behov, utarbeta dessa. </a:t>
            </a:r>
          </a:p>
          <a:p>
            <a:pPr lvl="1"/>
            <a:r>
              <a:rPr lang="sv-SE" sz="3000" dirty="0"/>
              <a:t>I samverkan inom kunskapsorganisationen bistå med kunskap i verksamheternas implementeringsarbete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43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6051322-445D-49C0-BB46-A4600BD2962F}"/>
              </a:ext>
            </a:extLst>
          </p:cNvPr>
          <p:cNvSpPr/>
          <p:nvPr/>
        </p:nvSpPr>
        <p:spPr>
          <a:xfrm>
            <a:off x="0" y="1205345"/>
            <a:ext cx="12192000" cy="1676400"/>
          </a:xfrm>
          <a:prstGeom prst="rect">
            <a:avLst/>
          </a:prstGeom>
          <a:solidFill>
            <a:srgbClr val="83B81A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93429"/>
            <a:ext cx="10515600" cy="1325563"/>
          </a:xfrm>
        </p:spPr>
        <p:txBody>
          <a:bodyPr/>
          <a:lstStyle/>
          <a:p>
            <a:r>
              <a:rPr lang="sv-SE" dirty="0"/>
              <a:t>Program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330036"/>
            <a:ext cx="10515600" cy="467175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v-SE" b="1" dirty="0"/>
              <a:t>Kl. 13.00 </a:t>
            </a:r>
            <a:r>
              <a:rPr lang="sv-SE" dirty="0"/>
              <a:t>	</a:t>
            </a:r>
          </a:p>
          <a:p>
            <a:r>
              <a:rPr lang="sv-SE" dirty="0"/>
              <a:t>Inledning, Stephan Quittenbaum</a:t>
            </a:r>
          </a:p>
          <a:p>
            <a:pPr marL="0" indent="0">
              <a:buNone/>
            </a:pPr>
            <a:r>
              <a:rPr lang="sv-SE" i="1" dirty="0"/>
              <a:t>Kunskapsstyrning på mikro-, makro- och </a:t>
            </a:r>
            <a:r>
              <a:rPr lang="sv-SE" i="1" dirty="0" err="1"/>
              <a:t>mesonivå</a:t>
            </a:r>
            <a:r>
              <a:rPr lang="sv-SE" i="1" dirty="0"/>
              <a:t> </a:t>
            </a:r>
          </a:p>
          <a:p>
            <a:pPr marL="0" indent="0">
              <a:buNone/>
            </a:pPr>
            <a:r>
              <a:rPr lang="sv-SE" i="1" dirty="0"/>
              <a:t>”Tillsammans gör vi varandra framgångsrika”</a:t>
            </a:r>
          </a:p>
          <a:p>
            <a:r>
              <a:rPr lang="sv-SE" dirty="0"/>
              <a:t>Diskussion i break-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rooms</a:t>
            </a:r>
            <a:r>
              <a:rPr lang="sv-SE" dirty="0"/>
              <a:t> </a:t>
            </a:r>
          </a:p>
          <a:p>
            <a:pPr marL="0" indent="0">
              <a:buNone/>
            </a:pPr>
            <a:r>
              <a:rPr lang="sv-SE" b="1" dirty="0"/>
              <a:t>Kl. 13.55</a:t>
            </a:r>
            <a:r>
              <a:rPr lang="sv-SE" dirty="0"/>
              <a:t>	Paus </a:t>
            </a:r>
          </a:p>
          <a:p>
            <a:pPr marL="0" indent="0">
              <a:buNone/>
            </a:pPr>
            <a:r>
              <a:rPr lang="sv-SE" b="1" dirty="0"/>
              <a:t>Kl. 14.00</a:t>
            </a:r>
            <a:r>
              <a:rPr lang="sv-SE" dirty="0"/>
              <a:t>	</a:t>
            </a:r>
          </a:p>
          <a:p>
            <a:r>
              <a:rPr lang="sv-SE" dirty="0"/>
              <a:t>Resultat av utredningen om kunskapsstyrning i Region Kronoberg, Ingeborg Franzén/Sandra Stern/Sara </a:t>
            </a:r>
            <a:r>
              <a:rPr lang="sv-SE" dirty="0" err="1"/>
              <a:t>Maripuu</a:t>
            </a:r>
            <a:endParaRPr lang="sv-SE" dirty="0"/>
          </a:p>
          <a:p>
            <a:r>
              <a:rPr lang="sv-SE" dirty="0"/>
              <a:t>Diskussion i break-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rooms</a:t>
            </a:r>
            <a:r>
              <a:rPr lang="sv-SE" dirty="0"/>
              <a:t> </a:t>
            </a:r>
          </a:p>
          <a:p>
            <a:r>
              <a:rPr lang="sv-SE" dirty="0"/>
              <a:t>Presentation i storgrupp utifrån gruppdiskussioner, ca 2–3 grupper</a:t>
            </a:r>
          </a:p>
          <a:p>
            <a:pPr marL="0" indent="0">
              <a:buNone/>
            </a:pPr>
            <a:r>
              <a:rPr lang="sv-SE" b="1" dirty="0"/>
              <a:t>Kl. 14.45</a:t>
            </a:r>
            <a:r>
              <a:rPr lang="sv-SE" dirty="0"/>
              <a:t>	Paus </a:t>
            </a:r>
          </a:p>
          <a:p>
            <a:pPr marL="0" indent="0">
              <a:buNone/>
            </a:pPr>
            <a:r>
              <a:rPr lang="sv-SE" b="1" dirty="0"/>
              <a:t>Kl. 15.00	</a:t>
            </a:r>
          </a:p>
          <a:p>
            <a:r>
              <a:rPr lang="sv-SE" dirty="0"/>
              <a:t>”Översikt av Nationellt system för kunskapsstyrning”, Christer Lindblad, Södra Sjukvårdsregionens kansli</a:t>
            </a:r>
          </a:p>
          <a:p>
            <a:r>
              <a:rPr lang="sv-SE" dirty="0"/>
              <a:t>”RPO hjärt- och kärlsjukdomar”, Olle Bergström</a:t>
            </a:r>
          </a:p>
          <a:p>
            <a:r>
              <a:rPr lang="sv-SE" dirty="0"/>
              <a:t>”Programområde tandvård – NPO och RPO – börjar bli en aktör som räknas i tandvårds Sverige”, Gunnel Håkansson</a:t>
            </a:r>
          </a:p>
          <a:p>
            <a:pPr marL="0" indent="0">
              <a:buNone/>
            </a:pPr>
            <a:r>
              <a:rPr lang="sv-SE" b="1" dirty="0"/>
              <a:t>Kl. 15.45	</a:t>
            </a:r>
          </a:p>
          <a:p>
            <a:r>
              <a:rPr lang="sv-SE" dirty="0"/>
              <a:t>Summering och avslutning, Stephan Quittenbaum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8998003-99B8-4699-B9F5-00AB8CF278B8}"/>
              </a:ext>
            </a:extLst>
          </p:cNvPr>
          <p:cNvSpPr/>
          <p:nvPr/>
        </p:nvSpPr>
        <p:spPr>
          <a:xfrm>
            <a:off x="0" y="2881745"/>
            <a:ext cx="12192000" cy="1325563"/>
          </a:xfrm>
          <a:prstGeom prst="rect">
            <a:avLst/>
          </a:prstGeom>
          <a:solidFill>
            <a:schemeClr val="accent2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12BDE18-0A64-49D6-97F8-C7301EF135C5}"/>
              </a:ext>
            </a:extLst>
          </p:cNvPr>
          <p:cNvSpPr/>
          <p:nvPr/>
        </p:nvSpPr>
        <p:spPr>
          <a:xfrm>
            <a:off x="0" y="4207308"/>
            <a:ext cx="12192000" cy="1676400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6754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49B713-88D7-438F-A3A5-2065C5586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371061"/>
            <a:ext cx="10571922" cy="56114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sz="3200" dirty="0"/>
              <a:t>Bistå med kunskap </a:t>
            </a:r>
          </a:p>
          <a:p>
            <a:pPr lvl="1"/>
            <a:r>
              <a:rPr lang="sv-SE" sz="2800" dirty="0"/>
              <a:t>gällande prioriteringar inom ämnesområdet. </a:t>
            </a:r>
          </a:p>
          <a:p>
            <a:pPr lvl="1"/>
            <a:r>
              <a:rPr lang="sv-SE" sz="2800" dirty="0"/>
              <a:t>i arbetet med att kartlägga och utveckla vårdprocesser inom ämnesområdet.</a:t>
            </a:r>
          </a:p>
          <a:p>
            <a:pPr lvl="1"/>
            <a:r>
              <a:rPr lang="sv-SE" sz="2800" dirty="0"/>
              <a:t>inom ämnesområdet i arbetet med vårdöverenskommelser mellan primärvården och sjukhusverksamheterna.</a:t>
            </a:r>
          </a:p>
          <a:p>
            <a:pPr lvl="1"/>
            <a:r>
              <a:rPr lang="sv-SE" sz="2800" dirty="0"/>
              <a:t>i översyn av utbildningsbehov samt definiera och prioritera utbildningsinsatser inom ämnesområdet.</a:t>
            </a:r>
          </a:p>
          <a:p>
            <a:pPr lvl="1"/>
            <a:r>
              <a:rPr lang="sv-SE" sz="2800" dirty="0"/>
              <a:t>vid framtagande av underlag om den väntade medicinska utvecklingen inom ämnesområdet, för regionens planering.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7181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8A48ED-1645-423E-A307-1774F359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148" y="715617"/>
            <a:ext cx="10452652" cy="5266894"/>
          </a:xfrm>
        </p:spPr>
        <p:txBody>
          <a:bodyPr>
            <a:normAutofit lnSpcReduction="10000"/>
          </a:bodyPr>
          <a:lstStyle/>
          <a:p>
            <a:endParaRPr lang="sv-SE" dirty="0"/>
          </a:p>
          <a:p>
            <a:r>
              <a:rPr lang="sv-SE" sz="3200" dirty="0"/>
              <a:t>Upprätta förslag till terapirekommendationer för läkemedel.</a:t>
            </a:r>
          </a:p>
          <a:p>
            <a:r>
              <a:rPr lang="sv-SE" sz="3200" dirty="0"/>
              <a:t>Ge förslag på övergripande medicinska indikatorer och övriga kvalitetsindikatorer inom respektive ämnesområde som bör användas för uppföljning i regionen.</a:t>
            </a:r>
          </a:p>
          <a:p>
            <a:pPr lvl="0"/>
            <a:r>
              <a:rPr lang="sv-SE" sz="3200" dirty="0"/>
              <a:t>Samverka med representanter från hälso- och sjukvården i länets kommuner.</a:t>
            </a:r>
          </a:p>
          <a:p>
            <a:pPr lvl="0"/>
            <a:r>
              <a:rPr lang="sv-SE" sz="3200" dirty="0"/>
              <a:t>Samverka med representanter från patient- och närståendegrupper med utgångspunkt i dialog med MK/LK.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1462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Handlingsplan 2021 för Region Kronobergs kunskapsstyrningsmodell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6164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Process för representanter till MK-strukturen</a:t>
            </a:r>
          </a:p>
          <a:p>
            <a:r>
              <a:rPr lang="sv-SE" dirty="0"/>
              <a:t>Stärka kopplingen mellan de medicinska grupperna och berörda ledningsgrupper</a:t>
            </a:r>
          </a:p>
          <a:p>
            <a:r>
              <a:rPr lang="sv-SE" dirty="0"/>
              <a:t>Workshop MK strukturen</a:t>
            </a:r>
          </a:p>
          <a:p>
            <a:r>
              <a:rPr lang="sv-SE" dirty="0"/>
              <a:t>Kommunikationsinsatser</a:t>
            </a:r>
          </a:p>
          <a:p>
            <a:r>
              <a:rPr lang="sv-SE" dirty="0"/>
              <a:t>Förstudie kunskapsstöd</a:t>
            </a:r>
          </a:p>
          <a:p>
            <a:r>
              <a:rPr lang="sv-SE" dirty="0"/>
              <a:t>Kunskapsorganisationens roll i regionens övergripande ledningsprocess samt i hälso- och sjukvårdens processbeskrivningar </a:t>
            </a:r>
          </a:p>
          <a:p>
            <a:r>
              <a:rPr lang="sv-SE" dirty="0"/>
              <a:t>Struktur för samverkansgrupper</a:t>
            </a:r>
          </a:p>
          <a:p>
            <a:r>
              <a:rPr lang="sv-SE" dirty="0"/>
              <a:t>Årlig verksamhetsrapport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5398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FFDC94-ABDA-4E1E-8C15-210F7267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26" y="325373"/>
            <a:ext cx="9975574" cy="1325563"/>
          </a:xfrm>
        </p:spPr>
        <p:txBody>
          <a:bodyPr/>
          <a:lstStyle/>
          <a:p>
            <a:r>
              <a:rPr lang="sv-SE" dirty="0">
                <a:solidFill>
                  <a:schemeClr val="accent6"/>
                </a:solidFill>
              </a:rPr>
              <a:t>Kronoberg i NSG/RSG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BF656F-DCC7-47BE-B22F-FF403916489B}"/>
              </a:ext>
            </a:extLst>
          </p:cNvPr>
          <p:cNvGraphicFramePr/>
          <p:nvPr>
            <p:extLst/>
          </p:nvPr>
        </p:nvGraphicFramePr>
        <p:xfrm>
          <a:off x="1232452" y="3220278"/>
          <a:ext cx="8733514" cy="291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p 3">
            <a:extLst>
              <a:ext uri="{FF2B5EF4-FFF2-40B4-BE49-F238E27FC236}">
                <a16:creationId xmlns:a16="http://schemas.microsoft.com/office/drawing/2014/main" id="{BED4AEA1-71E5-4AE7-9130-EF5A0CC4F423}"/>
              </a:ext>
            </a:extLst>
          </p:cNvPr>
          <p:cNvGrpSpPr/>
          <p:nvPr/>
        </p:nvGrpSpPr>
        <p:grpSpPr>
          <a:xfrm>
            <a:off x="8309101" y="1300834"/>
            <a:ext cx="1656865" cy="1882196"/>
            <a:chOff x="3227478" y="-796288"/>
            <a:chExt cx="1682634" cy="3209603"/>
          </a:xfrm>
        </p:grpSpPr>
        <p:sp>
          <p:nvSpPr>
            <p:cNvPr id="6" name="Rektangel: rundade hörn 5">
              <a:extLst>
                <a:ext uri="{FF2B5EF4-FFF2-40B4-BE49-F238E27FC236}">
                  <a16:creationId xmlns:a16="http://schemas.microsoft.com/office/drawing/2014/main" id="{D100CA6E-D69F-41D6-B6C4-B97EEB72AB6B}"/>
                </a:ext>
              </a:extLst>
            </p:cNvPr>
            <p:cNvSpPr/>
            <p:nvPr/>
          </p:nvSpPr>
          <p:spPr>
            <a:xfrm>
              <a:off x="3227479" y="-796288"/>
              <a:ext cx="1682633" cy="3209603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ktangel: rundade hörn 4">
              <a:extLst>
                <a:ext uri="{FF2B5EF4-FFF2-40B4-BE49-F238E27FC236}">
                  <a16:creationId xmlns:a16="http://schemas.microsoft.com/office/drawing/2014/main" id="{AC5CF37C-44E9-47F9-A9E2-6CAEA1CBCD4A}"/>
                </a:ext>
              </a:extLst>
            </p:cNvPr>
            <p:cNvSpPr txBox="1"/>
            <p:nvPr/>
          </p:nvSpPr>
          <p:spPr>
            <a:xfrm>
              <a:off x="3227478" y="-574936"/>
              <a:ext cx="1682633" cy="9628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600" dirty="0"/>
                <a:t>NSG Uppföljning och analys</a:t>
              </a:r>
              <a:endParaRPr lang="sv-SE" sz="1600" kern="1200" dirty="0"/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A9B3C95-0B7E-4135-9774-C0C6AF7B5D8F}"/>
              </a:ext>
            </a:extLst>
          </p:cNvPr>
          <p:cNvGrpSpPr/>
          <p:nvPr/>
        </p:nvGrpSpPr>
        <p:grpSpPr>
          <a:xfrm>
            <a:off x="8474085" y="2200229"/>
            <a:ext cx="1346106" cy="879833"/>
            <a:chOff x="7236838" y="773303"/>
            <a:chExt cx="1346106" cy="879833"/>
          </a:xfrm>
        </p:grpSpPr>
        <p:sp>
          <p:nvSpPr>
            <p:cNvPr id="9" name="Rektangel: rundade hörn 8">
              <a:extLst>
                <a:ext uri="{FF2B5EF4-FFF2-40B4-BE49-F238E27FC236}">
                  <a16:creationId xmlns:a16="http://schemas.microsoft.com/office/drawing/2014/main" id="{282C96D3-B677-4C53-887A-F5BE713C1733}"/>
                </a:ext>
              </a:extLst>
            </p:cNvPr>
            <p:cNvSpPr/>
            <p:nvPr/>
          </p:nvSpPr>
          <p:spPr>
            <a:xfrm>
              <a:off x="7236838" y="773303"/>
              <a:ext cx="1346106" cy="8798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ktangel: rundade hörn 4">
              <a:extLst>
                <a:ext uri="{FF2B5EF4-FFF2-40B4-BE49-F238E27FC236}">
                  <a16:creationId xmlns:a16="http://schemas.microsoft.com/office/drawing/2014/main" id="{117F5982-0525-42E8-B650-F4E39129E9D9}"/>
                </a:ext>
              </a:extLst>
            </p:cNvPr>
            <p:cNvSpPr txBox="1"/>
            <p:nvPr/>
          </p:nvSpPr>
          <p:spPr>
            <a:xfrm>
              <a:off x="7265886" y="799073"/>
              <a:ext cx="1294568" cy="828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36195" rIns="48260" bIns="3619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kern="1200" dirty="0"/>
                <a:t>Sandra Stern</a:t>
              </a:r>
            </a:p>
          </p:txBody>
        </p:sp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07D9E831-CCC2-4D12-AE83-ACEC70C777D4}"/>
              </a:ext>
            </a:extLst>
          </p:cNvPr>
          <p:cNvGrpSpPr/>
          <p:nvPr/>
        </p:nvGrpSpPr>
        <p:grpSpPr>
          <a:xfrm>
            <a:off x="4757892" y="1282210"/>
            <a:ext cx="1682633" cy="1900820"/>
            <a:chOff x="3622457" y="0"/>
            <a:chExt cx="1682633" cy="2918055"/>
          </a:xfrm>
        </p:grpSpPr>
        <p:sp>
          <p:nvSpPr>
            <p:cNvPr id="12" name="Rektangel: rundade hörn 11">
              <a:extLst>
                <a:ext uri="{FF2B5EF4-FFF2-40B4-BE49-F238E27FC236}">
                  <a16:creationId xmlns:a16="http://schemas.microsoft.com/office/drawing/2014/main" id="{5CEB4AB6-C9EE-4CF1-9706-2F2CC0C83022}"/>
                </a:ext>
              </a:extLst>
            </p:cNvPr>
            <p:cNvSpPr/>
            <p:nvPr/>
          </p:nvSpPr>
          <p:spPr>
            <a:xfrm>
              <a:off x="3622457" y="0"/>
              <a:ext cx="1682633" cy="291805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ktangel: rundade hörn 4">
              <a:extLst>
                <a:ext uri="{FF2B5EF4-FFF2-40B4-BE49-F238E27FC236}">
                  <a16:creationId xmlns:a16="http://schemas.microsoft.com/office/drawing/2014/main" id="{239C8B99-7176-4CD8-85BA-B1B1D3A01D8C}"/>
                </a:ext>
              </a:extLst>
            </p:cNvPr>
            <p:cNvSpPr txBox="1"/>
            <p:nvPr/>
          </p:nvSpPr>
          <p:spPr>
            <a:xfrm>
              <a:off x="3622457" y="0"/>
              <a:ext cx="1682633" cy="875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sz="1600" dirty="0"/>
                <a:t>NSG</a:t>
              </a:r>
              <a:r>
                <a:rPr lang="sv-SE" sz="1600" kern="1200" dirty="0"/>
                <a:t> Patientsäkerhet</a:t>
              </a:r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ABA49B32-72B4-4C01-B1A0-3EF6BFCA47B6}"/>
              </a:ext>
            </a:extLst>
          </p:cNvPr>
          <p:cNvGrpSpPr/>
          <p:nvPr/>
        </p:nvGrpSpPr>
        <p:grpSpPr>
          <a:xfrm>
            <a:off x="4933701" y="2167856"/>
            <a:ext cx="1346106" cy="879833"/>
            <a:chOff x="3790720" y="876271"/>
            <a:chExt cx="1346106" cy="879833"/>
          </a:xfrm>
        </p:grpSpPr>
        <p:sp>
          <p:nvSpPr>
            <p:cNvPr id="15" name="Rektangel: rundade hörn 14">
              <a:extLst>
                <a:ext uri="{FF2B5EF4-FFF2-40B4-BE49-F238E27FC236}">
                  <a16:creationId xmlns:a16="http://schemas.microsoft.com/office/drawing/2014/main" id="{B43B6357-2489-4150-BF22-E1D7FCBD0708}"/>
                </a:ext>
              </a:extLst>
            </p:cNvPr>
            <p:cNvSpPr/>
            <p:nvPr/>
          </p:nvSpPr>
          <p:spPr>
            <a:xfrm>
              <a:off x="3790720" y="876271"/>
              <a:ext cx="1346106" cy="8798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ktangel: rundade hörn 4">
              <a:extLst>
                <a:ext uri="{FF2B5EF4-FFF2-40B4-BE49-F238E27FC236}">
                  <a16:creationId xmlns:a16="http://schemas.microsoft.com/office/drawing/2014/main" id="{2487DA1C-96F3-43AC-8441-63A15C93F8F6}"/>
                </a:ext>
              </a:extLst>
            </p:cNvPr>
            <p:cNvSpPr txBox="1"/>
            <p:nvPr/>
          </p:nvSpPr>
          <p:spPr>
            <a:xfrm>
              <a:off x="3791915" y="876271"/>
              <a:ext cx="1294568" cy="828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36195" rIns="48260" bIns="3619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kern="1200" dirty="0"/>
                <a:t>Pär Lindgren</a:t>
              </a:r>
            </a:p>
          </p:txBody>
        </p:sp>
      </p:grp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4E9A94B1-1C1D-4CDA-8E25-4BECE5A490ED}"/>
              </a:ext>
            </a:extLst>
          </p:cNvPr>
          <p:cNvSpPr/>
          <p:nvPr/>
        </p:nvSpPr>
        <p:spPr>
          <a:xfrm>
            <a:off x="10156717" y="1291522"/>
            <a:ext cx="1514369" cy="188219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ktangel: rundade hörn 4">
            <a:extLst>
              <a:ext uri="{FF2B5EF4-FFF2-40B4-BE49-F238E27FC236}">
                <a16:creationId xmlns:a16="http://schemas.microsoft.com/office/drawing/2014/main" id="{41305579-6425-41A7-AC4A-70CF75EDDBF0}"/>
              </a:ext>
            </a:extLst>
          </p:cNvPr>
          <p:cNvSpPr txBox="1"/>
          <p:nvPr/>
        </p:nvSpPr>
        <p:spPr>
          <a:xfrm>
            <a:off x="10072584" y="1477167"/>
            <a:ext cx="1682633" cy="5646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v-SE" sz="1600" dirty="0"/>
              <a:t>NSG Strukturerad vårdinformation</a:t>
            </a:r>
            <a:endParaRPr lang="sv-SE" sz="1600" kern="1200" dirty="0"/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26370D07-AA18-4A91-BEE7-1B984E71559A}"/>
              </a:ext>
            </a:extLst>
          </p:cNvPr>
          <p:cNvGrpSpPr/>
          <p:nvPr/>
        </p:nvGrpSpPr>
        <p:grpSpPr>
          <a:xfrm>
            <a:off x="10240848" y="2167855"/>
            <a:ext cx="1346106" cy="879833"/>
            <a:chOff x="7236838" y="773303"/>
            <a:chExt cx="1346106" cy="879833"/>
          </a:xfrm>
        </p:grpSpPr>
        <p:sp>
          <p:nvSpPr>
            <p:cNvPr id="20" name="Rektangel: rundade hörn 19">
              <a:extLst>
                <a:ext uri="{FF2B5EF4-FFF2-40B4-BE49-F238E27FC236}">
                  <a16:creationId xmlns:a16="http://schemas.microsoft.com/office/drawing/2014/main" id="{D7AD57AA-9D5C-4AEA-BAB3-2E9D4AC5BB3E}"/>
                </a:ext>
              </a:extLst>
            </p:cNvPr>
            <p:cNvSpPr/>
            <p:nvPr/>
          </p:nvSpPr>
          <p:spPr>
            <a:xfrm>
              <a:off x="7236838" y="773303"/>
              <a:ext cx="1346106" cy="8798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ktangel: rundade hörn 4">
              <a:extLst>
                <a:ext uri="{FF2B5EF4-FFF2-40B4-BE49-F238E27FC236}">
                  <a16:creationId xmlns:a16="http://schemas.microsoft.com/office/drawing/2014/main" id="{DF499D59-023D-4BBA-A4EE-206CAB1014D6}"/>
                </a:ext>
              </a:extLst>
            </p:cNvPr>
            <p:cNvSpPr txBox="1"/>
            <p:nvPr/>
          </p:nvSpPr>
          <p:spPr>
            <a:xfrm>
              <a:off x="7265886" y="799073"/>
              <a:ext cx="1294568" cy="828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260" tIns="36195" rIns="48260" bIns="3619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v-SE" dirty="0" err="1"/>
                <a:t>Mitko</a:t>
              </a:r>
              <a:r>
                <a:rPr lang="sv-SE" dirty="0"/>
                <a:t> </a:t>
              </a:r>
              <a:r>
                <a:rPr lang="sv-SE" dirty="0" err="1"/>
                <a:t>Capanov</a:t>
              </a:r>
              <a:endParaRPr lang="sv-SE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92561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tbubbla: oval 3">
            <a:extLst>
              <a:ext uri="{FF2B5EF4-FFF2-40B4-BE49-F238E27FC236}">
                <a16:creationId xmlns:a16="http://schemas.microsoft.com/office/drawing/2014/main" id="{33200A95-378B-4C69-9627-BC5A2DCA42CE}"/>
              </a:ext>
            </a:extLst>
          </p:cNvPr>
          <p:cNvSpPr/>
          <p:nvPr/>
        </p:nvSpPr>
        <p:spPr>
          <a:xfrm>
            <a:off x="1855304" y="450283"/>
            <a:ext cx="7633251" cy="214714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477DAAD-AC09-4F86-B02F-8E0074876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817" y="861072"/>
            <a:ext cx="5522844" cy="1325563"/>
          </a:xfrm>
        </p:spPr>
        <p:txBody>
          <a:bodyPr/>
          <a:lstStyle/>
          <a:p>
            <a:r>
              <a:rPr lang="sv-SE" dirty="0"/>
              <a:t>Diskussionsfråga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B3CB30-9DEE-4A4C-A39E-C70264789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553511"/>
          </a:xfrm>
        </p:spPr>
        <p:txBody>
          <a:bodyPr>
            <a:normAutofit fontScale="92500" lnSpcReduction="10000"/>
          </a:bodyPr>
          <a:lstStyle/>
          <a:p>
            <a:r>
              <a:rPr lang="sv-SE" sz="3200" i="1" dirty="0"/>
              <a:t>”Hur tycker du/ni att vi tillsammans ska göra för att stärka kopplingen mellan MK, de medicinska grupperna/motsvarande och berörda ledningsfunktioner, samt vidare till verksamheten?”</a:t>
            </a:r>
          </a:p>
          <a:p>
            <a:r>
              <a:rPr lang="sv-SE" sz="3200" i="1" dirty="0"/>
              <a:t>”Har ni exempel från er medicinska grupp eller verksamheten på hur detta kan fungera”?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384839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863242-C6A4-48C5-AE19-2AF1545F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4B0FEC5-10BA-430C-A48D-B58B3E7DB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923"/>
            <a:ext cx="12192000" cy="8075845"/>
          </a:xfr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C954C3BD-37B8-4035-AB08-BA560746FF57}"/>
              </a:ext>
            </a:extLst>
          </p:cNvPr>
          <p:cNvSpPr txBox="1">
            <a:spLocks/>
          </p:cNvSpPr>
          <p:nvPr/>
        </p:nvSpPr>
        <p:spPr>
          <a:xfrm>
            <a:off x="6207862" y="47231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6600" dirty="0">
                <a:solidFill>
                  <a:schemeClr val="bg1"/>
                </a:solidFill>
              </a:rPr>
              <a:t>Paus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8C11C0B-8FC5-47C0-919E-14A7A6B873C4}"/>
              </a:ext>
            </a:extLst>
          </p:cNvPr>
          <p:cNvSpPr txBox="1"/>
          <p:nvPr/>
        </p:nvSpPr>
        <p:spPr>
          <a:xfrm>
            <a:off x="6207862" y="5864017"/>
            <a:ext cx="328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TILL 14.45-15.00</a:t>
            </a:r>
          </a:p>
        </p:txBody>
      </p:sp>
    </p:spTree>
    <p:extLst>
      <p:ext uri="{BB962C8B-B14F-4D97-AF65-F5344CB8AC3E}">
        <p14:creationId xmlns:p14="http://schemas.microsoft.com/office/powerpoint/2010/main" val="3854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9694D7-482A-4B1D-A22D-265078E09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Pausgympa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AA0109-1831-4D7F-9395-37499211D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https://www.youtube.com/watch?v=3AMtOTOKekk&amp;list=RDzUKN2ju4GYk&amp;index=2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9211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530" y="1619616"/>
            <a:ext cx="3734940" cy="361876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89B7CA9-6585-4E01-A8CB-DE06890E0CCF}"/>
              </a:ext>
            </a:extLst>
          </p:cNvPr>
          <p:cNvSpPr txBox="1"/>
          <p:nvPr/>
        </p:nvSpPr>
        <p:spPr>
          <a:xfrm>
            <a:off x="4880880" y="5390706"/>
            <a:ext cx="26965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Christer Lindbladh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Södra sjukvårdsregionen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21003A1-11C0-4C14-8A1A-1502ABCE725B}"/>
              </a:ext>
            </a:extLst>
          </p:cNvPr>
          <p:cNvSpPr txBox="1"/>
          <p:nvPr/>
        </p:nvSpPr>
        <p:spPr>
          <a:xfrm>
            <a:off x="1865678" y="173066"/>
            <a:ext cx="87269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>
                <a:solidFill>
                  <a:srgbClr val="0684A9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Översikt av Nationellt system för kunskapsstyrning</a:t>
            </a:r>
          </a:p>
        </p:txBody>
      </p:sp>
    </p:spTree>
    <p:extLst>
      <p:ext uri="{BB962C8B-B14F-4D97-AF65-F5344CB8AC3E}">
        <p14:creationId xmlns:p14="http://schemas.microsoft.com/office/powerpoint/2010/main" val="4142172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5AB5BA0-FDC0-48BD-B9CA-054CF9294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27" t="28614" r="40927" b="30936"/>
          <a:stretch/>
        </p:blipFill>
        <p:spPr>
          <a:xfrm>
            <a:off x="179992" y="1101330"/>
            <a:ext cx="7987963" cy="421240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6F82847-BCA2-4DC3-8831-ED0C4FAB84A0}"/>
              </a:ext>
            </a:extLst>
          </p:cNvPr>
          <p:cNvSpPr txBox="1"/>
          <p:nvPr/>
        </p:nvSpPr>
        <p:spPr>
          <a:xfrm>
            <a:off x="10418732" y="39814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2018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BEA9926-1066-47A9-9520-FBA3EB6E7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36" t="14082" r="40407" b="25393"/>
          <a:stretch/>
        </p:blipFill>
        <p:spPr>
          <a:xfrm>
            <a:off x="8251371" y="1760023"/>
            <a:ext cx="3657600" cy="399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4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pil 4"/>
          <p:cNvCxnSpPr/>
          <p:nvPr/>
        </p:nvCxnSpPr>
        <p:spPr>
          <a:xfrm>
            <a:off x="1112108" y="1904863"/>
            <a:ext cx="966298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732779" y="168518"/>
            <a:ext cx="10726441" cy="1325563"/>
          </a:xfrm>
        </p:spPr>
        <p:txBody>
          <a:bodyPr>
            <a:normAutofit/>
          </a:bodyPr>
          <a:lstStyle/>
          <a:p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Historisk återblick – Nationell kunskapsstyrning</a:t>
            </a:r>
          </a:p>
        </p:txBody>
      </p:sp>
      <p:sp>
        <p:nvSpPr>
          <p:cNvPr id="7" name="textruta 6"/>
          <p:cNvSpPr txBox="1"/>
          <p:nvPr/>
        </p:nvSpPr>
        <p:spPr>
          <a:xfrm rot="1353013">
            <a:off x="10101826" y="1414619"/>
            <a:ext cx="194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Viktigare milstenar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018883" y="143337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2000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243996" y="143337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2010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7876883" y="143022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2020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68509" y="2188302"/>
            <a:ext cx="332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Nationell samverkan för kunskapsstyrning (NSK) bildas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768509" y="2978611"/>
            <a:ext cx="44021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Vårdanalys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- 2014 Ojämna villkor för hälsa och vård!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- 2015 NR dålig genomslagskraft!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738799" y="3946629"/>
            <a:ext cx="421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Sofia Wallström: Utreda kunskapsstöd och nationella riktlinjer, 2016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738799" y="4635347"/>
            <a:ext cx="3988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Huvudmännens översyn av kunskapsstyrning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738799" y="5118033"/>
            <a:ext cx="4075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Översyn av nationella kvalitetsregister (NKR)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4091550" y="2277432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X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5787948" y="3171826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X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6096000" y="3448825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X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6407304" y="3946629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X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6407304" y="4635347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X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6407304" y="5118033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X</a:t>
            </a:r>
          </a:p>
        </p:txBody>
      </p:sp>
      <p:cxnSp>
        <p:nvCxnSpPr>
          <p:cNvPr id="27" name="Rak pil 26"/>
          <p:cNvCxnSpPr>
            <a:cxnSpLocks/>
          </p:cNvCxnSpPr>
          <p:nvPr/>
        </p:nvCxnSpPr>
        <p:spPr>
          <a:xfrm>
            <a:off x="4481384" y="2462098"/>
            <a:ext cx="3109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öger 32"/>
          <p:cNvSpPr/>
          <p:nvPr/>
        </p:nvSpPr>
        <p:spPr>
          <a:xfrm>
            <a:off x="7036430" y="4532331"/>
            <a:ext cx="25488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7463481" y="4170731"/>
            <a:ext cx="4541417" cy="10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Samtliga huvudmän beslutar enligt förslag om gemensam nationell kunskapsstyrning, 2017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Nationella programområden (NPO) bildas 2018</a:t>
            </a:r>
          </a:p>
        </p:txBody>
      </p:sp>
      <p:sp>
        <p:nvSpPr>
          <p:cNvPr id="35" name="Höger klammerparentes 34"/>
          <p:cNvSpPr/>
          <p:nvPr/>
        </p:nvSpPr>
        <p:spPr>
          <a:xfrm>
            <a:off x="6718608" y="3946629"/>
            <a:ext cx="69370" cy="15407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6" name="textruta 35"/>
          <p:cNvSpPr txBox="1"/>
          <p:nvPr/>
        </p:nvSpPr>
        <p:spPr>
          <a:xfrm>
            <a:off x="7876883" y="5425810"/>
            <a:ext cx="3453189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Utredningarna stöder varandra!</a:t>
            </a:r>
          </a:p>
        </p:txBody>
      </p:sp>
    </p:spTree>
    <p:extLst>
      <p:ext uri="{BB962C8B-B14F-4D97-AF65-F5344CB8AC3E}">
        <p14:creationId xmlns:p14="http://schemas.microsoft.com/office/powerpoint/2010/main" val="386304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281D73-B3F6-4D57-A106-D9CC8E10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655"/>
            <a:ext cx="9708397" cy="1021970"/>
          </a:xfrm>
        </p:spPr>
        <p:txBody>
          <a:bodyPr/>
          <a:lstStyle/>
          <a:p>
            <a:r>
              <a:rPr lang="sv-SE" dirty="0"/>
              <a:t>Teknik i zoom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0B841D8-E1CE-4217-AAF2-6856FED53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478" y="827375"/>
            <a:ext cx="9053512" cy="567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18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92195" y="1114125"/>
            <a:ext cx="9144000" cy="23876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Samverkan för en mer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kunskapsbaserad, jämlik och resurseffektiv vård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92195" y="3582664"/>
            <a:ext cx="9144000" cy="1655762"/>
          </a:xfrm>
        </p:spPr>
        <p:txBody>
          <a:bodyPr>
            <a:normAutofit lnSpcReduction="10000"/>
          </a:bodyPr>
          <a:lstStyle/>
          <a:p>
            <a:endParaRPr lang="sv-SE" dirty="0"/>
          </a:p>
          <a:p>
            <a:r>
              <a:rPr lang="sv-SE" dirty="0"/>
              <a:t>Nationellt system för kunskapsstyrning</a:t>
            </a:r>
          </a:p>
          <a:p>
            <a:r>
              <a:rPr lang="sv-SE" dirty="0"/>
              <a:t>Hälso- och sjukvård</a:t>
            </a:r>
          </a:p>
          <a:p>
            <a:r>
              <a:rPr lang="sv-SE" dirty="0"/>
              <a:t>SVERIGES REGIONER I SAMVERKAN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/>
          <a:srcRect l="24945" t="12003" r="41530" b="4791"/>
          <a:stretch/>
        </p:blipFill>
        <p:spPr>
          <a:xfrm>
            <a:off x="10423817" y="103700"/>
            <a:ext cx="1768183" cy="246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97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42975" y="369093"/>
            <a:ext cx="10515600" cy="1325563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Kunskapsstyrning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942975" y="1857375"/>
            <a:ext cx="5472113" cy="41735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Arial" charset="0"/>
                <a:ea typeface="MS PGothic" charset="0"/>
              </a:rPr>
              <a:t>Syftar till att uppnå jämlik vård och vård som bygger på bästa tillgängliga kunskap genom att:</a:t>
            </a:r>
          </a:p>
          <a:p>
            <a:pPr marL="0" indent="0">
              <a:buNone/>
            </a:pPr>
            <a:r>
              <a:rPr lang="sv-SE" sz="2000" dirty="0">
                <a:latin typeface="Arial" charset="0"/>
                <a:ea typeface="MS PGothic" charset="0"/>
              </a:rPr>
              <a:t> </a:t>
            </a:r>
          </a:p>
          <a:p>
            <a:pPr lvl="1"/>
            <a:r>
              <a:rPr lang="sv-SE" sz="1800" dirty="0">
                <a:latin typeface="Arial" charset="0"/>
                <a:ea typeface="MS PGothic" charset="0"/>
              </a:rPr>
              <a:t>Ta fram evidensbaserade riktlinjer</a:t>
            </a:r>
          </a:p>
          <a:p>
            <a:pPr lvl="1"/>
            <a:r>
              <a:rPr lang="sv-SE" sz="1800" dirty="0">
                <a:latin typeface="Arial" charset="0"/>
                <a:ea typeface="MS PGothic" charset="0"/>
              </a:rPr>
              <a:t>Involvera professionen och patienterna</a:t>
            </a:r>
          </a:p>
          <a:p>
            <a:pPr lvl="1"/>
            <a:r>
              <a:rPr lang="sv-SE" sz="1800" dirty="0">
                <a:latin typeface="Arial" charset="0"/>
                <a:ea typeface="MS PGothic" charset="0"/>
              </a:rPr>
              <a:t>Använda evidensbaserade metoder vid implementering av nya metoder</a:t>
            </a:r>
          </a:p>
          <a:p>
            <a:pPr lvl="1"/>
            <a:r>
              <a:rPr lang="sv-SE" sz="1800" dirty="0">
                <a:latin typeface="Arial" charset="0"/>
                <a:ea typeface="MS PGothic" charset="0"/>
              </a:rPr>
              <a:t>Betona uppföljning och utvärdering av resultat och kvalitet tex med kvalitetsregister</a:t>
            </a:r>
          </a:p>
        </p:txBody>
      </p:sp>
      <p:sp>
        <p:nvSpPr>
          <p:cNvPr id="5" name="Platshållare för sidfot 8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FSL 2020 Hur styrs hälso- och sjukvården?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292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12" y="448099"/>
            <a:ext cx="2742606" cy="546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028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525C2D80-5BAE-4732-8E91-22D37EC1D64E}"/>
              </a:ext>
            </a:extLst>
          </p:cNvPr>
          <p:cNvGraphicFramePr>
            <a:graphicFrameLocks noGrp="1"/>
          </p:cNvGraphicFramePr>
          <p:nvPr/>
        </p:nvGraphicFramePr>
        <p:xfrm>
          <a:off x="-9" y="4"/>
          <a:ext cx="12182484" cy="684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1956462772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1385379159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773580905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3616307915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val="2521640188"/>
                    </a:ext>
                  </a:extLst>
                </a:gridCol>
                <a:gridCol w="518484">
                  <a:extLst>
                    <a:ext uri="{9D8B030D-6E8A-4147-A177-3AD203B41FA5}">
                      <a16:colId xmlns:a16="http://schemas.microsoft.com/office/drawing/2014/main" val="1256421835"/>
                    </a:ext>
                  </a:extLst>
                </a:gridCol>
              </a:tblGrid>
              <a:tr h="589829">
                <a:tc gridSpan="25">
                  <a:txBody>
                    <a:bodyPr/>
                    <a:lstStyle/>
                    <a:p>
                      <a:pPr algn="l" defTabSz="454025"/>
                      <a:r>
                        <a:rPr lang="sv-SE" sz="1600" dirty="0"/>
                        <a:t>Nationella Programområden (NPO)               </a:t>
                      </a:r>
                      <a:r>
                        <a:rPr lang="sv-SE" sz="1400" b="0" dirty="0"/>
                        <a:t>Respektive NPO speglar hela vårdkedjan: prevention, primärvård, specialistvård, </a:t>
                      </a:r>
                      <a:br>
                        <a:rPr lang="sv-SE" sz="1600" dirty="0"/>
                      </a:br>
                      <a:r>
                        <a:rPr lang="sv-SE" sz="1400" b="0" dirty="0">
                          <a:solidFill>
                            <a:schemeClr val="bg1"/>
                          </a:solidFill>
                        </a:rPr>
                        <a:t>(Regionalt värdskap)                                                     </a:t>
                      </a:r>
                      <a:r>
                        <a:rPr lang="sv-SE" sz="1400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v-SE" sz="1400" b="0" dirty="0">
                          <a:solidFill>
                            <a:schemeClr val="bg1"/>
                          </a:solidFill>
                        </a:rPr>
                        <a:t>rehabilitering, </a:t>
                      </a:r>
                      <a:r>
                        <a:rPr lang="sv-SE" sz="1400" b="0" baseline="0" dirty="0">
                          <a:solidFill>
                            <a:schemeClr val="bg1"/>
                          </a:solidFill>
                        </a:rPr>
                        <a:t>omvårdnad etc.</a:t>
                      </a:r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187" marR="91187" marT="45594" marB="45594"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defTabSz="454025"/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454025"/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454025"/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454025"/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187" marR="91187" marT="45594" marB="45594">
                    <a:solidFill>
                      <a:srgbClr val="377D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454025"/>
                      <a:endParaRPr lang="sv-SE" sz="1400" b="0" dirty="0">
                        <a:solidFill>
                          <a:schemeClr val="bg1"/>
                        </a:solidFill>
                      </a:endParaRPr>
                    </a:p>
                  </a:txBody>
                  <a:tcPr marL="91187" marR="91187" marT="45594" marB="45594">
                    <a:solidFill>
                      <a:srgbClr val="377D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326">
                <a:tc>
                  <a:txBody>
                    <a:bodyPr/>
                    <a:lstStyle/>
                    <a:p>
                      <a:pPr lvl="1" algn="r"/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Akut vård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Barn och ungdomars hälsa</a:t>
                      </a:r>
                    </a:p>
                    <a:p>
                      <a:pPr marL="45720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45720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91187" marR="91187" marT="45594" marB="45594" vert="vert270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Cancersjukdomar </a:t>
                      </a: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(utgörs av RCC i samverkan )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Endokrina sjukdomar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400" dirty="0"/>
                        <a:t>Hjärt-</a:t>
                      </a:r>
                      <a:r>
                        <a:rPr lang="sv-SE" sz="1400" baseline="0" dirty="0"/>
                        <a:t> och </a:t>
                      </a:r>
                      <a:r>
                        <a:rPr lang="sv-SE" sz="1400" dirty="0"/>
                        <a:t>kärlsjukdomar</a:t>
                      </a: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Hud- och könssjukdomar</a:t>
                      </a: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Infektionssjukdomar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Kvinnosjukdomar och förlossning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Kirurgi och plastikkirurgi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400" dirty="0"/>
                        <a:t>Levnadsvanor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Lung- och allergisjukdomar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sv-SE" sz="1400" dirty="0"/>
                        <a:t>Nervsystemets sjukdomar</a:t>
                      </a: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Njur- och urinvägs</a:t>
                      </a:r>
                      <a:r>
                        <a:rPr lang="sv-SE" sz="1400" baseline="0" dirty="0"/>
                        <a:t>sjukdomar</a:t>
                      </a: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Mag- och tarmsjukdomar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Medicinsk diagnostik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Psykisk hälsa</a:t>
                      </a: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Rehabilitering, habilitering och försäkringsmedicin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Reumatologiska</a:t>
                      </a:r>
                      <a:r>
                        <a:rPr lang="sv-SE" sz="1400" baseline="0" dirty="0"/>
                        <a:t> sjukdomar</a:t>
                      </a:r>
                      <a:endParaRPr lang="sv-SE" sz="1400" dirty="0"/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Rörelseorganens 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Sällsynta 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Tandvård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Äldres hälsa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Ögonsjukdomar</a:t>
                      </a: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Öron-,</a:t>
                      </a:r>
                      <a:r>
                        <a:rPr lang="sv-SE" sz="1400" baseline="0" dirty="0"/>
                        <a:t> </a:t>
                      </a:r>
                      <a:r>
                        <a:rPr lang="sv-SE" sz="1400" dirty="0"/>
                        <a:t>näsa-</a:t>
                      </a:r>
                      <a:r>
                        <a:rPr lang="sv-SE" sz="1400" baseline="0" dirty="0"/>
                        <a:t> och </a:t>
                      </a:r>
                      <a:r>
                        <a:rPr lang="sv-SE" sz="1400" dirty="0"/>
                        <a:t>halssjukdomar</a:t>
                      </a: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187" marR="91187" marT="45594" marB="45594" vert="vert270" anchor="b"/>
                </a:tc>
                <a:tc>
                  <a:txBody>
                    <a:bodyPr/>
                    <a:lstStyle/>
                    <a:p>
                      <a:pPr marL="45720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err="1">
                          <a:solidFill>
                            <a:prstClr val="black"/>
                          </a:solidFill>
                        </a:rPr>
                        <a:t>Perioperativ</a:t>
                      </a:r>
                      <a:r>
                        <a:rPr lang="sv-SE" sz="1400" dirty="0">
                          <a:solidFill>
                            <a:prstClr val="black"/>
                          </a:solidFill>
                        </a:rPr>
                        <a:t>, intensiv och transplantation</a:t>
                      </a:r>
                    </a:p>
                  </a:txBody>
                  <a:tcPr marL="91187" marR="91187" marT="45594" marB="45594" vert="vert27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125">
                <a:tc gridSpan="2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1" dirty="0">
                          <a:solidFill>
                            <a:schemeClr val="bg1"/>
                          </a:solidFill>
                        </a:rPr>
                        <a:t>Nationella samverkansgrupper (NSG)</a:t>
                      </a: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BF9B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BF9BA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BF9BA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BF9BA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BF9BA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BF9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809">
                <a:tc gridSpan="2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Metoder för kunskapsstöd</a:t>
                      </a: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/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809">
                <a:tc gridSpan="2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Kvalitetsregister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809">
                <a:tc gridSpan="2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Uppföljning och analys 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243">
                <a:tc gridSpan="2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Läkemedel/medicinteknik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809">
                <a:tc gridSpan="2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Forskning/Life Science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809">
                <a:tc gridSpan="2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+mn-lt"/>
                        </a:rPr>
                        <a:t>Patientsäkerhet</a:t>
                      </a: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2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latin typeface="+mn-lt"/>
                        </a:rPr>
                        <a:t>Strukturerad vårdinformation</a:t>
                      </a: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809">
                <a:tc gridSpan="2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/>
                        <a:t>Tillfälliga satsningar</a:t>
                      </a: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EBF2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751506"/>
                  </a:ext>
                </a:extLst>
              </a:tr>
              <a:tr h="312809">
                <a:tc gridSpan="2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EBF2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latin typeface="+mn-lt"/>
                      </a:endParaRPr>
                    </a:p>
                  </a:txBody>
                  <a:tcPr marL="91187" marR="91187" marT="45594" marB="45594">
                    <a:solidFill>
                      <a:srgbClr val="377D7A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965673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13EFF3A2-E5AB-46D5-9826-01617744228B}"/>
              </a:ext>
            </a:extLst>
          </p:cNvPr>
          <p:cNvSpPr txBox="1"/>
          <p:nvPr/>
        </p:nvSpPr>
        <p:spPr>
          <a:xfrm>
            <a:off x="10884855" y="60592"/>
            <a:ext cx="122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oktober-20</a:t>
            </a: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E2A096B3-182E-4464-B522-7659556ACED7}"/>
              </a:ext>
            </a:extLst>
          </p:cNvPr>
          <p:cNvSpPr/>
          <p:nvPr/>
        </p:nvSpPr>
        <p:spPr>
          <a:xfrm rot="5400000">
            <a:off x="8844870" y="1432552"/>
            <a:ext cx="2288639" cy="4613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FB825886-8A10-4D01-975C-1A9F40BD9E51}"/>
              </a:ext>
            </a:extLst>
          </p:cNvPr>
          <p:cNvSpPr/>
          <p:nvPr/>
        </p:nvSpPr>
        <p:spPr>
          <a:xfrm rot="5400000">
            <a:off x="4946913" y="1501165"/>
            <a:ext cx="2288639" cy="4613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0D3609E-CD4F-4D36-8185-B648BC6C86D6}"/>
              </a:ext>
            </a:extLst>
          </p:cNvPr>
          <p:cNvSpPr/>
          <p:nvPr/>
        </p:nvSpPr>
        <p:spPr>
          <a:xfrm rot="5400000">
            <a:off x="4327817" y="1501165"/>
            <a:ext cx="2288639" cy="4613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E6846A35-824F-4A7E-88C8-D13A1D09A630}"/>
              </a:ext>
            </a:extLst>
          </p:cNvPr>
          <p:cNvSpPr/>
          <p:nvPr/>
        </p:nvSpPr>
        <p:spPr>
          <a:xfrm>
            <a:off x="171450" y="2865315"/>
            <a:ext cx="2288639" cy="4613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5383BA2-AE98-4911-9FD3-B7F6C54E1452}"/>
              </a:ext>
            </a:extLst>
          </p:cNvPr>
          <p:cNvSpPr txBox="1"/>
          <p:nvPr/>
        </p:nvSpPr>
        <p:spPr>
          <a:xfrm>
            <a:off x="171450" y="2957085"/>
            <a:ext cx="11677650" cy="30777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Nationella primärvårdsrådet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66498843-D068-45E1-B86E-5217645B7399}"/>
              </a:ext>
            </a:extLst>
          </p:cNvPr>
          <p:cNvCxnSpPr/>
          <p:nvPr/>
        </p:nvCxnSpPr>
        <p:spPr>
          <a:xfrm>
            <a:off x="2369330" y="3095974"/>
            <a:ext cx="2084605" cy="0"/>
          </a:xfrm>
          <a:prstGeom prst="straightConnector1">
            <a:avLst/>
          </a:prstGeom>
          <a:ln w="222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3C2AF107-B130-4964-8D25-ED0A1B8F07E2}"/>
              </a:ext>
            </a:extLst>
          </p:cNvPr>
          <p:cNvCxnSpPr/>
          <p:nvPr/>
        </p:nvCxnSpPr>
        <p:spPr>
          <a:xfrm>
            <a:off x="9636905" y="3095974"/>
            <a:ext cx="2084605" cy="0"/>
          </a:xfrm>
          <a:prstGeom prst="straightConnector1">
            <a:avLst/>
          </a:prstGeom>
          <a:ln w="222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035162AA-2499-4C4A-BB76-EE2744B2B93A}"/>
              </a:ext>
            </a:extLst>
          </p:cNvPr>
          <p:cNvCxnSpPr/>
          <p:nvPr/>
        </p:nvCxnSpPr>
        <p:spPr>
          <a:xfrm>
            <a:off x="7160405" y="3104012"/>
            <a:ext cx="2084605" cy="0"/>
          </a:xfrm>
          <a:prstGeom prst="straightConnector1">
            <a:avLst/>
          </a:prstGeom>
          <a:ln w="222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303132B9-2F38-4558-93C5-68CFC17A1385}"/>
              </a:ext>
            </a:extLst>
          </p:cNvPr>
          <p:cNvCxnSpPr/>
          <p:nvPr/>
        </p:nvCxnSpPr>
        <p:spPr>
          <a:xfrm>
            <a:off x="4835247" y="3118968"/>
            <a:ext cx="2084605" cy="0"/>
          </a:xfrm>
          <a:prstGeom prst="straightConnector1">
            <a:avLst/>
          </a:prstGeom>
          <a:ln w="22225">
            <a:solidFill>
              <a:srgbClr val="377D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A23E5DB8-00C2-4982-9F0A-14968FC60F7F}"/>
              </a:ext>
            </a:extLst>
          </p:cNvPr>
          <p:cNvSpPr txBox="1"/>
          <p:nvPr/>
        </p:nvSpPr>
        <p:spPr>
          <a:xfrm>
            <a:off x="-14465" y="6550223"/>
            <a:ext cx="2236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NSG Stöd för utveckling </a:t>
            </a:r>
          </a:p>
        </p:txBody>
      </p:sp>
    </p:spTree>
    <p:extLst>
      <p:ext uri="{BB962C8B-B14F-4D97-AF65-F5344CB8AC3E}">
        <p14:creationId xmlns:p14="http://schemas.microsoft.com/office/powerpoint/2010/main" val="2824614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p 72"/>
          <p:cNvGrpSpPr/>
          <p:nvPr/>
        </p:nvGrpSpPr>
        <p:grpSpPr>
          <a:xfrm>
            <a:off x="193553" y="412311"/>
            <a:ext cx="12165228" cy="5617787"/>
            <a:chOff x="213326" y="413399"/>
            <a:chExt cx="12327438" cy="5860227"/>
          </a:xfrm>
        </p:grpSpPr>
        <p:sp>
          <p:nvSpPr>
            <p:cNvPr id="2" name="Ellips 1"/>
            <p:cNvSpPr/>
            <p:nvPr/>
          </p:nvSpPr>
          <p:spPr>
            <a:xfrm>
              <a:off x="4899675" y="5113472"/>
              <a:ext cx="382143" cy="25777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" name="Grupp 2"/>
            <p:cNvGrpSpPr/>
            <p:nvPr/>
          </p:nvGrpSpPr>
          <p:grpSpPr>
            <a:xfrm>
              <a:off x="4102235" y="3535279"/>
              <a:ext cx="982780" cy="1517179"/>
              <a:chOff x="6310568" y="3943368"/>
              <a:chExt cx="982780" cy="1517179"/>
            </a:xfrm>
          </p:grpSpPr>
          <p:cxnSp>
            <p:nvCxnSpPr>
              <p:cNvPr id="5" name="Rak 4"/>
              <p:cNvCxnSpPr/>
              <p:nvPr/>
            </p:nvCxnSpPr>
            <p:spPr>
              <a:xfrm>
                <a:off x="6958585" y="4509443"/>
                <a:ext cx="334763" cy="95110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upp 5"/>
              <p:cNvGrpSpPr/>
              <p:nvPr/>
            </p:nvGrpSpPr>
            <p:grpSpPr>
              <a:xfrm>
                <a:off x="6310568" y="3943368"/>
                <a:ext cx="854015" cy="537908"/>
                <a:chOff x="5051671" y="4305951"/>
                <a:chExt cx="854015" cy="537908"/>
              </a:xfrm>
            </p:grpSpPr>
            <p:sp>
              <p:nvSpPr>
                <p:cNvPr id="7" name="Ellips 6"/>
                <p:cNvSpPr/>
                <p:nvPr/>
              </p:nvSpPr>
              <p:spPr>
                <a:xfrm>
                  <a:off x="5051671" y="4421164"/>
                  <a:ext cx="854015" cy="4226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RPO 1</a:t>
                  </a:r>
                </a:p>
              </p:txBody>
            </p:sp>
            <p:sp>
              <p:nvSpPr>
                <p:cNvPr id="9" name="Ellips 8"/>
                <p:cNvSpPr/>
                <p:nvPr/>
              </p:nvSpPr>
              <p:spPr>
                <a:xfrm>
                  <a:off x="5453875" y="4305951"/>
                  <a:ext cx="66820" cy="14393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" name="Grupp 10"/>
            <p:cNvGrpSpPr/>
            <p:nvPr/>
          </p:nvGrpSpPr>
          <p:grpSpPr>
            <a:xfrm>
              <a:off x="1495151" y="1239605"/>
              <a:ext cx="1133443" cy="4819167"/>
              <a:chOff x="1230813" y="737429"/>
              <a:chExt cx="1133443" cy="5708410"/>
            </a:xfrm>
          </p:grpSpPr>
          <p:grpSp>
            <p:nvGrpSpPr>
              <p:cNvPr id="14" name="Grupp 13"/>
              <p:cNvGrpSpPr/>
              <p:nvPr/>
            </p:nvGrpSpPr>
            <p:grpSpPr>
              <a:xfrm>
                <a:off x="1230813" y="737429"/>
                <a:ext cx="1133443" cy="5708410"/>
                <a:chOff x="2408727" y="690113"/>
                <a:chExt cx="1133443" cy="5708410"/>
              </a:xfrm>
            </p:grpSpPr>
            <p:sp>
              <p:nvSpPr>
                <p:cNvPr id="20" name="Likbent triangel 19"/>
                <p:cNvSpPr/>
                <p:nvPr/>
              </p:nvSpPr>
              <p:spPr>
                <a:xfrm>
                  <a:off x="2408727" y="690113"/>
                  <a:ext cx="1133443" cy="5708410"/>
                </a:xfrm>
                <a:prstGeom prst="triangle">
                  <a:avLst/>
                </a:prstGeom>
                <a:solidFill>
                  <a:srgbClr val="FF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1" name="Rak 20"/>
                <p:cNvCxnSpPr/>
                <p:nvPr/>
              </p:nvCxnSpPr>
              <p:spPr>
                <a:xfrm>
                  <a:off x="2768924" y="2762935"/>
                  <a:ext cx="39188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Rak 21"/>
                <p:cNvCxnSpPr/>
                <p:nvPr/>
              </p:nvCxnSpPr>
              <p:spPr>
                <a:xfrm>
                  <a:off x="2574231" y="4955101"/>
                  <a:ext cx="802433" cy="310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Rak 14"/>
              <p:cNvCxnSpPr/>
              <p:nvPr/>
            </p:nvCxnSpPr>
            <p:spPr>
              <a:xfrm flipH="1">
                <a:off x="1466491" y="2864741"/>
                <a:ext cx="189609" cy="21544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15"/>
              <p:cNvCxnSpPr/>
              <p:nvPr/>
            </p:nvCxnSpPr>
            <p:spPr>
              <a:xfrm flipH="1">
                <a:off x="1594319" y="2831788"/>
                <a:ext cx="139140" cy="21544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ak 16"/>
              <p:cNvCxnSpPr/>
              <p:nvPr/>
            </p:nvCxnSpPr>
            <p:spPr>
              <a:xfrm flipH="1">
                <a:off x="1786953" y="2831788"/>
                <a:ext cx="24057" cy="21544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17"/>
              <p:cNvCxnSpPr/>
              <p:nvPr/>
            </p:nvCxnSpPr>
            <p:spPr>
              <a:xfrm>
                <a:off x="1867387" y="2821020"/>
                <a:ext cx="118817" cy="21652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ak 18"/>
              <p:cNvCxnSpPr/>
              <p:nvPr/>
            </p:nvCxnSpPr>
            <p:spPr>
              <a:xfrm>
                <a:off x="1958206" y="2810251"/>
                <a:ext cx="172014" cy="21759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Ellips 24"/>
            <p:cNvSpPr/>
            <p:nvPr/>
          </p:nvSpPr>
          <p:spPr>
            <a:xfrm>
              <a:off x="4049414" y="1844577"/>
              <a:ext cx="854015" cy="4226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NPO 1</a:t>
              </a:r>
            </a:p>
          </p:txBody>
        </p:sp>
        <p:sp>
          <p:nvSpPr>
            <p:cNvPr id="26" name="Ellips 25"/>
            <p:cNvSpPr/>
            <p:nvPr/>
          </p:nvSpPr>
          <p:spPr>
            <a:xfrm>
              <a:off x="3832461" y="2276364"/>
              <a:ext cx="267418" cy="14417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Ellips 26"/>
            <p:cNvSpPr/>
            <p:nvPr/>
          </p:nvSpPr>
          <p:spPr>
            <a:xfrm>
              <a:off x="4336601" y="2393318"/>
              <a:ext cx="267418" cy="14417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Ellips 27"/>
            <p:cNvSpPr/>
            <p:nvPr/>
          </p:nvSpPr>
          <p:spPr>
            <a:xfrm>
              <a:off x="4810334" y="2319832"/>
              <a:ext cx="267418" cy="14417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29" name="Rak 28"/>
            <p:cNvCxnSpPr>
              <a:stCxn id="25" idx="3"/>
              <a:endCxn id="26" idx="7"/>
            </p:cNvCxnSpPr>
            <p:nvPr/>
          </p:nvCxnSpPr>
          <p:spPr>
            <a:xfrm flipH="1">
              <a:off x="4060717" y="2205370"/>
              <a:ext cx="113765" cy="921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>
              <a:stCxn id="25" idx="4"/>
              <a:endCxn id="27" idx="0"/>
            </p:cNvCxnSpPr>
            <p:nvPr/>
          </p:nvCxnSpPr>
          <p:spPr>
            <a:xfrm flipH="1">
              <a:off x="4470310" y="2267272"/>
              <a:ext cx="6112" cy="1260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>
              <a:stCxn id="25" idx="5"/>
              <a:endCxn id="28" idx="0"/>
            </p:cNvCxnSpPr>
            <p:nvPr/>
          </p:nvCxnSpPr>
          <p:spPr>
            <a:xfrm>
              <a:off x="4778361" y="2205370"/>
              <a:ext cx="165682" cy="114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 31"/>
            <p:cNvSpPr/>
            <p:nvPr/>
          </p:nvSpPr>
          <p:spPr>
            <a:xfrm>
              <a:off x="4815921" y="1860065"/>
              <a:ext cx="66820" cy="1439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Ellips 32"/>
            <p:cNvSpPr/>
            <p:nvPr/>
          </p:nvSpPr>
          <p:spPr>
            <a:xfrm>
              <a:off x="4458872" y="1740160"/>
              <a:ext cx="66820" cy="1439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Frihandsfigur 33"/>
            <p:cNvSpPr/>
            <p:nvPr/>
          </p:nvSpPr>
          <p:spPr>
            <a:xfrm rot="624558">
              <a:off x="4759601" y="2020769"/>
              <a:ext cx="427722" cy="1565464"/>
            </a:xfrm>
            <a:custGeom>
              <a:avLst/>
              <a:gdLst>
                <a:gd name="connsiteX0" fmla="*/ 39783 w 487044"/>
                <a:gd name="connsiteY0" fmla="*/ 0 h 2136913"/>
                <a:gd name="connsiteX1" fmla="*/ 119296 w 487044"/>
                <a:gd name="connsiteY1" fmla="*/ 19879 h 2136913"/>
                <a:gd name="connsiteX2" fmla="*/ 159052 w 487044"/>
                <a:gd name="connsiteY2" fmla="*/ 49696 h 2136913"/>
                <a:gd name="connsiteX3" fmla="*/ 188870 w 487044"/>
                <a:gd name="connsiteY3" fmla="*/ 69574 h 2136913"/>
                <a:gd name="connsiteX4" fmla="*/ 218687 w 487044"/>
                <a:gd name="connsiteY4" fmla="*/ 99392 h 2136913"/>
                <a:gd name="connsiteX5" fmla="*/ 248505 w 487044"/>
                <a:gd name="connsiteY5" fmla="*/ 109331 h 2136913"/>
                <a:gd name="connsiteX6" fmla="*/ 308139 w 487044"/>
                <a:gd name="connsiteY6" fmla="*/ 168965 h 2136913"/>
                <a:gd name="connsiteX7" fmla="*/ 328018 w 487044"/>
                <a:gd name="connsiteY7" fmla="*/ 188844 h 2136913"/>
                <a:gd name="connsiteX8" fmla="*/ 377713 w 487044"/>
                <a:gd name="connsiteY8" fmla="*/ 248479 h 2136913"/>
                <a:gd name="connsiteX9" fmla="*/ 407531 w 487044"/>
                <a:gd name="connsiteY9" fmla="*/ 298174 h 2136913"/>
                <a:gd name="connsiteX10" fmla="*/ 427409 w 487044"/>
                <a:gd name="connsiteY10" fmla="*/ 377687 h 2136913"/>
                <a:gd name="connsiteX11" fmla="*/ 437348 w 487044"/>
                <a:gd name="connsiteY11" fmla="*/ 407505 h 2136913"/>
                <a:gd name="connsiteX12" fmla="*/ 457226 w 487044"/>
                <a:gd name="connsiteY12" fmla="*/ 477079 h 2136913"/>
                <a:gd name="connsiteX13" fmla="*/ 467165 w 487044"/>
                <a:gd name="connsiteY13" fmla="*/ 566531 h 2136913"/>
                <a:gd name="connsiteX14" fmla="*/ 477105 w 487044"/>
                <a:gd name="connsiteY14" fmla="*/ 646044 h 2136913"/>
                <a:gd name="connsiteX15" fmla="*/ 487044 w 487044"/>
                <a:gd name="connsiteY15" fmla="*/ 745435 h 2136913"/>
                <a:gd name="connsiteX16" fmla="*/ 477105 w 487044"/>
                <a:gd name="connsiteY16" fmla="*/ 1033670 h 2136913"/>
                <a:gd name="connsiteX17" fmla="*/ 447287 w 487044"/>
                <a:gd name="connsiteY17" fmla="*/ 1162879 h 2136913"/>
                <a:gd name="connsiteX18" fmla="*/ 437348 w 487044"/>
                <a:gd name="connsiteY18" fmla="*/ 1212574 h 2136913"/>
                <a:gd name="connsiteX19" fmla="*/ 417470 w 487044"/>
                <a:gd name="connsiteY19" fmla="*/ 1272209 h 2136913"/>
                <a:gd name="connsiteX20" fmla="*/ 407531 w 487044"/>
                <a:gd name="connsiteY20" fmla="*/ 1311965 h 2136913"/>
                <a:gd name="connsiteX21" fmla="*/ 387652 w 487044"/>
                <a:gd name="connsiteY21" fmla="*/ 1331844 h 2136913"/>
                <a:gd name="connsiteX22" fmla="*/ 367774 w 487044"/>
                <a:gd name="connsiteY22" fmla="*/ 1391479 h 2136913"/>
                <a:gd name="connsiteX23" fmla="*/ 357835 w 487044"/>
                <a:gd name="connsiteY23" fmla="*/ 1421296 h 2136913"/>
                <a:gd name="connsiteX24" fmla="*/ 337957 w 487044"/>
                <a:gd name="connsiteY24" fmla="*/ 1451113 h 2136913"/>
                <a:gd name="connsiteX25" fmla="*/ 308139 w 487044"/>
                <a:gd name="connsiteY25" fmla="*/ 1510748 h 2136913"/>
                <a:gd name="connsiteX26" fmla="*/ 288261 w 487044"/>
                <a:gd name="connsiteY26" fmla="*/ 1570383 h 2136913"/>
                <a:gd name="connsiteX27" fmla="*/ 278322 w 487044"/>
                <a:gd name="connsiteY27" fmla="*/ 1600200 h 2136913"/>
                <a:gd name="connsiteX28" fmla="*/ 268383 w 487044"/>
                <a:gd name="connsiteY28" fmla="*/ 1630018 h 2136913"/>
                <a:gd name="connsiteX29" fmla="*/ 248505 w 487044"/>
                <a:gd name="connsiteY29" fmla="*/ 1659835 h 2136913"/>
                <a:gd name="connsiteX30" fmla="*/ 208748 w 487044"/>
                <a:gd name="connsiteY30" fmla="*/ 1749287 h 2136913"/>
                <a:gd name="connsiteX31" fmla="*/ 178931 w 487044"/>
                <a:gd name="connsiteY31" fmla="*/ 1808922 h 2136913"/>
                <a:gd name="connsiteX32" fmla="*/ 168992 w 487044"/>
                <a:gd name="connsiteY32" fmla="*/ 1838739 h 2136913"/>
                <a:gd name="connsiteX33" fmla="*/ 149113 w 487044"/>
                <a:gd name="connsiteY33" fmla="*/ 1858618 h 2136913"/>
                <a:gd name="connsiteX34" fmla="*/ 129235 w 487044"/>
                <a:gd name="connsiteY34" fmla="*/ 1898374 h 2136913"/>
                <a:gd name="connsiteX35" fmla="*/ 69600 w 487044"/>
                <a:gd name="connsiteY35" fmla="*/ 1987826 h 2136913"/>
                <a:gd name="connsiteX36" fmla="*/ 49722 w 487044"/>
                <a:gd name="connsiteY36" fmla="*/ 2017644 h 2136913"/>
                <a:gd name="connsiteX37" fmla="*/ 9965 w 487044"/>
                <a:gd name="connsiteY37" fmla="*/ 2097157 h 2136913"/>
                <a:gd name="connsiteX38" fmla="*/ 26 w 487044"/>
                <a:gd name="connsiteY38" fmla="*/ 2136913 h 213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87044" h="2136913">
                  <a:moveTo>
                    <a:pt x="39783" y="0"/>
                  </a:moveTo>
                  <a:cubicBezTo>
                    <a:pt x="52373" y="2518"/>
                    <a:pt x="102836" y="10473"/>
                    <a:pt x="119296" y="19879"/>
                  </a:cubicBezTo>
                  <a:cubicBezTo>
                    <a:pt x="133678" y="28098"/>
                    <a:pt x="145572" y="40068"/>
                    <a:pt x="159052" y="49696"/>
                  </a:cubicBezTo>
                  <a:cubicBezTo>
                    <a:pt x="168772" y="56639"/>
                    <a:pt x="179693" y="61927"/>
                    <a:pt x="188870" y="69574"/>
                  </a:cubicBezTo>
                  <a:cubicBezTo>
                    <a:pt x="199668" y="78573"/>
                    <a:pt x="206992" y="91595"/>
                    <a:pt x="218687" y="99392"/>
                  </a:cubicBezTo>
                  <a:cubicBezTo>
                    <a:pt x="227404" y="105204"/>
                    <a:pt x="238566" y="106018"/>
                    <a:pt x="248505" y="109331"/>
                  </a:cubicBezTo>
                  <a:lnTo>
                    <a:pt x="308139" y="168965"/>
                  </a:lnTo>
                  <a:cubicBezTo>
                    <a:pt x="314765" y="175591"/>
                    <a:pt x="322395" y="181347"/>
                    <a:pt x="328018" y="188844"/>
                  </a:cubicBezTo>
                  <a:cubicBezTo>
                    <a:pt x="363457" y="236097"/>
                    <a:pt x="346122" y="216886"/>
                    <a:pt x="377713" y="248479"/>
                  </a:cubicBezTo>
                  <a:cubicBezTo>
                    <a:pt x="405869" y="332948"/>
                    <a:pt x="366600" y="229956"/>
                    <a:pt x="407531" y="298174"/>
                  </a:cubicBezTo>
                  <a:cubicBezTo>
                    <a:pt x="417267" y="314401"/>
                    <a:pt x="424356" y="365474"/>
                    <a:pt x="427409" y="377687"/>
                  </a:cubicBezTo>
                  <a:cubicBezTo>
                    <a:pt x="429950" y="387851"/>
                    <a:pt x="434470" y="397431"/>
                    <a:pt x="437348" y="407505"/>
                  </a:cubicBezTo>
                  <a:cubicBezTo>
                    <a:pt x="462308" y="494866"/>
                    <a:pt x="433395" y="405585"/>
                    <a:pt x="457226" y="477079"/>
                  </a:cubicBezTo>
                  <a:cubicBezTo>
                    <a:pt x="460539" y="506896"/>
                    <a:pt x="463660" y="536736"/>
                    <a:pt x="467165" y="566531"/>
                  </a:cubicBezTo>
                  <a:cubicBezTo>
                    <a:pt x="470286" y="593059"/>
                    <a:pt x="474155" y="619497"/>
                    <a:pt x="477105" y="646044"/>
                  </a:cubicBezTo>
                  <a:cubicBezTo>
                    <a:pt x="480782" y="679136"/>
                    <a:pt x="483731" y="712305"/>
                    <a:pt x="487044" y="745435"/>
                  </a:cubicBezTo>
                  <a:cubicBezTo>
                    <a:pt x="483731" y="841513"/>
                    <a:pt x="482438" y="937683"/>
                    <a:pt x="477105" y="1033670"/>
                  </a:cubicBezTo>
                  <a:cubicBezTo>
                    <a:pt x="470427" y="1153872"/>
                    <a:pt x="469005" y="1054289"/>
                    <a:pt x="447287" y="1162879"/>
                  </a:cubicBezTo>
                  <a:cubicBezTo>
                    <a:pt x="443974" y="1179444"/>
                    <a:pt x="441793" y="1196276"/>
                    <a:pt x="437348" y="1212574"/>
                  </a:cubicBezTo>
                  <a:cubicBezTo>
                    <a:pt x="431835" y="1232789"/>
                    <a:pt x="422552" y="1251881"/>
                    <a:pt x="417470" y="1272209"/>
                  </a:cubicBezTo>
                  <a:cubicBezTo>
                    <a:pt x="414157" y="1285461"/>
                    <a:pt x="413640" y="1299747"/>
                    <a:pt x="407531" y="1311965"/>
                  </a:cubicBezTo>
                  <a:cubicBezTo>
                    <a:pt x="403340" y="1320347"/>
                    <a:pt x="394278" y="1325218"/>
                    <a:pt x="387652" y="1331844"/>
                  </a:cubicBezTo>
                  <a:lnTo>
                    <a:pt x="367774" y="1391479"/>
                  </a:lnTo>
                  <a:cubicBezTo>
                    <a:pt x="364461" y="1401418"/>
                    <a:pt x="363646" y="1412579"/>
                    <a:pt x="357835" y="1421296"/>
                  </a:cubicBezTo>
                  <a:lnTo>
                    <a:pt x="337957" y="1451113"/>
                  </a:lnTo>
                  <a:cubicBezTo>
                    <a:pt x="301711" y="1559856"/>
                    <a:pt x="359518" y="1395148"/>
                    <a:pt x="308139" y="1510748"/>
                  </a:cubicBezTo>
                  <a:cubicBezTo>
                    <a:pt x="299629" y="1529896"/>
                    <a:pt x="294887" y="1550505"/>
                    <a:pt x="288261" y="1570383"/>
                  </a:cubicBezTo>
                  <a:lnTo>
                    <a:pt x="278322" y="1600200"/>
                  </a:lnTo>
                  <a:cubicBezTo>
                    <a:pt x="275009" y="1610139"/>
                    <a:pt x="274195" y="1621301"/>
                    <a:pt x="268383" y="1630018"/>
                  </a:cubicBezTo>
                  <a:cubicBezTo>
                    <a:pt x="261757" y="1639957"/>
                    <a:pt x="253356" y="1648919"/>
                    <a:pt x="248505" y="1659835"/>
                  </a:cubicBezTo>
                  <a:cubicBezTo>
                    <a:pt x="201193" y="1766285"/>
                    <a:pt x="253734" y="1681807"/>
                    <a:pt x="208748" y="1749287"/>
                  </a:cubicBezTo>
                  <a:cubicBezTo>
                    <a:pt x="183767" y="1824233"/>
                    <a:pt x="217464" y="1731856"/>
                    <a:pt x="178931" y="1808922"/>
                  </a:cubicBezTo>
                  <a:cubicBezTo>
                    <a:pt x="174246" y="1818293"/>
                    <a:pt x="174382" y="1829755"/>
                    <a:pt x="168992" y="1838739"/>
                  </a:cubicBezTo>
                  <a:cubicBezTo>
                    <a:pt x="164171" y="1846775"/>
                    <a:pt x="154311" y="1850821"/>
                    <a:pt x="149113" y="1858618"/>
                  </a:cubicBezTo>
                  <a:cubicBezTo>
                    <a:pt x="140894" y="1870946"/>
                    <a:pt x="136858" y="1885669"/>
                    <a:pt x="129235" y="1898374"/>
                  </a:cubicBezTo>
                  <a:cubicBezTo>
                    <a:pt x="129200" y="1898433"/>
                    <a:pt x="79558" y="1972889"/>
                    <a:pt x="69600" y="1987826"/>
                  </a:cubicBezTo>
                  <a:cubicBezTo>
                    <a:pt x="62974" y="1997765"/>
                    <a:pt x="53499" y="2006312"/>
                    <a:pt x="49722" y="2017644"/>
                  </a:cubicBezTo>
                  <a:cubicBezTo>
                    <a:pt x="26881" y="2086169"/>
                    <a:pt x="44661" y="2062463"/>
                    <a:pt x="9965" y="2097157"/>
                  </a:cubicBezTo>
                  <a:cubicBezTo>
                    <a:pt x="-1022" y="2130117"/>
                    <a:pt x="26" y="2116497"/>
                    <a:pt x="26" y="213691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1" name="Ellips 40"/>
            <p:cNvSpPr/>
            <p:nvPr/>
          </p:nvSpPr>
          <p:spPr>
            <a:xfrm>
              <a:off x="4698540" y="3982502"/>
              <a:ext cx="66820" cy="14393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" name="Ellips 41"/>
            <p:cNvSpPr/>
            <p:nvPr/>
          </p:nvSpPr>
          <p:spPr>
            <a:xfrm>
              <a:off x="5043068" y="5043814"/>
              <a:ext cx="66820" cy="14393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3" name="Ellips 42"/>
            <p:cNvSpPr/>
            <p:nvPr/>
          </p:nvSpPr>
          <p:spPr>
            <a:xfrm>
              <a:off x="5259210" y="5099970"/>
              <a:ext cx="66820" cy="1439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4" name="Ellips 43"/>
            <p:cNvSpPr/>
            <p:nvPr/>
          </p:nvSpPr>
          <p:spPr>
            <a:xfrm>
              <a:off x="5246455" y="5271358"/>
              <a:ext cx="66820" cy="1439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Ellips 44"/>
            <p:cNvSpPr/>
            <p:nvPr/>
          </p:nvSpPr>
          <p:spPr>
            <a:xfrm>
              <a:off x="5145037" y="5303419"/>
              <a:ext cx="66820" cy="1439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6" name="Ellips 45"/>
            <p:cNvSpPr/>
            <p:nvPr/>
          </p:nvSpPr>
          <p:spPr>
            <a:xfrm>
              <a:off x="4942312" y="5278416"/>
              <a:ext cx="66820" cy="1439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7" name="Ellips 46"/>
            <p:cNvSpPr/>
            <p:nvPr/>
          </p:nvSpPr>
          <p:spPr>
            <a:xfrm>
              <a:off x="4880493" y="5149649"/>
              <a:ext cx="66820" cy="1439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48" name="Rak pil 47"/>
            <p:cNvCxnSpPr/>
            <p:nvPr/>
          </p:nvCxnSpPr>
          <p:spPr>
            <a:xfrm>
              <a:off x="8027094" y="2409287"/>
              <a:ext cx="0" cy="9105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pil 48"/>
            <p:cNvCxnSpPr/>
            <p:nvPr/>
          </p:nvCxnSpPr>
          <p:spPr>
            <a:xfrm flipV="1">
              <a:off x="8009019" y="4379853"/>
              <a:ext cx="0" cy="9807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ruta 49"/>
            <p:cNvSpPr txBox="1"/>
            <p:nvPr/>
          </p:nvSpPr>
          <p:spPr>
            <a:xfrm>
              <a:off x="7643656" y="2197757"/>
              <a:ext cx="806210" cy="288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Top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down</a:t>
              </a:r>
            </a:p>
          </p:txBody>
        </p:sp>
        <p:sp>
          <p:nvSpPr>
            <p:cNvPr id="51" name="textruta 50"/>
            <p:cNvSpPr txBox="1"/>
            <p:nvPr/>
          </p:nvSpPr>
          <p:spPr>
            <a:xfrm>
              <a:off x="7561762" y="5305253"/>
              <a:ext cx="860790" cy="288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Bottom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up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2" name="Bildobjekt 51"/>
            <p:cNvPicPr>
              <a:picLocks noChangeAspect="1"/>
            </p:cNvPicPr>
            <p:nvPr/>
          </p:nvPicPr>
          <p:blipFill rotWithShape="1">
            <a:blip r:embed="rId3"/>
            <a:srcRect l="27593" t="48601" r="60926" b="30988"/>
            <a:stretch/>
          </p:blipFill>
          <p:spPr>
            <a:xfrm>
              <a:off x="4741715" y="5632865"/>
              <a:ext cx="617315" cy="617315"/>
            </a:xfrm>
            <a:prstGeom prst="rect">
              <a:avLst/>
            </a:prstGeom>
          </p:spPr>
        </p:pic>
        <p:cxnSp>
          <p:nvCxnSpPr>
            <p:cNvPr id="53" name="Rak 52"/>
            <p:cNvCxnSpPr>
              <a:stCxn id="45" idx="3"/>
            </p:cNvCxnSpPr>
            <p:nvPr/>
          </p:nvCxnSpPr>
          <p:spPr>
            <a:xfrm flipH="1">
              <a:off x="5091076" y="5426278"/>
              <a:ext cx="63747" cy="406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ak 53"/>
            <p:cNvCxnSpPr/>
            <p:nvPr/>
          </p:nvCxnSpPr>
          <p:spPr>
            <a:xfrm>
              <a:off x="4033549" y="2936142"/>
              <a:ext cx="168307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ak 54"/>
            <p:cNvCxnSpPr/>
            <p:nvPr/>
          </p:nvCxnSpPr>
          <p:spPr>
            <a:xfrm>
              <a:off x="4013978" y="4770928"/>
              <a:ext cx="168307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Bildobjekt 55"/>
            <p:cNvPicPr>
              <a:picLocks noChangeAspect="1"/>
            </p:cNvPicPr>
            <p:nvPr/>
          </p:nvPicPr>
          <p:blipFill rotWithShape="1">
            <a:blip r:embed="rId3"/>
            <a:srcRect l="27593" t="48601" r="60926" b="30988"/>
            <a:stretch/>
          </p:blipFill>
          <p:spPr>
            <a:xfrm>
              <a:off x="4275141" y="5656311"/>
              <a:ext cx="617315" cy="617315"/>
            </a:xfrm>
            <a:prstGeom prst="rect">
              <a:avLst/>
            </a:prstGeom>
          </p:spPr>
        </p:pic>
        <p:cxnSp>
          <p:nvCxnSpPr>
            <p:cNvPr id="57" name="Rak 56"/>
            <p:cNvCxnSpPr/>
            <p:nvPr/>
          </p:nvCxnSpPr>
          <p:spPr>
            <a:xfrm flipH="1">
              <a:off x="4601877" y="5396599"/>
              <a:ext cx="339858" cy="4269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4" descr="http://kfsk.drift.senselogic.se/images/18.511513ce11c5a60c1b08000579/1377196149110/skane(2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32" y="5545768"/>
              <a:ext cx="528295" cy="484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s://polisen.se/ImageVault/Images/conversionFormatType_WebSafe/id_4212/ImageVaultHandler.asp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133" y="5504023"/>
              <a:ext cx="480293" cy="259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8" descr="http://www.seaplane-project.net/img/map-kronober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28" y="5138671"/>
              <a:ext cx="618691" cy="42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0" descr="http://handikapptillganglighet.se/bilder/Illustrationer/Halland_10040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26" y="4936019"/>
              <a:ext cx="449212" cy="53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12" descr="http://upload.wikimedia.org/wikipedia/commons/thumb/d/db/SWE-Map_Sjukv%C3%A5rdsregioner-kommuner.svg/250px-SWE-Map_Sjukv%C3%A5rdsregioner-kommuner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89" y="1499781"/>
              <a:ext cx="574428" cy="1307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Ellips 68"/>
            <p:cNvSpPr/>
            <p:nvPr/>
          </p:nvSpPr>
          <p:spPr>
            <a:xfrm>
              <a:off x="3104723" y="1711633"/>
              <a:ext cx="297264" cy="1559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0" name="textruta 69"/>
            <p:cNvSpPr txBox="1"/>
            <p:nvPr/>
          </p:nvSpPr>
          <p:spPr>
            <a:xfrm>
              <a:off x="2615845" y="1503186"/>
              <a:ext cx="957083" cy="256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Styrgrupp, SKS</a:t>
              </a:r>
            </a:p>
          </p:txBody>
        </p:sp>
        <p:sp>
          <p:nvSpPr>
            <p:cNvPr id="71" name="Rektangel 70"/>
            <p:cNvSpPr/>
            <p:nvPr/>
          </p:nvSpPr>
          <p:spPr>
            <a:xfrm rot="1003147">
              <a:off x="9167395" y="413399"/>
              <a:ext cx="3373369" cy="963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Vad är bästa kunskapen?         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Vad gör vi bäst tillsammans?</a:t>
              </a:r>
            </a:p>
          </p:txBody>
        </p:sp>
      </p:grpSp>
      <p:pic>
        <p:nvPicPr>
          <p:cNvPr id="75" name="FA3AD81D-9A0E-4EEE-9CA4-F3EDB993BDE3" descr="FA3AD81D-9A0E-4EEE-9CA4-F3EDB993BDE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7562" r="58" b="3372"/>
          <a:stretch/>
        </p:blipFill>
        <p:spPr bwMode="auto">
          <a:xfrm rot="5400000">
            <a:off x="9503880" y="2147723"/>
            <a:ext cx="2446703" cy="167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 descr="https://www.skane.se/pages/639522/Karta_AMM_s%C3%B6drasjomr%20%5B1%5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7" y="3331579"/>
            <a:ext cx="884586" cy="9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upp 67"/>
          <p:cNvGrpSpPr/>
          <p:nvPr/>
        </p:nvGrpSpPr>
        <p:grpSpPr>
          <a:xfrm>
            <a:off x="188612" y="195585"/>
            <a:ext cx="12165228" cy="5834513"/>
            <a:chOff x="213326" y="187320"/>
            <a:chExt cx="12327438" cy="6086306"/>
          </a:xfrm>
        </p:grpSpPr>
        <p:sp>
          <p:nvSpPr>
            <p:cNvPr id="72" name="Ellips 71"/>
            <p:cNvSpPr/>
            <p:nvPr/>
          </p:nvSpPr>
          <p:spPr>
            <a:xfrm>
              <a:off x="4899675" y="5113472"/>
              <a:ext cx="382143" cy="25777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74" name="Grupp 73"/>
            <p:cNvGrpSpPr/>
            <p:nvPr/>
          </p:nvGrpSpPr>
          <p:grpSpPr>
            <a:xfrm>
              <a:off x="4102235" y="3535279"/>
              <a:ext cx="982780" cy="1517179"/>
              <a:chOff x="6310568" y="3943368"/>
              <a:chExt cx="982780" cy="1517179"/>
            </a:xfrm>
          </p:grpSpPr>
          <p:cxnSp>
            <p:nvCxnSpPr>
              <p:cNvPr id="128" name="Rak 127"/>
              <p:cNvCxnSpPr/>
              <p:nvPr/>
            </p:nvCxnSpPr>
            <p:spPr>
              <a:xfrm>
                <a:off x="6958585" y="4509443"/>
                <a:ext cx="334763" cy="95110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9" name="Grupp 128"/>
              <p:cNvGrpSpPr/>
              <p:nvPr/>
            </p:nvGrpSpPr>
            <p:grpSpPr>
              <a:xfrm>
                <a:off x="6310568" y="3943368"/>
                <a:ext cx="854015" cy="537908"/>
                <a:chOff x="5051671" y="4305951"/>
                <a:chExt cx="854015" cy="537908"/>
              </a:xfrm>
            </p:grpSpPr>
            <p:sp>
              <p:nvSpPr>
                <p:cNvPr id="130" name="Ellips 129"/>
                <p:cNvSpPr/>
                <p:nvPr/>
              </p:nvSpPr>
              <p:spPr>
                <a:xfrm>
                  <a:off x="5051671" y="4421164"/>
                  <a:ext cx="854015" cy="4226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sv-SE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RPO 1</a:t>
                  </a:r>
                </a:p>
              </p:txBody>
            </p:sp>
            <p:sp>
              <p:nvSpPr>
                <p:cNvPr id="132" name="Ellips 131"/>
                <p:cNvSpPr/>
                <p:nvPr/>
              </p:nvSpPr>
              <p:spPr>
                <a:xfrm>
                  <a:off x="5453875" y="4305951"/>
                  <a:ext cx="66820" cy="14393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77" name="Grupp 76"/>
            <p:cNvGrpSpPr/>
            <p:nvPr/>
          </p:nvGrpSpPr>
          <p:grpSpPr>
            <a:xfrm>
              <a:off x="1495151" y="1239605"/>
              <a:ext cx="1133443" cy="4819167"/>
              <a:chOff x="1230813" y="737429"/>
              <a:chExt cx="1133443" cy="5708410"/>
            </a:xfrm>
          </p:grpSpPr>
          <p:grpSp>
            <p:nvGrpSpPr>
              <p:cNvPr id="118" name="Grupp 117"/>
              <p:cNvGrpSpPr/>
              <p:nvPr/>
            </p:nvGrpSpPr>
            <p:grpSpPr>
              <a:xfrm>
                <a:off x="1230813" y="737429"/>
                <a:ext cx="1133443" cy="5708410"/>
                <a:chOff x="2408727" y="690113"/>
                <a:chExt cx="1133443" cy="5708410"/>
              </a:xfrm>
            </p:grpSpPr>
            <p:sp>
              <p:nvSpPr>
                <p:cNvPr id="124" name="Likbent triangel 123"/>
                <p:cNvSpPr/>
                <p:nvPr/>
              </p:nvSpPr>
              <p:spPr>
                <a:xfrm>
                  <a:off x="2408727" y="690113"/>
                  <a:ext cx="1133443" cy="5708410"/>
                </a:xfrm>
                <a:prstGeom prst="triangle">
                  <a:avLst/>
                </a:prstGeom>
                <a:solidFill>
                  <a:srgbClr val="FF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25" name="Rak 124"/>
                <p:cNvCxnSpPr/>
                <p:nvPr/>
              </p:nvCxnSpPr>
              <p:spPr>
                <a:xfrm>
                  <a:off x="2768924" y="2762935"/>
                  <a:ext cx="39188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ak 125"/>
                <p:cNvCxnSpPr/>
                <p:nvPr/>
              </p:nvCxnSpPr>
              <p:spPr>
                <a:xfrm>
                  <a:off x="2574231" y="4955101"/>
                  <a:ext cx="802433" cy="310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9" name="Rak 118"/>
              <p:cNvCxnSpPr/>
              <p:nvPr/>
            </p:nvCxnSpPr>
            <p:spPr>
              <a:xfrm flipH="1">
                <a:off x="1466491" y="2864741"/>
                <a:ext cx="189609" cy="21544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Rak 119"/>
              <p:cNvCxnSpPr/>
              <p:nvPr/>
            </p:nvCxnSpPr>
            <p:spPr>
              <a:xfrm flipH="1">
                <a:off x="1594319" y="2831788"/>
                <a:ext cx="139140" cy="21544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Rak 120"/>
              <p:cNvCxnSpPr/>
              <p:nvPr/>
            </p:nvCxnSpPr>
            <p:spPr>
              <a:xfrm flipH="1">
                <a:off x="1786953" y="2831788"/>
                <a:ext cx="24057" cy="21544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ak 121"/>
              <p:cNvCxnSpPr/>
              <p:nvPr/>
            </p:nvCxnSpPr>
            <p:spPr>
              <a:xfrm>
                <a:off x="1867387" y="2821020"/>
                <a:ext cx="118817" cy="21652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Rak 122"/>
              <p:cNvCxnSpPr/>
              <p:nvPr/>
            </p:nvCxnSpPr>
            <p:spPr>
              <a:xfrm>
                <a:off x="1958206" y="2810251"/>
                <a:ext cx="172014" cy="21759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Ellips 77"/>
            <p:cNvSpPr/>
            <p:nvPr/>
          </p:nvSpPr>
          <p:spPr>
            <a:xfrm>
              <a:off x="4049414" y="1844577"/>
              <a:ext cx="854015" cy="4226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NPO 1</a:t>
              </a:r>
            </a:p>
          </p:txBody>
        </p:sp>
        <p:sp>
          <p:nvSpPr>
            <p:cNvPr id="79" name="Ellips 78"/>
            <p:cNvSpPr/>
            <p:nvPr/>
          </p:nvSpPr>
          <p:spPr>
            <a:xfrm>
              <a:off x="3832461" y="2276364"/>
              <a:ext cx="267418" cy="14417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0" name="Ellips 79"/>
            <p:cNvSpPr/>
            <p:nvPr/>
          </p:nvSpPr>
          <p:spPr>
            <a:xfrm>
              <a:off x="4336601" y="2393318"/>
              <a:ext cx="267418" cy="14417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1" name="Ellips 80"/>
            <p:cNvSpPr/>
            <p:nvPr/>
          </p:nvSpPr>
          <p:spPr>
            <a:xfrm>
              <a:off x="4810334" y="2319832"/>
              <a:ext cx="267418" cy="14417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82" name="Rak 81"/>
            <p:cNvCxnSpPr>
              <a:stCxn id="78" idx="3"/>
              <a:endCxn id="79" idx="7"/>
            </p:cNvCxnSpPr>
            <p:nvPr/>
          </p:nvCxnSpPr>
          <p:spPr>
            <a:xfrm flipH="1">
              <a:off x="4060717" y="2205370"/>
              <a:ext cx="113765" cy="921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ak 82"/>
            <p:cNvCxnSpPr>
              <a:stCxn id="78" idx="4"/>
              <a:endCxn id="80" idx="0"/>
            </p:cNvCxnSpPr>
            <p:nvPr/>
          </p:nvCxnSpPr>
          <p:spPr>
            <a:xfrm flipH="1">
              <a:off x="4470310" y="2267272"/>
              <a:ext cx="6112" cy="1260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83"/>
            <p:cNvCxnSpPr>
              <a:stCxn id="78" idx="5"/>
              <a:endCxn id="81" idx="0"/>
            </p:cNvCxnSpPr>
            <p:nvPr/>
          </p:nvCxnSpPr>
          <p:spPr>
            <a:xfrm>
              <a:off x="4778361" y="2205370"/>
              <a:ext cx="165682" cy="1144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Ellips 84"/>
            <p:cNvSpPr/>
            <p:nvPr/>
          </p:nvSpPr>
          <p:spPr>
            <a:xfrm>
              <a:off x="4815921" y="1860065"/>
              <a:ext cx="66820" cy="1439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6" name="Ellips 85"/>
            <p:cNvSpPr/>
            <p:nvPr/>
          </p:nvSpPr>
          <p:spPr>
            <a:xfrm>
              <a:off x="4458872" y="1740160"/>
              <a:ext cx="66820" cy="1439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7" name="Frihandsfigur 86"/>
            <p:cNvSpPr/>
            <p:nvPr/>
          </p:nvSpPr>
          <p:spPr>
            <a:xfrm rot="624558">
              <a:off x="4759601" y="2020769"/>
              <a:ext cx="427722" cy="1565464"/>
            </a:xfrm>
            <a:custGeom>
              <a:avLst/>
              <a:gdLst>
                <a:gd name="connsiteX0" fmla="*/ 39783 w 487044"/>
                <a:gd name="connsiteY0" fmla="*/ 0 h 2136913"/>
                <a:gd name="connsiteX1" fmla="*/ 119296 w 487044"/>
                <a:gd name="connsiteY1" fmla="*/ 19879 h 2136913"/>
                <a:gd name="connsiteX2" fmla="*/ 159052 w 487044"/>
                <a:gd name="connsiteY2" fmla="*/ 49696 h 2136913"/>
                <a:gd name="connsiteX3" fmla="*/ 188870 w 487044"/>
                <a:gd name="connsiteY3" fmla="*/ 69574 h 2136913"/>
                <a:gd name="connsiteX4" fmla="*/ 218687 w 487044"/>
                <a:gd name="connsiteY4" fmla="*/ 99392 h 2136913"/>
                <a:gd name="connsiteX5" fmla="*/ 248505 w 487044"/>
                <a:gd name="connsiteY5" fmla="*/ 109331 h 2136913"/>
                <a:gd name="connsiteX6" fmla="*/ 308139 w 487044"/>
                <a:gd name="connsiteY6" fmla="*/ 168965 h 2136913"/>
                <a:gd name="connsiteX7" fmla="*/ 328018 w 487044"/>
                <a:gd name="connsiteY7" fmla="*/ 188844 h 2136913"/>
                <a:gd name="connsiteX8" fmla="*/ 377713 w 487044"/>
                <a:gd name="connsiteY8" fmla="*/ 248479 h 2136913"/>
                <a:gd name="connsiteX9" fmla="*/ 407531 w 487044"/>
                <a:gd name="connsiteY9" fmla="*/ 298174 h 2136913"/>
                <a:gd name="connsiteX10" fmla="*/ 427409 w 487044"/>
                <a:gd name="connsiteY10" fmla="*/ 377687 h 2136913"/>
                <a:gd name="connsiteX11" fmla="*/ 437348 w 487044"/>
                <a:gd name="connsiteY11" fmla="*/ 407505 h 2136913"/>
                <a:gd name="connsiteX12" fmla="*/ 457226 w 487044"/>
                <a:gd name="connsiteY12" fmla="*/ 477079 h 2136913"/>
                <a:gd name="connsiteX13" fmla="*/ 467165 w 487044"/>
                <a:gd name="connsiteY13" fmla="*/ 566531 h 2136913"/>
                <a:gd name="connsiteX14" fmla="*/ 477105 w 487044"/>
                <a:gd name="connsiteY14" fmla="*/ 646044 h 2136913"/>
                <a:gd name="connsiteX15" fmla="*/ 487044 w 487044"/>
                <a:gd name="connsiteY15" fmla="*/ 745435 h 2136913"/>
                <a:gd name="connsiteX16" fmla="*/ 477105 w 487044"/>
                <a:gd name="connsiteY16" fmla="*/ 1033670 h 2136913"/>
                <a:gd name="connsiteX17" fmla="*/ 447287 w 487044"/>
                <a:gd name="connsiteY17" fmla="*/ 1162879 h 2136913"/>
                <a:gd name="connsiteX18" fmla="*/ 437348 w 487044"/>
                <a:gd name="connsiteY18" fmla="*/ 1212574 h 2136913"/>
                <a:gd name="connsiteX19" fmla="*/ 417470 w 487044"/>
                <a:gd name="connsiteY19" fmla="*/ 1272209 h 2136913"/>
                <a:gd name="connsiteX20" fmla="*/ 407531 w 487044"/>
                <a:gd name="connsiteY20" fmla="*/ 1311965 h 2136913"/>
                <a:gd name="connsiteX21" fmla="*/ 387652 w 487044"/>
                <a:gd name="connsiteY21" fmla="*/ 1331844 h 2136913"/>
                <a:gd name="connsiteX22" fmla="*/ 367774 w 487044"/>
                <a:gd name="connsiteY22" fmla="*/ 1391479 h 2136913"/>
                <a:gd name="connsiteX23" fmla="*/ 357835 w 487044"/>
                <a:gd name="connsiteY23" fmla="*/ 1421296 h 2136913"/>
                <a:gd name="connsiteX24" fmla="*/ 337957 w 487044"/>
                <a:gd name="connsiteY24" fmla="*/ 1451113 h 2136913"/>
                <a:gd name="connsiteX25" fmla="*/ 308139 w 487044"/>
                <a:gd name="connsiteY25" fmla="*/ 1510748 h 2136913"/>
                <a:gd name="connsiteX26" fmla="*/ 288261 w 487044"/>
                <a:gd name="connsiteY26" fmla="*/ 1570383 h 2136913"/>
                <a:gd name="connsiteX27" fmla="*/ 278322 w 487044"/>
                <a:gd name="connsiteY27" fmla="*/ 1600200 h 2136913"/>
                <a:gd name="connsiteX28" fmla="*/ 268383 w 487044"/>
                <a:gd name="connsiteY28" fmla="*/ 1630018 h 2136913"/>
                <a:gd name="connsiteX29" fmla="*/ 248505 w 487044"/>
                <a:gd name="connsiteY29" fmla="*/ 1659835 h 2136913"/>
                <a:gd name="connsiteX30" fmla="*/ 208748 w 487044"/>
                <a:gd name="connsiteY30" fmla="*/ 1749287 h 2136913"/>
                <a:gd name="connsiteX31" fmla="*/ 178931 w 487044"/>
                <a:gd name="connsiteY31" fmla="*/ 1808922 h 2136913"/>
                <a:gd name="connsiteX32" fmla="*/ 168992 w 487044"/>
                <a:gd name="connsiteY32" fmla="*/ 1838739 h 2136913"/>
                <a:gd name="connsiteX33" fmla="*/ 149113 w 487044"/>
                <a:gd name="connsiteY33" fmla="*/ 1858618 h 2136913"/>
                <a:gd name="connsiteX34" fmla="*/ 129235 w 487044"/>
                <a:gd name="connsiteY34" fmla="*/ 1898374 h 2136913"/>
                <a:gd name="connsiteX35" fmla="*/ 69600 w 487044"/>
                <a:gd name="connsiteY35" fmla="*/ 1987826 h 2136913"/>
                <a:gd name="connsiteX36" fmla="*/ 49722 w 487044"/>
                <a:gd name="connsiteY36" fmla="*/ 2017644 h 2136913"/>
                <a:gd name="connsiteX37" fmla="*/ 9965 w 487044"/>
                <a:gd name="connsiteY37" fmla="*/ 2097157 h 2136913"/>
                <a:gd name="connsiteX38" fmla="*/ 26 w 487044"/>
                <a:gd name="connsiteY38" fmla="*/ 2136913 h 213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87044" h="2136913">
                  <a:moveTo>
                    <a:pt x="39783" y="0"/>
                  </a:moveTo>
                  <a:cubicBezTo>
                    <a:pt x="52373" y="2518"/>
                    <a:pt x="102836" y="10473"/>
                    <a:pt x="119296" y="19879"/>
                  </a:cubicBezTo>
                  <a:cubicBezTo>
                    <a:pt x="133678" y="28098"/>
                    <a:pt x="145572" y="40068"/>
                    <a:pt x="159052" y="49696"/>
                  </a:cubicBezTo>
                  <a:cubicBezTo>
                    <a:pt x="168772" y="56639"/>
                    <a:pt x="179693" y="61927"/>
                    <a:pt x="188870" y="69574"/>
                  </a:cubicBezTo>
                  <a:cubicBezTo>
                    <a:pt x="199668" y="78573"/>
                    <a:pt x="206992" y="91595"/>
                    <a:pt x="218687" y="99392"/>
                  </a:cubicBezTo>
                  <a:cubicBezTo>
                    <a:pt x="227404" y="105204"/>
                    <a:pt x="238566" y="106018"/>
                    <a:pt x="248505" y="109331"/>
                  </a:cubicBezTo>
                  <a:lnTo>
                    <a:pt x="308139" y="168965"/>
                  </a:lnTo>
                  <a:cubicBezTo>
                    <a:pt x="314765" y="175591"/>
                    <a:pt x="322395" y="181347"/>
                    <a:pt x="328018" y="188844"/>
                  </a:cubicBezTo>
                  <a:cubicBezTo>
                    <a:pt x="363457" y="236097"/>
                    <a:pt x="346122" y="216886"/>
                    <a:pt x="377713" y="248479"/>
                  </a:cubicBezTo>
                  <a:cubicBezTo>
                    <a:pt x="405869" y="332948"/>
                    <a:pt x="366600" y="229956"/>
                    <a:pt x="407531" y="298174"/>
                  </a:cubicBezTo>
                  <a:cubicBezTo>
                    <a:pt x="417267" y="314401"/>
                    <a:pt x="424356" y="365474"/>
                    <a:pt x="427409" y="377687"/>
                  </a:cubicBezTo>
                  <a:cubicBezTo>
                    <a:pt x="429950" y="387851"/>
                    <a:pt x="434470" y="397431"/>
                    <a:pt x="437348" y="407505"/>
                  </a:cubicBezTo>
                  <a:cubicBezTo>
                    <a:pt x="462308" y="494866"/>
                    <a:pt x="433395" y="405585"/>
                    <a:pt x="457226" y="477079"/>
                  </a:cubicBezTo>
                  <a:cubicBezTo>
                    <a:pt x="460539" y="506896"/>
                    <a:pt x="463660" y="536736"/>
                    <a:pt x="467165" y="566531"/>
                  </a:cubicBezTo>
                  <a:cubicBezTo>
                    <a:pt x="470286" y="593059"/>
                    <a:pt x="474155" y="619497"/>
                    <a:pt x="477105" y="646044"/>
                  </a:cubicBezTo>
                  <a:cubicBezTo>
                    <a:pt x="480782" y="679136"/>
                    <a:pt x="483731" y="712305"/>
                    <a:pt x="487044" y="745435"/>
                  </a:cubicBezTo>
                  <a:cubicBezTo>
                    <a:pt x="483731" y="841513"/>
                    <a:pt x="482438" y="937683"/>
                    <a:pt x="477105" y="1033670"/>
                  </a:cubicBezTo>
                  <a:cubicBezTo>
                    <a:pt x="470427" y="1153872"/>
                    <a:pt x="469005" y="1054289"/>
                    <a:pt x="447287" y="1162879"/>
                  </a:cubicBezTo>
                  <a:cubicBezTo>
                    <a:pt x="443974" y="1179444"/>
                    <a:pt x="441793" y="1196276"/>
                    <a:pt x="437348" y="1212574"/>
                  </a:cubicBezTo>
                  <a:cubicBezTo>
                    <a:pt x="431835" y="1232789"/>
                    <a:pt x="422552" y="1251881"/>
                    <a:pt x="417470" y="1272209"/>
                  </a:cubicBezTo>
                  <a:cubicBezTo>
                    <a:pt x="414157" y="1285461"/>
                    <a:pt x="413640" y="1299747"/>
                    <a:pt x="407531" y="1311965"/>
                  </a:cubicBezTo>
                  <a:cubicBezTo>
                    <a:pt x="403340" y="1320347"/>
                    <a:pt x="394278" y="1325218"/>
                    <a:pt x="387652" y="1331844"/>
                  </a:cubicBezTo>
                  <a:lnTo>
                    <a:pt x="367774" y="1391479"/>
                  </a:lnTo>
                  <a:cubicBezTo>
                    <a:pt x="364461" y="1401418"/>
                    <a:pt x="363646" y="1412579"/>
                    <a:pt x="357835" y="1421296"/>
                  </a:cubicBezTo>
                  <a:lnTo>
                    <a:pt x="337957" y="1451113"/>
                  </a:lnTo>
                  <a:cubicBezTo>
                    <a:pt x="301711" y="1559856"/>
                    <a:pt x="359518" y="1395148"/>
                    <a:pt x="308139" y="1510748"/>
                  </a:cubicBezTo>
                  <a:cubicBezTo>
                    <a:pt x="299629" y="1529896"/>
                    <a:pt x="294887" y="1550505"/>
                    <a:pt x="288261" y="1570383"/>
                  </a:cubicBezTo>
                  <a:lnTo>
                    <a:pt x="278322" y="1600200"/>
                  </a:lnTo>
                  <a:cubicBezTo>
                    <a:pt x="275009" y="1610139"/>
                    <a:pt x="274195" y="1621301"/>
                    <a:pt x="268383" y="1630018"/>
                  </a:cubicBezTo>
                  <a:cubicBezTo>
                    <a:pt x="261757" y="1639957"/>
                    <a:pt x="253356" y="1648919"/>
                    <a:pt x="248505" y="1659835"/>
                  </a:cubicBezTo>
                  <a:cubicBezTo>
                    <a:pt x="201193" y="1766285"/>
                    <a:pt x="253734" y="1681807"/>
                    <a:pt x="208748" y="1749287"/>
                  </a:cubicBezTo>
                  <a:cubicBezTo>
                    <a:pt x="183767" y="1824233"/>
                    <a:pt x="217464" y="1731856"/>
                    <a:pt x="178931" y="1808922"/>
                  </a:cubicBezTo>
                  <a:cubicBezTo>
                    <a:pt x="174246" y="1818293"/>
                    <a:pt x="174382" y="1829755"/>
                    <a:pt x="168992" y="1838739"/>
                  </a:cubicBezTo>
                  <a:cubicBezTo>
                    <a:pt x="164171" y="1846775"/>
                    <a:pt x="154311" y="1850821"/>
                    <a:pt x="149113" y="1858618"/>
                  </a:cubicBezTo>
                  <a:cubicBezTo>
                    <a:pt x="140894" y="1870946"/>
                    <a:pt x="136858" y="1885669"/>
                    <a:pt x="129235" y="1898374"/>
                  </a:cubicBezTo>
                  <a:cubicBezTo>
                    <a:pt x="129200" y="1898433"/>
                    <a:pt x="79558" y="1972889"/>
                    <a:pt x="69600" y="1987826"/>
                  </a:cubicBezTo>
                  <a:cubicBezTo>
                    <a:pt x="62974" y="1997765"/>
                    <a:pt x="53499" y="2006312"/>
                    <a:pt x="49722" y="2017644"/>
                  </a:cubicBezTo>
                  <a:cubicBezTo>
                    <a:pt x="26881" y="2086169"/>
                    <a:pt x="44661" y="2062463"/>
                    <a:pt x="9965" y="2097157"/>
                  </a:cubicBezTo>
                  <a:cubicBezTo>
                    <a:pt x="-1022" y="2130117"/>
                    <a:pt x="26" y="2116497"/>
                    <a:pt x="26" y="213691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2" name="Ellips 91"/>
            <p:cNvSpPr/>
            <p:nvPr/>
          </p:nvSpPr>
          <p:spPr>
            <a:xfrm>
              <a:off x="4698540" y="3982502"/>
              <a:ext cx="66820" cy="14393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3" name="Ellips 92"/>
            <p:cNvSpPr/>
            <p:nvPr/>
          </p:nvSpPr>
          <p:spPr>
            <a:xfrm>
              <a:off x="5043068" y="5043814"/>
              <a:ext cx="66820" cy="14393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4" name="Ellips 93"/>
            <p:cNvSpPr/>
            <p:nvPr/>
          </p:nvSpPr>
          <p:spPr>
            <a:xfrm>
              <a:off x="5259210" y="5099970"/>
              <a:ext cx="66820" cy="1439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5" name="Ellips 94"/>
            <p:cNvSpPr/>
            <p:nvPr/>
          </p:nvSpPr>
          <p:spPr>
            <a:xfrm>
              <a:off x="5246455" y="5271358"/>
              <a:ext cx="66820" cy="1439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6" name="Ellips 95"/>
            <p:cNvSpPr/>
            <p:nvPr/>
          </p:nvSpPr>
          <p:spPr>
            <a:xfrm>
              <a:off x="5145037" y="5303419"/>
              <a:ext cx="66820" cy="1439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7" name="Ellips 96"/>
            <p:cNvSpPr/>
            <p:nvPr/>
          </p:nvSpPr>
          <p:spPr>
            <a:xfrm>
              <a:off x="4942312" y="5278416"/>
              <a:ext cx="66820" cy="1439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8" name="Ellips 97"/>
            <p:cNvSpPr/>
            <p:nvPr/>
          </p:nvSpPr>
          <p:spPr>
            <a:xfrm>
              <a:off x="4880493" y="5149649"/>
              <a:ext cx="66820" cy="14393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99" name="Rak pil 98"/>
            <p:cNvCxnSpPr/>
            <p:nvPr/>
          </p:nvCxnSpPr>
          <p:spPr>
            <a:xfrm>
              <a:off x="8027094" y="2409287"/>
              <a:ext cx="0" cy="9105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ak pil 99"/>
            <p:cNvCxnSpPr/>
            <p:nvPr/>
          </p:nvCxnSpPr>
          <p:spPr>
            <a:xfrm flipV="1">
              <a:off x="8009019" y="4379853"/>
              <a:ext cx="0" cy="9807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ruta 100"/>
            <p:cNvSpPr txBox="1"/>
            <p:nvPr/>
          </p:nvSpPr>
          <p:spPr>
            <a:xfrm>
              <a:off x="7643656" y="2197757"/>
              <a:ext cx="806210" cy="288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Top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down</a:t>
              </a:r>
            </a:p>
          </p:txBody>
        </p:sp>
        <p:sp>
          <p:nvSpPr>
            <p:cNvPr id="102" name="textruta 101"/>
            <p:cNvSpPr txBox="1"/>
            <p:nvPr/>
          </p:nvSpPr>
          <p:spPr>
            <a:xfrm>
              <a:off x="7561762" y="5305253"/>
              <a:ext cx="860790" cy="288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Bottom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up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03" name="Bildobjekt 102"/>
            <p:cNvPicPr>
              <a:picLocks noChangeAspect="1"/>
            </p:cNvPicPr>
            <p:nvPr/>
          </p:nvPicPr>
          <p:blipFill rotWithShape="1">
            <a:blip r:embed="rId3"/>
            <a:srcRect l="27593" t="48601" r="60926" b="30988"/>
            <a:stretch/>
          </p:blipFill>
          <p:spPr>
            <a:xfrm>
              <a:off x="4741715" y="5632865"/>
              <a:ext cx="617315" cy="617315"/>
            </a:xfrm>
            <a:prstGeom prst="rect">
              <a:avLst/>
            </a:prstGeom>
          </p:spPr>
        </p:pic>
        <p:cxnSp>
          <p:nvCxnSpPr>
            <p:cNvPr id="104" name="Rak 103"/>
            <p:cNvCxnSpPr>
              <a:stCxn id="96" idx="3"/>
            </p:cNvCxnSpPr>
            <p:nvPr/>
          </p:nvCxnSpPr>
          <p:spPr>
            <a:xfrm flipH="1">
              <a:off x="5091076" y="5426278"/>
              <a:ext cx="63747" cy="406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ak 104"/>
            <p:cNvCxnSpPr/>
            <p:nvPr/>
          </p:nvCxnSpPr>
          <p:spPr>
            <a:xfrm>
              <a:off x="4033549" y="2936142"/>
              <a:ext cx="168307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k 105"/>
            <p:cNvCxnSpPr/>
            <p:nvPr/>
          </p:nvCxnSpPr>
          <p:spPr>
            <a:xfrm>
              <a:off x="4013978" y="4770928"/>
              <a:ext cx="168307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Bildobjekt 106"/>
            <p:cNvPicPr>
              <a:picLocks noChangeAspect="1"/>
            </p:cNvPicPr>
            <p:nvPr/>
          </p:nvPicPr>
          <p:blipFill rotWithShape="1">
            <a:blip r:embed="rId3"/>
            <a:srcRect l="27593" t="48601" r="60926" b="30988"/>
            <a:stretch/>
          </p:blipFill>
          <p:spPr>
            <a:xfrm>
              <a:off x="4275141" y="5656311"/>
              <a:ext cx="617315" cy="617315"/>
            </a:xfrm>
            <a:prstGeom prst="rect">
              <a:avLst/>
            </a:prstGeom>
          </p:spPr>
        </p:pic>
        <p:cxnSp>
          <p:nvCxnSpPr>
            <p:cNvPr id="108" name="Rak 107"/>
            <p:cNvCxnSpPr/>
            <p:nvPr/>
          </p:nvCxnSpPr>
          <p:spPr>
            <a:xfrm flipH="1">
              <a:off x="4601877" y="5396599"/>
              <a:ext cx="339858" cy="4269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ruta 108"/>
            <p:cNvSpPr txBox="1"/>
            <p:nvPr/>
          </p:nvSpPr>
          <p:spPr>
            <a:xfrm>
              <a:off x="4060717" y="187320"/>
              <a:ext cx="3519181" cy="802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sv-SE" sz="4400" dirty="0">
                  <a:solidFill>
                    <a:srgbClr val="0684A9"/>
                  </a:solidFill>
                  <a:latin typeface="Calibri Light" panose="020F0302020204030204" pitchFamily="34" charset="0"/>
                  <a:ea typeface="+mj-ea"/>
                  <a:cs typeface="Calibri Light" panose="020F0302020204030204" pitchFamily="34" charset="0"/>
                </a:rPr>
                <a:t>Arbetsstruktur</a:t>
              </a:r>
            </a:p>
          </p:txBody>
        </p:sp>
        <p:pic>
          <p:nvPicPr>
            <p:cNvPr id="110" name="Picture 4" descr="http://kfsk.drift.senselogic.se/images/18.511513ce11c5a60c1b08000579/1377196149110/skane(2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32" y="5545768"/>
              <a:ext cx="528295" cy="484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6" descr="https://polisen.se/ImageVault/Images/conversionFormatType_WebSafe/id_4212/ImageVaultHandler.asp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133" y="5504023"/>
              <a:ext cx="480293" cy="259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8" descr="http://www.seaplane-project.net/img/map-kronober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28" y="5138671"/>
              <a:ext cx="618691" cy="421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10" descr="http://handikapptillganglighet.se/bilder/Illustrationer/Halland_10040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26" y="4936019"/>
              <a:ext cx="449212" cy="531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2" descr="http://upload.wikimedia.org/wikipedia/commons/thumb/d/db/SWE-Map_Sjukv%C3%A5rdsregioner-kommuner.svg/250px-SWE-Map_Sjukv%C3%A5rdsregioner-kommuner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89" y="1499781"/>
              <a:ext cx="574428" cy="1307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Ellips 114"/>
            <p:cNvSpPr/>
            <p:nvPr/>
          </p:nvSpPr>
          <p:spPr>
            <a:xfrm>
              <a:off x="3104723" y="1711633"/>
              <a:ext cx="297264" cy="1559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6" name="textruta 115"/>
            <p:cNvSpPr txBox="1"/>
            <p:nvPr/>
          </p:nvSpPr>
          <p:spPr>
            <a:xfrm>
              <a:off x="2615845" y="1503186"/>
              <a:ext cx="957083" cy="256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Styrgrupp, SKS</a:t>
              </a:r>
            </a:p>
          </p:txBody>
        </p:sp>
        <p:sp>
          <p:nvSpPr>
            <p:cNvPr id="117" name="Rektangel 116"/>
            <p:cNvSpPr/>
            <p:nvPr/>
          </p:nvSpPr>
          <p:spPr>
            <a:xfrm rot="1003147">
              <a:off x="9167395" y="413399"/>
              <a:ext cx="3373369" cy="963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Vad är bästa kunskapen?         </a:t>
              </a:r>
            </a:p>
            <a:p>
              <a:pPr marL="45720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Vad gör vi bäst tillsammans?</a:t>
              </a:r>
            </a:p>
          </p:txBody>
        </p:sp>
      </p:grpSp>
      <p:pic>
        <p:nvPicPr>
          <p:cNvPr id="133" name="Picture 2" descr="https://www.skane.se/pages/639522/Karta_AMM_s%C3%B6drasjomr%20%5B1%5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3" y="3339817"/>
            <a:ext cx="884586" cy="9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CF60D9-FF84-4200-B2BB-B3FF19FA4FC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943" t="28247" r="11805" b="10261"/>
          <a:stretch/>
        </p:blipFill>
        <p:spPr>
          <a:xfrm>
            <a:off x="1457216" y="1746113"/>
            <a:ext cx="1126037" cy="63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36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 txBox="1">
            <a:spLocks/>
          </p:cNvSpPr>
          <p:nvPr/>
        </p:nvSpPr>
        <p:spPr>
          <a:xfrm>
            <a:off x="2200922" y="162036"/>
            <a:ext cx="77478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sv-SE" dirty="0">
                <a:solidFill>
                  <a:srgbClr val="0684A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Uppdrag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5850578" y="56519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Tid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2016257" y="1627745"/>
            <a:ext cx="7539410" cy="3960441"/>
            <a:chOff x="424934" y="1772815"/>
            <a:chExt cx="7539410" cy="4176465"/>
          </a:xfrm>
        </p:grpSpPr>
        <p:cxnSp>
          <p:nvCxnSpPr>
            <p:cNvPr id="7" name="Rak pil 6"/>
            <p:cNvCxnSpPr/>
            <p:nvPr/>
          </p:nvCxnSpPr>
          <p:spPr>
            <a:xfrm flipV="1">
              <a:off x="1043608" y="2060848"/>
              <a:ext cx="0" cy="38884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pil 8"/>
            <p:cNvCxnSpPr/>
            <p:nvPr/>
          </p:nvCxnSpPr>
          <p:spPr>
            <a:xfrm>
              <a:off x="1043608" y="5949280"/>
              <a:ext cx="69207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 11"/>
            <p:cNvSpPr/>
            <p:nvPr/>
          </p:nvSpPr>
          <p:spPr>
            <a:xfrm>
              <a:off x="1237834" y="4785483"/>
              <a:ext cx="669870" cy="443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Kronoberg</a:t>
              </a:r>
            </a:p>
          </p:txBody>
        </p:sp>
        <p:sp>
          <p:nvSpPr>
            <p:cNvPr id="13" name="Ellips 12"/>
            <p:cNvSpPr/>
            <p:nvPr/>
          </p:nvSpPr>
          <p:spPr>
            <a:xfrm>
              <a:off x="1403648" y="4929499"/>
              <a:ext cx="669870" cy="443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Halland</a:t>
              </a:r>
            </a:p>
          </p:txBody>
        </p:sp>
        <p:sp>
          <p:nvSpPr>
            <p:cNvPr id="14" name="Ellips 13"/>
            <p:cNvSpPr/>
            <p:nvPr/>
          </p:nvSpPr>
          <p:spPr>
            <a:xfrm>
              <a:off x="1636440" y="5065131"/>
              <a:ext cx="669870" cy="443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Bleking</a:t>
              </a:r>
            </a:p>
          </p:txBody>
        </p:sp>
        <p:sp>
          <p:nvSpPr>
            <p:cNvPr id="15" name="Ellips 14"/>
            <p:cNvSpPr/>
            <p:nvPr/>
          </p:nvSpPr>
          <p:spPr>
            <a:xfrm>
              <a:off x="1885906" y="5229200"/>
              <a:ext cx="669870" cy="443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Skåne</a:t>
              </a:r>
            </a:p>
          </p:txBody>
        </p:sp>
        <p:sp>
          <p:nvSpPr>
            <p:cNvPr id="18" name="Frihandsfigur 17"/>
            <p:cNvSpPr/>
            <p:nvPr/>
          </p:nvSpPr>
          <p:spPr>
            <a:xfrm>
              <a:off x="2085163" y="3101545"/>
              <a:ext cx="3566958" cy="1586777"/>
            </a:xfrm>
            <a:custGeom>
              <a:avLst/>
              <a:gdLst>
                <a:gd name="connsiteX0" fmla="*/ 0 w 4350619"/>
                <a:gd name="connsiteY0" fmla="*/ 1722922 h 1722922"/>
                <a:gd name="connsiteX1" fmla="*/ 48126 w 4350619"/>
                <a:gd name="connsiteY1" fmla="*/ 1684421 h 1722922"/>
                <a:gd name="connsiteX2" fmla="*/ 154004 w 4350619"/>
                <a:gd name="connsiteY2" fmla="*/ 1636295 h 1722922"/>
                <a:gd name="connsiteX3" fmla="*/ 192505 w 4350619"/>
                <a:gd name="connsiteY3" fmla="*/ 1626670 h 1722922"/>
                <a:gd name="connsiteX4" fmla="*/ 259882 w 4350619"/>
                <a:gd name="connsiteY4" fmla="*/ 1617045 h 1722922"/>
                <a:gd name="connsiteX5" fmla="*/ 336884 w 4350619"/>
                <a:gd name="connsiteY5" fmla="*/ 1588169 h 1722922"/>
                <a:gd name="connsiteX6" fmla="*/ 375385 w 4350619"/>
                <a:gd name="connsiteY6" fmla="*/ 1568918 h 1722922"/>
                <a:gd name="connsiteX7" fmla="*/ 423511 w 4350619"/>
                <a:gd name="connsiteY7" fmla="*/ 1549668 h 1722922"/>
                <a:gd name="connsiteX8" fmla="*/ 539014 w 4350619"/>
                <a:gd name="connsiteY8" fmla="*/ 1511167 h 1722922"/>
                <a:gd name="connsiteX9" fmla="*/ 587141 w 4350619"/>
                <a:gd name="connsiteY9" fmla="*/ 1501541 h 1722922"/>
                <a:gd name="connsiteX10" fmla="*/ 635267 w 4350619"/>
                <a:gd name="connsiteY10" fmla="*/ 1482291 h 1722922"/>
                <a:gd name="connsiteX11" fmla="*/ 712269 w 4350619"/>
                <a:gd name="connsiteY11" fmla="*/ 1453415 h 1722922"/>
                <a:gd name="connsiteX12" fmla="*/ 798896 w 4350619"/>
                <a:gd name="connsiteY12" fmla="*/ 1414914 h 1722922"/>
                <a:gd name="connsiteX13" fmla="*/ 856648 w 4350619"/>
                <a:gd name="connsiteY13" fmla="*/ 1386038 h 1722922"/>
                <a:gd name="connsiteX14" fmla="*/ 904774 w 4350619"/>
                <a:gd name="connsiteY14" fmla="*/ 1357162 h 1722922"/>
                <a:gd name="connsiteX15" fmla="*/ 972151 w 4350619"/>
                <a:gd name="connsiteY15" fmla="*/ 1309036 h 1722922"/>
                <a:gd name="connsiteX16" fmla="*/ 1010652 w 4350619"/>
                <a:gd name="connsiteY16" fmla="*/ 1289786 h 1722922"/>
                <a:gd name="connsiteX17" fmla="*/ 1126155 w 4350619"/>
                <a:gd name="connsiteY17" fmla="*/ 1203158 h 1722922"/>
                <a:gd name="connsiteX18" fmla="*/ 1212783 w 4350619"/>
                <a:gd name="connsiteY18" fmla="*/ 1155032 h 1722922"/>
                <a:gd name="connsiteX19" fmla="*/ 1280160 w 4350619"/>
                <a:gd name="connsiteY19" fmla="*/ 1097280 h 1722922"/>
                <a:gd name="connsiteX20" fmla="*/ 1328286 w 4350619"/>
                <a:gd name="connsiteY20" fmla="*/ 1078030 h 1722922"/>
                <a:gd name="connsiteX21" fmla="*/ 1376412 w 4350619"/>
                <a:gd name="connsiteY21" fmla="*/ 1039529 h 1722922"/>
                <a:gd name="connsiteX22" fmla="*/ 1405288 w 4350619"/>
                <a:gd name="connsiteY22" fmla="*/ 1010653 h 1722922"/>
                <a:gd name="connsiteX23" fmla="*/ 1463040 w 4350619"/>
                <a:gd name="connsiteY23" fmla="*/ 972152 h 1722922"/>
                <a:gd name="connsiteX24" fmla="*/ 1607419 w 4350619"/>
                <a:gd name="connsiteY24" fmla="*/ 866274 h 1722922"/>
                <a:gd name="connsiteX25" fmla="*/ 1674795 w 4350619"/>
                <a:gd name="connsiteY25" fmla="*/ 827773 h 1722922"/>
                <a:gd name="connsiteX26" fmla="*/ 1751797 w 4350619"/>
                <a:gd name="connsiteY26" fmla="*/ 789272 h 1722922"/>
                <a:gd name="connsiteX27" fmla="*/ 1828800 w 4350619"/>
                <a:gd name="connsiteY27" fmla="*/ 741146 h 1722922"/>
                <a:gd name="connsiteX28" fmla="*/ 1857675 w 4350619"/>
                <a:gd name="connsiteY28" fmla="*/ 721895 h 1722922"/>
                <a:gd name="connsiteX29" fmla="*/ 1896176 w 4350619"/>
                <a:gd name="connsiteY29" fmla="*/ 712270 h 1722922"/>
                <a:gd name="connsiteX30" fmla="*/ 2021305 w 4350619"/>
                <a:gd name="connsiteY30" fmla="*/ 635268 h 1722922"/>
                <a:gd name="connsiteX31" fmla="*/ 2050181 w 4350619"/>
                <a:gd name="connsiteY31" fmla="*/ 606392 h 1722922"/>
                <a:gd name="connsiteX32" fmla="*/ 2098307 w 4350619"/>
                <a:gd name="connsiteY32" fmla="*/ 596767 h 1722922"/>
                <a:gd name="connsiteX33" fmla="*/ 2136808 w 4350619"/>
                <a:gd name="connsiteY33" fmla="*/ 567891 h 1722922"/>
                <a:gd name="connsiteX34" fmla="*/ 2184934 w 4350619"/>
                <a:gd name="connsiteY34" fmla="*/ 548640 h 1722922"/>
                <a:gd name="connsiteX35" fmla="*/ 2223435 w 4350619"/>
                <a:gd name="connsiteY35" fmla="*/ 529390 h 1722922"/>
                <a:gd name="connsiteX36" fmla="*/ 2310063 w 4350619"/>
                <a:gd name="connsiteY36" fmla="*/ 500514 h 1722922"/>
                <a:gd name="connsiteX37" fmla="*/ 2358189 w 4350619"/>
                <a:gd name="connsiteY37" fmla="*/ 481264 h 1722922"/>
                <a:gd name="connsiteX38" fmla="*/ 2396690 w 4350619"/>
                <a:gd name="connsiteY38" fmla="*/ 462013 h 1722922"/>
                <a:gd name="connsiteX39" fmla="*/ 2454442 w 4350619"/>
                <a:gd name="connsiteY39" fmla="*/ 452388 h 1722922"/>
                <a:gd name="connsiteX40" fmla="*/ 2512193 w 4350619"/>
                <a:gd name="connsiteY40" fmla="*/ 433137 h 1722922"/>
                <a:gd name="connsiteX41" fmla="*/ 2550694 w 4350619"/>
                <a:gd name="connsiteY41" fmla="*/ 423512 h 1722922"/>
                <a:gd name="connsiteX42" fmla="*/ 2666197 w 4350619"/>
                <a:gd name="connsiteY42" fmla="*/ 385011 h 1722922"/>
                <a:gd name="connsiteX43" fmla="*/ 2714324 w 4350619"/>
                <a:gd name="connsiteY43" fmla="*/ 375386 h 1722922"/>
                <a:gd name="connsiteX44" fmla="*/ 2810576 w 4350619"/>
                <a:gd name="connsiteY44" fmla="*/ 346510 h 1722922"/>
                <a:gd name="connsiteX45" fmla="*/ 2906829 w 4350619"/>
                <a:gd name="connsiteY45" fmla="*/ 327259 h 1722922"/>
                <a:gd name="connsiteX46" fmla="*/ 2964581 w 4350619"/>
                <a:gd name="connsiteY46" fmla="*/ 308009 h 1722922"/>
                <a:gd name="connsiteX47" fmla="*/ 3080084 w 4350619"/>
                <a:gd name="connsiteY47" fmla="*/ 298384 h 1722922"/>
                <a:gd name="connsiteX48" fmla="*/ 3243713 w 4350619"/>
                <a:gd name="connsiteY48" fmla="*/ 269508 h 1722922"/>
                <a:gd name="connsiteX49" fmla="*/ 3301465 w 4350619"/>
                <a:gd name="connsiteY49" fmla="*/ 259882 h 1722922"/>
                <a:gd name="connsiteX50" fmla="*/ 3416968 w 4350619"/>
                <a:gd name="connsiteY50" fmla="*/ 250257 h 1722922"/>
                <a:gd name="connsiteX51" fmla="*/ 3493970 w 4350619"/>
                <a:gd name="connsiteY51" fmla="*/ 231007 h 1722922"/>
                <a:gd name="connsiteX52" fmla="*/ 3763477 w 4350619"/>
                <a:gd name="connsiteY52" fmla="*/ 211756 h 1722922"/>
                <a:gd name="connsiteX53" fmla="*/ 3898231 w 4350619"/>
                <a:gd name="connsiteY53" fmla="*/ 173255 h 1722922"/>
                <a:gd name="connsiteX54" fmla="*/ 3946357 w 4350619"/>
                <a:gd name="connsiteY54" fmla="*/ 163630 h 1722922"/>
                <a:gd name="connsiteX55" fmla="*/ 4004109 w 4350619"/>
                <a:gd name="connsiteY55" fmla="*/ 144379 h 1722922"/>
                <a:gd name="connsiteX56" fmla="*/ 4032985 w 4350619"/>
                <a:gd name="connsiteY56" fmla="*/ 134754 h 1722922"/>
                <a:gd name="connsiteX57" fmla="*/ 4081111 w 4350619"/>
                <a:gd name="connsiteY57" fmla="*/ 115504 h 1722922"/>
                <a:gd name="connsiteX58" fmla="*/ 4158113 w 4350619"/>
                <a:gd name="connsiteY58" fmla="*/ 96253 h 1722922"/>
                <a:gd name="connsiteX59" fmla="*/ 4215865 w 4350619"/>
                <a:gd name="connsiteY59" fmla="*/ 77002 h 1722922"/>
                <a:gd name="connsiteX60" fmla="*/ 4244741 w 4350619"/>
                <a:gd name="connsiteY60" fmla="*/ 67377 h 1722922"/>
                <a:gd name="connsiteX61" fmla="*/ 4273616 w 4350619"/>
                <a:gd name="connsiteY61" fmla="*/ 48127 h 1722922"/>
                <a:gd name="connsiteX62" fmla="*/ 4302492 w 4350619"/>
                <a:gd name="connsiteY62" fmla="*/ 38501 h 1722922"/>
                <a:gd name="connsiteX63" fmla="*/ 4331368 w 4350619"/>
                <a:gd name="connsiteY63" fmla="*/ 9626 h 1722922"/>
                <a:gd name="connsiteX64" fmla="*/ 4350619 w 4350619"/>
                <a:gd name="connsiteY64" fmla="*/ 0 h 172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350619" h="1722922">
                  <a:moveTo>
                    <a:pt x="0" y="1722922"/>
                  </a:moveTo>
                  <a:cubicBezTo>
                    <a:pt x="16042" y="1710088"/>
                    <a:pt x="30630" y="1695188"/>
                    <a:pt x="48126" y="1684421"/>
                  </a:cubicBezTo>
                  <a:cubicBezTo>
                    <a:pt x="81159" y="1664093"/>
                    <a:pt x="116658" y="1646965"/>
                    <a:pt x="154004" y="1636295"/>
                  </a:cubicBezTo>
                  <a:cubicBezTo>
                    <a:pt x="166724" y="1632661"/>
                    <a:pt x="179490" y="1629036"/>
                    <a:pt x="192505" y="1626670"/>
                  </a:cubicBezTo>
                  <a:cubicBezTo>
                    <a:pt x="214826" y="1622612"/>
                    <a:pt x="237423" y="1620253"/>
                    <a:pt x="259882" y="1617045"/>
                  </a:cubicBezTo>
                  <a:cubicBezTo>
                    <a:pt x="319189" y="1577505"/>
                    <a:pt x="253626" y="1615922"/>
                    <a:pt x="336884" y="1588169"/>
                  </a:cubicBezTo>
                  <a:cubicBezTo>
                    <a:pt x="350496" y="1583632"/>
                    <a:pt x="362273" y="1574746"/>
                    <a:pt x="375385" y="1568918"/>
                  </a:cubicBezTo>
                  <a:cubicBezTo>
                    <a:pt x="391174" y="1561901"/>
                    <a:pt x="407218" y="1555418"/>
                    <a:pt x="423511" y="1549668"/>
                  </a:cubicBezTo>
                  <a:cubicBezTo>
                    <a:pt x="461781" y="1536161"/>
                    <a:pt x="499219" y="1519127"/>
                    <a:pt x="539014" y="1511167"/>
                  </a:cubicBezTo>
                  <a:cubicBezTo>
                    <a:pt x="555056" y="1507958"/>
                    <a:pt x="571471" y="1506242"/>
                    <a:pt x="587141" y="1501541"/>
                  </a:cubicBezTo>
                  <a:cubicBezTo>
                    <a:pt x="603690" y="1496576"/>
                    <a:pt x="619089" y="1488357"/>
                    <a:pt x="635267" y="1482291"/>
                  </a:cubicBezTo>
                  <a:cubicBezTo>
                    <a:pt x="668592" y="1469794"/>
                    <a:pt x="675059" y="1472020"/>
                    <a:pt x="712269" y="1453415"/>
                  </a:cubicBezTo>
                  <a:cubicBezTo>
                    <a:pt x="795524" y="1411787"/>
                    <a:pt x="725426" y="1433281"/>
                    <a:pt x="798896" y="1414914"/>
                  </a:cubicBezTo>
                  <a:cubicBezTo>
                    <a:pt x="881657" y="1359742"/>
                    <a:pt x="776941" y="1425893"/>
                    <a:pt x="856648" y="1386038"/>
                  </a:cubicBezTo>
                  <a:cubicBezTo>
                    <a:pt x="873381" y="1377671"/>
                    <a:pt x="889208" y="1367539"/>
                    <a:pt x="904774" y="1357162"/>
                  </a:cubicBezTo>
                  <a:cubicBezTo>
                    <a:pt x="935747" y="1336513"/>
                    <a:pt x="942030" y="1326248"/>
                    <a:pt x="972151" y="1309036"/>
                  </a:cubicBezTo>
                  <a:cubicBezTo>
                    <a:pt x="984609" y="1301917"/>
                    <a:pt x="998855" y="1297953"/>
                    <a:pt x="1010652" y="1289786"/>
                  </a:cubicBezTo>
                  <a:cubicBezTo>
                    <a:pt x="1026291" y="1278959"/>
                    <a:pt x="1092179" y="1222573"/>
                    <a:pt x="1126155" y="1203158"/>
                  </a:cubicBezTo>
                  <a:cubicBezTo>
                    <a:pt x="1164556" y="1181214"/>
                    <a:pt x="1174301" y="1183894"/>
                    <a:pt x="1212783" y="1155032"/>
                  </a:cubicBezTo>
                  <a:cubicBezTo>
                    <a:pt x="1262803" y="1117517"/>
                    <a:pt x="1219220" y="1131136"/>
                    <a:pt x="1280160" y="1097280"/>
                  </a:cubicBezTo>
                  <a:cubicBezTo>
                    <a:pt x="1295263" y="1088889"/>
                    <a:pt x="1312244" y="1084447"/>
                    <a:pt x="1328286" y="1078030"/>
                  </a:cubicBezTo>
                  <a:cubicBezTo>
                    <a:pt x="1344328" y="1065196"/>
                    <a:pt x="1360951" y="1053057"/>
                    <a:pt x="1376412" y="1039529"/>
                  </a:cubicBezTo>
                  <a:cubicBezTo>
                    <a:pt x="1386656" y="1030565"/>
                    <a:pt x="1394543" y="1019010"/>
                    <a:pt x="1405288" y="1010653"/>
                  </a:cubicBezTo>
                  <a:cubicBezTo>
                    <a:pt x="1423551" y="996449"/>
                    <a:pt x="1444383" y="985834"/>
                    <a:pt x="1463040" y="972152"/>
                  </a:cubicBezTo>
                  <a:cubicBezTo>
                    <a:pt x="1546840" y="910699"/>
                    <a:pt x="1532568" y="912336"/>
                    <a:pt x="1607419" y="866274"/>
                  </a:cubicBezTo>
                  <a:cubicBezTo>
                    <a:pt x="1629449" y="852717"/>
                    <a:pt x="1651971" y="839946"/>
                    <a:pt x="1674795" y="827773"/>
                  </a:cubicBezTo>
                  <a:cubicBezTo>
                    <a:pt x="1700116" y="814268"/>
                    <a:pt x="1727920" y="805190"/>
                    <a:pt x="1751797" y="789272"/>
                  </a:cubicBezTo>
                  <a:cubicBezTo>
                    <a:pt x="1817786" y="745278"/>
                    <a:pt x="1735907" y="799204"/>
                    <a:pt x="1828800" y="741146"/>
                  </a:cubicBezTo>
                  <a:cubicBezTo>
                    <a:pt x="1838610" y="735015"/>
                    <a:pt x="1847042" y="726452"/>
                    <a:pt x="1857675" y="721895"/>
                  </a:cubicBezTo>
                  <a:cubicBezTo>
                    <a:pt x="1869834" y="716684"/>
                    <a:pt x="1883342" y="715478"/>
                    <a:pt x="1896176" y="712270"/>
                  </a:cubicBezTo>
                  <a:cubicBezTo>
                    <a:pt x="1916445" y="700108"/>
                    <a:pt x="2015501" y="641072"/>
                    <a:pt x="2021305" y="635268"/>
                  </a:cubicBezTo>
                  <a:cubicBezTo>
                    <a:pt x="2030930" y="625643"/>
                    <a:pt x="2038006" y="612480"/>
                    <a:pt x="2050181" y="606392"/>
                  </a:cubicBezTo>
                  <a:cubicBezTo>
                    <a:pt x="2064814" y="599076"/>
                    <a:pt x="2082265" y="599975"/>
                    <a:pt x="2098307" y="596767"/>
                  </a:cubicBezTo>
                  <a:cubicBezTo>
                    <a:pt x="2111141" y="587142"/>
                    <a:pt x="2122785" y="575682"/>
                    <a:pt x="2136808" y="567891"/>
                  </a:cubicBezTo>
                  <a:cubicBezTo>
                    <a:pt x="2151911" y="559500"/>
                    <a:pt x="2169145" y="555657"/>
                    <a:pt x="2184934" y="548640"/>
                  </a:cubicBezTo>
                  <a:cubicBezTo>
                    <a:pt x="2198046" y="542813"/>
                    <a:pt x="2210043" y="534541"/>
                    <a:pt x="2223435" y="529390"/>
                  </a:cubicBezTo>
                  <a:cubicBezTo>
                    <a:pt x="2251844" y="518464"/>
                    <a:pt x="2281802" y="511818"/>
                    <a:pt x="2310063" y="500514"/>
                  </a:cubicBezTo>
                  <a:cubicBezTo>
                    <a:pt x="2326105" y="494097"/>
                    <a:pt x="2342400" y="488281"/>
                    <a:pt x="2358189" y="481264"/>
                  </a:cubicBezTo>
                  <a:cubicBezTo>
                    <a:pt x="2371301" y="475436"/>
                    <a:pt x="2382947" y="466136"/>
                    <a:pt x="2396690" y="462013"/>
                  </a:cubicBezTo>
                  <a:cubicBezTo>
                    <a:pt x="2415383" y="456405"/>
                    <a:pt x="2435191" y="455596"/>
                    <a:pt x="2454442" y="452388"/>
                  </a:cubicBezTo>
                  <a:cubicBezTo>
                    <a:pt x="2473692" y="445971"/>
                    <a:pt x="2492757" y="438968"/>
                    <a:pt x="2512193" y="433137"/>
                  </a:cubicBezTo>
                  <a:cubicBezTo>
                    <a:pt x="2524864" y="429336"/>
                    <a:pt x="2538068" y="427458"/>
                    <a:pt x="2550694" y="423512"/>
                  </a:cubicBezTo>
                  <a:cubicBezTo>
                    <a:pt x="2589430" y="411407"/>
                    <a:pt x="2626401" y="392970"/>
                    <a:pt x="2666197" y="385011"/>
                  </a:cubicBezTo>
                  <a:cubicBezTo>
                    <a:pt x="2682239" y="381803"/>
                    <a:pt x="2698540" y="379691"/>
                    <a:pt x="2714324" y="375386"/>
                  </a:cubicBezTo>
                  <a:cubicBezTo>
                    <a:pt x="2803008" y="351199"/>
                    <a:pt x="2740405" y="361547"/>
                    <a:pt x="2810576" y="346510"/>
                  </a:cubicBezTo>
                  <a:cubicBezTo>
                    <a:pt x="2842569" y="339654"/>
                    <a:pt x="2875788" y="337606"/>
                    <a:pt x="2906829" y="327259"/>
                  </a:cubicBezTo>
                  <a:cubicBezTo>
                    <a:pt x="2926080" y="320842"/>
                    <a:pt x="2944565" y="311345"/>
                    <a:pt x="2964581" y="308009"/>
                  </a:cubicBezTo>
                  <a:cubicBezTo>
                    <a:pt x="3002690" y="301658"/>
                    <a:pt x="3041583" y="301592"/>
                    <a:pt x="3080084" y="298384"/>
                  </a:cubicBezTo>
                  <a:cubicBezTo>
                    <a:pt x="3166493" y="281101"/>
                    <a:pt x="3112052" y="291452"/>
                    <a:pt x="3243713" y="269508"/>
                  </a:cubicBezTo>
                  <a:cubicBezTo>
                    <a:pt x="3262964" y="266300"/>
                    <a:pt x="3282016" y="261503"/>
                    <a:pt x="3301465" y="259882"/>
                  </a:cubicBezTo>
                  <a:lnTo>
                    <a:pt x="3416968" y="250257"/>
                  </a:lnTo>
                  <a:cubicBezTo>
                    <a:pt x="3442635" y="243840"/>
                    <a:pt x="3467675" y="233929"/>
                    <a:pt x="3493970" y="231007"/>
                  </a:cubicBezTo>
                  <a:cubicBezTo>
                    <a:pt x="3641268" y="214639"/>
                    <a:pt x="3551584" y="222908"/>
                    <a:pt x="3763477" y="211756"/>
                  </a:cubicBezTo>
                  <a:cubicBezTo>
                    <a:pt x="3818513" y="193411"/>
                    <a:pt x="3837811" y="185339"/>
                    <a:pt x="3898231" y="173255"/>
                  </a:cubicBezTo>
                  <a:cubicBezTo>
                    <a:pt x="3914273" y="170047"/>
                    <a:pt x="3930574" y="167935"/>
                    <a:pt x="3946357" y="163630"/>
                  </a:cubicBezTo>
                  <a:cubicBezTo>
                    <a:pt x="3965934" y="158291"/>
                    <a:pt x="3984858" y="150796"/>
                    <a:pt x="4004109" y="144379"/>
                  </a:cubicBezTo>
                  <a:cubicBezTo>
                    <a:pt x="4013734" y="141171"/>
                    <a:pt x="4023565" y="138522"/>
                    <a:pt x="4032985" y="134754"/>
                  </a:cubicBezTo>
                  <a:cubicBezTo>
                    <a:pt x="4049027" y="128337"/>
                    <a:pt x="4064597" y="120585"/>
                    <a:pt x="4081111" y="115504"/>
                  </a:cubicBezTo>
                  <a:cubicBezTo>
                    <a:pt x="4106398" y="107723"/>
                    <a:pt x="4133013" y="104620"/>
                    <a:pt x="4158113" y="96253"/>
                  </a:cubicBezTo>
                  <a:lnTo>
                    <a:pt x="4215865" y="77002"/>
                  </a:lnTo>
                  <a:lnTo>
                    <a:pt x="4244741" y="67377"/>
                  </a:lnTo>
                  <a:cubicBezTo>
                    <a:pt x="4254366" y="60960"/>
                    <a:pt x="4263269" y="53300"/>
                    <a:pt x="4273616" y="48127"/>
                  </a:cubicBezTo>
                  <a:cubicBezTo>
                    <a:pt x="4282691" y="43589"/>
                    <a:pt x="4294050" y="44129"/>
                    <a:pt x="4302492" y="38501"/>
                  </a:cubicBezTo>
                  <a:cubicBezTo>
                    <a:pt x="4313818" y="30950"/>
                    <a:pt x="4320739" y="18129"/>
                    <a:pt x="4331368" y="9626"/>
                  </a:cubicBezTo>
                  <a:cubicBezTo>
                    <a:pt x="4336970" y="5144"/>
                    <a:pt x="4344202" y="3209"/>
                    <a:pt x="4350619" y="0"/>
                  </a:cubicBez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Frihandsfigur 18"/>
            <p:cNvSpPr/>
            <p:nvPr/>
          </p:nvSpPr>
          <p:spPr>
            <a:xfrm>
              <a:off x="2292849" y="3101546"/>
              <a:ext cx="3359271" cy="1808633"/>
            </a:xfrm>
            <a:custGeom>
              <a:avLst/>
              <a:gdLst>
                <a:gd name="connsiteX0" fmla="*/ 0 w 4350619"/>
                <a:gd name="connsiteY0" fmla="*/ 1722922 h 1722922"/>
                <a:gd name="connsiteX1" fmla="*/ 48126 w 4350619"/>
                <a:gd name="connsiteY1" fmla="*/ 1684421 h 1722922"/>
                <a:gd name="connsiteX2" fmla="*/ 154004 w 4350619"/>
                <a:gd name="connsiteY2" fmla="*/ 1636295 h 1722922"/>
                <a:gd name="connsiteX3" fmla="*/ 192505 w 4350619"/>
                <a:gd name="connsiteY3" fmla="*/ 1626670 h 1722922"/>
                <a:gd name="connsiteX4" fmla="*/ 259882 w 4350619"/>
                <a:gd name="connsiteY4" fmla="*/ 1617045 h 1722922"/>
                <a:gd name="connsiteX5" fmla="*/ 336884 w 4350619"/>
                <a:gd name="connsiteY5" fmla="*/ 1588169 h 1722922"/>
                <a:gd name="connsiteX6" fmla="*/ 375385 w 4350619"/>
                <a:gd name="connsiteY6" fmla="*/ 1568918 h 1722922"/>
                <a:gd name="connsiteX7" fmla="*/ 423511 w 4350619"/>
                <a:gd name="connsiteY7" fmla="*/ 1549668 h 1722922"/>
                <a:gd name="connsiteX8" fmla="*/ 539014 w 4350619"/>
                <a:gd name="connsiteY8" fmla="*/ 1511167 h 1722922"/>
                <a:gd name="connsiteX9" fmla="*/ 587141 w 4350619"/>
                <a:gd name="connsiteY9" fmla="*/ 1501541 h 1722922"/>
                <a:gd name="connsiteX10" fmla="*/ 635267 w 4350619"/>
                <a:gd name="connsiteY10" fmla="*/ 1482291 h 1722922"/>
                <a:gd name="connsiteX11" fmla="*/ 712269 w 4350619"/>
                <a:gd name="connsiteY11" fmla="*/ 1453415 h 1722922"/>
                <a:gd name="connsiteX12" fmla="*/ 798896 w 4350619"/>
                <a:gd name="connsiteY12" fmla="*/ 1414914 h 1722922"/>
                <a:gd name="connsiteX13" fmla="*/ 856648 w 4350619"/>
                <a:gd name="connsiteY13" fmla="*/ 1386038 h 1722922"/>
                <a:gd name="connsiteX14" fmla="*/ 904774 w 4350619"/>
                <a:gd name="connsiteY14" fmla="*/ 1357162 h 1722922"/>
                <a:gd name="connsiteX15" fmla="*/ 972151 w 4350619"/>
                <a:gd name="connsiteY15" fmla="*/ 1309036 h 1722922"/>
                <a:gd name="connsiteX16" fmla="*/ 1010652 w 4350619"/>
                <a:gd name="connsiteY16" fmla="*/ 1289786 h 1722922"/>
                <a:gd name="connsiteX17" fmla="*/ 1126155 w 4350619"/>
                <a:gd name="connsiteY17" fmla="*/ 1203158 h 1722922"/>
                <a:gd name="connsiteX18" fmla="*/ 1212783 w 4350619"/>
                <a:gd name="connsiteY18" fmla="*/ 1155032 h 1722922"/>
                <a:gd name="connsiteX19" fmla="*/ 1280160 w 4350619"/>
                <a:gd name="connsiteY19" fmla="*/ 1097280 h 1722922"/>
                <a:gd name="connsiteX20" fmla="*/ 1328286 w 4350619"/>
                <a:gd name="connsiteY20" fmla="*/ 1078030 h 1722922"/>
                <a:gd name="connsiteX21" fmla="*/ 1376412 w 4350619"/>
                <a:gd name="connsiteY21" fmla="*/ 1039529 h 1722922"/>
                <a:gd name="connsiteX22" fmla="*/ 1405288 w 4350619"/>
                <a:gd name="connsiteY22" fmla="*/ 1010653 h 1722922"/>
                <a:gd name="connsiteX23" fmla="*/ 1463040 w 4350619"/>
                <a:gd name="connsiteY23" fmla="*/ 972152 h 1722922"/>
                <a:gd name="connsiteX24" fmla="*/ 1607419 w 4350619"/>
                <a:gd name="connsiteY24" fmla="*/ 866274 h 1722922"/>
                <a:gd name="connsiteX25" fmla="*/ 1674795 w 4350619"/>
                <a:gd name="connsiteY25" fmla="*/ 827773 h 1722922"/>
                <a:gd name="connsiteX26" fmla="*/ 1751797 w 4350619"/>
                <a:gd name="connsiteY26" fmla="*/ 789272 h 1722922"/>
                <a:gd name="connsiteX27" fmla="*/ 1828800 w 4350619"/>
                <a:gd name="connsiteY27" fmla="*/ 741146 h 1722922"/>
                <a:gd name="connsiteX28" fmla="*/ 1857675 w 4350619"/>
                <a:gd name="connsiteY28" fmla="*/ 721895 h 1722922"/>
                <a:gd name="connsiteX29" fmla="*/ 1896176 w 4350619"/>
                <a:gd name="connsiteY29" fmla="*/ 712270 h 1722922"/>
                <a:gd name="connsiteX30" fmla="*/ 2021305 w 4350619"/>
                <a:gd name="connsiteY30" fmla="*/ 635268 h 1722922"/>
                <a:gd name="connsiteX31" fmla="*/ 2050181 w 4350619"/>
                <a:gd name="connsiteY31" fmla="*/ 606392 h 1722922"/>
                <a:gd name="connsiteX32" fmla="*/ 2098307 w 4350619"/>
                <a:gd name="connsiteY32" fmla="*/ 596767 h 1722922"/>
                <a:gd name="connsiteX33" fmla="*/ 2136808 w 4350619"/>
                <a:gd name="connsiteY33" fmla="*/ 567891 h 1722922"/>
                <a:gd name="connsiteX34" fmla="*/ 2184934 w 4350619"/>
                <a:gd name="connsiteY34" fmla="*/ 548640 h 1722922"/>
                <a:gd name="connsiteX35" fmla="*/ 2223435 w 4350619"/>
                <a:gd name="connsiteY35" fmla="*/ 529390 h 1722922"/>
                <a:gd name="connsiteX36" fmla="*/ 2310063 w 4350619"/>
                <a:gd name="connsiteY36" fmla="*/ 500514 h 1722922"/>
                <a:gd name="connsiteX37" fmla="*/ 2358189 w 4350619"/>
                <a:gd name="connsiteY37" fmla="*/ 481264 h 1722922"/>
                <a:gd name="connsiteX38" fmla="*/ 2396690 w 4350619"/>
                <a:gd name="connsiteY38" fmla="*/ 462013 h 1722922"/>
                <a:gd name="connsiteX39" fmla="*/ 2454442 w 4350619"/>
                <a:gd name="connsiteY39" fmla="*/ 452388 h 1722922"/>
                <a:gd name="connsiteX40" fmla="*/ 2512193 w 4350619"/>
                <a:gd name="connsiteY40" fmla="*/ 433137 h 1722922"/>
                <a:gd name="connsiteX41" fmla="*/ 2550694 w 4350619"/>
                <a:gd name="connsiteY41" fmla="*/ 423512 h 1722922"/>
                <a:gd name="connsiteX42" fmla="*/ 2666197 w 4350619"/>
                <a:gd name="connsiteY42" fmla="*/ 385011 h 1722922"/>
                <a:gd name="connsiteX43" fmla="*/ 2714324 w 4350619"/>
                <a:gd name="connsiteY43" fmla="*/ 375386 h 1722922"/>
                <a:gd name="connsiteX44" fmla="*/ 2810576 w 4350619"/>
                <a:gd name="connsiteY44" fmla="*/ 346510 h 1722922"/>
                <a:gd name="connsiteX45" fmla="*/ 2906829 w 4350619"/>
                <a:gd name="connsiteY45" fmla="*/ 327259 h 1722922"/>
                <a:gd name="connsiteX46" fmla="*/ 2964581 w 4350619"/>
                <a:gd name="connsiteY46" fmla="*/ 308009 h 1722922"/>
                <a:gd name="connsiteX47" fmla="*/ 3080084 w 4350619"/>
                <a:gd name="connsiteY47" fmla="*/ 298384 h 1722922"/>
                <a:gd name="connsiteX48" fmla="*/ 3243713 w 4350619"/>
                <a:gd name="connsiteY48" fmla="*/ 269508 h 1722922"/>
                <a:gd name="connsiteX49" fmla="*/ 3301465 w 4350619"/>
                <a:gd name="connsiteY49" fmla="*/ 259882 h 1722922"/>
                <a:gd name="connsiteX50" fmla="*/ 3416968 w 4350619"/>
                <a:gd name="connsiteY50" fmla="*/ 250257 h 1722922"/>
                <a:gd name="connsiteX51" fmla="*/ 3493970 w 4350619"/>
                <a:gd name="connsiteY51" fmla="*/ 231007 h 1722922"/>
                <a:gd name="connsiteX52" fmla="*/ 3763477 w 4350619"/>
                <a:gd name="connsiteY52" fmla="*/ 211756 h 1722922"/>
                <a:gd name="connsiteX53" fmla="*/ 3898231 w 4350619"/>
                <a:gd name="connsiteY53" fmla="*/ 173255 h 1722922"/>
                <a:gd name="connsiteX54" fmla="*/ 3946357 w 4350619"/>
                <a:gd name="connsiteY54" fmla="*/ 163630 h 1722922"/>
                <a:gd name="connsiteX55" fmla="*/ 4004109 w 4350619"/>
                <a:gd name="connsiteY55" fmla="*/ 144379 h 1722922"/>
                <a:gd name="connsiteX56" fmla="*/ 4032985 w 4350619"/>
                <a:gd name="connsiteY56" fmla="*/ 134754 h 1722922"/>
                <a:gd name="connsiteX57" fmla="*/ 4081111 w 4350619"/>
                <a:gd name="connsiteY57" fmla="*/ 115504 h 1722922"/>
                <a:gd name="connsiteX58" fmla="*/ 4158113 w 4350619"/>
                <a:gd name="connsiteY58" fmla="*/ 96253 h 1722922"/>
                <a:gd name="connsiteX59" fmla="*/ 4215865 w 4350619"/>
                <a:gd name="connsiteY59" fmla="*/ 77002 h 1722922"/>
                <a:gd name="connsiteX60" fmla="*/ 4244741 w 4350619"/>
                <a:gd name="connsiteY60" fmla="*/ 67377 h 1722922"/>
                <a:gd name="connsiteX61" fmla="*/ 4273616 w 4350619"/>
                <a:gd name="connsiteY61" fmla="*/ 48127 h 1722922"/>
                <a:gd name="connsiteX62" fmla="*/ 4302492 w 4350619"/>
                <a:gd name="connsiteY62" fmla="*/ 38501 h 1722922"/>
                <a:gd name="connsiteX63" fmla="*/ 4331368 w 4350619"/>
                <a:gd name="connsiteY63" fmla="*/ 9626 h 1722922"/>
                <a:gd name="connsiteX64" fmla="*/ 4350619 w 4350619"/>
                <a:gd name="connsiteY64" fmla="*/ 0 h 172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350619" h="1722922">
                  <a:moveTo>
                    <a:pt x="0" y="1722922"/>
                  </a:moveTo>
                  <a:cubicBezTo>
                    <a:pt x="16042" y="1710088"/>
                    <a:pt x="30630" y="1695188"/>
                    <a:pt x="48126" y="1684421"/>
                  </a:cubicBezTo>
                  <a:cubicBezTo>
                    <a:pt x="81159" y="1664093"/>
                    <a:pt x="116658" y="1646965"/>
                    <a:pt x="154004" y="1636295"/>
                  </a:cubicBezTo>
                  <a:cubicBezTo>
                    <a:pt x="166724" y="1632661"/>
                    <a:pt x="179490" y="1629036"/>
                    <a:pt x="192505" y="1626670"/>
                  </a:cubicBezTo>
                  <a:cubicBezTo>
                    <a:pt x="214826" y="1622612"/>
                    <a:pt x="237423" y="1620253"/>
                    <a:pt x="259882" y="1617045"/>
                  </a:cubicBezTo>
                  <a:cubicBezTo>
                    <a:pt x="319189" y="1577505"/>
                    <a:pt x="253626" y="1615922"/>
                    <a:pt x="336884" y="1588169"/>
                  </a:cubicBezTo>
                  <a:cubicBezTo>
                    <a:pt x="350496" y="1583632"/>
                    <a:pt x="362273" y="1574746"/>
                    <a:pt x="375385" y="1568918"/>
                  </a:cubicBezTo>
                  <a:cubicBezTo>
                    <a:pt x="391174" y="1561901"/>
                    <a:pt x="407218" y="1555418"/>
                    <a:pt x="423511" y="1549668"/>
                  </a:cubicBezTo>
                  <a:cubicBezTo>
                    <a:pt x="461781" y="1536161"/>
                    <a:pt x="499219" y="1519127"/>
                    <a:pt x="539014" y="1511167"/>
                  </a:cubicBezTo>
                  <a:cubicBezTo>
                    <a:pt x="555056" y="1507958"/>
                    <a:pt x="571471" y="1506242"/>
                    <a:pt x="587141" y="1501541"/>
                  </a:cubicBezTo>
                  <a:cubicBezTo>
                    <a:pt x="603690" y="1496576"/>
                    <a:pt x="619089" y="1488357"/>
                    <a:pt x="635267" y="1482291"/>
                  </a:cubicBezTo>
                  <a:cubicBezTo>
                    <a:pt x="668592" y="1469794"/>
                    <a:pt x="675059" y="1472020"/>
                    <a:pt x="712269" y="1453415"/>
                  </a:cubicBezTo>
                  <a:cubicBezTo>
                    <a:pt x="795524" y="1411787"/>
                    <a:pt x="725426" y="1433281"/>
                    <a:pt x="798896" y="1414914"/>
                  </a:cubicBezTo>
                  <a:cubicBezTo>
                    <a:pt x="881657" y="1359742"/>
                    <a:pt x="776941" y="1425893"/>
                    <a:pt x="856648" y="1386038"/>
                  </a:cubicBezTo>
                  <a:cubicBezTo>
                    <a:pt x="873381" y="1377671"/>
                    <a:pt x="889208" y="1367539"/>
                    <a:pt x="904774" y="1357162"/>
                  </a:cubicBezTo>
                  <a:cubicBezTo>
                    <a:pt x="935747" y="1336513"/>
                    <a:pt x="942030" y="1326248"/>
                    <a:pt x="972151" y="1309036"/>
                  </a:cubicBezTo>
                  <a:cubicBezTo>
                    <a:pt x="984609" y="1301917"/>
                    <a:pt x="998855" y="1297953"/>
                    <a:pt x="1010652" y="1289786"/>
                  </a:cubicBezTo>
                  <a:cubicBezTo>
                    <a:pt x="1026291" y="1278959"/>
                    <a:pt x="1092179" y="1222573"/>
                    <a:pt x="1126155" y="1203158"/>
                  </a:cubicBezTo>
                  <a:cubicBezTo>
                    <a:pt x="1164556" y="1181214"/>
                    <a:pt x="1174301" y="1183894"/>
                    <a:pt x="1212783" y="1155032"/>
                  </a:cubicBezTo>
                  <a:cubicBezTo>
                    <a:pt x="1262803" y="1117517"/>
                    <a:pt x="1219220" y="1131136"/>
                    <a:pt x="1280160" y="1097280"/>
                  </a:cubicBezTo>
                  <a:cubicBezTo>
                    <a:pt x="1295263" y="1088889"/>
                    <a:pt x="1312244" y="1084447"/>
                    <a:pt x="1328286" y="1078030"/>
                  </a:cubicBezTo>
                  <a:cubicBezTo>
                    <a:pt x="1344328" y="1065196"/>
                    <a:pt x="1360951" y="1053057"/>
                    <a:pt x="1376412" y="1039529"/>
                  </a:cubicBezTo>
                  <a:cubicBezTo>
                    <a:pt x="1386656" y="1030565"/>
                    <a:pt x="1394543" y="1019010"/>
                    <a:pt x="1405288" y="1010653"/>
                  </a:cubicBezTo>
                  <a:cubicBezTo>
                    <a:pt x="1423551" y="996449"/>
                    <a:pt x="1444383" y="985834"/>
                    <a:pt x="1463040" y="972152"/>
                  </a:cubicBezTo>
                  <a:cubicBezTo>
                    <a:pt x="1546840" y="910699"/>
                    <a:pt x="1532568" y="912336"/>
                    <a:pt x="1607419" y="866274"/>
                  </a:cubicBezTo>
                  <a:cubicBezTo>
                    <a:pt x="1629449" y="852717"/>
                    <a:pt x="1651971" y="839946"/>
                    <a:pt x="1674795" y="827773"/>
                  </a:cubicBezTo>
                  <a:cubicBezTo>
                    <a:pt x="1700116" y="814268"/>
                    <a:pt x="1727920" y="805190"/>
                    <a:pt x="1751797" y="789272"/>
                  </a:cubicBezTo>
                  <a:cubicBezTo>
                    <a:pt x="1817786" y="745278"/>
                    <a:pt x="1735907" y="799204"/>
                    <a:pt x="1828800" y="741146"/>
                  </a:cubicBezTo>
                  <a:cubicBezTo>
                    <a:pt x="1838610" y="735015"/>
                    <a:pt x="1847042" y="726452"/>
                    <a:pt x="1857675" y="721895"/>
                  </a:cubicBezTo>
                  <a:cubicBezTo>
                    <a:pt x="1869834" y="716684"/>
                    <a:pt x="1883342" y="715478"/>
                    <a:pt x="1896176" y="712270"/>
                  </a:cubicBezTo>
                  <a:cubicBezTo>
                    <a:pt x="1916445" y="700108"/>
                    <a:pt x="2015501" y="641072"/>
                    <a:pt x="2021305" y="635268"/>
                  </a:cubicBezTo>
                  <a:cubicBezTo>
                    <a:pt x="2030930" y="625643"/>
                    <a:pt x="2038006" y="612480"/>
                    <a:pt x="2050181" y="606392"/>
                  </a:cubicBezTo>
                  <a:cubicBezTo>
                    <a:pt x="2064814" y="599076"/>
                    <a:pt x="2082265" y="599975"/>
                    <a:pt x="2098307" y="596767"/>
                  </a:cubicBezTo>
                  <a:cubicBezTo>
                    <a:pt x="2111141" y="587142"/>
                    <a:pt x="2122785" y="575682"/>
                    <a:pt x="2136808" y="567891"/>
                  </a:cubicBezTo>
                  <a:cubicBezTo>
                    <a:pt x="2151911" y="559500"/>
                    <a:pt x="2169145" y="555657"/>
                    <a:pt x="2184934" y="548640"/>
                  </a:cubicBezTo>
                  <a:cubicBezTo>
                    <a:pt x="2198046" y="542813"/>
                    <a:pt x="2210043" y="534541"/>
                    <a:pt x="2223435" y="529390"/>
                  </a:cubicBezTo>
                  <a:cubicBezTo>
                    <a:pt x="2251844" y="518464"/>
                    <a:pt x="2281802" y="511818"/>
                    <a:pt x="2310063" y="500514"/>
                  </a:cubicBezTo>
                  <a:cubicBezTo>
                    <a:pt x="2326105" y="494097"/>
                    <a:pt x="2342400" y="488281"/>
                    <a:pt x="2358189" y="481264"/>
                  </a:cubicBezTo>
                  <a:cubicBezTo>
                    <a:pt x="2371301" y="475436"/>
                    <a:pt x="2382947" y="466136"/>
                    <a:pt x="2396690" y="462013"/>
                  </a:cubicBezTo>
                  <a:cubicBezTo>
                    <a:pt x="2415383" y="456405"/>
                    <a:pt x="2435191" y="455596"/>
                    <a:pt x="2454442" y="452388"/>
                  </a:cubicBezTo>
                  <a:cubicBezTo>
                    <a:pt x="2473692" y="445971"/>
                    <a:pt x="2492757" y="438968"/>
                    <a:pt x="2512193" y="433137"/>
                  </a:cubicBezTo>
                  <a:cubicBezTo>
                    <a:pt x="2524864" y="429336"/>
                    <a:pt x="2538068" y="427458"/>
                    <a:pt x="2550694" y="423512"/>
                  </a:cubicBezTo>
                  <a:cubicBezTo>
                    <a:pt x="2589430" y="411407"/>
                    <a:pt x="2626401" y="392970"/>
                    <a:pt x="2666197" y="385011"/>
                  </a:cubicBezTo>
                  <a:cubicBezTo>
                    <a:pt x="2682239" y="381803"/>
                    <a:pt x="2698540" y="379691"/>
                    <a:pt x="2714324" y="375386"/>
                  </a:cubicBezTo>
                  <a:cubicBezTo>
                    <a:pt x="2803008" y="351199"/>
                    <a:pt x="2740405" y="361547"/>
                    <a:pt x="2810576" y="346510"/>
                  </a:cubicBezTo>
                  <a:cubicBezTo>
                    <a:pt x="2842569" y="339654"/>
                    <a:pt x="2875788" y="337606"/>
                    <a:pt x="2906829" y="327259"/>
                  </a:cubicBezTo>
                  <a:cubicBezTo>
                    <a:pt x="2926080" y="320842"/>
                    <a:pt x="2944565" y="311345"/>
                    <a:pt x="2964581" y="308009"/>
                  </a:cubicBezTo>
                  <a:cubicBezTo>
                    <a:pt x="3002690" y="301658"/>
                    <a:pt x="3041583" y="301592"/>
                    <a:pt x="3080084" y="298384"/>
                  </a:cubicBezTo>
                  <a:cubicBezTo>
                    <a:pt x="3166493" y="281101"/>
                    <a:pt x="3112052" y="291452"/>
                    <a:pt x="3243713" y="269508"/>
                  </a:cubicBezTo>
                  <a:cubicBezTo>
                    <a:pt x="3262964" y="266300"/>
                    <a:pt x="3282016" y="261503"/>
                    <a:pt x="3301465" y="259882"/>
                  </a:cubicBezTo>
                  <a:lnTo>
                    <a:pt x="3416968" y="250257"/>
                  </a:lnTo>
                  <a:cubicBezTo>
                    <a:pt x="3442635" y="243840"/>
                    <a:pt x="3467675" y="233929"/>
                    <a:pt x="3493970" y="231007"/>
                  </a:cubicBezTo>
                  <a:cubicBezTo>
                    <a:pt x="3641268" y="214639"/>
                    <a:pt x="3551584" y="222908"/>
                    <a:pt x="3763477" y="211756"/>
                  </a:cubicBezTo>
                  <a:cubicBezTo>
                    <a:pt x="3818513" y="193411"/>
                    <a:pt x="3837811" y="185339"/>
                    <a:pt x="3898231" y="173255"/>
                  </a:cubicBezTo>
                  <a:cubicBezTo>
                    <a:pt x="3914273" y="170047"/>
                    <a:pt x="3930574" y="167935"/>
                    <a:pt x="3946357" y="163630"/>
                  </a:cubicBezTo>
                  <a:cubicBezTo>
                    <a:pt x="3965934" y="158291"/>
                    <a:pt x="3984858" y="150796"/>
                    <a:pt x="4004109" y="144379"/>
                  </a:cubicBezTo>
                  <a:cubicBezTo>
                    <a:pt x="4013734" y="141171"/>
                    <a:pt x="4023565" y="138522"/>
                    <a:pt x="4032985" y="134754"/>
                  </a:cubicBezTo>
                  <a:cubicBezTo>
                    <a:pt x="4049027" y="128337"/>
                    <a:pt x="4064597" y="120585"/>
                    <a:pt x="4081111" y="115504"/>
                  </a:cubicBezTo>
                  <a:cubicBezTo>
                    <a:pt x="4106398" y="107723"/>
                    <a:pt x="4133013" y="104620"/>
                    <a:pt x="4158113" y="96253"/>
                  </a:cubicBezTo>
                  <a:lnTo>
                    <a:pt x="4215865" y="77002"/>
                  </a:lnTo>
                  <a:lnTo>
                    <a:pt x="4244741" y="67377"/>
                  </a:lnTo>
                  <a:cubicBezTo>
                    <a:pt x="4254366" y="60960"/>
                    <a:pt x="4263269" y="53300"/>
                    <a:pt x="4273616" y="48127"/>
                  </a:cubicBezTo>
                  <a:cubicBezTo>
                    <a:pt x="4282691" y="43589"/>
                    <a:pt x="4294050" y="44129"/>
                    <a:pt x="4302492" y="38501"/>
                  </a:cubicBezTo>
                  <a:cubicBezTo>
                    <a:pt x="4313818" y="30950"/>
                    <a:pt x="4320739" y="18129"/>
                    <a:pt x="4331368" y="9626"/>
                  </a:cubicBezTo>
                  <a:cubicBezTo>
                    <a:pt x="4336970" y="5144"/>
                    <a:pt x="4344202" y="3209"/>
                    <a:pt x="4350619" y="0"/>
                  </a:cubicBez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Frihandsfigur 19"/>
            <p:cNvSpPr/>
            <p:nvPr/>
          </p:nvSpPr>
          <p:spPr>
            <a:xfrm>
              <a:off x="2475384" y="3101546"/>
              <a:ext cx="3176736" cy="1961033"/>
            </a:xfrm>
            <a:custGeom>
              <a:avLst/>
              <a:gdLst>
                <a:gd name="connsiteX0" fmla="*/ 0 w 4350619"/>
                <a:gd name="connsiteY0" fmla="*/ 1722922 h 1722922"/>
                <a:gd name="connsiteX1" fmla="*/ 48126 w 4350619"/>
                <a:gd name="connsiteY1" fmla="*/ 1684421 h 1722922"/>
                <a:gd name="connsiteX2" fmla="*/ 154004 w 4350619"/>
                <a:gd name="connsiteY2" fmla="*/ 1636295 h 1722922"/>
                <a:gd name="connsiteX3" fmla="*/ 192505 w 4350619"/>
                <a:gd name="connsiteY3" fmla="*/ 1626670 h 1722922"/>
                <a:gd name="connsiteX4" fmla="*/ 259882 w 4350619"/>
                <a:gd name="connsiteY4" fmla="*/ 1617045 h 1722922"/>
                <a:gd name="connsiteX5" fmla="*/ 336884 w 4350619"/>
                <a:gd name="connsiteY5" fmla="*/ 1588169 h 1722922"/>
                <a:gd name="connsiteX6" fmla="*/ 375385 w 4350619"/>
                <a:gd name="connsiteY6" fmla="*/ 1568918 h 1722922"/>
                <a:gd name="connsiteX7" fmla="*/ 423511 w 4350619"/>
                <a:gd name="connsiteY7" fmla="*/ 1549668 h 1722922"/>
                <a:gd name="connsiteX8" fmla="*/ 539014 w 4350619"/>
                <a:gd name="connsiteY8" fmla="*/ 1511167 h 1722922"/>
                <a:gd name="connsiteX9" fmla="*/ 587141 w 4350619"/>
                <a:gd name="connsiteY9" fmla="*/ 1501541 h 1722922"/>
                <a:gd name="connsiteX10" fmla="*/ 635267 w 4350619"/>
                <a:gd name="connsiteY10" fmla="*/ 1482291 h 1722922"/>
                <a:gd name="connsiteX11" fmla="*/ 712269 w 4350619"/>
                <a:gd name="connsiteY11" fmla="*/ 1453415 h 1722922"/>
                <a:gd name="connsiteX12" fmla="*/ 798896 w 4350619"/>
                <a:gd name="connsiteY12" fmla="*/ 1414914 h 1722922"/>
                <a:gd name="connsiteX13" fmla="*/ 856648 w 4350619"/>
                <a:gd name="connsiteY13" fmla="*/ 1386038 h 1722922"/>
                <a:gd name="connsiteX14" fmla="*/ 904774 w 4350619"/>
                <a:gd name="connsiteY14" fmla="*/ 1357162 h 1722922"/>
                <a:gd name="connsiteX15" fmla="*/ 972151 w 4350619"/>
                <a:gd name="connsiteY15" fmla="*/ 1309036 h 1722922"/>
                <a:gd name="connsiteX16" fmla="*/ 1010652 w 4350619"/>
                <a:gd name="connsiteY16" fmla="*/ 1289786 h 1722922"/>
                <a:gd name="connsiteX17" fmla="*/ 1126155 w 4350619"/>
                <a:gd name="connsiteY17" fmla="*/ 1203158 h 1722922"/>
                <a:gd name="connsiteX18" fmla="*/ 1212783 w 4350619"/>
                <a:gd name="connsiteY18" fmla="*/ 1155032 h 1722922"/>
                <a:gd name="connsiteX19" fmla="*/ 1280160 w 4350619"/>
                <a:gd name="connsiteY19" fmla="*/ 1097280 h 1722922"/>
                <a:gd name="connsiteX20" fmla="*/ 1328286 w 4350619"/>
                <a:gd name="connsiteY20" fmla="*/ 1078030 h 1722922"/>
                <a:gd name="connsiteX21" fmla="*/ 1376412 w 4350619"/>
                <a:gd name="connsiteY21" fmla="*/ 1039529 h 1722922"/>
                <a:gd name="connsiteX22" fmla="*/ 1405288 w 4350619"/>
                <a:gd name="connsiteY22" fmla="*/ 1010653 h 1722922"/>
                <a:gd name="connsiteX23" fmla="*/ 1463040 w 4350619"/>
                <a:gd name="connsiteY23" fmla="*/ 972152 h 1722922"/>
                <a:gd name="connsiteX24" fmla="*/ 1607419 w 4350619"/>
                <a:gd name="connsiteY24" fmla="*/ 866274 h 1722922"/>
                <a:gd name="connsiteX25" fmla="*/ 1674795 w 4350619"/>
                <a:gd name="connsiteY25" fmla="*/ 827773 h 1722922"/>
                <a:gd name="connsiteX26" fmla="*/ 1751797 w 4350619"/>
                <a:gd name="connsiteY26" fmla="*/ 789272 h 1722922"/>
                <a:gd name="connsiteX27" fmla="*/ 1828800 w 4350619"/>
                <a:gd name="connsiteY27" fmla="*/ 741146 h 1722922"/>
                <a:gd name="connsiteX28" fmla="*/ 1857675 w 4350619"/>
                <a:gd name="connsiteY28" fmla="*/ 721895 h 1722922"/>
                <a:gd name="connsiteX29" fmla="*/ 1896176 w 4350619"/>
                <a:gd name="connsiteY29" fmla="*/ 712270 h 1722922"/>
                <a:gd name="connsiteX30" fmla="*/ 2021305 w 4350619"/>
                <a:gd name="connsiteY30" fmla="*/ 635268 h 1722922"/>
                <a:gd name="connsiteX31" fmla="*/ 2050181 w 4350619"/>
                <a:gd name="connsiteY31" fmla="*/ 606392 h 1722922"/>
                <a:gd name="connsiteX32" fmla="*/ 2098307 w 4350619"/>
                <a:gd name="connsiteY32" fmla="*/ 596767 h 1722922"/>
                <a:gd name="connsiteX33" fmla="*/ 2136808 w 4350619"/>
                <a:gd name="connsiteY33" fmla="*/ 567891 h 1722922"/>
                <a:gd name="connsiteX34" fmla="*/ 2184934 w 4350619"/>
                <a:gd name="connsiteY34" fmla="*/ 548640 h 1722922"/>
                <a:gd name="connsiteX35" fmla="*/ 2223435 w 4350619"/>
                <a:gd name="connsiteY35" fmla="*/ 529390 h 1722922"/>
                <a:gd name="connsiteX36" fmla="*/ 2310063 w 4350619"/>
                <a:gd name="connsiteY36" fmla="*/ 500514 h 1722922"/>
                <a:gd name="connsiteX37" fmla="*/ 2358189 w 4350619"/>
                <a:gd name="connsiteY37" fmla="*/ 481264 h 1722922"/>
                <a:gd name="connsiteX38" fmla="*/ 2396690 w 4350619"/>
                <a:gd name="connsiteY38" fmla="*/ 462013 h 1722922"/>
                <a:gd name="connsiteX39" fmla="*/ 2454442 w 4350619"/>
                <a:gd name="connsiteY39" fmla="*/ 452388 h 1722922"/>
                <a:gd name="connsiteX40" fmla="*/ 2512193 w 4350619"/>
                <a:gd name="connsiteY40" fmla="*/ 433137 h 1722922"/>
                <a:gd name="connsiteX41" fmla="*/ 2550694 w 4350619"/>
                <a:gd name="connsiteY41" fmla="*/ 423512 h 1722922"/>
                <a:gd name="connsiteX42" fmla="*/ 2666197 w 4350619"/>
                <a:gd name="connsiteY42" fmla="*/ 385011 h 1722922"/>
                <a:gd name="connsiteX43" fmla="*/ 2714324 w 4350619"/>
                <a:gd name="connsiteY43" fmla="*/ 375386 h 1722922"/>
                <a:gd name="connsiteX44" fmla="*/ 2810576 w 4350619"/>
                <a:gd name="connsiteY44" fmla="*/ 346510 h 1722922"/>
                <a:gd name="connsiteX45" fmla="*/ 2906829 w 4350619"/>
                <a:gd name="connsiteY45" fmla="*/ 327259 h 1722922"/>
                <a:gd name="connsiteX46" fmla="*/ 2964581 w 4350619"/>
                <a:gd name="connsiteY46" fmla="*/ 308009 h 1722922"/>
                <a:gd name="connsiteX47" fmla="*/ 3080084 w 4350619"/>
                <a:gd name="connsiteY47" fmla="*/ 298384 h 1722922"/>
                <a:gd name="connsiteX48" fmla="*/ 3243713 w 4350619"/>
                <a:gd name="connsiteY48" fmla="*/ 269508 h 1722922"/>
                <a:gd name="connsiteX49" fmla="*/ 3301465 w 4350619"/>
                <a:gd name="connsiteY49" fmla="*/ 259882 h 1722922"/>
                <a:gd name="connsiteX50" fmla="*/ 3416968 w 4350619"/>
                <a:gd name="connsiteY50" fmla="*/ 250257 h 1722922"/>
                <a:gd name="connsiteX51" fmla="*/ 3493970 w 4350619"/>
                <a:gd name="connsiteY51" fmla="*/ 231007 h 1722922"/>
                <a:gd name="connsiteX52" fmla="*/ 3763477 w 4350619"/>
                <a:gd name="connsiteY52" fmla="*/ 211756 h 1722922"/>
                <a:gd name="connsiteX53" fmla="*/ 3898231 w 4350619"/>
                <a:gd name="connsiteY53" fmla="*/ 173255 h 1722922"/>
                <a:gd name="connsiteX54" fmla="*/ 3946357 w 4350619"/>
                <a:gd name="connsiteY54" fmla="*/ 163630 h 1722922"/>
                <a:gd name="connsiteX55" fmla="*/ 4004109 w 4350619"/>
                <a:gd name="connsiteY55" fmla="*/ 144379 h 1722922"/>
                <a:gd name="connsiteX56" fmla="*/ 4032985 w 4350619"/>
                <a:gd name="connsiteY56" fmla="*/ 134754 h 1722922"/>
                <a:gd name="connsiteX57" fmla="*/ 4081111 w 4350619"/>
                <a:gd name="connsiteY57" fmla="*/ 115504 h 1722922"/>
                <a:gd name="connsiteX58" fmla="*/ 4158113 w 4350619"/>
                <a:gd name="connsiteY58" fmla="*/ 96253 h 1722922"/>
                <a:gd name="connsiteX59" fmla="*/ 4215865 w 4350619"/>
                <a:gd name="connsiteY59" fmla="*/ 77002 h 1722922"/>
                <a:gd name="connsiteX60" fmla="*/ 4244741 w 4350619"/>
                <a:gd name="connsiteY60" fmla="*/ 67377 h 1722922"/>
                <a:gd name="connsiteX61" fmla="*/ 4273616 w 4350619"/>
                <a:gd name="connsiteY61" fmla="*/ 48127 h 1722922"/>
                <a:gd name="connsiteX62" fmla="*/ 4302492 w 4350619"/>
                <a:gd name="connsiteY62" fmla="*/ 38501 h 1722922"/>
                <a:gd name="connsiteX63" fmla="*/ 4331368 w 4350619"/>
                <a:gd name="connsiteY63" fmla="*/ 9626 h 1722922"/>
                <a:gd name="connsiteX64" fmla="*/ 4350619 w 4350619"/>
                <a:gd name="connsiteY64" fmla="*/ 0 h 172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350619" h="1722922">
                  <a:moveTo>
                    <a:pt x="0" y="1722922"/>
                  </a:moveTo>
                  <a:cubicBezTo>
                    <a:pt x="16042" y="1710088"/>
                    <a:pt x="30630" y="1695188"/>
                    <a:pt x="48126" y="1684421"/>
                  </a:cubicBezTo>
                  <a:cubicBezTo>
                    <a:pt x="81159" y="1664093"/>
                    <a:pt x="116658" y="1646965"/>
                    <a:pt x="154004" y="1636295"/>
                  </a:cubicBezTo>
                  <a:cubicBezTo>
                    <a:pt x="166724" y="1632661"/>
                    <a:pt x="179490" y="1629036"/>
                    <a:pt x="192505" y="1626670"/>
                  </a:cubicBezTo>
                  <a:cubicBezTo>
                    <a:pt x="214826" y="1622612"/>
                    <a:pt x="237423" y="1620253"/>
                    <a:pt x="259882" y="1617045"/>
                  </a:cubicBezTo>
                  <a:cubicBezTo>
                    <a:pt x="319189" y="1577505"/>
                    <a:pt x="253626" y="1615922"/>
                    <a:pt x="336884" y="1588169"/>
                  </a:cubicBezTo>
                  <a:cubicBezTo>
                    <a:pt x="350496" y="1583632"/>
                    <a:pt x="362273" y="1574746"/>
                    <a:pt x="375385" y="1568918"/>
                  </a:cubicBezTo>
                  <a:cubicBezTo>
                    <a:pt x="391174" y="1561901"/>
                    <a:pt x="407218" y="1555418"/>
                    <a:pt x="423511" y="1549668"/>
                  </a:cubicBezTo>
                  <a:cubicBezTo>
                    <a:pt x="461781" y="1536161"/>
                    <a:pt x="499219" y="1519127"/>
                    <a:pt x="539014" y="1511167"/>
                  </a:cubicBezTo>
                  <a:cubicBezTo>
                    <a:pt x="555056" y="1507958"/>
                    <a:pt x="571471" y="1506242"/>
                    <a:pt x="587141" y="1501541"/>
                  </a:cubicBezTo>
                  <a:cubicBezTo>
                    <a:pt x="603690" y="1496576"/>
                    <a:pt x="619089" y="1488357"/>
                    <a:pt x="635267" y="1482291"/>
                  </a:cubicBezTo>
                  <a:cubicBezTo>
                    <a:pt x="668592" y="1469794"/>
                    <a:pt x="675059" y="1472020"/>
                    <a:pt x="712269" y="1453415"/>
                  </a:cubicBezTo>
                  <a:cubicBezTo>
                    <a:pt x="795524" y="1411787"/>
                    <a:pt x="725426" y="1433281"/>
                    <a:pt x="798896" y="1414914"/>
                  </a:cubicBezTo>
                  <a:cubicBezTo>
                    <a:pt x="881657" y="1359742"/>
                    <a:pt x="776941" y="1425893"/>
                    <a:pt x="856648" y="1386038"/>
                  </a:cubicBezTo>
                  <a:cubicBezTo>
                    <a:pt x="873381" y="1377671"/>
                    <a:pt x="889208" y="1367539"/>
                    <a:pt x="904774" y="1357162"/>
                  </a:cubicBezTo>
                  <a:cubicBezTo>
                    <a:pt x="935747" y="1336513"/>
                    <a:pt x="942030" y="1326248"/>
                    <a:pt x="972151" y="1309036"/>
                  </a:cubicBezTo>
                  <a:cubicBezTo>
                    <a:pt x="984609" y="1301917"/>
                    <a:pt x="998855" y="1297953"/>
                    <a:pt x="1010652" y="1289786"/>
                  </a:cubicBezTo>
                  <a:cubicBezTo>
                    <a:pt x="1026291" y="1278959"/>
                    <a:pt x="1092179" y="1222573"/>
                    <a:pt x="1126155" y="1203158"/>
                  </a:cubicBezTo>
                  <a:cubicBezTo>
                    <a:pt x="1164556" y="1181214"/>
                    <a:pt x="1174301" y="1183894"/>
                    <a:pt x="1212783" y="1155032"/>
                  </a:cubicBezTo>
                  <a:cubicBezTo>
                    <a:pt x="1262803" y="1117517"/>
                    <a:pt x="1219220" y="1131136"/>
                    <a:pt x="1280160" y="1097280"/>
                  </a:cubicBezTo>
                  <a:cubicBezTo>
                    <a:pt x="1295263" y="1088889"/>
                    <a:pt x="1312244" y="1084447"/>
                    <a:pt x="1328286" y="1078030"/>
                  </a:cubicBezTo>
                  <a:cubicBezTo>
                    <a:pt x="1344328" y="1065196"/>
                    <a:pt x="1360951" y="1053057"/>
                    <a:pt x="1376412" y="1039529"/>
                  </a:cubicBezTo>
                  <a:cubicBezTo>
                    <a:pt x="1386656" y="1030565"/>
                    <a:pt x="1394543" y="1019010"/>
                    <a:pt x="1405288" y="1010653"/>
                  </a:cubicBezTo>
                  <a:cubicBezTo>
                    <a:pt x="1423551" y="996449"/>
                    <a:pt x="1444383" y="985834"/>
                    <a:pt x="1463040" y="972152"/>
                  </a:cubicBezTo>
                  <a:cubicBezTo>
                    <a:pt x="1546840" y="910699"/>
                    <a:pt x="1532568" y="912336"/>
                    <a:pt x="1607419" y="866274"/>
                  </a:cubicBezTo>
                  <a:cubicBezTo>
                    <a:pt x="1629449" y="852717"/>
                    <a:pt x="1651971" y="839946"/>
                    <a:pt x="1674795" y="827773"/>
                  </a:cubicBezTo>
                  <a:cubicBezTo>
                    <a:pt x="1700116" y="814268"/>
                    <a:pt x="1727920" y="805190"/>
                    <a:pt x="1751797" y="789272"/>
                  </a:cubicBezTo>
                  <a:cubicBezTo>
                    <a:pt x="1817786" y="745278"/>
                    <a:pt x="1735907" y="799204"/>
                    <a:pt x="1828800" y="741146"/>
                  </a:cubicBezTo>
                  <a:cubicBezTo>
                    <a:pt x="1838610" y="735015"/>
                    <a:pt x="1847042" y="726452"/>
                    <a:pt x="1857675" y="721895"/>
                  </a:cubicBezTo>
                  <a:cubicBezTo>
                    <a:pt x="1869834" y="716684"/>
                    <a:pt x="1883342" y="715478"/>
                    <a:pt x="1896176" y="712270"/>
                  </a:cubicBezTo>
                  <a:cubicBezTo>
                    <a:pt x="1916445" y="700108"/>
                    <a:pt x="2015501" y="641072"/>
                    <a:pt x="2021305" y="635268"/>
                  </a:cubicBezTo>
                  <a:cubicBezTo>
                    <a:pt x="2030930" y="625643"/>
                    <a:pt x="2038006" y="612480"/>
                    <a:pt x="2050181" y="606392"/>
                  </a:cubicBezTo>
                  <a:cubicBezTo>
                    <a:pt x="2064814" y="599076"/>
                    <a:pt x="2082265" y="599975"/>
                    <a:pt x="2098307" y="596767"/>
                  </a:cubicBezTo>
                  <a:cubicBezTo>
                    <a:pt x="2111141" y="587142"/>
                    <a:pt x="2122785" y="575682"/>
                    <a:pt x="2136808" y="567891"/>
                  </a:cubicBezTo>
                  <a:cubicBezTo>
                    <a:pt x="2151911" y="559500"/>
                    <a:pt x="2169145" y="555657"/>
                    <a:pt x="2184934" y="548640"/>
                  </a:cubicBezTo>
                  <a:cubicBezTo>
                    <a:pt x="2198046" y="542813"/>
                    <a:pt x="2210043" y="534541"/>
                    <a:pt x="2223435" y="529390"/>
                  </a:cubicBezTo>
                  <a:cubicBezTo>
                    <a:pt x="2251844" y="518464"/>
                    <a:pt x="2281802" y="511818"/>
                    <a:pt x="2310063" y="500514"/>
                  </a:cubicBezTo>
                  <a:cubicBezTo>
                    <a:pt x="2326105" y="494097"/>
                    <a:pt x="2342400" y="488281"/>
                    <a:pt x="2358189" y="481264"/>
                  </a:cubicBezTo>
                  <a:cubicBezTo>
                    <a:pt x="2371301" y="475436"/>
                    <a:pt x="2382947" y="466136"/>
                    <a:pt x="2396690" y="462013"/>
                  </a:cubicBezTo>
                  <a:cubicBezTo>
                    <a:pt x="2415383" y="456405"/>
                    <a:pt x="2435191" y="455596"/>
                    <a:pt x="2454442" y="452388"/>
                  </a:cubicBezTo>
                  <a:cubicBezTo>
                    <a:pt x="2473692" y="445971"/>
                    <a:pt x="2492757" y="438968"/>
                    <a:pt x="2512193" y="433137"/>
                  </a:cubicBezTo>
                  <a:cubicBezTo>
                    <a:pt x="2524864" y="429336"/>
                    <a:pt x="2538068" y="427458"/>
                    <a:pt x="2550694" y="423512"/>
                  </a:cubicBezTo>
                  <a:cubicBezTo>
                    <a:pt x="2589430" y="411407"/>
                    <a:pt x="2626401" y="392970"/>
                    <a:pt x="2666197" y="385011"/>
                  </a:cubicBezTo>
                  <a:cubicBezTo>
                    <a:pt x="2682239" y="381803"/>
                    <a:pt x="2698540" y="379691"/>
                    <a:pt x="2714324" y="375386"/>
                  </a:cubicBezTo>
                  <a:cubicBezTo>
                    <a:pt x="2803008" y="351199"/>
                    <a:pt x="2740405" y="361547"/>
                    <a:pt x="2810576" y="346510"/>
                  </a:cubicBezTo>
                  <a:cubicBezTo>
                    <a:pt x="2842569" y="339654"/>
                    <a:pt x="2875788" y="337606"/>
                    <a:pt x="2906829" y="327259"/>
                  </a:cubicBezTo>
                  <a:cubicBezTo>
                    <a:pt x="2926080" y="320842"/>
                    <a:pt x="2944565" y="311345"/>
                    <a:pt x="2964581" y="308009"/>
                  </a:cubicBezTo>
                  <a:cubicBezTo>
                    <a:pt x="3002690" y="301658"/>
                    <a:pt x="3041583" y="301592"/>
                    <a:pt x="3080084" y="298384"/>
                  </a:cubicBezTo>
                  <a:cubicBezTo>
                    <a:pt x="3166493" y="281101"/>
                    <a:pt x="3112052" y="291452"/>
                    <a:pt x="3243713" y="269508"/>
                  </a:cubicBezTo>
                  <a:cubicBezTo>
                    <a:pt x="3262964" y="266300"/>
                    <a:pt x="3282016" y="261503"/>
                    <a:pt x="3301465" y="259882"/>
                  </a:cubicBezTo>
                  <a:lnTo>
                    <a:pt x="3416968" y="250257"/>
                  </a:lnTo>
                  <a:cubicBezTo>
                    <a:pt x="3442635" y="243840"/>
                    <a:pt x="3467675" y="233929"/>
                    <a:pt x="3493970" y="231007"/>
                  </a:cubicBezTo>
                  <a:cubicBezTo>
                    <a:pt x="3641268" y="214639"/>
                    <a:pt x="3551584" y="222908"/>
                    <a:pt x="3763477" y="211756"/>
                  </a:cubicBezTo>
                  <a:cubicBezTo>
                    <a:pt x="3818513" y="193411"/>
                    <a:pt x="3837811" y="185339"/>
                    <a:pt x="3898231" y="173255"/>
                  </a:cubicBezTo>
                  <a:cubicBezTo>
                    <a:pt x="3914273" y="170047"/>
                    <a:pt x="3930574" y="167935"/>
                    <a:pt x="3946357" y="163630"/>
                  </a:cubicBezTo>
                  <a:cubicBezTo>
                    <a:pt x="3965934" y="158291"/>
                    <a:pt x="3984858" y="150796"/>
                    <a:pt x="4004109" y="144379"/>
                  </a:cubicBezTo>
                  <a:cubicBezTo>
                    <a:pt x="4013734" y="141171"/>
                    <a:pt x="4023565" y="138522"/>
                    <a:pt x="4032985" y="134754"/>
                  </a:cubicBezTo>
                  <a:cubicBezTo>
                    <a:pt x="4049027" y="128337"/>
                    <a:pt x="4064597" y="120585"/>
                    <a:pt x="4081111" y="115504"/>
                  </a:cubicBezTo>
                  <a:cubicBezTo>
                    <a:pt x="4106398" y="107723"/>
                    <a:pt x="4133013" y="104620"/>
                    <a:pt x="4158113" y="96253"/>
                  </a:cubicBezTo>
                  <a:lnTo>
                    <a:pt x="4215865" y="77002"/>
                  </a:lnTo>
                  <a:lnTo>
                    <a:pt x="4244741" y="67377"/>
                  </a:lnTo>
                  <a:cubicBezTo>
                    <a:pt x="4254366" y="60960"/>
                    <a:pt x="4263269" y="53300"/>
                    <a:pt x="4273616" y="48127"/>
                  </a:cubicBezTo>
                  <a:cubicBezTo>
                    <a:pt x="4282691" y="43589"/>
                    <a:pt x="4294050" y="44129"/>
                    <a:pt x="4302492" y="38501"/>
                  </a:cubicBezTo>
                  <a:cubicBezTo>
                    <a:pt x="4313818" y="30950"/>
                    <a:pt x="4320739" y="18129"/>
                    <a:pt x="4331368" y="9626"/>
                  </a:cubicBezTo>
                  <a:cubicBezTo>
                    <a:pt x="4336970" y="5144"/>
                    <a:pt x="4344202" y="3209"/>
                    <a:pt x="4350619" y="0"/>
                  </a:cubicBez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Frihandsfigur 20"/>
            <p:cNvSpPr/>
            <p:nvPr/>
          </p:nvSpPr>
          <p:spPr>
            <a:xfrm>
              <a:off x="2627783" y="3101546"/>
              <a:ext cx="3024337" cy="2182893"/>
            </a:xfrm>
            <a:custGeom>
              <a:avLst/>
              <a:gdLst>
                <a:gd name="connsiteX0" fmla="*/ 0 w 4350619"/>
                <a:gd name="connsiteY0" fmla="*/ 1722922 h 1722922"/>
                <a:gd name="connsiteX1" fmla="*/ 48126 w 4350619"/>
                <a:gd name="connsiteY1" fmla="*/ 1684421 h 1722922"/>
                <a:gd name="connsiteX2" fmla="*/ 154004 w 4350619"/>
                <a:gd name="connsiteY2" fmla="*/ 1636295 h 1722922"/>
                <a:gd name="connsiteX3" fmla="*/ 192505 w 4350619"/>
                <a:gd name="connsiteY3" fmla="*/ 1626670 h 1722922"/>
                <a:gd name="connsiteX4" fmla="*/ 259882 w 4350619"/>
                <a:gd name="connsiteY4" fmla="*/ 1617045 h 1722922"/>
                <a:gd name="connsiteX5" fmla="*/ 336884 w 4350619"/>
                <a:gd name="connsiteY5" fmla="*/ 1588169 h 1722922"/>
                <a:gd name="connsiteX6" fmla="*/ 375385 w 4350619"/>
                <a:gd name="connsiteY6" fmla="*/ 1568918 h 1722922"/>
                <a:gd name="connsiteX7" fmla="*/ 423511 w 4350619"/>
                <a:gd name="connsiteY7" fmla="*/ 1549668 h 1722922"/>
                <a:gd name="connsiteX8" fmla="*/ 539014 w 4350619"/>
                <a:gd name="connsiteY8" fmla="*/ 1511167 h 1722922"/>
                <a:gd name="connsiteX9" fmla="*/ 587141 w 4350619"/>
                <a:gd name="connsiteY9" fmla="*/ 1501541 h 1722922"/>
                <a:gd name="connsiteX10" fmla="*/ 635267 w 4350619"/>
                <a:gd name="connsiteY10" fmla="*/ 1482291 h 1722922"/>
                <a:gd name="connsiteX11" fmla="*/ 712269 w 4350619"/>
                <a:gd name="connsiteY11" fmla="*/ 1453415 h 1722922"/>
                <a:gd name="connsiteX12" fmla="*/ 798896 w 4350619"/>
                <a:gd name="connsiteY12" fmla="*/ 1414914 h 1722922"/>
                <a:gd name="connsiteX13" fmla="*/ 856648 w 4350619"/>
                <a:gd name="connsiteY13" fmla="*/ 1386038 h 1722922"/>
                <a:gd name="connsiteX14" fmla="*/ 904774 w 4350619"/>
                <a:gd name="connsiteY14" fmla="*/ 1357162 h 1722922"/>
                <a:gd name="connsiteX15" fmla="*/ 972151 w 4350619"/>
                <a:gd name="connsiteY15" fmla="*/ 1309036 h 1722922"/>
                <a:gd name="connsiteX16" fmla="*/ 1010652 w 4350619"/>
                <a:gd name="connsiteY16" fmla="*/ 1289786 h 1722922"/>
                <a:gd name="connsiteX17" fmla="*/ 1126155 w 4350619"/>
                <a:gd name="connsiteY17" fmla="*/ 1203158 h 1722922"/>
                <a:gd name="connsiteX18" fmla="*/ 1212783 w 4350619"/>
                <a:gd name="connsiteY18" fmla="*/ 1155032 h 1722922"/>
                <a:gd name="connsiteX19" fmla="*/ 1280160 w 4350619"/>
                <a:gd name="connsiteY19" fmla="*/ 1097280 h 1722922"/>
                <a:gd name="connsiteX20" fmla="*/ 1328286 w 4350619"/>
                <a:gd name="connsiteY20" fmla="*/ 1078030 h 1722922"/>
                <a:gd name="connsiteX21" fmla="*/ 1376412 w 4350619"/>
                <a:gd name="connsiteY21" fmla="*/ 1039529 h 1722922"/>
                <a:gd name="connsiteX22" fmla="*/ 1405288 w 4350619"/>
                <a:gd name="connsiteY22" fmla="*/ 1010653 h 1722922"/>
                <a:gd name="connsiteX23" fmla="*/ 1463040 w 4350619"/>
                <a:gd name="connsiteY23" fmla="*/ 972152 h 1722922"/>
                <a:gd name="connsiteX24" fmla="*/ 1607419 w 4350619"/>
                <a:gd name="connsiteY24" fmla="*/ 866274 h 1722922"/>
                <a:gd name="connsiteX25" fmla="*/ 1674795 w 4350619"/>
                <a:gd name="connsiteY25" fmla="*/ 827773 h 1722922"/>
                <a:gd name="connsiteX26" fmla="*/ 1751797 w 4350619"/>
                <a:gd name="connsiteY26" fmla="*/ 789272 h 1722922"/>
                <a:gd name="connsiteX27" fmla="*/ 1828800 w 4350619"/>
                <a:gd name="connsiteY27" fmla="*/ 741146 h 1722922"/>
                <a:gd name="connsiteX28" fmla="*/ 1857675 w 4350619"/>
                <a:gd name="connsiteY28" fmla="*/ 721895 h 1722922"/>
                <a:gd name="connsiteX29" fmla="*/ 1896176 w 4350619"/>
                <a:gd name="connsiteY29" fmla="*/ 712270 h 1722922"/>
                <a:gd name="connsiteX30" fmla="*/ 2021305 w 4350619"/>
                <a:gd name="connsiteY30" fmla="*/ 635268 h 1722922"/>
                <a:gd name="connsiteX31" fmla="*/ 2050181 w 4350619"/>
                <a:gd name="connsiteY31" fmla="*/ 606392 h 1722922"/>
                <a:gd name="connsiteX32" fmla="*/ 2098307 w 4350619"/>
                <a:gd name="connsiteY32" fmla="*/ 596767 h 1722922"/>
                <a:gd name="connsiteX33" fmla="*/ 2136808 w 4350619"/>
                <a:gd name="connsiteY33" fmla="*/ 567891 h 1722922"/>
                <a:gd name="connsiteX34" fmla="*/ 2184934 w 4350619"/>
                <a:gd name="connsiteY34" fmla="*/ 548640 h 1722922"/>
                <a:gd name="connsiteX35" fmla="*/ 2223435 w 4350619"/>
                <a:gd name="connsiteY35" fmla="*/ 529390 h 1722922"/>
                <a:gd name="connsiteX36" fmla="*/ 2310063 w 4350619"/>
                <a:gd name="connsiteY36" fmla="*/ 500514 h 1722922"/>
                <a:gd name="connsiteX37" fmla="*/ 2358189 w 4350619"/>
                <a:gd name="connsiteY37" fmla="*/ 481264 h 1722922"/>
                <a:gd name="connsiteX38" fmla="*/ 2396690 w 4350619"/>
                <a:gd name="connsiteY38" fmla="*/ 462013 h 1722922"/>
                <a:gd name="connsiteX39" fmla="*/ 2454442 w 4350619"/>
                <a:gd name="connsiteY39" fmla="*/ 452388 h 1722922"/>
                <a:gd name="connsiteX40" fmla="*/ 2512193 w 4350619"/>
                <a:gd name="connsiteY40" fmla="*/ 433137 h 1722922"/>
                <a:gd name="connsiteX41" fmla="*/ 2550694 w 4350619"/>
                <a:gd name="connsiteY41" fmla="*/ 423512 h 1722922"/>
                <a:gd name="connsiteX42" fmla="*/ 2666197 w 4350619"/>
                <a:gd name="connsiteY42" fmla="*/ 385011 h 1722922"/>
                <a:gd name="connsiteX43" fmla="*/ 2714324 w 4350619"/>
                <a:gd name="connsiteY43" fmla="*/ 375386 h 1722922"/>
                <a:gd name="connsiteX44" fmla="*/ 2810576 w 4350619"/>
                <a:gd name="connsiteY44" fmla="*/ 346510 h 1722922"/>
                <a:gd name="connsiteX45" fmla="*/ 2906829 w 4350619"/>
                <a:gd name="connsiteY45" fmla="*/ 327259 h 1722922"/>
                <a:gd name="connsiteX46" fmla="*/ 2964581 w 4350619"/>
                <a:gd name="connsiteY46" fmla="*/ 308009 h 1722922"/>
                <a:gd name="connsiteX47" fmla="*/ 3080084 w 4350619"/>
                <a:gd name="connsiteY47" fmla="*/ 298384 h 1722922"/>
                <a:gd name="connsiteX48" fmla="*/ 3243713 w 4350619"/>
                <a:gd name="connsiteY48" fmla="*/ 269508 h 1722922"/>
                <a:gd name="connsiteX49" fmla="*/ 3301465 w 4350619"/>
                <a:gd name="connsiteY49" fmla="*/ 259882 h 1722922"/>
                <a:gd name="connsiteX50" fmla="*/ 3416968 w 4350619"/>
                <a:gd name="connsiteY50" fmla="*/ 250257 h 1722922"/>
                <a:gd name="connsiteX51" fmla="*/ 3493970 w 4350619"/>
                <a:gd name="connsiteY51" fmla="*/ 231007 h 1722922"/>
                <a:gd name="connsiteX52" fmla="*/ 3763477 w 4350619"/>
                <a:gd name="connsiteY52" fmla="*/ 211756 h 1722922"/>
                <a:gd name="connsiteX53" fmla="*/ 3898231 w 4350619"/>
                <a:gd name="connsiteY53" fmla="*/ 173255 h 1722922"/>
                <a:gd name="connsiteX54" fmla="*/ 3946357 w 4350619"/>
                <a:gd name="connsiteY54" fmla="*/ 163630 h 1722922"/>
                <a:gd name="connsiteX55" fmla="*/ 4004109 w 4350619"/>
                <a:gd name="connsiteY55" fmla="*/ 144379 h 1722922"/>
                <a:gd name="connsiteX56" fmla="*/ 4032985 w 4350619"/>
                <a:gd name="connsiteY56" fmla="*/ 134754 h 1722922"/>
                <a:gd name="connsiteX57" fmla="*/ 4081111 w 4350619"/>
                <a:gd name="connsiteY57" fmla="*/ 115504 h 1722922"/>
                <a:gd name="connsiteX58" fmla="*/ 4158113 w 4350619"/>
                <a:gd name="connsiteY58" fmla="*/ 96253 h 1722922"/>
                <a:gd name="connsiteX59" fmla="*/ 4215865 w 4350619"/>
                <a:gd name="connsiteY59" fmla="*/ 77002 h 1722922"/>
                <a:gd name="connsiteX60" fmla="*/ 4244741 w 4350619"/>
                <a:gd name="connsiteY60" fmla="*/ 67377 h 1722922"/>
                <a:gd name="connsiteX61" fmla="*/ 4273616 w 4350619"/>
                <a:gd name="connsiteY61" fmla="*/ 48127 h 1722922"/>
                <a:gd name="connsiteX62" fmla="*/ 4302492 w 4350619"/>
                <a:gd name="connsiteY62" fmla="*/ 38501 h 1722922"/>
                <a:gd name="connsiteX63" fmla="*/ 4331368 w 4350619"/>
                <a:gd name="connsiteY63" fmla="*/ 9626 h 1722922"/>
                <a:gd name="connsiteX64" fmla="*/ 4350619 w 4350619"/>
                <a:gd name="connsiteY64" fmla="*/ 0 h 172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350619" h="1722922">
                  <a:moveTo>
                    <a:pt x="0" y="1722922"/>
                  </a:moveTo>
                  <a:cubicBezTo>
                    <a:pt x="16042" y="1710088"/>
                    <a:pt x="30630" y="1695188"/>
                    <a:pt x="48126" y="1684421"/>
                  </a:cubicBezTo>
                  <a:cubicBezTo>
                    <a:pt x="81159" y="1664093"/>
                    <a:pt x="116658" y="1646965"/>
                    <a:pt x="154004" y="1636295"/>
                  </a:cubicBezTo>
                  <a:cubicBezTo>
                    <a:pt x="166724" y="1632661"/>
                    <a:pt x="179490" y="1629036"/>
                    <a:pt x="192505" y="1626670"/>
                  </a:cubicBezTo>
                  <a:cubicBezTo>
                    <a:pt x="214826" y="1622612"/>
                    <a:pt x="237423" y="1620253"/>
                    <a:pt x="259882" y="1617045"/>
                  </a:cubicBezTo>
                  <a:cubicBezTo>
                    <a:pt x="319189" y="1577505"/>
                    <a:pt x="253626" y="1615922"/>
                    <a:pt x="336884" y="1588169"/>
                  </a:cubicBezTo>
                  <a:cubicBezTo>
                    <a:pt x="350496" y="1583632"/>
                    <a:pt x="362273" y="1574746"/>
                    <a:pt x="375385" y="1568918"/>
                  </a:cubicBezTo>
                  <a:cubicBezTo>
                    <a:pt x="391174" y="1561901"/>
                    <a:pt x="407218" y="1555418"/>
                    <a:pt x="423511" y="1549668"/>
                  </a:cubicBezTo>
                  <a:cubicBezTo>
                    <a:pt x="461781" y="1536161"/>
                    <a:pt x="499219" y="1519127"/>
                    <a:pt x="539014" y="1511167"/>
                  </a:cubicBezTo>
                  <a:cubicBezTo>
                    <a:pt x="555056" y="1507958"/>
                    <a:pt x="571471" y="1506242"/>
                    <a:pt x="587141" y="1501541"/>
                  </a:cubicBezTo>
                  <a:cubicBezTo>
                    <a:pt x="603690" y="1496576"/>
                    <a:pt x="619089" y="1488357"/>
                    <a:pt x="635267" y="1482291"/>
                  </a:cubicBezTo>
                  <a:cubicBezTo>
                    <a:pt x="668592" y="1469794"/>
                    <a:pt x="675059" y="1472020"/>
                    <a:pt x="712269" y="1453415"/>
                  </a:cubicBezTo>
                  <a:cubicBezTo>
                    <a:pt x="795524" y="1411787"/>
                    <a:pt x="725426" y="1433281"/>
                    <a:pt x="798896" y="1414914"/>
                  </a:cubicBezTo>
                  <a:cubicBezTo>
                    <a:pt x="881657" y="1359742"/>
                    <a:pt x="776941" y="1425893"/>
                    <a:pt x="856648" y="1386038"/>
                  </a:cubicBezTo>
                  <a:cubicBezTo>
                    <a:pt x="873381" y="1377671"/>
                    <a:pt x="889208" y="1367539"/>
                    <a:pt x="904774" y="1357162"/>
                  </a:cubicBezTo>
                  <a:cubicBezTo>
                    <a:pt x="935747" y="1336513"/>
                    <a:pt x="942030" y="1326248"/>
                    <a:pt x="972151" y="1309036"/>
                  </a:cubicBezTo>
                  <a:cubicBezTo>
                    <a:pt x="984609" y="1301917"/>
                    <a:pt x="998855" y="1297953"/>
                    <a:pt x="1010652" y="1289786"/>
                  </a:cubicBezTo>
                  <a:cubicBezTo>
                    <a:pt x="1026291" y="1278959"/>
                    <a:pt x="1092179" y="1222573"/>
                    <a:pt x="1126155" y="1203158"/>
                  </a:cubicBezTo>
                  <a:cubicBezTo>
                    <a:pt x="1164556" y="1181214"/>
                    <a:pt x="1174301" y="1183894"/>
                    <a:pt x="1212783" y="1155032"/>
                  </a:cubicBezTo>
                  <a:cubicBezTo>
                    <a:pt x="1262803" y="1117517"/>
                    <a:pt x="1219220" y="1131136"/>
                    <a:pt x="1280160" y="1097280"/>
                  </a:cubicBezTo>
                  <a:cubicBezTo>
                    <a:pt x="1295263" y="1088889"/>
                    <a:pt x="1312244" y="1084447"/>
                    <a:pt x="1328286" y="1078030"/>
                  </a:cubicBezTo>
                  <a:cubicBezTo>
                    <a:pt x="1344328" y="1065196"/>
                    <a:pt x="1360951" y="1053057"/>
                    <a:pt x="1376412" y="1039529"/>
                  </a:cubicBezTo>
                  <a:cubicBezTo>
                    <a:pt x="1386656" y="1030565"/>
                    <a:pt x="1394543" y="1019010"/>
                    <a:pt x="1405288" y="1010653"/>
                  </a:cubicBezTo>
                  <a:cubicBezTo>
                    <a:pt x="1423551" y="996449"/>
                    <a:pt x="1444383" y="985834"/>
                    <a:pt x="1463040" y="972152"/>
                  </a:cubicBezTo>
                  <a:cubicBezTo>
                    <a:pt x="1546840" y="910699"/>
                    <a:pt x="1532568" y="912336"/>
                    <a:pt x="1607419" y="866274"/>
                  </a:cubicBezTo>
                  <a:cubicBezTo>
                    <a:pt x="1629449" y="852717"/>
                    <a:pt x="1651971" y="839946"/>
                    <a:pt x="1674795" y="827773"/>
                  </a:cubicBezTo>
                  <a:cubicBezTo>
                    <a:pt x="1700116" y="814268"/>
                    <a:pt x="1727920" y="805190"/>
                    <a:pt x="1751797" y="789272"/>
                  </a:cubicBezTo>
                  <a:cubicBezTo>
                    <a:pt x="1817786" y="745278"/>
                    <a:pt x="1735907" y="799204"/>
                    <a:pt x="1828800" y="741146"/>
                  </a:cubicBezTo>
                  <a:cubicBezTo>
                    <a:pt x="1838610" y="735015"/>
                    <a:pt x="1847042" y="726452"/>
                    <a:pt x="1857675" y="721895"/>
                  </a:cubicBezTo>
                  <a:cubicBezTo>
                    <a:pt x="1869834" y="716684"/>
                    <a:pt x="1883342" y="715478"/>
                    <a:pt x="1896176" y="712270"/>
                  </a:cubicBezTo>
                  <a:cubicBezTo>
                    <a:pt x="1916445" y="700108"/>
                    <a:pt x="2015501" y="641072"/>
                    <a:pt x="2021305" y="635268"/>
                  </a:cubicBezTo>
                  <a:cubicBezTo>
                    <a:pt x="2030930" y="625643"/>
                    <a:pt x="2038006" y="612480"/>
                    <a:pt x="2050181" y="606392"/>
                  </a:cubicBezTo>
                  <a:cubicBezTo>
                    <a:pt x="2064814" y="599076"/>
                    <a:pt x="2082265" y="599975"/>
                    <a:pt x="2098307" y="596767"/>
                  </a:cubicBezTo>
                  <a:cubicBezTo>
                    <a:pt x="2111141" y="587142"/>
                    <a:pt x="2122785" y="575682"/>
                    <a:pt x="2136808" y="567891"/>
                  </a:cubicBezTo>
                  <a:cubicBezTo>
                    <a:pt x="2151911" y="559500"/>
                    <a:pt x="2169145" y="555657"/>
                    <a:pt x="2184934" y="548640"/>
                  </a:cubicBezTo>
                  <a:cubicBezTo>
                    <a:pt x="2198046" y="542813"/>
                    <a:pt x="2210043" y="534541"/>
                    <a:pt x="2223435" y="529390"/>
                  </a:cubicBezTo>
                  <a:cubicBezTo>
                    <a:pt x="2251844" y="518464"/>
                    <a:pt x="2281802" y="511818"/>
                    <a:pt x="2310063" y="500514"/>
                  </a:cubicBezTo>
                  <a:cubicBezTo>
                    <a:pt x="2326105" y="494097"/>
                    <a:pt x="2342400" y="488281"/>
                    <a:pt x="2358189" y="481264"/>
                  </a:cubicBezTo>
                  <a:cubicBezTo>
                    <a:pt x="2371301" y="475436"/>
                    <a:pt x="2382947" y="466136"/>
                    <a:pt x="2396690" y="462013"/>
                  </a:cubicBezTo>
                  <a:cubicBezTo>
                    <a:pt x="2415383" y="456405"/>
                    <a:pt x="2435191" y="455596"/>
                    <a:pt x="2454442" y="452388"/>
                  </a:cubicBezTo>
                  <a:cubicBezTo>
                    <a:pt x="2473692" y="445971"/>
                    <a:pt x="2492757" y="438968"/>
                    <a:pt x="2512193" y="433137"/>
                  </a:cubicBezTo>
                  <a:cubicBezTo>
                    <a:pt x="2524864" y="429336"/>
                    <a:pt x="2538068" y="427458"/>
                    <a:pt x="2550694" y="423512"/>
                  </a:cubicBezTo>
                  <a:cubicBezTo>
                    <a:pt x="2589430" y="411407"/>
                    <a:pt x="2626401" y="392970"/>
                    <a:pt x="2666197" y="385011"/>
                  </a:cubicBezTo>
                  <a:cubicBezTo>
                    <a:pt x="2682239" y="381803"/>
                    <a:pt x="2698540" y="379691"/>
                    <a:pt x="2714324" y="375386"/>
                  </a:cubicBezTo>
                  <a:cubicBezTo>
                    <a:pt x="2803008" y="351199"/>
                    <a:pt x="2740405" y="361547"/>
                    <a:pt x="2810576" y="346510"/>
                  </a:cubicBezTo>
                  <a:cubicBezTo>
                    <a:pt x="2842569" y="339654"/>
                    <a:pt x="2875788" y="337606"/>
                    <a:pt x="2906829" y="327259"/>
                  </a:cubicBezTo>
                  <a:cubicBezTo>
                    <a:pt x="2926080" y="320842"/>
                    <a:pt x="2944565" y="311345"/>
                    <a:pt x="2964581" y="308009"/>
                  </a:cubicBezTo>
                  <a:cubicBezTo>
                    <a:pt x="3002690" y="301658"/>
                    <a:pt x="3041583" y="301592"/>
                    <a:pt x="3080084" y="298384"/>
                  </a:cubicBezTo>
                  <a:cubicBezTo>
                    <a:pt x="3166493" y="281101"/>
                    <a:pt x="3112052" y="291452"/>
                    <a:pt x="3243713" y="269508"/>
                  </a:cubicBezTo>
                  <a:cubicBezTo>
                    <a:pt x="3262964" y="266300"/>
                    <a:pt x="3282016" y="261503"/>
                    <a:pt x="3301465" y="259882"/>
                  </a:cubicBezTo>
                  <a:lnTo>
                    <a:pt x="3416968" y="250257"/>
                  </a:lnTo>
                  <a:cubicBezTo>
                    <a:pt x="3442635" y="243840"/>
                    <a:pt x="3467675" y="233929"/>
                    <a:pt x="3493970" y="231007"/>
                  </a:cubicBezTo>
                  <a:cubicBezTo>
                    <a:pt x="3641268" y="214639"/>
                    <a:pt x="3551584" y="222908"/>
                    <a:pt x="3763477" y="211756"/>
                  </a:cubicBezTo>
                  <a:cubicBezTo>
                    <a:pt x="3818513" y="193411"/>
                    <a:pt x="3837811" y="185339"/>
                    <a:pt x="3898231" y="173255"/>
                  </a:cubicBezTo>
                  <a:cubicBezTo>
                    <a:pt x="3914273" y="170047"/>
                    <a:pt x="3930574" y="167935"/>
                    <a:pt x="3946357" y="163630"/>
                  </a:cubicBezTo>
                  <a:cubicBezTo>
                    <a:pt x="3965934" y="158291"/>
                    <a:pt x="3984858" y="150796"/>
                    <a:pt x="4004109" y="144379"/>
                  </a:cubicBezTo>
                  <a:cubicBezTo>
                    <a:pt x="4013734" y="141171"/>
                    <a:pt x="4023565" y="138522"/>
                    <a:pt x="4032985" y="134754"/>
                  </a:cubicBezTo>
                  <a:cubicBezTo>
                    <a:pt x="4049027" y="128337"/>
                    <a:pt x="4064597" y="120585"/>
                    <a:pt x="4081111" y="115504"/>
                  </a:cubicBezTo>
                  <a:cubicBezTo>
                    <a:pt x="4106398" y="107723"/>
                    <a:pt x="4133013" y="104620"/>
                    <a:pt x="4158113" y="96253"/>
                  </a:cubicBezTo>
                  <a:lnTo>
                    <a:pt x="4215865" y="77002"/>
                  </a:lnTo>
                  <a:lnTo>
                    <a:pt x="4244741" y="67377"/>
                  </a:lnTo>
                  <a:cubicBezTo>
                    <a:pt x="4254366" y="60960"/>
                    <a:pt x="4263269" y="53300"/>
                    <a:pt x="4273616" y="48127"/>
                  </a:cubicBezTo>
                  <a:cubicBezTo>
                    <a:pt x="4282691" y="43589"/>
                    <a:pt x="4294050" y="44129"/>
                    <a:pt x="4302492" y="38501"/>
                  </a:cubicBezTo>
                  <a:cubicBezTo>
                    <a:pt x="4313818" y="30950"/>
                    <a:pt x="4320739" y="18129"/>
                    <a:pt x="4331368" y="9626"/>
                  </a:cubicBezTo>
                  <a:cubicBezTo>
                    <a:pt x="4336970" y="5144"/>
                    <a:pt x="4344202" y="3209"/>
                    <a:pt x="4350619" y="0"/>
                  </a:cubicBezTo>
                </a:path>
              </a:pathLst>
            </a:custGeom>
            <a:noFill/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23" name="Rak pil 22"/>
            <p:cNvCxnSpPr/>
            <p:nvPr/>
          </p:nvCxnSpPr>
          <p:spPr>
            <a:xfrm flipV="1">
              <a:off x="5724128" y="3008419"/>
              <a:ext cx="40742" cy="44608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ruta 28"/>
            <p:cNvSpPr txBox="1"/>
            <p:nvPr/>
          </p:nvSpPr>
          <p:spPr>
            <a:xfrm rot="16200000">
              <a:off x="-1406624" y="3604373"/>
              <a:ext cx="403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Jämlikhet och kvalitet i vården</a:t>
              </a: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1079111" y="3751799"/>
              <a:ext cx="2025610" cy="42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”Hur gör vi idag?”</a:t>
              </a: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3444263" y="2582548"/>
              <a:ext cx="1620740" cy="746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Vad behöver göras?</a:t>
              </a: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5652120" y="3513782"/>
              <a:ext cx="2016224" cy="746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Hur vet vi att det går åt ”rätt håll”?</a:t>
              </a:r>
            </a:p>
          </p:txBody>
        </p:sp>
      </p:grpSp>
      <p:grpSp>
        <p:nvGrpSpPr>
          <p:cNvPr id="25" name="Grupp 24"/>
          <p:cNvGrpSpPr/>
          <p:nvPr/>
        </p:nvGrpSpPr>
        <p:grpSpPr>
          <a:xfrm>
            <a:off x="7243442" y="1633947"/>
            <a:ext cx="1626082" cy="1536703"/>
            <a:chOff x="4549386" y="2998226"/>
            <a:chExt cx="1626082" cy="1536703"/>
          </a:xfrm>
        </p:grpSpPr>
        <p:sp>
          <p:nvSpPr>
            <p:cNvPr id="34" name="5-udd 33"/>
            <p:cNvSpPr/>
            <p:nvPr/>
          </p:nvSpPr>
          <p:spPr>
            <a:xfrm>
              <a:off x="4549386" y="2998226"/>
              <a:ext cx="1626082" cy="153670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5" name="Rektangel 34"/>
            <p:cNvSpPr/>
            <p:nvPr/>
          </p:nvSpPr>
          <p:spPr>
            <a:xfrm>
              <a:off x="4955431" y="3491770"/>
              <a:ext cx="1068445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God, jämlik och likvärdig vård inom Nationen /Regionen 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5265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/>
          <p:cNvGrpSpPr/>
          <p:nvPr/>
        </p:nvGrpSpPr>
        <p:grpSpPr>
          <a:xfrm>
            <a:off x="3293143" y="2051621"/>
            <a:ext cx="4318562" cy="3255845"/>
            <a:chOff x="901510" y="2333395"/>
            <a:chExt cx="5320208" cy="3384376"/>
          </a:xfrm>
        </p:grpSpPr>
        <p:sp>
          <p:nvSpPr>
            <p:cNvPr id="16" name="textruta 15"/>
            <p:cNvSpPr txBox="1"/>
            <p:nvPr/>
          </p:nvSpPr>
          <p:spPr>
            <a:xfrm>
              <a:off x="3058794" y="5018360"/>
              <a:ext cx="2278192" cy="3839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Höja lägsta nivån</a:t>
              </a:r>
            </a:p>
          </p:txBody>
        </p:sp>
        <p:cxnSp>
          <p:nvCxnSpPr>
            <p:cNvPr id="3" name="Rak pil 2"/>
            <p:cNvCxnSpPr/>
            <p:nvPr/>
          </p:nvCxnSpPr>
          <p:spPr>
            <a:xfrm flipV="1">
              <a:off x="901510" y="2333395"/>
              <a:ext cx="0" cy="33843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Rak pil 3"/>
            <p:cNvCxnSpPr/>
            <p:nvPr/>
          </p:nvCxnSpPr>
          <p:spPr>
            <a:xfrm>
              <a:off x="901510" y="5717771"/>
              <a:ext cx="532020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ak 4"/>
            <p:cNvCxnSpPr/>
            <p:nvPr/>
          </p:nvCxnSpPr>
          <p:spPr>
            <a:xfrm>
              <a:off x="4789942" y="4493635"/>
              <a:ext cx="50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ak 5"/>
            <p:cNvCxnSpPr/>
            <p:nvPr/>
          </p:nvCxnSpPr>
          <p:spPr>
            <a:xfrm>
              <a:off x="4789942" y="2765443"/>
              <a:ext cx="50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ktangel 6"/>
            <p:cNvSpPr/>
            <p:nvPr/>
          </p:nvSpPr>
          <p:spPr>
            <a:xfrm>
              <a:off x="4789942" y="2909459"/>
              <a:ext cx="504056" cy="1368152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8" name="Rak 7"/>
            <p:cNvCxnSpPr/>
            <p:nvPr/>
          </p:nvCxnSpPr>
          <p:spPr>
            <a:xfrm>
              <a:off x="1477574" y="5429739"/>
              <a:ext cx="50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8"/>
            <p:cNvCxnSpPr/>
            <p:nvPr/>
          </p:nvCxnSpPr>
          <p:spPr>
            <a:xfrm>
              <a:off x="1477574" y="2873455"/>
              <a:ext cx="5040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ktangel 9"/>
            <p:cNvSpPr/>
            <p:nvPr/>
          </p:nvSpPr>
          <p:spPr>
            <a:xfrm>
              <a:off x="1477574" y="3089479"/>
              <a:ext cx="504056" cy="2124236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11" name="Rak 10"/>
            <p:cNvCxnSpPr/>
            <p:nvPr/>
          </p:nvCxnSpPr>
          <p:spPr>
            <a:xfrm>
              <a:off x="4789942" y="3717032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1"/>
            <p:cNvCxnSpPr/>
            <p:nvPr/>
          </p:nvCxnSpPr>
          <p:spPr>
            <a:xfrm>
              <a:off x="1477574" y="4781667"/>
              <a:ext cx="50405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2"/>
            <p:cNvCxnSpPr/>
            <p:nvPr/>
          </p:nvCxnSpPr>
          <p:spPr>
            <a:xfrm flipV="1">
              <a:off x="2269662" y="4565643"/>
              <a:ext cx="216024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3"/>
            <p:cNvCxnSpPr/>
            <p:nvPr/>
          </p:nvCxnSpPr>
          <p:spPr>
            <a:xfrm flipV="1">
              <a:off x="2269662" y="2909459"/>
              <a:ext cx="2160240" cy="1800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ruta 14"/>
            <p:cNvSpPr txBox="1"/>
            <p:nvPr/>
          </p:nvSpPr>
          <p:spPr>
            <a:xfrm>
              <a:off x="2338324" y="3782265"/>
              <a:ext cx="2288986" cy="3839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Minska variation</a:t>
              </a:r>
            </a:p>
          </p:txBody>
        </p:sp>
      </p:grpSp>
      <p:sp>
        <p:nvSpPr>
          <p:cNvPr id="17" name="Rubrik 1"/>
          <p:cNvSpPr txBox="1">
            <a:spLocks/>
          </p:cNvSpPr>
          <p:nvPr/>
        </p:nvSpPr>
        <p:spPr bwMode="auto">
          <a:xfrm>
            <a:off x="2052259" y="82069"/>
            <a:ext cx="86416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0684A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Målet – God, Jämlik &amp; Likvärdig vård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Identifiera ojämlik vård, omotiverade skillnader…</a:t>
            </a:r>
          </a:p>
        </p:txBody>
      </p:sp>
      <p:cxnSp>
        <p:nvCxnSpPr>
          <p:cNvPr id="25" name="Rak pil 24"/>
          <p:cNvCxnSpPr/>
          <p:nvPr/>
        </p:nvCxnSpPr>
        <p:spPr>
          <a:xfrm flipV="1">
            <a:off x="7513015" y="2678493"/>
            <a:ext cx="636022" cy="237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 30"/>
          <p:cNvGrpSpPr/>
          <p:nvPr/>
        </p:nvGrpSpPr>
        <p:grpSpPr>
          <a:xfrm>
            <a:off x="8149037" y="1690073"/>
            <a:ext cx="1626082" cy="1536703"/>
            <a:chOff x="4549386" y="2998226"/>
            <a:chExt cx="1626082" cy="1536703"/>
          </a:xfrm>
        </p:grpSpPr>
        <p:sp>
          <p:nvSpPr>
            <p:cNvPr id="32" name="5-udd 31"/>
            <p:cNvSpPr/>
            <p:nvPr/>
          </p:nvSpPr>
          <p:spPr>
            <a:xfrm>
              <a:off x="4549386" y="2998226"/>
              <a:ext cx="1626082" cy="153670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Rektangel 32"/>
            <p:cNvSpPr/>
            <p:nvPr/>
          </p:nvSpPr>
          <p:spPr>
            <a:xfrm>
              <a:off x="4955431" y="3491770"/>
              <a:ext cx="106844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God, jämlik och likvärdig vård inom Regionen </a:t>
              </a: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ruta 1"/>
          <p:cNvSpPr txBox="1"/>
          <p:nvPr/>
        </p:nvSpPr>
        <p:spPr>
          <a:xfrm rot="16200000">
            <a:off x="2224408" y="3280132"/>
            <a:ext cx="133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Patientnytta</a:t>
            </a:r>
          </a:p>
        </p:txBody>
      </p:sp>
    </p:spTree>
    <p:extLst>
      <p:ext uri="{BB962C8B-B14F-4D97-AF65-F5344CB8AC3E}">
        <p14:creationId xmlns:p14="http://schemas.microsoft.com/office/powerpoint/2010/main" val="1424967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öger 1"/>
          <p:cNvSpPr/>
          <p:nvPr/>
        </p:nvSpPr>
        <p:spPr>
          <a:xfrm>
            <a:off x="1515764" y="2051222"/>
            <a:ext cx="2314833" cy="675503"/>
          </a:xfrm>
          <a:prstGeom prst="rightArrow">
            <a:avLst>
              <a:gd name="adj1" fmla="val 100000"/>
              <a:gd name="adj2" fmla="val 493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133601" y="2204307"/>
            <a:ext cx="128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Initiera</a:t>
            </a:r>
          </a:p>
        </p:txBody>
      </p:sp>
      <p:sp>
        <p:nvSpPr>
          <p:cNvPr id="16" name="Höger 15"/>
          <p:cNvSpPr/>
          <p:nvPr/>
        </p:nvSpPr>
        <p:spPr>
          <a:xfrm>
            <a:off x="3830597" y="2051222"/>
            <a:ext cx="2314833" cy="675503"/>
          </a:xfrm>
          <a:prstGeom prst="rightArrow">
            <a:avLst>
              <a:gd name="adj1" fmla="val 100000"/>
              <a:gd name="adj2" fmla="val 493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4448434" y="2204307"/>
            <a:ext cx="128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Utreda</a:t>
            </a:r>
          </a:p>
        </p:txBody>
      </p:sp>
      <p:sp>
        <p:nvSpPr>
          <p:cNvPr id="18" name="Höger 17"/>
          <p:cNvSpPr/>
          <p:nvPr/>
        </p:nvSpPr>
        <p:spPr>
          <a:xfrm>
            <a:off x="6161906" y="2051222"/>
            <a:ext cx="2314833" cy="675503"/>
          </a:xfrm>
          <a:prstGeom prst="rightArrow">
            <a:avLst>
              <a:gd name="adj1" fmla="val 100000"/>
              <a:gd name="adj2" fmla="val 493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6779743" y="2204307"/>
            <a:ext cx="128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Behandla</a:t>
            </a:r>
          </a:p>
        </p:txBody>
      </p:sp>
      <p:sp>
        <p:nvSpPr>
          <p:cNvPr id="20" name="Höger 19"/>
          <p:cNvSpPr/>
          <p:nvPr/>
        </p:nvSpPr>
        <p:spPr>
          <a:xfrm>
            <a:off x="8484977" y="2051222"/>
            <a:ext cx="2314833" cy="675503"/>
          </a:xfrm>
          <a:prstGeom prst="rightArrow">
            <a:avLst>
              <a:gd name="adj1" fmla="val 100000"/>
              <a:gd name="adj2" fmla="val 493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ruta 20"/>
          <p:cNvSpPr txBox="1"/>
          <p:nvPr/>
        </p:nvSpPr>
        <p:spPr>
          <a:xfrm>
            <a:off x="9102814" y="2204307"/>
            <a:ext cx="128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Följa upp</a:t>
            </a:r>
          </a:p>
        </p:txBody>
      </p:sp>
      <p:pic>
        <p:nvPicPr>
          <p:cNvPr id="22" name="Picture 10" descr="MCj023204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951" y="1748869"/>
            <a:ext cx="11668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MCj023242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82184" y="1640125"/>
            <a:ext cx="96043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Höger 23"/>
          <p:cNvSpPr/>
          <p:nvPr/>
        </p:nvSpPr>
        <p:spPr>
          <a:xfrm>
            <a:off x="1515764" y="3297476"/>
            <a:ext cx="691977" cy="384840"/>
          </a:xfrm>
          <a:prstGeom prst="rightArrow">
            <a:avLst>
              <a:gd name="adj1" fmla="val 100000"/>
              <a:gd name="adj2" fmla="val 493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Höger 24"/>
          <p:cNvSpPr/>
          <p:nvPr/>
        </p:nvSpPr>
        <p:spPr>
          <a:xfrm>
            <a:off x="2899718" y="3297476"/>
            <a:ext cx="691977" cy="384840"/>
          </a:xfrm>
          <a:prstGeom prst="rightArrow">
            <a:avLst>
              <a:gd name="adj1" fmla="val 100000"/>
              <a:gd name="adj2" fmla="val 493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6" name="Höger 25"/>
          <p:cNvSpPr/>
          <p:nvPr/>
        </p:nvSpPr>
        <p:spPr>
          <a:xfrm>
            <a:off x="2207741" y="3297476"/>
            <a:ext cx="691977" cy="384840"/>
          </a:xfrm>
          <a:prstGeom prst="rightArrow">
            <a:avLst>
              <a:gd name="adj1" fmla="val 100000"/>
              <a:gd name="adj2" fmla="val 493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Höger 26"/>
          <p:cNvSpPr/>
          <p:nvPr/>
        </p:nvSpPr>
        <p:spPr>
          <a:xfrm>
            <a:off x="3921209" y="3297476"/>
            <a:ext cx="691977" cy="384840"/>
          </a:xfrm>
          <a:prstGeom prst="rightArrow">
            <a:avLst>
              <a:gd name="adj1" fmla="val 100000"/>
              <a:gd name="adj2" fmla="val 493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" name="Höger 27"/>
          <p:cNvSpPr/>
          <p:nvPr/>
        </p:nvSpPr>
        <p:spPr>
          <a:xfrm>
            <a:off x="5305163" y="3297476"/>
            <a:ext cx="691977" cy="384840"/>
          </a:xfrm>
          <a:prstGeom prst="rightArrow">
            <a:avLst>
              <a:gd name="adj1" fmla="val 100000"/>
              <a:gd name="adj2" fmla="val 493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Höger 28"/>
          <p:cNvSpPr/>
          <p:nvPr/>
        </p:nvSpPr>
        <p:spPr>
          <a:xfrm>
            <a:off x="4613186" y="3297476"/>
            <a:ext cx="691977" cy="384840"/>
          </a:xfrm>
          <a:prstGeom prst="rightArrow">
            <a:avLst>
              <a:gd name="adj1" fmla="val 100000"/>
              <a:gd name="adj2" fmla="val 493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Höger 32"/>
          <p:cNvSpPr/>
          <p:nvPr/>
        </p:nvSpPr>
        <p:spPr>
          <a:xfrm>
            <a:off x="8567351" y="3297476"/>
            <a:ext cx="691977" cy="384840"/>
          </a:xfrm>
          <a:prstGeom prst="rightArrow">
            <a:avLst>
              <a:gd name="adj1" fmla="val 100000"/>
              <a:gd name="adj2" fmla="val 493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Höger 33"/>
          <p:cNvSpPr/>
          <p:nvPr/>
        </p:nvSpPr>
        <p:spPr>
          <a:xfrm>
            <a:off x="9951305" y="3297476"/>
            <a:ext cx="691977" cy="384840"/>
          </a:xfrm>
          <a:prstGeom prst="rightArrow">
            <a:avLst>
              <a:gd name="adj1" fmla="val 100000"/>
              <a:gd name="adj2" fmla="val 493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" name="Höger 34"/>
          <p:cNvSpPr/>
          <p:nvPr/>
        </p:nvSpPr>
        <p:spPr>
          <a:xfrm>
            <a:off x="9259328" y="3297476"/>
            <a:ext cx="691977" cy="384840"/>
          </a:xfrm>
          <a:prstGeom prst="rightArrow">
            <a:avLst>
              <a:gd name="adj1" fmla="val 100000"/>
              <a:gd name="adj2" fmla="val 493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7" name="Rak 36"/>
          <p:cNvCxnSpPr>
            <a:stCxn id="25" idx="3"/>
            <a:endCxn id="27" idx="1"/>
          </p:cNvCxnSpPr>
          <p:nvPr/>
        </p:nvCxnSpPr>
        <p:spPr>
          <a:xfrm>
            <a:off x="3591695" y="3489896"/>
            <a:ext cx="3295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>
            <a:endCxn id="30" idx="1"/>
          </p:cNvCxnSpPr>
          <p:nvPr/>
        </p:nvCxnSpPr>
        <p:spPr>
          <a:xfrm>
            <a:off x="5971934" y="3482828"/>
            <a:ext cx="643056" cy="7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/>
          <p:cNvCxnSpPr>
            <a:endCxn id="33" idx="1"/>
          </p:cNvCxnSpPr>
          <p:nvPr/>
        </p:nvCxnSpPr>
        <p:spPr>
          <a:xfrm>
            <a:off x="8015414" y="3475761"/>
            <a:ext cx="551937" cy="14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ruta 41"/>
          <p:cNvSpPr txBox="1"/>
          <p:nvPr/>
        </p:nvSpPr>
        <p:spPr>
          <a:xfrm>
            <a:off x="1461195" y="3382174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Söker vård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2171963" y="3320619"/>
            <a:ext cx="861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Kontakt med vårdgivare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2863940" y="3259063"/>
            <a:ext cx="86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Bedöma indikation/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vårdbehov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3937676" y="3259062"/>
            <a:ext cx="86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Utreda symptom/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tillstånd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4550385" y="3267209"/>
            <a:ext cx="86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Patientdialog/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Värdera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resultat</a:t>
            </a:r>
          </a:p>
        </p:txBody>
      </p:sp>
      <p:sp>
        <p:nvSpPr>
          <p:cNvPr id="47" name="textruta 46"/>
          <p:cNvSpPr txBox="1"/>
          <p:nvPr/>
        </p:nvSpPr>
        <p:spPr>
          <a:xfrm>
            <a:off x="5255233" y="3312381"/>
            <a:ext cx="861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Välja åtgärd/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behandling</a:t>
            </a:r>
          </a:p>
        </p:txBody>
      </p:sp>
      <p:grpSp>
        <p:nvGrpSpPr>
          <p:cNvPr id="55" name="Grupp 54"/>
          <p:cNvGrpSpPr/>
          <p:nvPr/>
        </p:nvGrpSpPr>
        <p:grpSpPr>
          <a:xfrm>
            <a:off x="6557327" y="3259061"/>
            <a:ext cx="861362" cy="461665"/>
            <a:chOff x="6194855" y="3160205"/>
            <a:chExt cx="861362" cy="461665"/>
          </a:xfrm>
        </p:grpSpPr>
        <p:sp>
          <p:nvSpPr>
            <p:cNvPr id="30" name="Höger 29"/>
            <p:cNvSpPr/>
            <p:nvPr/>
          </p:nvSpPr>
          <p:spPr>
            <a:xfrm>
              <a:off x="6252518" y="3198620"/>
              <a:ext cx="691977" cy="384840"/>
            </a:xfrm>
            <a:prstGeom prst="rightArrow">
              <a:avLst>
                <a:gd name="adj1" fmla="val 100000"/>
                <a:gd name="adj2" fmla="val 4932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textruta 48"/>
            <p:cNvSpPr txBox="1"/>
            <p:nvPr/>
          </p:nvSpPr>
          <p:spPr>
            <a:xfrm>
              <a:off x="6194855" y="3160205"/>
              <a:ext cx="861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Genomföra behandlings-plan</a:t>
              </a:r>
            </a:p>
          </p:txBody>
        </p:sp>
      </p:grpSp>
      <p:grpSp>
        <p:nvGrpSpPr>
          <p:cNvPr id="54" name="Grupp 53"/>
          <p:cNvGrpSpPr/>
          <p:nvPr/>
        </p:nvGrpSpPr>
        <p:grpSpPr>
          <a:xfrm>
            <a:off x="7287659" y="3245949"/>
            <a:ext cx="861362" cy="461665"/>
            <a:chOff x="6908717" y="3147093"/>
            <a:chExt cx="861362" cy="461665"/>
          </a:xfrm>
        </p:grpSpPr>
        <p:sp>
          <p:nvSpPr>
            <p:cNvPr id="32" name="Höger 31"/>
            <p:cNvSpPr/>
            <p:nvPr/>
          </p:nvSpPr>
          <p:spPr>
            <a:xfrm>
              <a:off x="6944495" y="3198620"/>
              <a:ext cx="691977" cy="384840"/>
            </a:xfrm>
            <a:prstGeom prst="rightArrow">
              <a:avLst>
                <a:gd name="adj1" fmla="val 100000"/>
                <a:gd name="adj2" fmla="val 4932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0" name="textruta 49"/>
            <p:cNvSpPr txBox="1"/>
            <p:nvPr/>
          </p:nvSpPr>
          <p:spPr>
            <a:xfrm>
              <a:off x="6908717" y="3147093"/>
              <a:ext cx="861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Utvärdera behandlings-plan</a:t>
              </a:r>
            </a:p>
          </p:txBody>
        </p:sp>
      </p:grpSp>
      <p:sp>
        <p:nvSpPr>
          <p:cNvPr id="51" name="textruta 50"/>
          <p:cNvSpPr txBox="1"/>
          <p:nvPr/>
        </p:nvSpPr>
        <p:spPr>
          <a:xfrm>
            <a:off x="8552681" y="3306484"/>
            <a:ext cx="861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Patient uppföljning</a:t>
            </a:r>
          </a:p>
        </p:txBody>
      </p:sp>
      <p:sp>
        <p:nvSpPr>
          <p:cNvPr id="52" name="textruta 51"/>
          <p:cNvSpPr txBox="1"/>
          <p:nvPr/>
        </p:nvSpPr>
        <p:spPr>
          <a:xfrm>
            <a:off x="9182874" y="3320619"/>
            <a:ext cx="861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Rapportering av indikatorer</a:t>
            </a:r>
          </a:p>
        </p:txBody>
      </p:sp>
      <p:sp>
        <p:nvSpPr>
          <p:cNvPr id="53" name="textruta 52"/>
          <p:cNvSpPr txBox="1"/>
          <p:nvPr/>
        </p:nvSpPr>
        <p:spPr>
          <a:xfrm>
            <a:off x="9938448" y="3306484"/>
            <a:ext cx="861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Process-utvärdering</a:t>
            </a:r>
          </a:p>
        </p:txBody>
      </p:sp>
      <p:pic>
        <p:nvPicPr>
          <p:cNvPr id="66" name="Bildobjekt 65"/>
          <p:cNvPicPr>
            <a:picLocks noChangeAspect="1"/>
          </p:cNvPicPr>
          <p:nvPr/>
        </p:nvPicPr>
        <p:blipFill rotWithShape="1">
          <a:blip r:embed="rId4"/>
          <a:srcRect l="28243" t="33394" r="30203" b="23724"/>
          <a:stretch/>
        </p:blipFill>
        <p:spPr>
          <a:xfrm>
            <a:off x="1515764" y="4291918"/>
            <a:ext cx="1943080" cy="1171340"/>
          </a:xfrm>
          <a:prstGeom prst="rect">
            <a:avLst/>
          </a:prstGeom>
        </p:spPr>
      </p:pic>
      <p:sp>
        <p:nvSpPr>
          <p:cNvPr id="71" name="textruta 70"/>
          <p:cNvSpPr txBox="1"/>
          <p:nvPr/>
        </p:nvSpPr>
        <p:spPr>
          <a:xfrm>
            <a:off x="2498646" y="306295"/>
            <a:ext cx="6996987" cy="100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4400" dirty="0">
                <a:solidFill>
                  <a:srgbClr val="0684A9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Kunskapsstyrning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God, jämlik &amp; likvärdig vård i hela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patientprocessen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48" name="Bildobjekt 47"/>
          <p:cNvPicPr>
            <a:picLocks noChangeAspect="1"/>
          </p:cNvPicPr>
          <p:nvPr/>
        </p:nvPicPr>
        <p:blipFill rotWithShape="1">
          <a:blip r:embed="rId4"/>
          <a:srcRect l="28243" t="33394" r="30203" b="23724"/>
          <a:stretch/>
        </p:blipFill>
        <p:spPr>
          <a:xfrm>
            <a:off x="4028573" y="4291918"/>
            <a:ext cx="1943080" cy="1171340"/>
          </a:xfrm>
          <a:prstGeom prst="rect">
            <a:avLst/>
          </a:prstGeom>
        </p:spPr>
      </p:pic>
      <p:pic>
        <p:nvPicPr>
          <p:cNvPr id="56" name="Bildobjekt 55"/>
          <p:cNvPicPr>
            <a:picLocks noChangeAspect="1"/>
          </p:cNvPicPr>
          <p:nvPr/>
        </p:nvPicPr>
        <p:blipFill rotWithShape="1">
          <a:blip r:embed="rId4"/>
          <a:srcRect l="28243" t="33394" r="30203" b="23724"/>
          <a:stretch/>
        </p:blipFill>
        <p:spPr>
          <a:xfrm>
            <a:off x="6541382" y="4277862"/>
            <a:ext cx="1943080" cy="1171340"/>
          </a:xfrm>
          <a:prstGeom prst="rect">
            <a:avLst/>
          </a:prstGeom>
        </p:spPr>
      </p:pic>
      <p:pic>
        <p:nvPicPr>
          <p:cNvPr id="57" name="Bildobjekt 56"/>
          <p:cNvPicPr>
            <a:picLocks noChangeAspect="1"/>
          </p:cNvPicPr>
          <p:nvPr/>
        </p:nvPicPr>
        <p:blipFill rotWithShape="1">
          <a:blip r:embed="rId4"/>
          <a:srcRect l="28243" t="33394" r="30203" b="23724"/>
          <a:stretch/>
        </p:blipFill>
        <p:spPr>
          <a:xfrm>
            <a:off x="9054191" y="4291918"/>
            <a:ext cx="1943080" cy="117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31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upp 105"/>
          <p:cNvGrpSpPr/>
          <p:nvPr/>
        </p:nvGrpSpPr>
        <p:grpSpPr>
          <a:xfrm>
            <a:off x="5476629" y="4461099"/>
            <a:ext cx="1175048" cy="1136358"/>
            <a:chOff x="8632027" y="3512931"/>
            <a:chExt cx="2267898" cy="2529891"/>
          </a:xfrm>
        </p:grpSpPr>
        <p:sp>
          <p:nvSpPr>
            <p:cNvPr id="178" name="Likbent triangel 177"/>
            <p:cNvSpPr/>
            <p:nvPr/>
          </p:nvSpPr>
          <p:spPr>
            <a:xfrm>
              <a:off x="8632027" y="3512931"/>
              <a:ext cx="2267898" cy="2529891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08" name="Grupp 107"/>
            <p:cNvGrpSpPr/>
            <p:nvPr/>
          </p:nvGrpSpPr>
          <p:grpSpPr>
            <a:xfrm>
              <a:off x="9099382" y="4360549"/>
              <a:ext cx="1249931" cy="1613520"/>
              <a:chOff x="5198150" y="4524155"/>
              <a:chExt cx="1249931" cy="1613520"/>
            </a:xfrm>
          </p:grpSpPr>
          <p:sp>
            <p:nvSpPr>
              <p:cNvPr id="164" name="Ellips 163"/>
              <p:cNvSpPr/>
              <p:nvPr/>
            </p:nvSpPr>
            <p:spPr>
              <a:xfrm>
                <a:off x="5282566" y="4524155"/>
                <a:ext cx="1165515" cy="71114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LPO</a:t>
                </a:r>
              </a:p>
            </p:txBody>
          </p:sp>
          <p:pic>
            <p:nvPicPr>
              <p:cNvPr id="174" name="Bildobjekt 173"/>
              <p:cNvPicPr>
                <a:picLocks noChangeAspect="1"/>
              </p:cNvPicPr>
              <p:nvPr/>
            </p:nvPicPr>
            <p:blipFill rotWithShape="1">
              <a:blip r:embed="rId2"/>
              <a:srcRect l="27593" t="48601" r="60926" b="30988"/>
              <a:stretch/>
            </p:blipFill>
            <p:spPr>
              <a:xfrm>
                <a:off x="5664724" y="5496914"/>
                <a:ext cx="617315" cy="617315"/>
              </a:xfrm>
              <a:prstGeom prst="rect">
                <a:avLst/>
              </a:prstGeom>
            </p:spPr>
          </p:pic>
          <p:cxnSp>
            <p:nvCxnSpPr>
              <p:cNvPr id="175" name="Rak 174"/>
              <p:cNvCxnSpPr/>
              <p:nvPr/>
            </p:nvCxnSpPr>
            <p:spPr>
              <a:xfrm flipH="1">
                <a:off x="6014085" y="5290327"/>
                <a:ext cx="63747" cy="4060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6" name="Bildobjekt 175"/>
              <p:cNvPicPr>
                <a:picLocks noChangeAspect="1"/>
              </p:cNvPicPr>
              <p:nvPr/>
            </p:nvPicPr>
            <p:blipFill rotWithShape="1">
              <a:blip r:embed="rId2"/>
              <a:srcRect l="27593" t="48601" r="60926" b="30988"/>
              <a:stretch/>
            </p:blipFill>
            <p:spPr>
              <a:xfrm>
                <a:off x="5198150" y="5520360"/>
                <a:ext cx="617315" cy="617315"/>
              </a:xfrm>
              <a:prstGeom prst="rect">
                <a:avLst/>
              </a:prstGeom>
            </p:spPr>
          </p:pic>
          <p:cxnSp>
            <p:nvCxnSpPr>
              <p:cNvPr id="177" name="Rak 176"/>
              <p:cNvCxnSpPr/>
              <p:nvPr/>
            </p:nvCxnSpPr>
            <p:spPr>
              <a:xfrm flipH="1">
                <a:off x="5524886" y="5260648"/>
                <a:ext cx="339858" cy="4269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Ellips 37"/>
          <p:cNvSpPr/>
          <p:nvPr/>
        </p:nvSpPr>
        <p:spPr>
          <a:xfrm>
            <a:off x="5690267" y="3189177"/>
            <a:ext cx="854015" cy="42269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RPO</a:t>
            </a:r>
          </a:p>
        </p:txBody>
      </p:sp>
      <p:grpSp>
        <p:nvGrpSpPr>
          <p:cNvPr id="69" name="Grupp 68"/>
          <p:cNvGrpSpPr/>
          <p:nvPr/>
        </p:nvGrpSpPr>
        <p:grpSpPr>
          <a:xfrm>
            <a:off x="2605312" y="778290"/>
            <a:ext cx="1133443" cy="4819167"/>
            <a:chOff x="1230813" y="737429"/>
            <a:chExt cx="1133443" cy="5708410"/>
          </a:xfrm>
        </p:grpSpPr>
        <p:grpSp>
          <p:nvGrpSpPr>
            <p:cNvPr id="70" name="Grupp 69"/>
            <p:cNvGrpSpPr/>
            <p:nvPr/>
          </p:nvGrpSpPr>
          <p:grpSpPr>
            <a:xfrm>
              <a:off x="1230813" y="737429"/>
              <a:ext cx="1133443" cy="5708410"/>
              <a:chOff x="2408727" y="690113"/>
              <a:chExt cx="1133443" cy="5708410"/>
            </a:xfrm>
          </p:grpSpPr>
          <p:sp>
            <p:nvSpPr>
              <p:cNvPr id="76" name="Likbent triangel 75"/>
              <p:cNvSpPr/>
              <p:nvPr/>
            </p:nvSpPr>
            <p:spPr>
              <a:xfrm>
                <a:off x="2408727" y="690113"/>
                <a:ext cx="1133443" cy="5708410"/>
              </a:xfrm>
              <a:prstGeom prst="triangle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cxnSp>
            <p:nvCxnSpPr>
              <p:cNvPr id="77" name="Rak 76"/>
              <p:cNvCxnSpPr/>
              <p:nvPr/>
            </p:nvCxnSpPr>
            <p:spPr>
              <a:xfrm>
                <a:off x="2768924" y="2762935"/>
                <a:ext cx="3918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ak 77"/>
              <p:cNvCxnSpPr/>
              <p:nvPr/>
            </p:nvCxnSpPr>
            <p:spPr>
              <a:xfrm>
                <a:off x="2574231" y="4955101"/>
                <a:ext cx="802433" cy="310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Rak 70"/>
            <p:cNvCxnSpPr/>
            <p:nvPr/>
          </p:nvCxnSpPr>
          <p:spPr>
            <a:xfrm flipH="1">
              <a:off x="1466491" y="2864741"/>
              <a:ext cx="189609" cy="2154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ak 71"/>
            <p:cNvCxnSpPr/>
            <p:nvPr/>
          </p:nvCxnSpPr>
          <p:spPr>
            <a:xfrm flipH="1">
              <a:off x="1594319" y="2831788"/>
              <a:ext cx="139140" cy="2154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ak 72"/>
            <p:cNvCxnSpPr/>
            <p:nvPr/>
          </p:nvCxnSpPr>
          <p:spPr>
            <a:xfrm flipH="1">
              <a:off x="1786953" y="2831788"/>
              <a:ext cx="24057" cy="2154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ak 73"/>
            <p:cNvCxnSpPr/>
            <p:nvPr/>
          </p:nvCxnSpPr>
          <p:spPr>
            <a:xfrm>
              <a:off x="1867387" y="2821020"/>
              <a:ext cx="118817" cy="2165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ak 74"/>
            <p:cNvCxnSpPr/>
            <p:nvPr/>
          </p:nvCxnSpPr>
          <p:spPr>
            <a:xfrm>
              <a:off x="1958206" y="2810251"/>
              <a:ext cx="172014" cy="21759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Ellips 111"/>
          <p:cNvSpPr/>
          <p:nvPr/>
        </p:nvSpPr>
        <p:spPr>
          <a:xfrm>
            <a:off x="5637446" y="1383262"/>
            <a:ext cx="854015" cy="422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NPO 1</a:t>
            </a:r>
          </a:p>
        </p:txBody>
      </p:sp>
      <p:sp>
        <p:nvSpPr>
          <p:cNvPr id="115" name="Ellips 114"/>
          <p:cNvSpPr/>
          <p:nvPr/>
        </p:nvSpPr>
        <p:spPr>
          <a:xfrm>
            <a:off x="5420493" y="1815049"/>
            <a:ext cx="267418" cy="1441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6" name="Ellips 115"/>
          <p:cNvSpPr/>
          <p:nvPr/>
        </p:nvSpPr>
        <p:spPr>
          <a:xfrm>
            <a:off x="5924633" y="1932003"/>
            <a:ext cx="267418" cy="1441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7" name="Ellips 116"/>
          <p:cNvSpPr/>
          <p:nvPr/>
        </p:nvSpPr>
        <p:spPr>
          <a:xfrm>
            <a:off x="6398366" y="1858517"/>
            <a:ext cx="267418" cy="1441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18" name="Rak 117"/>
          <p:cNvCxnSpPr>
            <a:stCxn id="112" idx="3"/>
            <a:endCxn id="115" idx="7"/>
          </p:cNvCxnSpPr>
          <p:nvPr/>
        </p:nvCxnSpPr>
        <p:spPr>
          <a:xfrm flipH="1">
            <a:off x="5648749" y="1744055"/>
            <a:ext cx="113765" cy="92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118"/>
          <p:cNvCxnSpPr>
            <a:stCxn id="112" idx="4"/>
            <a:endCxn id="116" idx="0"/>
          </p:cNvCxnSpPr>
          <p:nvPr/>
        </p:nvCxnSpPr>
        <p:spPr>
          <a:xfrm flipH="1">
            <a:off x="6058342" y="1805957"/>
            <a:ext cx="6112" cy="126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ak 119"/>
          <p:cNvCxnSpPr>
            <a:stCxn id="112" idx="5"/>
            <a:endCxn id="117" idx="0"/>
          </p:cNvCxnSpPr>
          <p:nvPr/>
        </p:nvCxnSpPr>
        <p:spPr>
          <a:xfrm>
            <a:off x="6366393" y="1744055"/>
            <a:ext cx="165682" cy="11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Ellips 122"/>
          <p:cNvSpPr/>
          <p:nvPr/>
        </p:nvSpPr>
        <p:spPr>
          <a:xfrm>
            <a:off x="6403953" y="1398750"/>
            <a:ext cx="66820" cy="1439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5" name="Ellips 124"/>
          <p:cNvSpPr/>
          <p:nvPr/>
        </p:nvSpPr>
        <p:spPr>
          <a:xfrm>
            <a:off x="6046904" y="1278845"/>
            <a:ext cx="66820" cy="1439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90" name="Rak 189"/>
          <p:cNvCxnSpPr/>
          <p:nvPr/>
        </p:nvCxnSpPr>
        <p:spPr>
          <a:xfrm>
            <a:off x="5265422" y="4276600"/>
            <a:ext cx="16830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2" descr="https://www.skane.se/pages/639522/Karta_AMM_s%C3%B6drasjomr%20%5B1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38" y="2893438"/>
            <a:ext cx="935758" cy="9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http://kfsk.drift.senselogic.se/images/18.511513ce11c5a60c1b08000579/1377196149110/skane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93" y="5084453"/>
            <a:ext cx="528295" cy="48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6" descr="https://polisen.se/ImageVault/Images/conversionFormatType_WebSafe/id_4212/ImageVaultHandler.as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94" y="5042708"/>
            <a:ext cx="480293" cy="2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8" descr="http://www.seaplane-project.net/img/map-kronober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89" y="4677356"/>
            <a:ext cx="618691" cy="4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0" descr="http://handikapptillganglighet.se/bilder/Illustrationer/Halland_10040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87" y="4474704"/>
            <a:ext cx="449212" cy="5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2" descr="http://upload.wikimedia.org/wikipedia/commons/thumb/d/db/SWE-Map_Sjukv%C3%A5rdsregioner-kommuner.svg/250px-SWE-Map_Sjukv%C3%A5rdsregioner-kommuner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50" y="1038466"/>
            <a:ext cx="574428" cy="130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ubrik 1"/>
          <p:cNvSpPr>
            <a:spLocks noGrp="1"/>
          </p:cNvSpPr>
          <p:nvPr>
            <p:ph type="title"/>
          </p:nvPr>
        </p:nvSpPr>
        <p:spPr>
          <a:xfrm>
            <a:off x="5304413" y="177917"/>
            <a:ext cx="2455324" cy="877271"/>
          </a:xfrm>
        </p:spPr>
        <p:txBody>
          <a:bodyPr>
            <a:normAutofit/>
          </a:bodyPr>
          <a:lstStyle/>
          <a:p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Vision</a:t>
            </a:r>
          </a:p>
        </p:txBody>
      </p:sp>
      <p:sp>
        <p:nvSpPr>
          <p:cNvPr id="2" name="Högerböjd 1"/>
          <p:cNvSpPr/>
          <p:nvPr/>
        </p:nvSpPr>
        <p:spPr>
          <a:xfrm>
            <a:off x="4036289" y="2660822"/>
            <a:ext cx="822836" cy="24425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7567448" y="2260777"/>
            <a:ext cx="4533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Tex vårdförlopp, riktlinjer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Spridning av information</a:t>
            </a:r>
          </a:p>
        </p:txBody>
      </p:sp>
    </p:spTree>
    <p:extLst>
      <p:ext uri="{BB962C8B-B14F-4D97-AF65-F5344CB8AC3E}">
        <p14:creationId xmlns:p14="http://schemas.microsoft.com/office/powerpoint/2010/main" val="3017626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4213"/>
          </a:xfrm>
        </p:spPr>
        <p:txBody>
          <a:bodyPr/>
          <a:lstStyle/>
          <a:p>
            <a:pPr algn="ctr"/>
            <a:r>
              <a:rPr lang="sv-SE" dirty="0">
                <a:latin typeface="Calibri Light" panose="020F0302020204030204" pitchFamily="34" charset="0"/>
                <a:cs typeface="Calibri Light" panose="020F0302020204030204" pitchFamily="34" charset="0"/>
              </a:rPr>
              <a:t>Kunskapsstyrning - utveckling</a:t>
            </a:r>
          </a:p>
        </p:txBody>
      </p:sp>
      <p:cxnSp>
        <p:nvCxnSpPr>
          <p:cNvPr id="5" name="Rak pil 4"/>
          <p:cNvCxnSpPr/>
          <p:nvPr/>
        </p:nvCxnSpPr>
        <p:spPr>
          <a:xfrm flipV="1">
            <a:off x="1210962" y="2683312"/>
            <a:ext cx="9284043" cy="110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6664410" y="20931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439664" y="209318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2020</a:t>
            </a:r>
          </a:p>
        </p:txBody>
      </p:sp>
      <p:cxnSp>
        <p:nvCxnSpPr>
          <p:cNvPr id="11" name="Rak 10"/>
          <p:cNvCxnSpPr/>
          <p:nvPr/>
        </p:nvCxnSpPr>
        <p:spPr>
          <a:xfrm>
            <a:off x="7941275" y="2587240"/>
            <a:ext cx="8237" cy="214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9724767" y="2587240"/>
            <a:ext cx="8237" cy="214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6141307" y="2620789"/>
            <a:ext cx="8237" cy="214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>
            <a:off x="4547285" y="2632461"/>
            <a:ext cx="8237" cy="214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>
            <a:off x="2817340" y="2615985"/>
            <a:ext cx="8237" cy="214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>
          <a:xfrm>
            <a:off x="3339681" y="21045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2017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5041556" y="21045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354765" y="3343443"/>
            <a:ext cx="2617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Överenskommelse undertecknad av samtliga landsting/regioner (okt-17)</a:t>
            </a:r>
          </a:p>
        </p:txBody>
      </p:sp>
      <p:cxnSp>
        <p:nvCxnSpPr>
          <p:cNvPr id="25" name="Rak pil 24"/>
          <p:cNvCxnSpPr>
            <a:stCxn id="23" idx="0"/>
          </p:cNvCxnSpPr>
          <p:nvPr/>
        </p:nvCxnSpPr>
        <p:spPr>
          <a:xfrm flipV="1">
            <a:off x="1663609" y="2760237"/>
            <a:ext cx="2328815" cy="583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ruta 25"/>
          <p:cNvSpPr txBox="1"/>
          <p:nvPr/>
        </p:nvSpPr>
        <p:spPr>
          <a:xfrm>
            <a:off x="3125866" y="4100899"/>
            <a:ext cx="1432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NPO startas upp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(mars-18)</a:t>
            </a:r>
          </a:p>
        </p:txBody>
      </p:sp>
      <p:cxnSp>
        <p:nvCxnSpPr>
          <p:cNvPr id="28" name="Rak pil 27"/>
          <p:cNvCxnSpPr/>
          <p:nvPr/>
        </p:nvCxnSpPr>
        <p:spPr>
          <a:xfrm flipV="1">
            <a:off x="4072204" y="2760237"/>
            <a:ext cx="969352" cy="1274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ktangel 33"/>
          <p:cNvSpPr/>
          <p:nvPr/>
        </p:nvSpPr>
        <p:spPr>
          <a:xfrm>
            <a:off x="7592474" y="4515464"/>
            <a:ext cx="2902531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Överenskommelse om vårdförlopp mellan staten och SKL (17 maj-19)</a:t>
            </a:r>
          </a:p>
        </p:txBody>
      </p:sp>
      <p:cxnSp>
        <p:nvCxnSpPr>
          <p:cNvPr id="36" name="Rak pil 35"/>
          <p:cNvCxnSpPr/>
          <p:nvPr/>
        </p:nvCxnSpPr>
        <p:spPr>
          <a:xfrm flipH="1" flipV="1">
            <a:off x="7086621" y="2801424"/>
            <a:ext cx="1471752" cy="1545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ruta 17"/>
          <p:cNvSpPr txBox="1"/>
          <p:nvPr/>
        </p:nvSpPr>
        <p:spPr>
          <a:xfrm>
            <a:off x="4778742" y="3952198"/>
            <a:ext cx="2371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”Genomlysning av Svensk sjukvård”        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Verksamhetsplaner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Wingdings" panose="05000000000000000000" pitchFamily="2" charset="2"/>
              </a:rPr>
              <a:t>(ca 150 initiativ idag!)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Höger klammerparentes 23"/>
          <p:cNvSpPr/>
          <p:nvPr/>
        </p:nvSpPr>
        <p:spPr>
          <a:xfrm rot="5400000">
            <a:off x="7245932" y="1061727"/>
            <a:ext cx="254773" cy="4354499"/>
          </a:xfrm>
          <a:prstGeom prst="rightBrac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29" name="Rak pil 28"/>
          <p:cNvCxnSpPr/>
          <p:nvPr/>
        </p:nvCxnSpPr>
        <p:spPr>
          <a:xfrm flipV="1">
            <a:off x="6664410" y="3545584"/>
            <a:ext cx="439426" cy="358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ruta 31"/>
          <p:cNvSpPr txBox="1"/>
          <p:nvPr/>
        </p:nvSpPr>
        <p:spPr>
          <a:xfrm>
            <a:off x="5615385" y="1635998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NHV</a:t>
            </a:r>
          </a:p>
        </p:txBody>
      </p:sp>
      <p:cxnSp>
        <p:nvCxnSpPr>
          <p:cNvPr id="35" name="Rak pil 34"/>
          <p:cNvCxnSpPr/>
          <p:nvPr/>
        </p:nvCxnSpPr>
        <p:spPr>
          <a:xfrm>
            <a:off x="6330989" y="1814733"/>
            <a:ext cx="13929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dobjekt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44" y="4135385"/>
            <a:ext cx="2276133" cy="1280325"/>
          </a:xfrm>
          <a:prstGeom prst="rect">
            <a:avLst/>
          </a:prstGeom>
        </p:spPr>
      </p:pic>
      <p:cxnSp>
        <p:nvCxnSpPr>
          <p:cNvPr id="43" name="Rak 42"/>
          <p:cNvCxnSpPr/>
          <p:nvPr/>
        </p:nvCxnSpPr>
        <p:spPr>
          <a:xfrm>
            <a:off x="1528118" y="2615985"/>
            <a:ext cx="8237" cy="214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ruta 43"/>
          <p:cNvSpPr txBox="1"/>
          <p:nvPr/>
        </p:nvSpPr>
        <p:spPr>
          <a:xfrm>
            <a:off x="8670327" y="3545584"/>
            <a:ext cx="1978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Första vårdförloppen godkända</a:t>
            </a:r>
          </a:p>
        </p:txBody>
      </p:sp>
      <p:cxnSp>
        <p:nvCxnSpPr>
          <p:cNvPr id="47" name="Rak pil 46"/>
          <p:cNvCxnSpPr/>
          <p:nvPr/>
        </p:nvCxnSpPr>
        <p:spPr>
          <a:xfrm flipH="1" flipV="1">
            <a:off x="8670328" y="2776115"/>
            <a:ext cx="259485" cy="692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ruta 29"/>
          <p:cNvSpPr txBox="1"/>
          <p:nvPr/>
        </p:nvSpPr>
        <p:spPr>
          <a:xfrm>
            <a:off x="10134674" y="3312416"/>
            <a:ext cx="1978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vårdförlopp godkända </a:t>
            </a:r>
          </a:p>
        </p:txBody>
      </p:sp>
      <p:cxnSp>
        <p:nvCxnSpPr>
          <p:cNvPr id="4" name="Rak pil 3"/>
          <p:cNvCxnSpPr>
            <a:cxnSpLocks/>
          </p:cNvCxnSpPr>
          <p:nvPr/>
        </p:nvCxnSpPr>
        <p:spPr>
          <a:xfrm flipH="1" flipV="1">
            <a:off x="9856179" y="2830169"/>
            <a:ext cx="341452" cy="509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863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</a:p>
        </p:txBody>
      </p:sp>
      <p:sp>
        <p:nvSpPr>
          <p:cNvPr id="5" name="Ellips 4"/>
          <p:cNvSpPr/>
          <p:nvPr/>
        </p:nvSpPr>
        <p:spPr>
          <a:xfrm>
            <a:off x="4077205" y="1646543"/>
            <a:ext cx="2520000" cy="2520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Framtagande pågår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</a:t>
            </a:r>
          </a:p>
        </p:txBody>
      </p:sp>
      <p:sp>
        <p:nvSpPr>
          <p:cNvPr id="6" name="Ellips 5"/>
          <p:cNvSpPr/>
          <p:nvPr/>
        </p:nvSpPr>
        <p:spPr>
          <a:xfrm>
            <a:off x="5776609" y="980580"/>
            <a:ext cx="1440000" cy="14400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Beslutade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9+1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 6"/>
          <p:cNvSpPr/>
          <p:nvPr/>
        </p:nvSpPr>
        <p:spPr>
          <a:xfrm>
            <a:off x="4874916" y="3662650"/>
            <a:ext cx="1620000" cy="16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Uppdater-ing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efter remiss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639903" y="1046087"/>
            <a:ext cx="36602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Framtagande pågår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Diabetes med hög risk för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fotsår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Grav hörselnedsättning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Inflammatorisk tarmsjukdom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Jättecellsarterit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Knäledsartros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Långvarig icke-malign smärta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Palliativ vård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Traumatisk hjärnskada 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Ångest och depression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Höftledsartros, del 2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Reumatoid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artrit, del 2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Schizofreni, del 2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Självskadebeteende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Svårläkta sår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Sömnrelaterad andningsstörning och obstruktiv sömnapné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Epilepsi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Stroke, del 2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Varicer och venösa bensår</a:t>
            </a:r>
          </a:p>
        </p:txBody>
      </p:sp>
      <p:sp>
        <p:nvSpPr>
          <p:cNvPr id="18" name="Rubrik 2"/>
          <p:cNvSpPr txBox="1">
            <a:spLocks/>
          </p:cNvSpPr>
          <p:nvPr/>
        </p:nvSpPr>
        <p:spPr>
          <a:xfrm>
            <a:off x="818638" y="329090"/>
            <a:ext cx="11576793" cy="609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400" b="1" i="0" u="none" strike="noStrike" kern="1200" cap="none" spc="0" normalizeH="0" baseline="0" noProof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Samtliga personcentrerade och sammanhållna vårdförlopp</a:t>
            </a:r>
            <a:endParaRPr kumimoji="0" lang="sv-SE" sz="3400" b="1" i="0" u="none" strike="noStrike" kern="1200" cap="none" spc="0" normalizeH="0" baseline="0" noProof="0" dirty="0">
              <a:ln>
                <a:noFill/>
              </a:ln>
              <a:solidFill>
                <a:srgbClr val="377D7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0133013" y="28001"/>
            <a:ext cx="1848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D34B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Uppdaterad 210302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7719462" y="4161833"/>
            <a:ext cx="348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Uppdatering efter remiss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Sepsis (Beslut SKS 16 april)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7719462" y="1069884"/>
            <a:ext cx="3483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Beslutade (9+1)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Reumatoid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artrit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Höftledsartros – primärvård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Stroke och TIA 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KOL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Kritisk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benischemi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Schizofreni – förstagånginsjuknade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Osteoporos-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sekundärprev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efter fraktur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Hjärtsvikt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Kognitiv svikt vid demenssjukdom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Rehabilitering (generisk modell)</a:t>
            </a:r>
          </a:p>
        </p:txBody>
      </p:sp>
      <p:sp>
        <p:nvSpPr>
          <p:cNvPr id="3" name="Rektangel 2"/>
          <p:cNvSpPr/>
          <p:nvPr/>
        </p:nvSpPr>
        <p:spPr>
          <a:xfrm>
            <a:off x="3580817" y="5043666"/>
            <a:ext cx="4272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Bemanning pågår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KOL, del 2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Sepsis, del 2</a:t>
            </a:r>
          </a:p>
          <a:p>
            <a:pPr marL="285750" marR="0" lvl="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Levnadsvanor (generiskt modell), Q2</a:t>
            </a:r>
          </a:p>
        </p:txBody>
      </p:sp>
      <p:sp>
        <p:nvSpPr>
          <p:cNvPr id="9" name="Rektangel 8"/>
          <p:cNvSpPr/>
          <p:nvPr/>
        </p:nvSpPr>
        <p:spPr>
          <a:xfrm>
            <a:off x="7015204" y="5036828"/>
            <a:ext cx="4773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Matallergi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Obstruktiv sömnapné vuxna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Ryggsmärta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Sekundär prevention vid perifer arteriell sjukdom</a:t>
            </a:r>
          </a:p>
        </p:txBody>
      </p:sp>
      <p:sp>
        <p:nvSpPr>
          <p:cNvPr id="13" name="Höger klammerparentes 12"/>
          <p:cNvSpPr/>
          <p:nvPr/>
        </p:nvSpPr>
        <p:spPr>
          <a:xfrm>
            <a:off x="11079216" y="3542550"/>
            <a:ext cx="45719" cy="57432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11255270" y="3552175"/>
            <a:ext cx="64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Beslut i SKS 19 mars</a:t>
            </a:r>
          </a:p>
        </p:txBody>
      </p:sp>
    </p:spTree>
    <p:extLst>
      <p:ext uri="{BB962C8B-B14F-4D97-AF65-F5344CB8AC3E}">
        <p14:creationId xmlns:p14="http://schemas.microsoft.com/office/powerpoint/2010/main" val="198497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281D73-B3F6-4D57-A106-D9CC8E10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655"/>
            <a:ext cx="9708397" cy="1021970"/>
          </a:xfrm>
        </p:spPr>
        <p:txBody>
          <a:bodyPr/>
          <a:lstStyle/>
          <a:p>
            <a:r>
              <a:rPr lang="sv-SE" dirty="0"/>
              <a:t>Teknik i zoom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B9D780A-2099-421F-97A1-E98193597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963" y="1002788"/>
            <a:ext cx="94964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88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https://www.skane.se/pages/639522/Karta_AMM_s%C3%B6drasjomr%20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01" y="3076774"/>
            <a:ext cx="990465" cy="10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upp 86"/>
          <p:cNvGrpSpPr/>
          <p:nvPr/>
        </p:nvGrpSpPr>
        <p:grpSpPr>
          <a:xfrm>
            <a:off x="5644673" y="3422473"/>
            <a:ext cx="922691" cy="909075"/>
            <a:chOff x="6241892" y="3943368"/>
            <a:chExt cx="922691" cy="909075"/>
          </a:xfrm>
        </p:grpSpPr>
        <p:sp>
          <p:nvSpPr>
            <p:cNvPr id="28" name="Ellips 27"/>
            <p:cNvSpPr/>
            <p:nvPr/>
          </p:nvSpPr>
          <p:spPr>
            <a:xfrm>
              <a:off x="6241892" y="4594665"/>
              <a:ext cx="382143" cy="25777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cxnSp>
          <p:nvCxnSpPr>
            <p:cNvPr id="30" name="Rak 29"/>
            <p:cNvCxnSpPr>
              <a:cxnSpLocks/>
            </p:cNvCxnSpPr>
            <p:nvPr/>
          </p:nvCxnSpPr>
          <p:spPr>
            <a:xfrm>
              <a:off x="6958585" y="4509443"/>
              <a:ext cx="153177" cy="343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 31"/>
            <p:cNvGrpSpPr/>
            <p:nvPr/>
          </p:nvGrpSpPr>
          <p:grpSpPr>
            <a:xfrm>
              <a:off x="6310568" y="3943368"/>
              <a:ext cx="854015" cy="651297"/>
              <a:chOff x="5051671" y="4305951"/>
              <a:chExt cx="854015" cy="651297"/>
            </a:xfrm>
          </p:grpSpPr>
          <p:sp>
            <p:nvSpPr>
              <p:cNvPr id="38" name="Ellips 37"/>
              <p:cNvSpPr/>
              <p:nvPr/>
            </p:nvSpPr>
            <p:spPr>
              <a:xfrm>
                <a:off x="5051671" y="4421164"/>
                <a:ext cx="854015" cy="4226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RPO 1</a:t>
                </a:r>
              </a:p>
            </p:txBody>
          </p:sp>
          <p:cxnSp>
            <p:nvCxnSpPr>
              <p:cNvPr id="39" name="Rak 38"/>
              <p:cNvCxnSpPr>
                <a:endCxn id="28" idx="0"/>
              </p:cNvCxnSpPr>
              <p:nvPr/>
            </p:nvCxnSpPr>
            <p:spPr>
              <a:xfrm flipH="1">
                <a:off x="5174067" y="4808776"/>
                <a:ext cx="64366" cy="1484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Ellips 39"/>
              <p:cNvSpPr/>
              <p:nvPr/>
            </p:nvSpPr>
            <p:spPr>
              <a:xfrm>
                <a:off x="5453875" y="4305951"/>
                <a:ext cx="66820" cy="14393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upp 68"/>
          <p:cNvGrpSpPr/>
          <p:nvPr/>
        </p:nvGrpSpPr>
        <p:grpSpPr>
          <a:xfrm>
            <a:off x="2116833" y="1054447"/>
            <a:ext cx="1133443" cy="4819167"/>
            <a:chOff x="1230813" y="737429"/>
            <a:chExt cx="1133443" cy="5708410"/>
          </a:xfrm>
        </p:grpSpPr>
        <p:grpSp>
          <p:nvGrpSpPr>
            <p:cNvPr id="70" name="Grupp 69"/>
            <p:cNvGrpSpPr/>
            <p:nvPr/>
          </p:nvGrpSpPr>
          <p:grpSpPr>
            <a:xfrm>
              <a:off x="1230813" y="737429"/>
              <a:ext cx="1133443" cy="5708410"/>
              <a:chOff x="2408727" y="690113"/>
              <a:chExt cx="1133443" cy="5708410"/>
            </a:xfrm>
          </p:grpSpPr>
          <p:sp>
            <p:nvSpPr>
              <p:cNvPr id="76" name="Likbent triangel 75"/>
              <p:cNvSpPr/>
              <p:nvPr/>
            </p:nvSpPr>
            <p:spPr>
              <a:xfrm>
                <a:off x="2408727" y="690113"/>
                <a:ext cx="1133443" cy="5708410"/>
              </a:xfrm>
              <a:prstGeom prst="triangle">
                <a:avLst/>
              </a:prstGeom>
              <a:solidFill>
                <a:srgbClr val="FFFF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cxnSp>
            <p:nvCxnSpPr>
              <p:cNvPr id="77" name="Rak 76"/>
              <p:cNvCxnSpPr/>
              <p:nvPr/>
            </p:nvCxnSpPr>
            <p:spPr>
              <a:xfrm>
                <a:off x="2768924" y="2762935"/>
                <a:ext cx="39188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ak 77"/>
              <p:cNvCxnSpPr/>
              <p:nvPr/>
            </p:nvCxnSpPr>
            <p:spPr>
              <a:xfrm>
                <a:off x="2574231" y="4955101"/>
                <a:ext cx="802433" cy="310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Rak 70"/>
            <p:cNvCxnSpPr/>
            <p:nvPr/>
          </p:nvCxnSpPr>
          <p:spPr>
            <a:xfrm flipH="1">
              <a:off x="1466491" y="2864741"/>
              <a:ext cx="189609" cy="2154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ak 71"/>
            <p:cNvCxnSpPr/>
            <p:nvPr/>
          </p:nvCxnSpPr>
          <p:spPr>
            <a:xfrm flipH="1">
              <a:off x="1594319" y="2831788"/>
              <a:ext cx="139140" cy="2154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ak 72"/>
            <p:cNvCxnSpPr/>
            <p:nvPr/>
          </p:nvCxnSpPr>
          <p:spPr>
            <a:xfrm flipH="1">
              <a:off x="1786953" y="2831788"/>
              <a:ext cx="24057" cy="2154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ak 73"/>
            <p:cNvCxnSpPr/>
            <p:nvPr/>
          </p:nvCxnSpPr>
          <p:spPr>
            <a:xfrm>
              <a:off x="1867387" y="2821020"/>
              <a:ext cx="118817" cy="21652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ak 74"/>
            <p:cNvCxnSpPr/>
            <p:nvPr/>
          </p:nvCxnSpPr>
          <p:spPr>
            <a:xfrm>
              <a:off x="1958206" y="2810251"/>
              <a:ext cx="172014" cy="21759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Ellips 111"/>
          <p:cNvSpPr/>
          <p:nvPr/>
        </p:nvSpPr>
        <p:spPr>
          <a:xfrm>
            <a:off x="5660528" y="1731771"/>
            <a:ext cx="854015" cy="42269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NPO 1</a:t>
            </a:r>
          </a:p>
        </p:txBody>
      </p:sp>
      <p:sp>
        <p:nvSpPr>
          <p:cNvPr id="115" name="Ellips 114"/>
          <p:cNvSpPr/>
          <p:nvPr/>
        </p:nvSpPr>
        <p:spPr>
          <a:xfrm>
            <a:off x="5443575" y="2163558"/>
            <a:ext cx="267418" cy="1441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6" name="Ellips 115"/>
          <p:cNvSpPr/>
          <p:nvPr/>
        </p:nvSpPr>
        <p:spPr>
          <a:xfrm>
            <a:off x="5947715" y="2280512"/>
            <a:ext cx="267418" cy="1441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7" name="Ellips 116"/>
          <p:cNvSpPr/>
          <p:nvPr/>
        </p:nvSpPr>
        <p:spPr>
          <a:xfrm>
            <a:off x="6421448" y="2207026"/>
            <a:ext cx="267418" cy="14417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18" name="Rak 117"/>
          <p:cNvCxnSpPr>
            <a:stCxn id="112" idx="3"/>
            <a:endCxn id="115" idx="7"/>
          </p:cNvCxnSpPr>
          <p:nvPr/>
        </p:nvCxnSpPr>
        <p:spPr>
          <a:xfrm flipH="1">
            <a:off x="5671831" y="2092564"/>
            <a:ext cx="113765" cy="92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Rak 118"/>
          <p:cNvCxnSpPr>
            <a:stCxn id="112" idx="4"/>
            <a:endCxn id="116" idx="0"/>
          </p:cNvCxnSpPr>
          <p:nvPr/>
        </p:nvCxnSpPr>
        <p:spPr>
          <a:xfrm flipH="1">
            <a:off x="6081424" y="2154466"/>
            <a:ext cx="6112" cy="126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ak 119"/>
          <p:cNvCxnSpPr>
            <a:stCxn id="112" idx="5"/>
            <a:endCxn id="117" idx="0"/>
          </p:cNvCxnSpPr>
          <p:nvPr/>
        </p:nvCxnSpPr>
        <p:spPr>
          <a:xfrm>
            <a:off x="6389475" y="2092564"/>
            <a:ext cx="165682" cy="11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ruta 120"/>
          <p:cNvSpPr txBox="1"/>
          <p:nvPr/>
        </p:nvSpPr>
        <p:spPr>
          <a:xfrm>
            <a:off x="4124298" y="2129087"/>
            <a:ext cx="12362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Nationella arbetsgrupper</a:t>
            </a:r>
          </a:p>
        </p:txBody>
      </p:sp>
      <p:sp>
        <p:nvSpPr>
          <p:cNvPr id="123" name="Ellips 122"/>
          <p:cNvSpPr/>
          <p:nvPr/>
        </p:nvSpPr>
        <p:spPr>
          <a:xfrm>
            <a:off x="6427035" y="1747259"/>
            <a:ext cx="66820" cy="1439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5" name="Ellips 124"/>
          <p:cNvSpPr/>
          <p:nvPr/>
        </p:nvSpPr>
        <p:spPr>
          <a:xfrm>
            <a:off x="6069986" y="1627354"/>
            <a:ext cx="66820" cy="1439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7" name="Frihandsfigur 126"/>
          <p:cNvSpPr/>
          <p:nvPr/>
        </p:nvSpPr>
        <p:spPr>
          <a:xfrm rot="624558">
            <a:off x="6370715" y="1907963"/>
            <a:ext cx="427722" cy="1565464"/>
          </a:xfrm>
          <a:custGeom>
            <a:avLst/>
            <a:gdLst>
              <a:gd name="connsiteX0" fmla="*/ 39783 w 487044"/>
              <a:gd name="connsiteY0" fmla="*/ 0 h 2136913"/>
              <a:gd name="connsiteX1" fmla="*/ 119296 w 487044"/>
              <a:gd name="connsiteY1" fmla="*/ 19879 h 2136913"/>
              <a:gd name="connsiteX2" fmla="*/ 159052 w 487044"/>
              <a:gd name="connsiteY2" fmla="*/ 49696 h 2136913"/>
              <a:gd name="connsiteX3" fmla="*/ 188870 w 487044"/>
              <a:gd name="connsiteY3" fmla="*/ 69574 h 2136913"/>
              <a:gd name="connsiteX4" fmla="*/ 218687 w 487044"/>
              <a:gd name="connsiteY4" fmla="*/ 99392 h 2136913"/>
              <a:gd name="connsiteX5" fmla="*/ 248505 w 487044"/>
              <a:gd name="connsiteY5" fmla="*/ 109331 h 2136913"/>
              <a:gd name="connsiteX6" fmla="*/ 308139 w 487044"/>
              <a:gd name="connsiteY6" fmla="*/ 168965 h 2136913"/>
              <a:gd name="connsiteX7" fmla="*/ 328018 w 487044"/>
              <a:gd name="connsiteY7" fmla="*/ 188844 h 2136913"/>
              <a:gd name="connsiteX8" fmla="*/ 377713 w 487044"/>
              <a:gd name="connsiteY8" fmla="*/ 248479 h 2136913"/>
              <a:gd name="connsiteX9" fmla="*/ 407531 w 487044"/>
              <a:gd name="connsiteY9" fmla="*/ 298174 h 2136913"/>
              <a:gd name="connsiteX10" fmla="*/ 427409 w 487044"/>
              <a:gd name="connsiteY10" fmla="*/ 377687 h 2136913"/>
              <a:gd name="connsiteX11" fmla="*/ 437348 w 487044"/>
              <a:gd name="connsiteY11" fmla="*/ 407505 h 2136913"/>
              <a:gd name="connsiteX12" fmla="*/ 457226 w 487044"/>
              <a:gd name="connsiteY12" fmla="*/ 477079 h 2136913"/>
              <a:gd name="connsiteX13" fmla="*/ 467165 w 487044"/>
              <a:gd name="connsiteY13" fmla="*/ 566531 h 2136913"/>
              <a:gd name="connsiteX14" fmla="*/ 477105 w 487044"/>
              <a:gd name="connsiteY14" fmla="*/ 646044 h 2136913"/>
              <a:gd name="connsiteX15" fmla="*/ 487044 w 487044"/>
              <a:gd name="connsiteY15" fmla="*/ 745435 h 2136913"/>
              <a:gd name="connsiteX16" fmla="*/ 477105 w 487044"/>
              <a:gd name="connsiteY16" fmla="*/ 1033670 h 2136913"/>
              <a:gd name="connsiteX17" fmla="*/ 447287 w 487044"/>
              <a:gd name="connsiteY17" fmla="*/ 1162879 h 2136913"/>
              <a:gd name="connsiteX18" fmla="*/ 437348 w 487044"/>
              <a:gd name="connsiteY18" fmla="*/ 1212574 h 2136913"/>
              <a:gd name="connsiteX19" fmla="*/ 417470 w 487044"/>
              <a:gd name="connsiteY19" fmla="*/ 1272209 h 2136913"/>
              <a:gd name="connsiteX20" fmla="*/ 407531 w 487044"/>
              <a:gd name="connsiteY20" fmla="*/ 1311965 h 2136913"/>
              <a:gd name="connsiteX21" fmla="*/ 387652 w 487044"/>
              <a:gd name="connsiteY21" fmla="*/ 1331844 h 2136913"/>
              <a:gd name="connsiteX22" fmla="*/ 367774 w 487044"/>
              <a:gd name="connsiteY22" fmla="*/ 1391479 h 2136913"/>
              <a:gd name="connsiteX23" fmla="*/ 357835 w 487044"/>
              <a:gd name="connsiteY23" fmla="*/ 1421296 h 2136913"/>
              <a:gd name="connsiteX24" fmla="*/ 337957 w 487044"/>
              <a:gd name="connsiteY24" fmla="*/ 1451113 h 2136913"/>
              <a:gd name="connsiteX25" fmla="*/ 308139 w 487044"/>
              <a:gd name="connsiteY25" fmla="*/ 1510748 h 2136913"/>
              <a:gd name="connsiteX26" fmla="*/ 288261 w 487044"/>
              <a:gd name="connsiteY26" fmla="*/ 1570383 h 2136913"/>
              <a:gd name="connsiteX27" fmla="*/ 278322 w 487044"/>
              <a:gd name="connsiteY27" fmla="*/ 1600200 h 2136913"/>
              <a:gd name="connsiteX28" fmla="*/ 268383 w 487044"/>
              <a:gd name="connsiteY28" fmla="*/ 1630018 h 2136913"/>
              <a:gd name="connsiteX29" fmla="*/ 248505 w 487044"/>
              <a:gd name="connsiteY29" fmla="*/ 1659835 h 2136913"/>
              <a:gd name="connsiteX30" fmla="*/ 208748 w 487044"/>
              <a:gd name="connsiteY30" fmla="*/ 1749287 h 2136913"/>
              <a:gd name="connsiteX31" fmla="*/ 178931 w 487044"/>
              <a:gd name="connsiteY31" fmla="*/ 1808922 h 2136913"/>
              <a:gd name="connsiteX32" fmla="*/ 168992 w 487044"/>
              <a:gd name="connsiteY32" fmla="*/ 1838739 h 2136913"/>
              <a:gd name="connsiteX33" fmla="*/ 149113 w 487044"/>
              <a:gd name="connsiteY33" fmla="*/ 1858618 h 2136913"/>
              <a:gd name="connsiteX34" fmla="*/ 129235 w 487044"/>
              <a:gd name="connsiteY34" fmla="*/ 1898374 h 2136913"/>
              <a:gd name="connsiteX35" fmla="*/ 69600 w 487044"/>
              <a:gd name="connsiteY35" fmla="*/ 1987826 h 2136913"/>
              <a:gd name="connsiteX36" fmla="*/ 49722 w 487044"/>
              <a:gd name="connsiteY36" fmla="*/ 2017644 h 2136913"/>
              <a:gd name="connsiteX37" fmla="*/ 9965 w 487044"/>
              <a:gd name="connsiteY37" fmla="*/ 2097157 h 2136913"/>
              <a:gd name="connsiteX38" fmla="*/ 26 w 487044"/>
              <a:gd name="connsiteY38" fmla="*/ 2136913 h 213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87044" h="2136913">
                <a:moveTo>
                  <a:pt x="39783" y="0"/>
                </a:moveTo>
                <a:cubicBezTo>
                  <a:pt x="52373" y="2518"/>
                  <a:pt x="102836" y="10473"/>
                  <a:pt x="119296" y="19879"/>
                </a:cubicBezTo>
                <a:cubicBezTo>
                  <a:pt x="133678" y="28098"/>
                  <a:pt x="145572" y="40068"/>
                  <a:pt x="159052" y="49696"/>
                </a:cubicBezTo>
                <a:cubicBezTo>
                  <a:pt x="168772" y="56639"/>
                  <a:pt x="179693" y="61927"/>
                  <a:pt x="188870" y="69574"/>
                </a:cubicBezTo>
                <a:cubicBezTo>
                  <a:pt x="199668" y="78573"/>
                  <a:pt x="206992" y="91595"/>
                  <a:pt x="218687" y="99392"/>
                </a:cubicBezTo>
                <a:cubicBezTo>
                  <a:pt x="227404" y="105204"/>
                  <a:pt x="238566" y="106018"/>
                  <a:pt x="248505" y="109331"/>
                </a:cubicBezTo>
                <a:lnTo>
                  <a:pt x="308139" y="168965"/>
                </a:lnTo>
                <a:cubicBezTo>
                  <a:pt x="314765" y="175591"/>
                  <a:pt x="322395" y="181347"/>
                  <a:pt x="328018" y="188844"/>
                </a:cubicBezTo>
                <a:cubicBezTo>
                  <a:pt x="363457" y="236097"/>
                  <a:pt x="346122" y="216886"/>
                  <a:pt x="377713" y="248479"/>
                </a:cubicBezTo>
                <a:cubicBezTo>
                  <a:pt x="405869" y="332948"/>
                  <a:pt x="366600" y="229956"/>
                  <a:pt x="407531" y="298174"/>
                </a:cubicBezTo>
                <a:cubicBezTo>
                  <a:pt x="417267" y="314401"/>
                  <a:pt x="424356" y="365474"/>
                  <a:pt x="427409" y="377687"/>
                </a:cubicBezTo>
                <a:cubicBezTo>
                  <a:pt x="429950" y="387851"/>
                  <a:pt x="434470" y="397431"/>
                  <a:pt x="437348" y="407505"/>
                </a:cubicBezTo>
                <a:cubicBezTo>
                  <a:pt x="462308" y="494866"/>
                  <a:pt x="433395" y="405585"/>
                  <a:pt x="457226" y="477079"/>
                </a:cubicBezTo>
                <a:cubicBezTo>
                  <a:pt x="460539" y="506896"/>
                  <a:pt x="463660" y="536736"/>
                  <a:pt x="467165" y="566531"/>
                </a:cubicBezTo>
                <a:cubicBezTo>
                  <a:pt x="470286" y="593059"/>
                  <a:pt x="474155" y="619497"/>
                  <a:pt x="477105" y="646044"/>
                </a:cubicBezTo>
                <a:cubicBezTo>
                  <a:pt x="480782" y="679136"/>
                  <a:pt x="483731" y="712305"/>
                  <a:pt x="487044" y="745435"/>
                </a:cubicBezTo>
                <a:cubicBezTo>
                  <a:pt x="483731" y="841513"/>
                  <a:pt x="482438" y="937683"/>
                  <a:pt x="477105" y="1033670"/>
                </a:cubicBezTo>
                <a:cubicBezTo>
                  <a:pt x="470427" y="1153872"/>
                  <a:pt x="469005" y="1054289"/>
                  <a:pt x="447287" y="1162879"/>
                </a:cubicBezTo>
                <a:cubicBezTo>
                  <a:pt x="443974" y="1179444"/>
                  <a:pt x="441793" y="1196276"/>
                  <a:pt x="437348" y="1212574"/>
                </a:cubicBezTo>
                <a:cubicBezTo>
                  <a:pt x="431835" y="1232789"/>
                  <a:pt x="422552" y="1251881"/>
                  <a:pt x="417470" y="1272209"/>
                </a:cubicBezTo>
                <a:cubicBezTo>
                  <a:pt x="414157" y="1285461"/>
                  <a:pt x="413640" y="1299747"/>
                  <a:pt x="407531" y="1311965"/>
                </a:cubicBezTo>
                <a:cubicBezTo>
                  <a:pt x="403340" y="1320347"/>
                  <a:pt x="394278" y="1325218"/>
                  <a:pt x="387652" y="1331844"/>
                </a:cubicBezTo>
                <a:lnTo>
                  <a:pt x="367774" y="1391479"/>
                </a:lnTo>
                <a:cubicBezTo>
                  <a:pt x="364461" y="1401418"/>
                  <a:pt x="363646" y="1412579"/>
                  <a:pt x="357835" y="1421296"/>
                </a:cubicBezTo>
                <a:lnTo>
                  <a:pt x="337957" y="1451113"/>
                </a:lnTo>
                <a:cubicBezTo>
                  <a:pt x="301711" y="1559856"/>
                  <a:pt x="359518" y="1395148"/>
                  <a:pt x="308139" y="1510748"/>
                </a:cubicBezTo>
                <a:cubicBezTo>
                  <a:pt x="299629" y="1529896"/>
                  <a:pt x="294887" y="1550505"/>
                  <a:pt x="288261" y="1570383"/>
                </a:cubicBezTo>
                <a:lnTo>
                  <a:pt x="278322" y="1600200"/>
                </a:lnTo>
                <a:cubicBezTo>
                  <a:pt x="275009" y="1610139"/>
                  <a:pt x="274195" y="1621301"/>
                  <a:pt x="268383" y="1630018"/>
                </a:cubicBezTo>
                <a:cubicBezTo>
                  <a:pt x="261757" y="1639957"/>
                  <a:pt x="253356" y="1648919"/>
                  <a:pt x="248505" y="1659835"/>
                </a:cubicBezTo>
                <a:cubicBezTo>
                  <a:pt x="201193" y="1766285"/>
                  <a:pt x="253734" y="1681807"/>
                  <a:pt x="208748" y="1749287"/>
                </a:cubicBezTo>
                <a:cubicBezTo>
                  <a:pt x="183767" y="1824233"/>
                  <a:pt x="217464" y="1731856"/>
                  <a:pt x="178931" y="1808922"/>
                </a:cubicBezTo>
                <a:cubicBezTo>
                  <a:pt x="174246" y="1818293"/>
                  <a:pt x="174382" y="1829755"/>
                  <a:pt x="168992" y="1838739"/>
                </a:cubicBezTo>
                <a:cubicBezTo>
                  <a:pt x="164171" y="1846775"/>
                  <a:pt x="154311" y="1850821"/>
                  <a:pt x="149113" y="1858618"/>
                </a:cubicBezTo>
                <a:cubicBezTo>
                  <a:pt x="140894" y="1870946"/>
                  <a:pt x="136858" y="1885669"/>
                  <a:pt x="129235" y="1898374"/>
                </a:cubicBezTo>
                <a:cubicBezTo>
                  <a:pt x="129200" y="1898433"/>
                  <a:pt x="79558" y="1972889"/>
                  <a:pt x="69600" y="1987826"/>
                </a:cubicBezTo>
                <a:cubicBezTo>
                  <a:pt x="62974" y="1997765"/>
                  <a:pt x="53499" y="2006312"/>
                  <a:pt x="49722" y="2017644"/>
                </a:cubicBezTo>
                <a:cubicBezTo>
                  <a:pt x="26881" y="2086169"/>
                  <a:pt x="44661" y="2062463"/>
                  <a:pt x="9965" y="2097157"/>
                </a:cubicBezTo>
                <a:cubicBezTo>
                  <a:pt x="-1022" y="2130117"/>
                  <a:pt x="26" y="2116497"/>
                  <a:pt x="26" y="213691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4" name="Ellips 143"/>
          <p:cNvSpPr/>
          <p:nvPr/>
        </p:nvSpPr>
        <p:spPr>
          <a:xfrm>
            <a:off x="6309654" y="3869696"/>
            <a:ext cx="66820" cy="1439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89" name="Rak 188"/>
          <p:cNvCxnSpPr/>
          <p:nvPr/>
        </p:nvCxnSpPr>
        <p:spPr>
          <a:xfrm>
            <a:off x="5485795" y="2822857"/>
            <a:ext cx="16830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Rak 189"/>
          <p:cNvCxnSpPr/>
          <p:nvPr/>
        </p:nvCxnSpPr>
        <p:spPr>
          <a:xfrm>
            <a:off x="5519830" y="4679518"/>
            <a:ext cx="16830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ruta 195"/>
          <p:cNvSpPr txBox="1"/>
          <p:nvPr/>
        </p:nvSpPr>
        <p:spPr>
          <a:xfrm>
            <a:off x="1421852" y="187951"/>
            <a:ext cx="888724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4400" dirty="0">
                <a:solidFill>
                  <a:srgbClr val="0684A9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Nationellt system för kunskapsstyrning</a:t>
            </a:r>
          </a:p>
        </p:txBody>
      </p:sp>
      <p:pic>
        <p:nvPicPr>
          <p:cNvPr id="109" name="Picture 4" descr="http://kfsk.drift.senselogic.se/images/18.511513ce11c5a60c1b08000579/1377196149110/skane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04" y="5332292"/>
            <a:ext cx="559181" cy="51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6" descr="https://polisen.se/ImageVault/Images/conversionFormatType_WebSafe/id_4212/ImageVaultHandler.asp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05" y="5303715"/>
            <a:ext cx="508373" cy="2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8" descr="http://www.seaplane-project.net/img/map-kronober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0" y="4928851"/>
            <a:ext cx="654862" cy="4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0" descr="http://handikapptillganglighet.se/bilder/Illustrationer/Halland_1004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7" y="4719795"/>
            <a:ext cx="475475" cy="56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2" descr="http://upload.wikimedia.org/wikipedia/commons/thumb/d/db/SWE-Map_Sjukv%C3%A5rdsregioner-kommuner.svg/250px-SWE-Map_Sjukv%C3%A5rdsregioner-kommuner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0" y="1238189"/>
            <a:ext cx="608011" cy="138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C79D415-B057-4FB0-9812-C5D425A1059C}"/>
              </a:ext>
            </a:extLst>
          </p:cNvPr>
          <p:cNvSpPr txBox="1"/>
          <p:nvPr/>
        </p:nvSpPr>
        <p:spPr>
          <a:xfrm>
            <a:off x="6278432" y="4674730"/>
            <a:ext cx="113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Blekinge</a:t>
            </a:r>
          </a:p>
        </p:txBody>
      </p:sp>
      <p:sp>
        <p:nvSpPr>
          <p:cNvPr id="82" name="textruta 81">
            <a:extLst>
              <a:ext uri="{FF2B5EF4-FFF2-40B4-BE49-F238E27FC236}">
                <a16:creationId xmlns:a16="http://schemas.microsoft.com/office/drawing/2014/main" id="{5C406A5A-0F14-4356-A07C-57EE7EA1A4E4}"/>
              </a:ext>
            </a:extLst>
          </p:cNvPr>
          <p:cNvSpPr txBox="1"/>
          <p:nvPr/>
        </p:nvSpPr>
        <p:spPr>
          <a:xfrm>
            <a:off x="4456178" y="4673739"/>
            <a:ext cx="102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Skåne</a:t>
            </a:r>
          </a:p>
        </p:txBody>
      </p:sp>
      <p:sp>
        <p:nvSpPr>
          <p:cNvPr id="83" name="textruta 82">
            <a:extLst>
              <a:ext uri="{FF2B5EF4-FFF2-40B4-BE49-F238E27FC236}">
                <a16:creationId xmlns:a16="http://schemas.microsoft.com/office/drawing/2014/main" id="{062472DD-C948-44C6-8F8D-4275A53710F3}"/>
              </a:ext>
            </a:extLst>
          </p:cNvPr>
          <p:cNvSpPr txBox="1"/>
          <p:nvPr/>
        </p:nvSpPr>
        <p:spPr>
          <a:xfrm>
            <a:off x="8027286" y="4713611"/>
            <a:ext cx="126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Kronoberg</a:t>
            </a: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083ECFA5-9D69-409E-A036-316CF41C36AD}"/>
              </a:ext>
            </a:extLst>
          </p:cNvPr>
          <p:cNvSpPr txBox="1"/>
          <p:nvPr/>
        </p:nvSpPr>
        <p:spPr>
          <a:xfrm>
            <a:off x="10455859" y="4675538"/>
            <a:ext cx="102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Halland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299C94DB-307D-4113-8519-A16A7A989E3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507" t="28530" r="11826" b="10309"/>
          <a:stretch/>
        </p:blipFill>
        <p:spPr>
          <a:xfrm>
            <a:off x="7663451" y="3213321"/>
            <a:ext cx="1708252" cy="9530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56E67B91-B780-4E76-B484-0CA68AC6B4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7288" y="1609722"/>
            <a:ext cx="1714416" cy="964359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0CCF478B-CBC4-46CF-94BC-891A1C337468}"/>
              </a:ext>
            </a:extLst>
          </p:cNvPr>
          <p:cNvSpPr txBox="1"/>
          <p:nvPr/>
        </p:nvSpPr>
        <p:spPr>
          <a:xfrm>
            <a:off x="9477335" y="3164128"/>
            <a:ext cx="2565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26 RPO + Palliativ vård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7 RSG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värdområden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Personunion…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C0EE423-C8AA-4868-A1D4-6E9D8AFA2D6B}"/>
              </a:ext>
            </a:extLst>
          </p:cNvPr>
          <p:cNvSpPr txBox="1"/>
          <p:nvPr/>
        </p:nvSpPr>
        <p:spPr>
          <a:xfrm>
            <a:off x="4072606" y="5221459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KS organisation 1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F7F05EB2-D8D2-43EC-93E1-767B10AA1BF5}"/>
              </a:ext>
            </a:extLst>
          </p:cNvPr>
          <p:cNvSpPr txBox="1"/>
          <p:nvPr/>
        </p:nvSpPr>
        <p:spPr>
          <a:xfrm>
            <a:off x="7936997" y="5221459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KS organisation 3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DD3ED53A-6EBD-4A47-9DA5-2A87938CD8B0}"/>
              </a:ext>
            </a:extLst>
          </p:cNvPr>
          <p:cNvSpPr txBox="1"/>
          <p:nvPr/>
        </p:nvSpPr>
        <p:spPr>
          <a:xfrm>
            <a:off x="10230269" y="5221458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KS organisation 4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9EA74C45-4C63-4648-97B4-4FCE7E6BF91B}"/>
              </a:ext>
            </a:extLst>
          </p:cNvPr>
          <p:cNvSpPr txBox="1"/>
          <p:nvPr/>
        </p:nvSpPr>
        <p:spPr>
          <a:xfrm>
            <a:off x="6005360" y="5221459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KS organisation 2</a:t>
            </a: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370E1FF1-CA27-4110-B557-729BD7E0871C}"/>
              </a:ext>
            </a:extLst>
          </p:cNvPr>
          <p:cNvSpPr txBox="1"/>
          <p:nvPr/>
        </p:nvSpPr>
        <p:spPr>
          <a:xfrm>
            <a:off x="9477335" y="1501357"/>
            <a:ext cx="2494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26 NPO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8 RSG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8 GK vårdförlopp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Tot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ca 140 initiativ!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411383B-42D4-4876-ABDE-5BC62F45926B}"/>
              </a:ext>
            </a:extLst>
          </p:cNvPr>
          <p:cNvSpPr/>
          <p:nvPr/>
        </p:nvSpPr>
        <p:spPr>
          <a:xfrm>
            <a:off x="7859730" y="4641380"/>
            <a:ext cx="1637309" cy="1232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858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8C545B-1467-485C-89D6-E3895DDE5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732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v-SE" dirty="0"/>
              <a:t>RPO</a:t>
            </a:r>
            <a:br>
              <a:rPr lang="sv-SE" dirty="0"/>
            </a:br>
            <a:r>
              <a:rPr lang="sv-SE" dirty="0"/>
              <a:t>Regionalt program område</a:t>
            </a:r>
            <a:br>
              <a:rPr lang="sv-SE" dirty="0"/>
            </a:br>
            <a:r>
              <a:rPr lang="sv-SE" sz="4400" dirty="0"/>
              <a:t>eller</a:t>
            </a:r>
            <a:br>
              <a:rPr lang="sv-SE" sz="4400" dirty="0"/>
            </a:br>
            <a:r>
              <a:rPr lang="sv-SE" sz="4400" dirty="0"/>
              <a:t>Hur lätt är det att vara mellanchef</a:t>
            </a:r>
            <a:r>
              <a:rPr lang="sv-SE" dirty="0"/>
              <a:t>?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41AA1EE-0847-489A-803C-EF0ECF05B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Olle Bergström</a:t>
            </a:r>
          </a:p>
          <a:p>
            <a:r>
              <a:rPr lang="sv-SE" dirty="0"/>
              <a:t>Ordförande i RPO Hjärta Kärl Södra Sjukvårdsregionen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8651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F30BE1-6BD3-4867-9723-CC50FF694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Får medborgare jämlik vård 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12B27F-54B9-4689-94AE-92C9029A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Gör vi likadant i våra 21 regioner i Sverige?</a:t>
            </a:r>
          </a:p>
          <a:p>
            <a:r>
              <a:rPr lang="sv-SE" dirty="0"/>
              <a:t>Gör vi ens likadant i våra 4 regioner i södra Sverige?</a:t>
            </a:r>
          </a:p>
          <a:p>
            <a:r>
              <a:rPr lang="sv-SE" dirty="0"/>
              <a:t>Har vi kännedom vad som görs och tänks i andra regioner?</a:t>
            </a:r>
          </a:p>
        </p:txBody>
      </p:sp>
    </p:spTree>
    <p:extLst>
      <p:ext uri="{BB962C8B-B14F-4D97-AF65-F5344CB8AC3E}">
        <p14:creationId xmlns:p14="http://schemas.microsoft.com/office/powerpoint/2010/main" val="39349200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8434" name="Picture 2" descr="\\LTHO\HemO\olber1\Data\Hämtade filer\vardenisiffror-graph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0638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07B5E9-9736-4BEB-AAAC-F152F18E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Historia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AF28F2-51B0-4722-B157-1E726A51B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Grupper i södra Sverige</a:t>
            </a:r>
          </a:p>
          <a:p>
            <a:r>
              <a:rPr lang="sv-SE" dirty="0"/>
              <a:t>Regionala råd</a:t>
            </a:r>
          </a:p>
          <a:p>
            <a:r>
              <a:rPr lang="sv-SE" dirty="0"/>
              <a:t>Regional medicinsk kunskapsgrupp</a:t>
            </a:r>
          </a:p>
          <a:p>
            <a:r>
              <a:rPr lang="sv-SE" dirty="0"/>
              <a:t>RPO</a:t>
            </a:r>
          </a:p>
        </p:txBody>
      </p:sp>
    </p:spTree>
    <p:extLst>
      <p:ext uri="{BB962C8B-B14F-4D97-AF65-F5344CB8AC3E}">
        <p14:creationId xmlns:p14="http://schemas.microsoft.com/office/powerpoint/2010/main" val="2657017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Regional kunskapsstyrning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374" y="1750518"/>
            <a:ext cx="8309067" cy="29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179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de hörn 3"/>
          <p:cNvSpPr/>
          <p:nvPr/>
        </p:nvSpPr>
        <p:spPr>
          <a:xfrm>
            <a:off x="2464527" y="953589"/>
            <a:ext cx="1672045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Nationell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2464527" y="2599509"/>
            <a:ext cx="16720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Regional 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2464527" y="4519749"/>
            <a:ext cx="16720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Lokal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5090158" y="2599509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RPO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5064031" y="4519749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LPO</a:t>
            </a:r>
          </a:p>
        </p:txBody>
      </p:sp>
      <p:sp>
        <p:nvSpPr>
          <p:cNvPr id="9" name="Rektangel med rundade hörn 8"/>
          <p:cNvSpPr/>
          <p:nvPr/>
        </p:nvSpPr>
        <p:spPr>
          <a:xfrm>
            <a:off x="5064031" y="953589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NPO</a:t>
            </a:r>
          </a:p>
        </p:txBody>
      </p:sp>
      <p:cxnSp>
        <p:nvCxnSpPr>
          <p:cNvPr id="11" name="Rak 10"/>
          <p:cNvCxnSpPr>
            <a:stCxn id="4" idx="3"/>
            <a:endCxn id="9" idx="1"/>
          </p:cNvCxnSpPr>
          <p:nvPr/>
        </p:nvCxnSpPr>
        <p:spPr>
          <a:xfrm>
            <a:off x="4136571" y="1410789"/>
            <a:ext cx="927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>
            <a:stCxn id="5" idx="3"/>
            <a:endCxn id="7" idx="1"/>
          </p:cNvCxnSpPr>
          <p:nvPr/>
        </p:nvCxnSpPr>
        <p:spPr>
          <a:xfrm>
            <a:off x="4136572" y="3056709"/>
            <a:ext cx="9535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>
            <a:stCxn id="6" idx="3"/>
            <a:endCxn id="8" idx="1"/>
          </p:cNvCxnSpPr>
          <p:nvPr/>
        </p:nvCxnSpPr>
        <p:spPr>
          <a:xfrm>
            <a:off x="4136571" y="4976949"/>
            <a:ext cx="927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med rundade hörn 15"/>
          <p:cNvSpPr/>
          <p:nvPr/>
        </p:nvSpPr>
        <p:spPr>
          <a:xfrm>
            <a:off x="8538754" y="4519749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MG</a:t>
            </a:r>
          </a:p>
        </p:txBody>
      </p:sp>
      <p:cxnSp>
        <p:nvCxnSpPr>
          <p:cNvPr id="18" name="Rak 17"/>
          <p:cNvCxnSpPr>
            <a:stCxn id="8" idx="3"/>
            <a:endCxn id="16" idx="1"/>
          </p:cNvCxnSpPr>
          <p:nvPr/>
        </p:nvCxnSpPr>
        <p:spPr>
          <a:xfrm>
            <a:off x="5978432" y="4976949"/>
            <a:ext cx="2560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med rundade hörn 25"/>
          <p:cNvSpPr/>
          <p:nvPr/>
        </p:nvSpPr>
        <p:spPr>
          <a:xfrm>
            <a:off x="6840582" y="3605349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RSau</a:t>
            </a:r>
            <a:endParaRPr lang="sv-SE" dirty="0"/>
          </a:p>
        </p:txBody>
      </p:sp>
      <p:sp>
        <p:nvSpPr>
          <p:cNvPr id="27" name="Rektangel med rundade hörn 26"/>
          <p:cNvSpPr/>
          <p:nvPr/>
        </p:nvSpPr>
        <p:spPr>
          <a:xfrm>
            <a:off x="7415349" y="1972491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SRVN</a:t>
            </a:r>
          </a:p>
        </p:txBody>
      </p:sp>
      <p:cxnSp>
        <p:nvCxnSpPr>
          <p:cNvPr id="29" name="Rak 28"/>
          <p:cNvCxnSpPr>
            <a:stCxn id="7" idx="3"/>
            <a:endCxn id="27" idx="1"/>
          </p:cNvCxnSpPr>
          <p:nvPr/>
        </p:nvCxnSpPr>
        <p:spPr>
          <a:xfrm flipV="1">
            <a:off x="6004559" y="2429691"/>
            <a:ext cx="1410791" cy="627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>
            <a:endCxn id="26" idx="1"/>
          </p:cNvCxnSpPr>
          <p:nvPr/>
        </p:nvCxnSpPr>
        <p:spPr>
          <a:xfrm flipV="1">
            <a:off x="6004558" y="4062549"/>
            <a:ext cx="836024" cy="548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>
            <a:stCxn id="26" idx="0"/>
            <a:endCxn id="27" idx="2"/>
          </p:cNvCxnSpPr>
          <p:nvPr/>
        </p:nvCxnSpPr>
        <p:spPr>
          <a:xfrm flipV="1">
            <a:off x="7297783" y="2886891"/>
            <a:ext cx="574767" cy="718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ruta 38"/>
          <p:cNvSpPr txBox="1"/>
          <p:nvPr/>
        </p:nvSpPr>
        <p:spPr>
          <a:xfrm>
            <a:off x="5064031" y="222069"/>
            <a:ext cx="266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Den ”nya” Organisationen</a:t>
            </a:r>
          </a:p>
        </p:txBody>
      </p:sp>
      <p:sp>
        <p:nvSpPr>
          <p:cNvPr id="41" name="Rektangel med rundade hörn 40"/>
          <p:cNvSpPr/>
          <p:nvPr/>
        </p:nvSpPr>
        <p:spPr>
          <a:xfrm>
            <a:off x="6709954" y="5434149"/>
            <a:ext cx="114591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”Linjen”</a:t>
            </a:r>
          </a:p>
        </p:txBody>
      </p:sp>
      <p:cxnSp>
        <p:nvCxnSpPr>
          <p:cNvPr id="43" name="Rak pil 42"/>
          <p:cNvCxnSpPr>
            <a:stCxn id="26" idx="2"/>
            <a:endCxn id="41" idx="0"/>
          </p:cNvCxnSpPr>
          <p:nvPr/>
        </p:nvCxnSpPr>
        <p:spPr>
          <a:xfrm flipH="1">
            <a:off x="7282912" y="4519749"/>
            <a:ext cx="14871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 43"/>
          <p:cNvSpPr/>
          <p:nvPr/>
        </p:nvSpPr>
        <p:spPr>
          <a:xfrm>
            <a:off x="8995954" y="40673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Nåt nytt</a:t>
            </a:r>
          </a:p>
        </p:txBody>
      </p:sp>
      <p:sp>
        <p:nvSpPr>
          <p:cNvPr id="45" name="Blixt 44"/>
          <p:cNvSpPr/>
          <p:nvPr/>
        </p:nvSpPr>
        <p:spPr>
          <a:xfrm flipH="1">
            <a:off x="8767355" y="1321136"/>
            <a:ext cx="457199" cy="53557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33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Regional kunskapsstyrning -  RPO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1628801"/>
            <a:ext cx="4456931" cy="445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573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/>
          <p:cNvSpPr txBox="1">
            <a:spLocks/>
          </p:cNvSpPr>
          <p:nvPr/>
        </p:nvSpPr>
        <p:spPr>
          <a:xfrm>
            <a:off x="1775521" y="-27384"/>
            <a:ext cx="88649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/>
              <a:t>Uppdrag - Regionala medicinska </a:t>
            </a:r>
          </a:p>
          <a:p>
            <a:r>
              <a:rPr lang="sv-SE" sz="3200" dirty="0"/>
              <a:t>Kunskapsgrupper = RPO nu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5850578" y="56519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Tid</a:t>
            </a:r>
          </a:p>
        </p:txBody>
      </p:sp>
      <p:pic>
        <p:nvPicPr>
          <p:cNvPr id="25" name="Picture 2" descr="https://www.skane.se/pages/639522/Karta_AMM_s%C3%B6drasjomr%20%5B1%5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344" y="44625"/>
            <a:ext cx="1152128" cy="11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 7"/>
          <p:cNvGrpSpPr/>
          <p:nvPr/>
        </p:nvGrpSpPr>
        <p:grpSpPr>
          <a:xfrm>
            <a:off x="1991544" y="1556794"/>
            <a:ext cx="7539410" cy="4023155"/>
            <a:chOff x="424934" y="1706680"/>
            <a:chExt cx="7539410" cy="4242600"/>
          </a:xfrm>
        </p:grpSpPr>
        <p:cxnSp>
          <p:nvCxnSpPr>
            <p:cNvPr id="7" name="Rak pil 6"/>
            <p:cNvCxnSpPr/>
            <p:nvPr/>
          </p:nvCxnSpPr>
          <p:spPr>
            <a:xfrm flipV="1">
              <a:off x="1043608" y="2060848"/>
              <a:ext cx="0" cy="38884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pil 8"/>
            <p:cNvCxnSpPr/>
            <p:nvPr/>
          </p:nvCxnSpPr>
          <p:spPr>
            <a:xfrm>
              <a:off x="1043608" y="5949280"/>
              <a:ext cx="69207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 11"/>
            <p:cNvSpPr/>
            <p:nvPr/>
          </p:nvSpPr>
          <p:spPr>
            <a:xfrm>
              <a:off x="1237834" y="4785483"/>
              <a:ext cx="669870" cy="443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dirty="0"/>
                <a:t>Kronoberg</a:t>
              </a:r>
            </a:p>
          </p:txBody>
        </p:sp>
        <p:sp>
          <p:nvSpPr>
            <p:cNvPr id="13" name="Ellips 12"/>
            <p:cNvSpPr/>
            <p:nvPr/>
          </p:nvSpPr>
          <p:spPr>
            <a:xfrm>
              <a:off x="1403648" y="4929499"/>
              <a:ext cx="669870" cy="443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dirty="0"/>
                <a:t>Halland</a:t>
              </a:r>
            </a:p>
          </p:txBody>
        </p:sp>
        <p:sp>
          <p:nvSpPr>
            <p:cNvPr id="14" name="Ellips 13"/>
            <p:cNvSpPr/>
            <p:nvPr/>
          </p:nvSpPr>
          <p:spPr>
            <a:xfrm>
              <a:off x="1636440" y="5065131"/>
              <a:ext cx="669870" cy="443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dirty="0"/>
                <a:t>Bleking</a:t>
              </a:r>
            </a:p>
          </p:txBody>
        </p:sp>
        <p:sp>
          <p:nvSpPr>
            <p:cNvPr id="15" name="Ellips 14"/>
            <p:cNvSpPr/>
            <p:nvPr/>
          </p:nvSpPr>
          <p:spPr>
            <a:xfrm>
              <a:off x="1885906" y="5229200"/>
              <a:ext cx="669870" cy="4437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800" dirty="0"/>
                <a:t>Skåne</a:t>
              </a:r>
            </a:p>
          </p:txBody>
        </p:sp>
        <p:sp>
          <p:nvSpPr>
            <p:cNvPr id="18" name="Frihandsfigur 17"/>
            <p:cNvSpPr/>
            <p:nvPr/>
          </p:nvSpPr>
          <p:spPr>
            <a:xfrm>
              <a:off x="2085163" y="3101545"/>
              <a:ext cx="3566958" cy="1586777"/>
            </a:xfrm>
            <a:custGeom>
              <a:avLst/>
              <a:gdLst>
                <a:gd name="connsiteX0" fmla="*/ 0 w 4350619"/>
                <a:gd name="connsiteY0" fmla="*/ 1722922 h 1722922"/>
                <a:gd name="connsiteX1" fmla="*/ 48126 w 4350619"/>
                <a:gd name="connsiteY1" fmla="*/ 1684421 h 1722922"/>
                <a:gd name="connsiteX2" fmla="*/ 154004 w 4350619"/>
                <a:gd name="connsiteY2" fmla="*/ 1636295 h 1722922"/>
                <a:gd name="connsiteX3" fmla="*/ 192505 w 4350619"/>
                <a:gd name="connsiteY3" fmla="*/ 1626670 h 1722922"/>
                <a:gd name="connsiteX4" fmla="*/ 259882 w 4350619"/>
                <a:gd name="connsiteY4" fmla="*/ 1617045 h 1722922"/>
                <a:gd name="connsiteX5" fmla="*/ 336884 w 4350619"/>
                <a:gd name="connsiteY5" fmla="*/ 1588169 h 1722922"/>
                <a:gd name="connsiteX6" fmla="*/ 375385 w 4350619"/>
                <a:gd name="connsiteY6" fmla="*/ 1568918 h 1722922"/>
                <a:gd name="connsiteX7" fmla="*/ 423511 w 4350619"/>
                <a:gd name="connsiteY7" fmla="*/ 1549668 h 1722922"/>
                <a:gd name="connsiteX8" fmla="*/ 539014 w 4350619"/>
                <a:gd name="connsiteY8" fmla="*/ 1511167 h 1722922"/>
                <a:gd name="connsiteX9" fmla="*/ 587141 w 4350619"/>
                <a:gd name="connsiteY9" fmla="*/ 1501541 h 1722922"/>
                <a:gd name="connsiteX10" fmla="*/ 635267 w 4350619"/>
                <a:gd name="connsiteY10" fmla="*/ 1482291 h 1722922"/>
                <a:gd name="connsiteX11" fmla="*/ 712269 w 4350619"/>
                <a:gd name="connsiteY11" fmla="*/ 1453415 h 1722922"/>
                <a:gd name="connsiteX12" fmla="*/ 798896 w 4350619"/>
                <a:gd name="connsiteY12" fmla="*/ 1414914 h 1722922"/>
                <a:gd name="connsiteX13" fmla="*/ 856648 w 4350619"/>
                <a:gd name="connsiteY13" fmla="*/ 1386038 h 1722922"/>
                <a:gd name="connsiteX14" fmla="*/ 904774 w 4350619"/>
                <a:gd name="connsiteY14" fmla="*/ 1357162 h 1722922"/>
                <a:gd name="connsiteX15" fmla="*/ 972151 w 4350619"/>
                <a:gd name="connsiteY15" fmla="*/ 1309036 h 1722922"/>
                <a:gd name="connsiteX16" fmla="*/ 1010652 w 4350619"/>
                <a:gd name="connsiteY16" fmla="*/ 1289786 h 1722922"/>
                <a:gd name="connsiteX17" fmla="*/ 1126155 w 4350619"/>
                <a:gd name="connsiteY17" fmla="*/ 1203158 h 1722922"/>
                <a:gd name="connsiteX18" fmla="*/ 1212783 w 4350619"/>
                <a:gd name="connsiteY18" fmla="*/ 1155032 h 1722922"/>
                <a:gd name="connsiteX19" fmla="*/ 1280160 w 4350619"/>
                <a:gd name="connsiteY19" fmla="*/ 1097280 h 1722922"/>
                <a:gd name="connsiteX20" fmla="*/ 1328286 w 4350619"/>
                <a:gd name="connsiteY20" fmla="*/ 1078030 h 1722922"/>
                <a:gd name="connsiteX21" fmla="*/ 1376412 w 4350619"/>
                <a:gd name="connsiteY21" fmla="*/ 1039529 h 1722922"/>
                <a:gd name="connsiteX22" fmla="*/ 1405288 w 4350619"/>
                <a:gd name="connsiteY22" fmla="*/ 1010653 h 1722922"/>
                <a:gd name="connsiteX23" fmla="*/ 1463040 w 4350619"/>
                <a:gd name="connsiteY23" fmla="*/ 972152 h 1722922"/>
                <a:gd name="connsiteX24" fmla="*/ 1607419 w 4350619"/>
                <a:gd name="connsiteY24" fmla="*/ 866274 h 1722922"/>
                <a:gd name="connsiteX25" fmla="*/ 1674795 w 4350619"/>
                <a:gd name="connsiteY25" fmla="*/ 827773 h 1722922"/>
                <a:gd name="connsiteX26" fmla="*/ 1751797 w 4350619"/>
                <a:gd name="connsiteY26" fmla="*/ 789272 h 1722922"/>
                <a:gd name="connsiteX27" fmla="*/ 1828800 w 4350619"/>
                <a:gd name="connsiteY27" fmla="*/ 741146 h 1722922"/>
                <a:gd name="connsiteX28" fmla="*/ 1857675 w 4350619"/>
                <a:gd name="connsiteY28" fmla="*/ 721895 h 1722922"/>
                <a:gd name="connsiteX29" fmla="*/ 1896176 w 4350619"/>
                <a:gd name="connsiteY29" fmla="*/ 712270 h 1722922"/>
                <a:gd name="connsiteX30" fmla="*/ 2021305 w 4350619"/>
                <a:gd name="connsiteY30" fmla="*/ 635268 h 1722922"/>
                <a:gd name="connsiteX31" fmla="*/ 2050181 w 4350619"/>
                <a:gd name="connsiteY31" fmla="*/ 606392 h 1722922"/>
                <a:gd name="connsiteX32" fmla="*/ 2098307 w 4350619"/>
                <a:gd name="connsiteY32" fmla="*/ 596767 h 1722922"/>
                <a:gd name="connsiteX33" fmla="*/ 2136808 w 4350619"/>
                <a:gd name="connsiteY33" fmla="*/ 567891 h 1722922"/>
                <a:gd name="connsiteX34" fmla="*/ 2184934 w 4350619"/>
                <a:gd name="connsiteY34" fmla="*/ 548640 h 1722922"/>
                <a:gd name="connsiteX35" fmla="*/ 2223435 w 4350619"/>
                <a:gd name="connsiteY35" fmla="*/ 529390 h 1722922"/>
                <a:gd name="connsiteX36" fmla="*/ 2310063 w 4350619"/>
                <a:gd name="connsiteY36" fmla="*/ 500514 h 1722922"/>
                <a:gd name="connsiteX37" fmla="*/ 2358189 w 4350619"/>
                <a:gd name="connsiteY37" fmla="*/ 481264 h 1722922"/>
                <a:gd name="connsiteX38" fmla="*/ 2396690 w 4350619"/>
                <a:gd name="connsiteY38" fmla="*/ 462013 h 1722922"/>
                <a:gd name="connsiteX39" fmla="*/ 2454442 w 4350619"/>
                <a:gd name="connsiteY39" fmla="*/ 452388 h 1722922"/>
                <a:gd name="connsiteX40" fmla="*/ 2512193 w 4350619"/>
                <a:gd name="connsiteY40" fmla="*/ 433137 h 1722922"/>
                <a:gd name="connsiteX41" fmla="*/ 2550694 w 4350619"/>
                <a:gd name="connsiteY41" fmla="*/ 423512 h 1722922"/>
                <a:gd name="connsiteX42" fmla="*/ 2666197 w 4350619"/>
                <a:gd name="connsiteY42" fmla="*/ 385011 h 1722922"/>
                <a:gd name="connsiteX43" fmla="*/ 2714324 w 4350619"/>
                <a:gd name="connsiteY43" fmla="*/ 375386 h 1722922"/>
                <a:gd name="connsiteX44" fmla="*/ 2810576 w 4350619"/>
                <a:gd name="connsiteY44" fmla="*/ 346510 h 1722922"/>
                <a:gd name="connsiteX45" fmla="*/ 2906829 w 4350619"/>
                <a:gd name="connsiteY45" fmla="*/ 327259 h 1722922"/>
                <a:gd name="connsiteX46" fmla="*/ 2964581 w 4350619"/>
                <a:gd name="connsiteY46" fmla="*/ 308009 h 1722922"/>
                <a:gd name="connsiteX47" fmla="*/ 3080084 w 4350619"/>
                <a:gd name="connsiteY47" fmla="*/ 298384 h 1722922"/>
                <a:gd name="connsiteX48" fmla="*/ 3243713 w 4350619"/>
                <a:gd name="connsiteY48" fmla="*/ 269508 h 1722922"/>
                <a:gd name="connsiteX49" fmla="*/ 3301465 w 4350619"/>
                <a:gd name="connsiteY49" fmla="*/ 259882 h 1722922"/>
                <a:gd name="connsiteX50" fmla="*/ 3416968 w 4350619"/>
                <a:gd name="connsiteY50" fmla="*/ 250257 h 1722922"/>
                <a:gd name="connsiteX51" fmla="*/ 3493970 w 4350619"/>
                <a:gd name="connsiteY51" fmla="*/ 231007 h 1722922"/>
                <a:gd name="connsiteX52" fmla="*/ 3763477 w 4350619"/>
                <a:gd name="connsiteY52" fmla="*/ 211756 h 1722922"/>
                <a:gd name="connsiteX53" fmla="*/ 3898231 w 4350619"/>
                <a:gd name="connsiteY53" fmla="*/ 173255 h 1722922"/>
                <a:gd name="connsiteX54" fmla="*/ 3946357 w 4350619"/>
                <a:gd name="connsiteY54" fmla="*/ 163630 h 1722922"/>
                <a:gd name="connsiteX55" fmla="*/ 4004109 w 4350619"/>
                <a:gd name="connsiteY55" fmla="*/ 144379 h 1722922"/>
                <a:gd name="connsiteX56" fmla="*/ 4032985 w 4350619"/>
                <a:gd name="connsiteY56" fmla="*/ 134754 h 1722922"/>
                <a:gd name="connsiteX57" fmla="*/ 4081111 w 4350619"/>
                <a:gd name="connsiteY57" fmla="*/ 115504 h 1722922"/>
                <a:gd name="connsiteX58" fmla="*/ 4158113 w 4350619"/>
                <a:gd name="connsiteY58" fmla="*/ 96253 h 1722922"/>
                <a:gd name="connsiteX59" fmla="*/ 4215865 w 4350619"/>
                <a:gd name="connsiteY59" fmla="*/ 77002 h 1722922"/>
                <a:gd name="connsiteX60" fmla="*/ 4244741 w 4350619"/>
                <a:gd name="connsiteY60" fmla="*/ 67377 h 1722922"/>
                <a:gd name="connsiteX61" fmla="*/ 4273616 w 4350619"/>
                <a:gd name="connsiteY61" fmla="*/ 48127 h 1722922"/>
                <a:gd name="connsiteX62" fmla="*/ 4302492 w 4350619"/>
                <a:gd name="connsiteY62" fmla="*/ 38501 h 1722922"/>
                <a:gd name="connsiteX63" fmla="*/ 4331368 w 4350619"/>
                <a:gd name="connsiteY63" fmla="*/ 9626 h 1722922"/>
                <a:gd name="connsiteX64" fmla="*/ 4350619 w 4350619"/>
                <a:gd name="connsiteY64" fmla="*/ 0 h 172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350619" h="1722922">
                  <a:moveTo>
                    <a:pt x="0" y="1722922"/>
                  </a:moveTo>
                  <a:cubicBezTo>
                    <a:pt x="16042" y="1710088"/>
                    <a:pt x="30630" y="1695188"/>
                    <a:pt x="48126" y="1684421"/>
                  </a:cubicBezTo>
                  <a:cubicBezTo>
                    <a:pt x="81159" y="1664093"/>
                    <a:pt x="116658" y="1646965"/>
                    <a:pt x="154004" y="1636295"/>
                  </a:cubicBezTo>
                  <a:cubicBezTo>
                    <a:pt x="166724" y="1632661"/>
                    <a:pt x="179490" y="1629036"/>
                    <a:pt x="192505" y="1626670"/>
                  </a:cubicBezTo>
                  <a:cubicBezTo>
                    <a:pt x="214826" y="1622612"/>
                    <a:pt x="237423" y="1620253"/>
                    <a:pt x="259882" y="1617045"/>
                  </a:cubicBezTo>
                  <a:cubicBezTo>
                    <a:pt x="319189" y="1577505"/>
                    <a:pt x="253626" y="1615922"/>
                    <a:pt x="336884" y="1588169"/>
                  </a:cubicBezTo>
                  <a:cubicBezTo>
                    <a:pt x="350496" y="1583632"/>
                    <a:pt x="362273" y="1574746"/>
                    <a:pt x="375385" y="1568918"/>
                  </a:cubicBezTo>
                  <a:cubicBezTo>
                    <a:pt x="391174" y="1561901"/>
                    <a:pt x="407218" y="1555418"/>
                    <a:pt x="423511" y="1549668"/>
                  </a:cubicBezTo>
                  <a:cubicBezTo>
                    <a:pt x="461781" y="1536161"/>
                    <a:pt x="499219" y="1519127"/>
                    <a:pt x="539014" y="1511167"/>
                  </a:cubicBezTo>
                  <a:cubicBezTo>
                    <a:pt x="555056" y="1507958"/>
                    <a:pt x="571471" y="1506242"/>
                    <a:pt x="587141" y="1501541"/>
                  </a:cubicBezTo>
                  <a:cubicBezTo>
                    <a:pt x="603690" y="1496576"/>
                    <a:pt x="619089" y="1488357"/>
                    <a:pt x="635267" y="1482291"/>
                  </a:cubicBezTo>
                  <a:cubicBezTo>
                    <a:pt x="668592" y="1469794"/>
                    <a:pt x="675059" y="1472020"/>
                    <a:pt x="712269" y="1453415"/>
                  </a:cubicBezTo>
                  <a:cubicBezTo>
                    <a:pt x="795524" y="1411787"/>
                    <a:pt x="725426" y="1433281"/>
                    <a:pt x="798896" y="1414914"/>
                  </a:cubicBezTo>
                  <a:cubicBezTo>
                    <a:pt x="881657" y="1359742"/>
                    <a:pt x="776941" y="1425893"/>
                    <a:pt x="856648" y="1386038"/>
                  </a:cubicBezTo>
                  <a:cubicBezTo>
                    <a:pt x="873381" y="1377671"/>
                    <a:pt x="889208" y="1367539"/>
                    <a:pt x="904774" y="1357162"/>
                  </a:cubicBezTo>
                  <a:cubicBezTo>
                    <a:pt x="935747" y="1336513"/>
                    <a:pt x="942030" y="1326248"/>
                    <a:pt x="972151" y="1309036"/>
                  </a:cubicBezTo>
                  <a:cubicBezTo>
                    <a:pt x="984609" y="1301917"/>
                    <a:pt x="998855" y="1297953"/>
                    <a:pt x="1010652" y="1289786"/>
                  </a:cubicBezTo>
                  <a:cubicBezTo>
                    <a:pt x="1026291" y="1278959"/>
                    <a:pt x="1092179" y="1222573"/>
                    <a:pt x="1126155" y="1203158"/>
                  </a:cubicBezTo>
                  <a:cubicBezTo>
                    <a:pt x="1164556" y="1181214"/>
                    <a:pt x="1174301" y="1183894"/>
                    <a:pt x="1212783" y="1155032"/>
                  </a:cubicBezTo>
                  <a:cubicBezTo>
                    <a:pt x="1262803" y="1117517"/>
                    <a:pt x="1219220" y="1131136"/>
                    <a:pt x="1280160" y="1097280"/>
                  </a:cubicBezTo>
                  <a:cubicBezTo>
                    <a:pt x="1295263" y="1088889"/>
                    <a:pt x="1312244" y="1084447"/>
                    <a:pt x="1328286" y="1078030"/>
                  </a:cubicBezTo>
                  <a:cubicBezTo>
                    <a:pt x="1344328" y="1065196"/>
                    <a:pt x="1360951" y="1053057"/>
                    <a:pt x="1376412" y="1039529"/>
                  </a:cubicBezTo>
                  <a:cubicBezTo>
                    <a:pt x="1386656" y="1030565"/>
                    <a:pt x="1394543" y="1019010"/>
                    <a:pt x="1405288" y="1010653"/>
                  </a:cubicBezTo>
                  <a:cubicBezTo>
                    <a:pt x="1423551" y="996449"/>
                    <a:pt x="1444383" y="985834"/>
                    <a:pt x="1463040" y="972152"/>
                  </a:cubicBezTo>
                  <a:cubicBezTo>
                    <a:pt x="1546840" y="910699"/>
                    <a:pt x="1532568" y="912336"/>
                    <a:pt x="1607419" y="866274"/>
                  </a:cubicBezTo>
                  <a:cubicBezTo>
                    <a:pt x="1629449" y="852717"/>
                    <a:pt x="1651971" y="839946"/>
                    <a:pt x="1674795" y="827773"/>
                  </a:cubicBezTo>
                  <a:cubicBezTo>
                    <a:pt x="1700116" y="814268"/>
                    <a:pt x="1727920" y="805190"/>
                    <a:pt x="1751797" y="789272"/>
                  </a:cubicBezTo>
                  <a:cubicBezTo>
                    <a:pt x="1817786" y="745278"/>
                    <a:pt x="1735907" y="799204"/>
                    <a:pt x="1828800" y="741146"/>
                  </a:cubicBezTo>
                  <a:cubicBezTo>
                    <a:pt x="1838610" y="735015"/>
                    <a:pt x="1847042" y="726452"/>
                    <a:pt x="1857675" y="721895"/>
                  </a:cubicBezTo>
                  <a:cubicBezTo>
                    <a:pt x="1869834" y="716684"/>
                    <a:pt x="1883342" y="715478"/>
                    <a:pt x="1896176" y="712270"/>
                  </a:cubicBezTo>
                  <a:cubicBezTo>
                    <a:pt x="1916445" y="700108"/>
                    <a:pt x="2015501" y="641072"/>
                    <a:pt x="2021305" y="635268"/>
                  </a:cubicBezTo>
                  <a:cubicBezTo>
                    <a:pt x="2030930" y="625643"/>
                    <a:pt x="2038006" y="612480"/>
                    <a:pt x="2050181" y="606392"/>
                  </a:cubicBezTo>
                  <a:cubicBezTo>
                    <a:pt x="2064814" y="599076"/>
                    <a:pt x="2082265" y="599975"/>
                    <a:pt x="2098307" y="596767"/>
                  </a:cubicBezTo>
                  <a:cubicBezTo>
                    <a:pt x="2111141" y="587142"/>
                    <a:pt x="2122785" y="575682"/>
                    <a:pt x="2136808" y="567891"/>
                  </a:cubicBezTo>
                  <a:cubicBezTo>
                    <a:pt x="2151911" y="559500"/>
                    <a:pt x="2169145" y="555657"/>
                    <a:pt x="2184934" y="548640"/>
                  </a:cubicBezTo>
                  <a:cubicBezTo>
                    <a:pt x="2198046" y="542813"/>
                    <a:pt x="2210043" y="534541"/>
                    <a:pt x="2223435" y="529390"/>
                  </a:cubicBezTo>
                  <a:cubicBezTo>
                    <a:pt x="2251844" y="518464"/>
                    <a:pt x="2281802" y="511818"/>
                    <a:pt x="2310063" y="500514"/>
                  </a:cubicBezTo>
                  <a:cubicBezTo>
                    <a:pt x="2326105" y="494097"/>
                    <a:pt x="2342400" y="488281"/>
                    <a:pt x="2358189" y="481264"/>
                  </a:cubicBezTo>
                  <a:cubicBezTo>
                    <a:pt x="2371301" y="475436"/>
                    <a:pt x="2382947" y="466136"/>
                    <a:pt x="2396690" y="462013"/>
                  </a:cubicBezTo>
                  <a:cubicBezTo>
                    <a:pt x="2415383" y="456405"/>
                    <a:pt x="2435191" y="455596"/>
                    <a:pt x="2454442" y="452388"/>
                  </a:cubicBezTo>
                  <a:cubicBezTo>
                    <a:pt x="2473692" y="445971"/>
                    <a:pt x="2492757" y="438968"/>
                    <a:pt x="2512193" y="433137"/>
                  </a:cubicBezTo>
                  <a:cubicBezTo>
                    <a:pt x="2524864" y="429336"/>
                    <a:pt x="2538068" y="427458"/>
                    <a:pt x="2550694" y="423512"/>
                  </a:cubicBezTo>
                  <a:cubicBezTo>
                    <a:pt x="2589430" y="411407"/>
                    <a:pt x="2626401" y="392970"/>
                    <a:pt x="2666197" y="385011"/>
                  </a:cubicBezTo>
                  <a:cubicBezTo>
                    <a:pt x="2682239" y="381803"/>
                    <a:pt x="2698540" y="379691"/>
                    <a:pt x="2714324" y="375386"/>
                  </a:cubicBezTo>
                  <a:cubicBezTo>
                    <a:pt x="2803008" y="351199"/>
                    <a:pt x="2740405" y="361547"/>
                    <a:pt x="2810576" y="346510"/>
                  </a:cubicBezTo>
                  <a:cubicBezTo>
                    <a:pt x="2842569" y="339654"/>
                    <a:pt x="2875788" y="337606"/>
                    <a:pt x="2906829" y="327259"/>
                  </a:cubicBezTo>
                  <a:cubicBezTo>
                    <a:pt x="2926080" y="320842"/>
                    <a:pt x="2944565" y="311345"/>
                    <a:pt x="2964581" y="308009"/>
                  </a:cubicBezTo>
                  <a:cubicBezTo>
                    <a:pt x="3002690" y="301658"/>
                    <a:pt x="3041583" y="301592"/>
                    <a:pt x="3080084" y="298384"/>
                  </a:cubicBezTo>
                  <a:cubicBezTo>
                    <a:pt x="3166493" y="281101"/>
                    <a:pt x="3112052" y="291452"/>
                    <a:pt x="3243713" y="269508"/>
                  </a:cubicBezTo>
                  <a:cubicBezTo>
                    <a:pt x="3262964" y="266300"/>
                    <a:pt x="3282016" y="261503"/>
                    <a:pt x="3301465" y="259882"/>
                  </a:cubicBezTo>
                  <a:lnTo>
                    <a:pt x="3416968" y="250257"/>
                  </a:lnTo>
                  <a:cubicBezTo>
                    <a:pt x="3442635" y="243840"/>
                    <a:pt x="3467675" y="233929"/>
                    <a:pt x="3493970" y="231007"/>
                  </a:cubicBezTo>
                  <a:cubicBezTo>
                    <a:pt x="3641268" y="214639"/>
                    <a:pt x="3551584" y="222908"/>
                    <a:pt x="3763477" y="211756"/>
                  </a:cubicBezTo>
                  <a:cubicBezTo>
                    <a:pt x="3818513" y="193411"/>
                    <a:pt x="3837811" y="185339"/>
                    <a:pt x="3898231" y="173255"/>
                  </a:cubicBezTo>
                  <a:cubicBezTo>
                    <a:pt x="3914273" y="170047"/>
                    <a:pt x="3930574" y="167935"/>
                    <a:pt x="3946357" y="163630"/>
                  </a:cubicBezTo>
                  <a:cubicBezTo>
                    <a:pt x="3965934" y="158291"/>
                    <a:pt x="3984858" y="150796"/>
                    <a:pt x="4004109" y="144379"/>
                  </a:cubicBezTo>
                  <a:cubicBezTo>
                    <a:pt x="4013734" y="141171"/>
                    <a:pt x="4023565" y="138522"/>
                    <a:pt x="4032985" y="134754"/>
                  </a:cubicBezTo>
                  <a:cubicBezTo>
                    <a:pt x="4049027" y="128337"/>
                    <a:pt x="4064597" y="120585"/>
                    <a:pt x="4081111" y="115504"/>
                  </a:cubicBezTo>
                  <a:cubicBezTo>
                    <a:pt x="4106398" y="107723"/>
                    <a:pt x="4133013" y="104620"/>
                    <a:pt x="4158113" y="96253"/>
                  </a:cubicBezTo>
                  <a:lnTo>
                    <a:pt x="4215865" y="77002"/>
                  </a:lnTo>
                  <a:lnTo>
                    <a:pt x="4244741" y="67377"/>
                  </a:lnTo>
                  <a:cubicBezTo>
                    <a:pt x="4254366" y="60960"/>
                    <a:pt x="4263269" y="53300"/>
                    <a:pt x="4273616" y="48127"/>
                  </a:cubicBezTo>
                  <a:cubicBezTo>
                    <a:pt x="4282691" y="43589"/>
                    <a:pt x="4294050" y="44129"/>
                    <a:pt x="4302492" y="38501"/>
                  </a:cubicBezTo>
                  <a:cubicBezTo>
                    <a:pt x="4313818" y="30950"/>
                    <a:pt x="4320739" y="18129"/>
                    <a:pt x="4331368" y="9626"/>
                  </a:cubicBezTo>
                  <a:cubicBezTo>
                    <a:pt x="4336970" y="5144"/>
                    <a:pt x="4344202" y="3209"/>
                    <a:pt x="4350619" y="0"/>
                  </a:cubicBez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9" name="Frihandsfigur 18"/>
            <p:cNvSpPr/>
            <p:nvPr/>
          </p:nvSpPr>
          <p:spPr>
            <a:xfrm>
              <a:off x="2292849" y="3101546"/>
              <a:ext cx="3359271" cy="1808633"/>
            </a:xfrm>
            <a:custGeom>
              <a:avLst/>
              <a:gdLst>
                <a:gd name="connsiteX0" fmla="*/ 0 w 4350619"/>
                <a:gd name="connsiteY0" fmla="*/ 1722922 h 1722922"/>
                <a:gd name="connsiteX1" fmla="*/ 48126 w 4350619"/>
                <a:gd name="connsiteY1" fmla="*/ 1684421 h 1722922"/>
                <a:gd name="connsiteX2" fmla="*/ 154004 w 4350619"/>
                <a:gd name="connsiteY2" fmla="*/ 1636295 h 1722922"/>
                <a:gd name="connsiteX3" fmla="*/ 192505 w 4350619"/>
                <a:gd name="connsiteY3" fmla="*/ 1626670 h 1722922"/>
                <a:gd name="connsiteX4" fmla="*/ 259882 w 4350619"/>
                <a:gd name="connsiteY4" fmla="*/ 1617045 h 1722922"/>
                <a:gd name="connsiteX5" fmla="*/ 336884 w 4350619"/>
                <a:gd name="connsiteY5" fmla="*/ 1588169 h 1722922"/>
                <a:gd name="connsiteX6" fmla="*/ 375385 w 4350619"/>
                <a:gd name="connsiteY6" fmla="*/ 1568918 h 1722922"/>
                <a:gd name="connsiteX7" fmla="*/ 423511 w 4350619"/>
                <a:gd name="connsiteY7" fmla="*/ 1549668 h 1722922"/>
                <a:gd name="connsiteX8" fmla="*/ 539014 w 4350619"/>
                <a:gd name="connsiteY8" fmla="*/ 1511167 h 1722922"/>
                <a:gd name="connsiteX9" fmla="*/ 587141 w 4350619"/>
                <a:gd name="connsiteY9" fmla="*/ 1501541 h 1722922"/>
                <a:gd name="connsiteX10" fmla="*/ 635267 w 4350619"/>
                <a:gd name="connsiteY10" fmla="*/ 1482291 h 1722922"/>
                <a:gd name="connsiteX11" fmla="*/ 712269 w 4350619"/>
                <a:gd name="connsiteY11" fmla="*/ 1453415 h 1722922"/>
                <a:gd name="connsiteX12" fmla="*/ 798896 w 4350619"/>
                <a:gd name="connsiteY12" fmla="*/ 1414914 h 1722922"/>
                <a:gd name="connsiteX13" fmla="*/ 856648 w 4350619"/>
                <a:gd name="connsiteY13" fmla="*/ 1386038 h 1722922"/>
                <a:gd name="connsiteX14" fmla="*/ 904774 w 4350619"/>
                <a:gd name="connsiteY14" fmla="*/ 1357162 h 1722922"/>
                <a:gd name="connsiteX15" fmla="*/ 972151 w 4350619"/>
                <a:gd name="connsiteY15" fmla="*/ 1309036 h 1722922"/>
                <a:gd name="connsiteX16" fmla="*/ 1010652 w 4350619"/>
                <a:gd name="connsiteY16" fmla="*/ 1289786 h 1722922"/>
                <a:gd name="connsiteX17" fmla="*/ 1126155 w 4350619"/>
                <a:gd name="connsiteY17" fmla="*/ 1203158 h 1722922"/>
                <a:gd name="connsiteX18" fmla="*/ 1212783 w 4350619"/>
                <a:gd name="connsiteY18" fmla="*/ 1155032 h 1722922"/>
                <a:gd name="connsiteX19" fmla="*/ 1280160 w 4350619"/>
                <a:gd name="connsiteY19" fmla="*/ 1097280 h 1722922"/>
                <a:gd name="connsiteX20" fmla="*/ 1328286 w 4350619"/>
                <a:gd name="connsiteY20" fmla="*/ 1078030 h 1722922"/>
                <a:gd name="connsiteX21" fmla="*/ 1376412 w 4350619"/>
                <a:gd name="connsiteY21" fmla="*/ 1039529 h 1722922"/>
                <a:gd name="connsiteX22" fmla="*/ 1405288 w 4350619"/>
                <a:gd name="connsiteY22" fmla="*/ 1010653 h 1722922"/>
                <a:gd name="connsiteX23" fmla="*/ 1463040 w 4350619"/>
                <a:gd name="connsiteY23" fmla="*/ 972152 h 1722922"/>
                <a:gd name="connsiteX24" fmla="*/ 1607419 w 4350619"/>
                <a:gd name="connsiteY24" fmla="*/ 866274 h 1722922"/>
                <a:gd name="connsiteX25" fmla="*/ 1674795 w 4350619"/>
                <a:gd name="connsiteY25" fmla="*/ 827773 h 1722922"/>
                <a:gd name="connsiteX26" fmla="*/ 1751797 w 4350619"/>
                <a:gd name="connsiteY26" fmla="*/ 789272 h 1722922"/>
                <a:gd name="connsiteX27" fmla="*/ 1828800 w 4350619"/>
                <a:gd name="connsiteY27" fmla="*/ 741146 h 1722922"/>
                <a:gd name="connsiteX28" fmla="*/ 1857675 w 4350619"/>
                <a:gd name="connsiteY28" fmla="*/ 721895 h 1722922"/>
                <a:gd name="connsiteX29" fmla="*/ 1896176 w 4350619"/>
                <a:gd name="connsiteY29" fmla="*/ 712270 h 1722922"/>
                <a:gd name="connsiteX30" fmla="*/ 2021305 w 4350619"/>
                <a:gd name="connsiteY30" fmla="*/ 635268 h 1722922"/>
                <a:gd name="connsiteX31" fmla="*/ 2050181 w 4350619"/>
                <a:gd name="connsiteY31" fmla="*/ 606392 h 1722922"/>
                <a:gd name="connsiteX32" fmla="*/ 2098307 w 4350619"/>
                <a:gd name="connsiteY32" fmla="*/ 596767 h 1722922"/>
                <a:gd name="connsiteX33" fmla="*/ 2136808 w 4350619"/>
                <a:gd name="connsiteY33" fmla="*/ 567891 h 1722922"/>
                <a:gd name="connsiteX34" fmla="*/ 2184934 w 4350619"/>
                <a:gd name="connsiteY34" fmla="*/ 548640 h 1722922"/>
                <a:gd name="connsiteX35" fmla="*/ 2223435 w 4350619"/>
                <a:gd name="connsiteY35" fmla="*/ 529390 h 1722922"/>
                <a:gd name="connsiteX36" fmla="*/ 2310063 w 4350619"/>
                <a:gd name="connsiteY36" fmla="*/ 500514 h 1722922"/>
                <a:gd name="connsiteX37" fmla="*/ 2358189 w 4350619"/>
                <a:gd name="connsiteY37" fmla="*/ 481264 h 1722922"/>
                <a:gd name="connsiteX38" fmla="*/ 2396690 w 4350619"/>
                <a:gd name="connsiteY38" fmla="*/ 462013 h 1722922"/>
                <a:gd name="connsiteX39" fmla="*/ 2454442 w 4350619"/>
                <a:gd name="connsiteY39" fmla="*/ 452388 h 1722922"/>
                <a:gd name="connsiteX40" fmla="*/ 2512193 w 4350619"/>
                <a:gd name="connsiteY40" fmla="*/ 433137 h 1722922"/>
                <a:gd name="connsiteX41" fmla="*/ 2550694 w 4350619"/>
                <a:gd name="connsiteY41" fmla="*/ 423512 h 1722922"/>
                <a:gd name="connsiteX42" fmla="*/ 2666197 w 4350619"/>
                <a:gd name="connsiteY42" fmla="*/ 385011 h 1722922"/>
                <a:gd name="connsiteX43" fmla="*/ 2714324 w 4350619"/>
                <a:gd name="connsiteY43" fmla="*/ 375386 h 1722922"/>
                <a:gd name="connsiteX44" fmla="*/ 2810576 w 4350619"/>
                <a:gd name="connsiteY44" fmla="*/ 346510 h 1722922"/>
                <a:gd name="connsiteX45" fmla="*/ 2906829 w 4350619"/>
                <a:gd name="connsiteY45" fmla="*/ 327259 h 1722922"/>
                <a:gd name="connsiteX46" fmla="*/ 2964581 w 4350619"/>
                <a:gd name="connsiteY46" fmla="*/ 308009 h 1722922"/>
                <a:gd name="connsiteX47" fmla="*/ 3080084 w 4350619"/>
                <a:gd name="connsiteY47" fmla="*/ 298384 h 1722922"/>
                <a:gd name="connsiteX48" fmla="*/ 3243713 w 4350619"/>
                <a:gd name="connsiteY48" fmla="*/ 269508 h 1722922"/>
                <a:gd name="connsiteX49" fmla="*/ 3301465 w 4350619"/>
                <a:gd name="connsiteY49" fmla="*/ 259882 h 1722922"/>
                <a:gd name="connsiteX50" fmla="*/ 3416968 w 4350619"/>
                <a:gd name="connsiteY50" fmla="*/ 250257 h 1722922"/>
                <a:gd name="connsiteX51" fmla="*/ 3493970 w 4350619"/>
                <a:gd name="connsiteY51" fmla="*/ 231007 h 1722922"/>
                <a:gd name="connsiteX52" fmla="*/ 3763477 w 4350619"/>
                <a:gd name="connsiteY52" fmla="*/ 211756 h 1722922"/>
                <a:gd name="connsiteX53" fmla="*/ 3898231 w 4350619"/>
                <a:gd name="connsiteY53" fmla="*/ 173255 h 1722922"/>
                <a:gd name="connsiteX54" fmla="*/ 3946357 w 4350619"/>
                <a:gd name="connsiteY54" fmla="*/ 163630 h 1722922"/>
                <a:gd name="connsiteX55" fmla="*/ 4004109 w 4350619"/>
                <a:gd name="connsiteY55" fmla="*/ 144379 h 1722922"/>
                <a:gd name="connsiteX56" fmla="*/ 4032985 w 4350619"/>
                <a:gd name="connsiteY56" fmla="*/ 134754 h 1722922"/>
                <a:gd name="connsiteX57" fmla="*/ 4081111 w 4350619"/>
                <a:gd name="connsiteY57" fmla="*/ 115504 h 1722922"/>
                <a:gd name="connsiteX58" fmla="*/ 4158113 w 4350619"/>
                <a:gd name="connsiteY58" fmla="*/ 96253 h 1722922"/>
                <a:gd name="connsiteX59" fmla="*/ 4215865 w 4350619"/>
                <a:gd name="connsiteY59" fmla="*/ 77002 h 1722922"/>
                <a:gd name="connsiteX60" fmla="*/ 4244741 w 4350619"/>
                <a:gd name="connsiteY60" fmla="*/ 67377 h 1722922"/>
                <a:gd name="connsiteX61" fmla="*/ 4273616 w 4350619"/>
                <a:gd name="connsiteY61" fmla="*/ 48127 h 1722922"/>
                <a:gd name="connsiteX62" fmla="*/ 4302492 w 4350619"/>
                <a:gd name="connsiteY62" fmla="*/ 38501 h 1722922"/>
                <a:gd name="connsiteX63" fmla="*/ 4331368 w 4350619"/>
                <a:gd name="connsiteY63" fmla="*/ 9626 h 1722922"/>
                <a:gd name="connsiteX64" fmla="*/ 4350619 w 4350619"/>
                <a:gd name="connsiteY64" fmla="*/ 0 h 172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350619" h="1722922">
                  <a:moveTo>
                    <a:pt x="0" y="1722922"/>
                  </a:moveTo>
                  <a:cubicBezTo>
                    <a:pt x="16042" y="1710088"/>
                    <a:pt x="30630" y="1695188"/>
                    <a:pt x="48126" y="1684421"/>
                  </a:cubicBezTo>
                  <a:cubicBezTo>
                    <a:pt x="81159" y="1664093"/>
                    <a:pt x="116658" y="1646965"/>
                    <a:pt x="154004" y="1636295"/>
                  </a:cubicBezTo>
                  <a:cubicBezTo>
                    <a:pt x="166724" y="1632661"/>
                    <a:pt x="179490" y="1629036"/>
                    <a:pt x="192505" y="1626670"/>
                  </a:cubicBezTo>
                  <a:cubicBezTo>
                    <a:pt x="214826" y="1622612"/>
                    <a:pt x="237423" y="1620253"/>
                    <a:pt x="259882" y="1617045"/>
                  </a:cubicBezTo>
                  <a:cubicBezTo>
                    <a:pt x="319189" y="1577505"/>
                    <a:pt x="253626" y="1615922"/>
                    <a:pt x="336884" y="1588169"/>
                  </a:cubicBezTo>
                  <a:cubicBezTo>
                    <a:pt x="350496" y="1583632"/>
                    <a:pt x="362273" y="1574746"/>
                    <a:pt x="375385" y="1568918"/>
                  </a:cubicBezTo>
                  <a:cubicBezTo>
                    <a:pt x="391174" y="1561901"/>
                    <a:pt x="407218" y="1555418"/>
                    <a:pt x="423511" y="1549668"/>
                  </a:cubicBezTo>
                  <a:cubicBezTo>
                    <a:pt x="461781" y="1536161"/>
                    <a:pt x="499219" y="1519127"/>
                    <a:pt x="539014" y="1511167"/>
                  </a:cubicBezTo>
                  <a:cubicBezTo>
                    <a:pt x="555056" y="1507958"/>
                    <a:pt x="571471" y="1506242"/>
                    <a:pt x="587141" y="1501541"/>
                  </a:cubicBezTo>
                  <a:cubicBezTo>
                    <a:pt x="603690" y="1496576"/>
                    <a:pt x="619089" y="1488357"/>
                    <a:pt x="635267" y="1482291"/>
                  </a:cubicBezTo>
                  <a:cubicBezTo>
                    <a:pt x="668592" y="1469794"/>
                    <a:pt x="675059" y="1472020"/>
                    <a:pt x="712269" y="1453415"/>
                  </a:cubicBezTo>
                  <a:cubicBezTo>
                    <a:pt x="795524" y="1411787"/>
                    <a:pt x="725426" y="1433281"/>
                    <a:pt x="798896" y="1414914"/>
                  </a:cubicBezTo>
                  <a:cubicBezTo>
                    <a:pt x="881657" y="1359742"/>
                    <a:pt x="776941" y="1425893"/>
                    <a:pt x="856648" y="1386038"/>
                  </a:cubicBezTo>
                  <a:cubicBezTo>
                    <a:pt x="873381" y="1377671"/>
                    <a:pt x="889208" y="1367539"/>
                    <a:pt x="904774" y="1357162"/>
                  </a:cubicBezTo>
                  <a:cubicBezTo>
                    <a:pt x="935747" y="1336513"/>
                    <a:pt x="942030" y="1326248"/>
                    <a:pt x="972151" y="1309036"/>
                  </a:cubicBezTo>
                  <a:cubicBezTo>
                    <a:pt x="984609" y="1301917"/>
                    <a:pt x="998855" y="1297953"/>
                    <a:pt x="1010652" y="1289786"/>
                  </a:cubicBezTo>
                  <a:cubicBezTo>
                    <a:pt x="1026291" y="1278959"/>
                    <a:pt x="1092179" y="1222573"/>
                    <a:pt x="1126155" y="1203158"/>
                  </a:cubicBezTo>
                  <a:cubicBezTo>
                    <a:pt x="1164556" y="1181214"/>
                    <a:pt x="1174301" y="1183894"/>
                    <a:pt x="1212783" y="1155032"/>
                  </a:cubicBezTo>
                  <a:cubicBezTo>
                    <a:pt x="1262803" y="1117517"/>
                    <a:pt x="1219220" y="1131136"/>
                    <a:pt x="1280160" y="1097280"/>
                  </a:cubicBezTo>
                  <a:cubicBezTo>
                    <a:pt x="1295263" y="1088889"/>
                    <a:pt x="1312244" y="1084447"/>
                    <a:pt x="1328286" y="1078030"/>
                  </a:cubicBezTo>
                  <a:cubicBezTo>
                    <a:pt x="1344328" y="1065196"/>
                    <a:pt x="1360951" y="1053057"/>
                    <a:pt x="1376412" y="1039529"/>
                  </a:cubicBezTo>
                  <a:cubicBezTo>
                    <a:pt x="1386656" y="1030565"/>
                    <a:pt x="1394543" y="1019010"/>
                    <a:pt x="1405288" y="1010653"/>
                  </a:cubicBezTo>
                  <a:cubicBezTo>
                    <a:pt x="1423551" y="996449"/>
                    <a:pt x="1444383" y="985834"/>
                    <a:pt x="1463040" y="972152"/>
                  </a:cubicBezTo>
                  <a:cubicBezTo>
                    <a:pt x="1546840" y="910699"/>
                    <a:pt x="1532568" y="912336"/>
                    <a:pt x="1607419" y="866274"/>
                  </a:cubicBezTo>
                  <a:cubicBezTo>
                    <a:pt x="1629449" y="852717"/>
                    <a:pt x="1651971" y="839946"/>
                    <a:pt x="1674795" y="827773"/>
                  </a:cubicBezTo>
                  <a:cubicBezTo>
                    <a:pt x="1700116" y="814268"/>
                    <a:pt x="1727920" y="805190"/>
                    <a:pt x="1751797" y="789272"/>
                  </a:cubicBezTo>
                  <a:cubicBezTo>
                    <a:pt x="1817786" y="745278"/>
                    <a:pt x="1735907" y="799204"/>
                    <a:pt x="1828800" y="741146"/>
                  </a:cubicBezTo>
                  <a:cubicBezTo>
                    <a:pt x="1838610" y="735015"/>
                    <a:pt x="1847042" y="726452"/>
                    <a:pt x="1857675" y="721895"/>
                  </a:cubicBezTo>
                  <a:cubicBezTo>
                    <a:pt x="1869834" y="716684"/>
                    <a:pt x="1883342" y="715478"/>
                    <a:pt x="1896176" y="712270"/>
                  </a:cubicBezTo>
                  <a:cubicBezTo>
                    <a:pt x="1916445" y="700108"/>
                    <a:pt x="2015501" y="641072"/>
                    <a:pt x="2021305" y="635268"/>
                  </a:cubicBezTo>
                  <a:cubicBezTo>
                    <a:pt x="2030930" y="625643"/>
                    <a:pt x="2038006" y="612480"/>
                    <a:pt x="2050181" y="606392"/>
                  </a:cubicBezTo>
                  <a:cubicBezTo>
                    <a:pt x="2064814" y="599076"/>
                    <a:pt x="2082265" y="599975"/>
                    <a:pt x="2098307" y="596767"/>
                  </a:cubicBezTo>
                  <a:cubicBezTo>
                    <a:pt x="2111141" y="587142"/>
                    <a:pt x="2122785" y="575682"/>
                    <a:pt x="2136808" y="567891"/>
                  </a:cubicBezTo>
                  <a:cubicBezTo>
                    <a:pt x="2151911" y="559500"/>
                    <a:pt x="2169145" y="555657"/>
                    <a:pt x="2184934" y="548640"/>
                  </a:cubicBezTo>
                  <a:cubicBezTo>
                    <a:pt x="2198046" y="542813"/>
                    <a:pt x="2210043" y="534541"/>
                    <a:pt x="2223435" y="529390"/>
                  </a:cubicBezTo>
                  <a:cubicBezTo>
                    <a:pt x="2251844" y="518464"/>
                    <a:pt x="2281802" y="511818"/>
                    <a:pt x="2310063" y="500514"/>
                  </a:cubicBezTo>
                  <a:cubicBezTo>
                    <a:pt x="2326105" y="494097"/>
                    <a:pt x="2342400" y="488281"/>
                    <a:pt x="2358189" y="481264"/>
                  </a:cubicBezTo>
                  <a:cubicBezTo>
                    <a:pt x="2371301" y="475436"/>
                    <a:pt x="2382947" y="466136"/>
                    <a:pt x="2396690" y="462013"/>
                  </a:cubicBezTo>
                  <a:cubicBezTo>
                    <a:pt x="2415383" y="456405"/>
                    <a:pt x="2435191" y="455596"/>
                    <a:pt x="2454442" y="452388"/>
                  </a:cubicBezTo>
                  <a:cubicBezTo>
                    <a:pt x="2473692" y="445971"/>
                    <a:pt x="2492757" y="438968"/>
                    <a:pt x="2512193" y="433137"/>
                  </a:cubicBezTo>
                  <a:cubicBezTo>
                    <a:pt x="2524864" y="429336"/>
                    <a:pt x="2538068" y="427458"/>
                    <a:pt x="2550694" y="423512"/>
                  </a:cubicBezTo>
                  <a:cubicBezTo>
                    <a:pt x="2589430" y="411407"/>
                    <a:pt x="2626401" y="392970"/>
                    <a:pt x="2666197" y="385011"/>
                  </a:cubicBezTo>
                  <a:cubicBezTo>
                    <a:pt x="2682239" y="381803"/>
                    <a:pt x="2698540" y="379691"/>
                    <a:pt x="2714324" y="375386"/>
                  </a:cubicBezTo>
                  <a:cubicBezTo>
                    <a:pt x="2803008" y="351199"/>
                    <a:pt x="2740405" y="361547"/>
                    <a:pt x="2810576" y="346510"/>
                  </a:cubicBezTo>
                  <a:cubicBezTo>
                    <a:pt x="2842569" y="339654"/>
                    <a:pt x="2875788" y="337606"/>
                    <a:pt x="2906829" y="327259"/>
                  </a:cubicBezTo>
                  <a:cubicBezTo>
                    <a:pt x="2926080" y="320842"/>
                    <a:pt x="2944565" y="311345"/>
                    <a:pt x="2964581" y="308009"/>
                  </a:cubicBezTo>
                  <a:cubicBezTo>
                    <a:pt x="3002690" y="301658"/>
                    <a:pt x="3041583" y="301592"/>
                    <a:pt x="3080084" y="298384"/>
                  </a:cubicBezTo>
                  <a:cubicBezTo>
                    <a:pt x="3166493" y="281101"/>
                    <a:pt x="3112052" y="291452"/>
                    <a:pt x="3243713" y="269508"/>
                  </a:cubicBezTo>
                  <a:cubicBezTo>
                    <a:pt x="3262964" y="266300"/>
                    <a:pt x="3282016" y="261503"/>
                    <a:pt x="3301465" y="259882"/>
                  </a:cubicBezTo>
                  <a:lnTo>
                    <a:pt x="3416968" y="250257"/>
                  </a:lnTo>
                  <a:cubicBezTo>
                    <a:pt x="3442635" y="243840"/>
                    <a:pt x="3467675" y="233929"/>
                    <a:pt x="3493970" y="231007"/>
                  </a:cubicBezTo>
                  <a:cubicBezTo>
                    <a:pt x="3641268" y="214639"/>
                    <a:pt x="3551584" y="222908"/>
                    <a:pt x="3763477" y="211756"/>
                  </a:cubicBezTo>
                  <a:cubicBezTo>
                    <a:pt x="3818513" y="193411"/>
                    <a:pt x="3837811" y="185339"/>
                    <a:pt x="3898231" y="173255"/>
                  </a:cubicBezTo>
                  <a:cubicBezTo>
                    <a:pt x="3914273" y="170047"/>
                    <a:pt x="3930574" y="167935"/>
                    <a:pt x="3946357" y="163630"/>
                  </a:cubicBezTo>
                  <a:cubicBezTo>
                    <a:pt x="3965934" y="158291"/>
                    <a:pt x="3984858" y="150796"/>
                    <a:pt x="4004109" y="144379"/>
                  </a:cubicBezTo>
                  <a:cubicBezTo>
                    <a:pt x="4013734" y="141171"/>
                    <a:pt x="4023565" y="138522"/>
                    <a:pt x="4032985" y="134754"/>
                  </a:cubicBezTo>
                  <a:cubicBezTo>
                    <a:pt x="4049027" y="128337"/>
                    <a:pt x="4064597" y="120585"/>
                    <a:pt x="4081111" y="115504"/>
                  </a:cubicBezTo>
                  <a:cubicBezTo>
                    <a:pt x="4106398" y="107723"/>
                    <a:pt x="4133013" y="104620"/>
                    <a:pt x="4158113" y="96253"/>
                  </a:cubicBezTo>
                  <a:lnTo>
                    <a:pt x="4215865" y="77002"/>
                  </a:lnTo>
                  <a:lnTo>
                    <a:pt x="4244741" y="67377"/>
                  </a:lnTo>
                  <a:cubicBezTo>
                    <a:pt x="4254366" y="60960"/>
                    <a:pt x="4263269" y="53300"/>
                    <a:pt x="4273616" y="48127"/>
                  </a:cubicBezTo>
                  <a:cubicBezTo>
                    <a:pt x="4282691" y="43589"/>
                    <a:pt x="4294050" y="44129"/>
                    <a:pt x="4302492" y="38501"/>
                  </a:cubicBezTo>
                  <a:cubicBezTo>
                    <a:pt x="4313818" y="30950"/>
                    <a:pt x="4320739" y="18129"/>
                    <a:pt x="4331368" y="9626"/>
                  </a:cubicBezTo>
                  <a:cubicBezTo>
                    <a:pt x="4336970" y="5144"/>
                    <a:pt x="4344202" y="3209"/>
                    <a:pt x="4350619" y="0"/>
                  </a:cubicBez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0" name="Frihandsfigur 19"/>
            <p:cNvSpPr/>
            <p:nvPr/>
          </p:nvSpPr>
          <p:spPr>
            <a:xfrm>
              <a:off x="2475384" y="3101546"/>
              <a:ext cx="3176736" cy="1961033"/>
            </a:xfrm>
            <a:custGeom>
              <a:avLst/>
              <a:gdLst>
                <a:gd name="connsiteX0" fmla="*/ 0 w 4350619"/>
                <a:gd name="connsiteY0" fmla="*/ 1722922 h 1722922"/>
                <a:gd name="connsiteX1" fmla="*/ 48126 w 4350619"/>
                <a:gd name="connsiteY1" fmla="*/ 1684421 h 1722922"/>
                <a:gd name="connsiteX2" fmla="*/ 154004 w 4350619"/>
                <a:gd name="connsiteY2" fmla="*/ 1636295 h 1722922"/>
                <a:gd name="connsiteX3" fmla="*/ 192505 w 4350619"/>
                <a:gd name="connsiteY3" fmla="*/ 1626670 h 1722922"/>
                <a:gd name="connsiteX4" fmla="*/ 259882 w 4350619"/>
                <a:gd name="connsiteY4" fmla="*/ 1617045 h 1722922"/>
                <a:gd name="connsiteX5" fmla="*/ 336884 w 4350619"/>
                <a:gd name="connsiteY5" fmla="*/ 1588169 h 1722922"/>
                <a:gd name="connsiteX6" fmla="*/ 375385 w 4350619"/>
                <a:gd name="connsiteY6" fmla="*/ 1568918 h 1722922"/>
                <a:gd name="connsiteX7" fmla="*/ 423511 w 4350619"/>
                <a:gd name="connsiteY7" fmla="*/ 1549668 h 1722922"/>
                <a:gd name="connsiteX8" fmla="*/ 539014 w 4350619"/>
                <a:gd name="connsiteY8" fmla="*/ 1511167 h 1722922"/>
                <a:gd name="connsiteX9" fmla="*/ 587141 w 4350619"/>
                <a:gd name="connsiteY9" fmla="*/ 1501541 h 1722922"/>
                <a:gd name="connsiteX10" fmla="*/ 635267 w 4350619"/>
                <a:gd name="connsiteY10" fmla="*/ 1482291 h 1722922"/>
                <a:gd name="connsiteX11" fmla="*/ 712269 w 4350619"/>
                <a:gd name="connsiteY11" fmla="*/ 1453415 h 1722922"/>
                <a:gd name="connsiteX12" fmla="*/ 798896 w 4350619"/>
                <a:gd name="connsiteY12" fmla="*/ 1414914 h 1722922"/>
                <a:gd name="connsiteX13" fmla="*/ 856648 w 4350619"/>
                <a:gd name="connsiteY13" fmla="*/ 1386038 h 1722922"/>
                <a:gd name="connsiteX14" fmla="*/ 904774 w 4350619"/>
                <a:gd name="connsiteY14" fmla="*/ 1357162 h 1722922"/>
                <a:gd name="connsiteX15" fmla="*/ 972151 w 4350619"/>
                <a:gd name="connsiteY15" fmla="*/ 1309036 h 1722922"/>
                <a:gd name="connsiteX16" fmla="*/ 1010652 w 4350619"/>
                <a:gd name="connsiteY16" fmla="*/ 1289786 h 1722922"/>
                <a:gd name="connsiteX17" fmla="*/ 1126155 w 4350619"/>
                <a:gd name="connsiteY17" fmla="*/ 1203158 h 1722922"/>
                <a:gd name="connsiteX18" fmla="*/ 1212783 w 4350619"/>
                <a:gd name="connsiteY18" fmla="*/ 1155032 h 1722922"/>
                <a:gd name="connsiteX19" fmla="*/ 1280160 w 4350619"/>
                <a:gd name="connsiteY19" fmla="*/ 1097280 h 1722922"/>
                <a:gd name="connsiteX20" fmla="*/ 1328286 w 4350619"/>
                <a:gd name="connsiteY20" fmla="*/ 1078030 h 1722922"/>
                <a:gd name="connsiteX21" fmla="*/ 1376412 w 4350619"/>
                <a:gd name="connsiteY21" fmla="*/ 1039529 h 1722922"/>
                <a:gd name="connsiteX22" fmla="*/ 1405288 w 4350619"/>
                <a:gd name="connsiteY22" fmla="*/ 1010653 h 1722922"/>
                <a:gd name="connsiteX23" fmla="*/ 1463040 w 4350619"/>
                <a:gd name="connsiteY23" fmla="*/ 972152 h 1722922"/>
                <a:gd name="connsiteX24" fmla="*/ 1607419 w 4350619"/>
                <a:gd name="connsiteY24" fmla="*/ 866274 h 1722922"/>
                <a:gd name="connsiteX25" fmla="*/ 1674795 w 4350619"/>
                <a:gd name="connsiteY25" fmla="*/ 827773 h 1722922"/>
                <a:gd name="connsiteX26" fmla="*/ 1751797 w 4350619"/>
                <a:gd name="connsiteY26" fmla="*/ 789272 h 1722922"/>
                <a:gd name="connsiteX27" fmla="*/ 1828800 w 4350619"/>
                <a:gd name="connsiteY27" fmla="*/ 741146 h 1722922"/>
                <a:gd name="connsiteX28" fmla="*/ 1857675 w 4350619"/>
                <a:gd name="connsiteY28" fmla="*/ 721895 h 1722922"/>
                <a:gd name="connsiteX29" fmla="*/ 1896176 w 4350619"/>
                <a:gd name="connsiteY29" fmla="*/ 712270 h 1722922"/>
                <a:gd name="connsiteX30" fmla="*/ 2021305 w 4350619"/>
                <a:gd name="connsiteY30" fmla="*/ 635268 h 1722922"/>
                <a:gd name="connsiteX31" fmla="*/ 2050181 w 4350619"/>
                <a:gd name="connsiteY31" fmla="*/ 606392 h 1722922"/>
                <a:gd name="connsiteX32" fmla="*/ 2098307 w 4350619"/>
                <a:gd name="connsiteY32" fmla="*/ 596767 h 1722922"/>
                <a:gd name="connsiteX33" fmla="*/ 2136808 w 4350619"/>
                <a:gd name="connsiteY33" fmla="*/ 567891 h 1722922"/>
                <a:gd name="connsiteX34" fmla="*/ 2184934 w 4350619"/>
                <a:gd name="connsiteY34" fmla="*/ 548640 h 1722922"/>
                <a:gd name="connsiteX35" fmla="*/ 2223435 w 4350619"/>
                <a:gd name="connsiteY35" fmla="*/ 529390 h 1722922"/>
                <a:gd name="connsiteX36" fmla="*/ 2310063 w 4350619"/>
                <a:gd name="connsiteY36" fmla="*/ 500514 h 1722922"/>
                <a:gd name="connsiteX37" fmla="*/ 2358189 w 4350619"/>
                <a:gd name="connsiteY37" fmla="*/ 481264 h 1722922"/>
                <a:gd name="connsiteX38" fmla="*/ 2396690 w 4350619"/>
                <a:gd name="connsiteY38" fmla="*/ 462013 h 1722922"/>
                <a:gd name="connsiteX39" fmla="*/ 2454442 w 4350619"/>
                <a:gd name="connsiteY39" fmla="*/ 452388 h 1722922"/>
                <a:gd name="connsiteX40" fmla="*/ 2512193 w 4350619"/>
                <a:gd name="connsiteY40" fmla="*/ 433137 h 1722922"/>
                <a:gd name="connsiteX41" fmla="*/ 2550694 w 4350619"/>
                <a:gd name="connsiteY41" fmla="*/ 423512 h 1722922"/>
                <a:gd name="connsiteX42" fmla="*/ 2666197 w 4350619"/>
                <a:gd name="connsiteY42" fmla="*/ 385011 h 1722922"/>
                <a:gd name="connsiteX43" fmla="*/ 2714324 w 4350619"/>
                <a:gd name="connsiteY43" fmla="*/ 375386 h 1722922"/>
                <a:gd name="connsiteX44" fmla="*/ 2810576 w 4350619"/>
                <a:gd name="connsiteY44" fmla="*/ 346510 h 1722922"/>
                <a:gd name="connsiteX45" fmla="*/ 2906829 w 4350619"/>
                <a:gd name="connsiteY45" fmla="*/ 327259 h 1722922"/>
                <a:gd name="connsiteX46" fmla="*/ 2964581 w 4350619"/>
                <a:gd name="connsiteY46" fmla="*/ 308009 h 1722922"/>
                <a:gd name="connsiteX47" fmla="*/ 3080084 w 4350619"/>
                <a:gd name="connsiteY47" fmla="*/ 298384 h 1722922"/>
                <a:gd name="connsiteX48" fmla="*/ 3243713 w 4350619"/>
                <a:gd name="connsiteY48" fmla="*/ 269508 h 1722922"/>
                <a:gd name="connsiteX49" fmla="*/ 3301465 w 4350619"/>
                <a:gd name="connsiteY49" fmla="*/ 259882 h 1722922"/>
                <a:gd name="connsiteX50" fmla="*/ 3416968 w 4350619"/>
                <a:gd name="connsiteY50" fmla="*/ 250257 h 1722922"/>
                <a:gd name="connsiteX51" fmla="*/ 3493970 w 4350619"/>
                <a:gd name="connsiteY51" fmla="*/ 231007 h 1722922"/>
                <a:gd name="connsiteX52" fmla="*/ 3763477 w 4350619"/>
                <a:gd name="connsiteY52" fmla="*/ 211756 h 1722922"/>
                <a:gd name="connsiteX53" fmla="*/ 3898231 w 4350619"/>
                <a:gd name="connsiteY53" fmla="*/ 173255 h 1722922"/>
                <a:gd name="connsiteX54" fmla="*/ 3946357 w 4350619"/>
                <a:gd name="connsiteY54" fmla="*/ 163630 h 1722922"/>
                <a:gd name="connsiteX55" fmla="*/ 4004109 w 4350619"/>
                <a:gd name="connsiteY55" fmla="*/ 144379 h 1722922"/>
                <a:gd name="connsiteX56" fmla="*/ 4032985 w 4350619"/>
                <a:gd name="connsiteY56" fmla="*/ 134754 h 1722922"/>
                <a:gd name="connsiteX57" fmla="*/ 4081111 w 4350619"/>
                <a:gd name="connsiteY57" fmla="*/ 115504 h 1722922"/>
                <a:gd name="connsiteX58" fmla="*/ 4158113 w 4350619"/>
                <a:gd name="connsiteY58" fmla="*/ 96253 h 1722922"/>
                <a:gd name="connsiteX59" fmla="*/ 4215865 w 4350619"/>
                <a:gd name="connsiteY59" fmla="*/ 77002 h 1722922"/>
                <a:gd name="connsiteX60" fmla="*/ 4244741 w 4350619"/>
                <a:gd name="connsiteY60" fmla="*/ 67377 h 1722922"/>
                <a:gd name="connsiteX61" fmla="*/ 4273616 w 4350619"/>
                <a:gd name="connsiteY61" fmla="*/ 48127 h 1722922"/>
                <a:gd name="connsiteX62" fmla="*/ 4302492 w 4350619"/>
                <a:gd name="connsiteY62" fmla="*/ 38501 h 1722922"/>
                <a:gd name="connsiteX63" fmla="*/ 4331368 w 4350619"/>
                <a:gd name="connsiteY63" fmla="*/ 9626 h 1722922"/>
                <a:gd name="connsiteX64" fmla="*/ 4350619 w 4350619"/>
                <a:gd name="connsiteY64" fmla="*/ 0 h 172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350619" h="1722922">
                  <a:moveTo>
                    <a:pt x="0" y="1722922"/>
                  </a:moveTo>
                  <a:cubicBezTo>
                    <a:pt x="16042" y="1710088"/>
                    <a:pt x="30630" y="1695188"/>
                    <a:pt x="48126" y="1684421"/>
                  </a:cubicBezTo>
                  <a:cubicBezTo>
                    <a:pt x="81159" y="1664093"/>
                    <a:pt x="116658" y="1646965"/>
                    <a:pt x="154004" y="1636295"/>
                  </a:cubicBezTo>
                  <a:cubicBezTo>
                    <a:pt x="166724" y="1632661"/>
                    <a:pt x="179490" y="1629036"/>
                    <a:pt x="192505" y="1626670"/>
                  </a:cubicBezTo>
                  <a:cubicBezTo>
                    <a:pt x="214826" y="1622612"/>
                    <a:pt x="237423" y="1620253"/>
                    <a:pt x="259882" y="1617045"/>
                  </a:cubicBezTo>
                  <a:cubicBezTo>
                    <a:pt x="319189" y="1577505"/>
                    <a:pt x="253626" y="1615922"/>
                    <a:pt x="336884" y="1588169"/>
                  </a:cubicBezTo>
                  <a:cubicBezTo>
                    <a:pt x="350496" y="1583632"/>
                    <a:pt x="362273" y="1574746"/>
                    <a:pt x="375385" y="1568918"/>
                  </a:cubicBezTo>
                  <a:cubicBezTo>
                    <a:pt x="391174" y="1561901"/>
                    <a:pt x="407218" y="1555418"/>
                    <a:pt x="423511" y="1549668"/>
                  </a:cubicBezTo>
                  <a:cubicBezTo>
                    <a:pt x="461781" y="1536161"/>
                    <a:pt x="499219" y="1519127"/>
                    <a:pt x="539014" y="1511167"/>
                  </a:cubicBezTo>
                  <a:cubicBezTo>
                    <a:pt x="555056" y="1507958"/>
                    <a:pt x="571471" y="1506242"/>
                    <a:pt x="587141" y="1501541"/>
                  </a:cubicBezTo>
                  <a:cubicBezTo>
                    <a:pt x="603690" y="1496576"/>
                    <a:pt x="619089" y="1488357"/>
                    <a:pt x="635267" y="1482291"/>
                  </a:cubicBezTo>
                  <a:cubicBezTo>
                    <a:pt x="668592" y="1469794"/>
                    <a:pt x="675059" y="1472020"/>
                    <a:pt x="712269" y="1453415"/>
                  </a:cubicBezTo>
                  <a:cubicBezTo>
                    <a:pt x="795524" y="1411787"/>
                    <a:pt x="725426" y="1433281"/>
                    <a:pt x="798896" y="1414914"/>
                  </a:cubicBezTo>
                  <a:cubicBezTo>
                    <a:pt x="881657" y="1359742"/>
                    <a:pt x="776941" y="1425893"/>
                    <a:pt x="856648" y="1386038"/>
                  </a:cubicBezTo>
                  <a:cubicBezTo>
                    <a:pt x="873381" y="1377671"/>
                    <a:pt x="889208" y="1367539"/>
                    <a:pt x="904774" y="1357162"/>
                  </a:cubicBezTo>
                  <a:cubicBezTo>
                    <a:pt x="935747" y="1336513"/>
                    <a:pt x="942030" y="1326248"/>
                    <a:pt x="972151" y="1309036"/>
                  </a:cubicBezTo>
                  <a:cubicBezTo>
                    <a:pt x="984609" y="1301917"/>
                    <a:pt x="998855" y="1297953"/>
                    <a:pt x="1010652" y="1289786"/>
                  </a:cubicBezTo>
                  <a:cubicBezTo>
                    <a:pt x="1026291" y="1278959"/>
                    <a:pt x="1092179" y="1222573"/>
                    <a:pt x="1126155" y="1203158"/>
                  </a:cubicBezTo>
                  <a:cubicBezTo>
                    <a:pt x="1164556" y="1181214"/>
                    <a:pt x="1174301" y="1183894"/>
                    <a:pt x="1212783" y="1155032"/>
                  </a:cubicBezTo>
                  <a:cubicBezTo>
                    <a:pt x="1262803" y="1117517"/>
                    <a:pt x="1219220" y="1131136"/>
                    <a:pt x="1280160" y="1097280"/>
                  </a:cubicBezTo>
                  <a:cubicBezTo>
                    <a:pt x="1295263" y="1088889"/>
                    <a:pt x="1312244" y="1084447"/>
                    <a:pt x="1328286" y="1078030"/>
                  </a:cubicBezTo>
                  <a:cubicBezTo>
                    <a:pt x="1344328" y="1065196"/>
                    <a:pt x="1360951" y="1053057"/>
                    <a:pt x="1376412" y="1039529"/>
                  </a:cubicBezTo>
                  <a:cubicBezTo>
                    <a:pt x="1386656" y="1030565"/>
                    <a:pt x="1394543" y="1019010"/>
                    <a:pt x="1405288" y="1010653"/>
                  </a:cubicBezTo>
                  <a:cubicBezTo>
                    <a:pt x="1423551" y="996449"/>
                    <a:pt x="1444383" y="985834"/>
                    <a:pt x="1463040" y="972152"/>
                  </a:cubicBezTo>
                  <a:cubicBezTo>
                    <a:pt x="1546840" y="910699"/>
                    <a:pt x="1532568" y="912336"/>
                    <a:pt x="1607419" y="866274"/>
                  </a:cubicBezTo>
                  <a:cubicBezTo>
                    <a:pt x="1629449" y="852717"/>
                    <a:pt x="1651971" y="839946"/>
                    <a:pt x="1674795" y="827773"/>
                  </a:cubicBezTo>
                  <a:cubicBezTo>
                    <a:pt x="1700116" y="814268"/>
                    <a:pt x="1727920" y="805190"/>
                    <a:pt x="1751797" y="789272"/>
                  </a:cubicBezTo>
                  <a:cubicBezTo>
                    <a:pt x="1817786" y="745278"/>
                    <a:pt x="1735907" y="799204"/>
                    <a:pt x="1828800" y="741146"/>
                  </a:cubicBezTo>
                  <a:cubicBezTo>
                    <a:pt x="1838610" y="735015"/>
                    <a:pt x="1847042" y="726452"/>
                    <a:pt x="1857675" y="721895"/>
                  </a:cubicBezTo>
                  <a:cubicBezTo>
                    <a:pt x="1869834" y="716684"/>
                    <a:pt x="1883342" y="715478"/>
                    <a:pt x="1896176" y="712270"/>
                  </a:cubicBezTo>
                  <a:cubicBezTo>
                    <a:pt x="1916445" y="700108"/>
                    <a:pt x="2015501" y="641072"/>
                    <a:pt x="2021305" y="635268"/>
                  </a:cubicBezTo>
                  <a:cubicBezTo>
                    <a:pt x="2030930" y="625643"/>
                    <a:pt x="2038006" y="612480"/>
                    <a:pt x="2050181" y="606392"/>
                  </a:cubicBezTo>
                  <a:cubicBezTo>
                    <a:pt x="2064814" y="599076"/>
                    <a:pt x="2082265" y="599975"/>
                    <a:pt x="2098307" y="596767"/>
                  </a:cubicBezTo>
                  <a:cubicBezTo>
                    <a:pt x="2111141" y="587142"/>
                    <a:pt x="2122785" y="575682"/>
                    <a:pt x="2136808" y="567891"/>
                  </a:cubicBezTo>
                  <a:cubicBezTo>
                    <a:pt x="2151911" y="559500"/>
                    <a:pt x="2169145" y="555657"/>
                    <a:pt x="2184934" y="548640"/>
                  </a:cubicBezTo>
                  <a:cubicBezTo>
                    <a:pt x="2198046" y="542813"/>
                    <a:pt x="2210043" y="534541"/>
                    <a:pt x="2223435" y="529390"/>
                  </a:cubicBezTo>
                  <a:cubicBezTo>
                    <a:pt x="2251844" y="518464"/>
                    <a:pt x="2281802" y="511818"/>
                    <a:pt x="2310063" y="500514"/>
                  </a:cubicBezTo>
                  <a:cubicBezTo>
                    <a:pt x="2326105" y="494097"/>
                    <a:pt x="2342400" y="488281"/>
                    <a:pt x="2358189" y="481264"/>
                  </a:cubicBezTo>
                  <a:cubicBezTo>
                    <a:pt x="2371301" y="475436"/>
                    <a:pt x="2382947" y="466136"/>
                    <a:pt x="2396690" y="462013"/>
                  </a:cubicBezTo>
                  <a:cubicBezTo>
                    <a:pt x="2415383" y="456405"/>
                    <a:pt x="2435191" y="455596"/>
                    <a:pt x="2454442" y="452388"/>
                  </a:cubicBezTo>
                  <a:cubicBezTo>
                    <a:pt x="2473692" y="445971"/>
                    <a:pt x="2492757" y="438968"/>
                    <a:pt x="2512193" y="433137"/>
                  </a:cubicBezTo>
                  <a:cubicBezTo>
                    <a:pt x="2524864" y="429336"/>
                    <a:pt x="2538068" y="427458"/>
                    <a:pt x="2550694" y="423512"/>
                  </a:cubicBezTo>
                  <a:cubicBezTo>
                    <a:pt x="2589430" y="411407"/>
                    <a:pt x="2626401" y="392970"/>
                    <a:pt x="2666197" y="385011"/>
                  </a:cubicBezTo>
                  <a:cubicBezTo>
                    <a:pt x="2682239" y="381803"/>
                    <a:pt x="2698540" y="379691"/>
                    <a:pt x="2714324" y="375386"/>
                  </a:cubicBezTo>
                  <a:cubicBezTo>
                    <a:pt x="2803008" y="351199"/>
                    <a:pt x="2740405" y="361547"/>
                    <a:pt x="2810576" y="346510"/>
                  </a:cubicBezTo>
                  <a:cubicBezTo>
                    <a:pt x="2842569" y="339654"/>
                    <a:pt x="2875788" y="337606"/>
                    <a:pt x="2906829" y="327259"/>
                  </a:cubicBezTo>
                  <a:cubicBezTo>
                    <a:pt x="2926080" y="320842"/>
                    <a:pt x="2944565" y="311345"/>
                    <a:pt x="2964581" y="308009"/>
                  </a:cubicBezTo>
                  <a:cubicBezTo>
                    <a:pt x="3002690" y="301658"/>
                    <a:pt x="3041583" y="301592"/>
                    <a:pt x="3080084" y="298384"/>
                  </a:cubicBezTo>
                  <a:cubicBezTo>
                    <a:pt x="3166493" y="281101"/>
                    <a:pt x="3112052" y="291452"/>
                    <a:pt x="3243713" y="269508"/>
                  </a:cubicBezTo>
                  <a:cubicBezTo>
                    <a:pt x="3262964" y="266300"/>
                    <a:pt x="3282016" y="261503"/>
                    <a:pt x="3301465" y="259882"/>
                  </a:cubicBezTo>
                  <a:lnTo>
                    <a:pt x="3416968" y="250257"/>
                  </a:lnTo>
                  <a:cubicBezTo>
                    <a:pt x="3442635" y="243840"/>
                    <a:pt x="3467675" y="233929"/>
                    <a:pt x="3493970" y="231007"/>
                  </a:cubicBezTo>
                  <a:cubicBezTo>
                    <a:pt x="3641268" y="214639"/>
                    <a:pt x="3551584" y="222908"/>
                    <a:pt x="3763477" y="211756"/>
                  </a:cubicBezTo>
                  <a:cubicBezTo>
                    <a:pt x="3818513" y="193411"/>
                    <a:pt x="3837811" y="185339"/>
                    <a:pt x="3898231" y="173255"/>
                  </a:cubicBezTo>
                  <a:cubicBezTo>
                    <a:pt x="3914273" y="170047"/>
                    <a:pt x="3930574" y="167935"/>
                    <a:pt x="3946357" y="163630"/>
                  </a:cubicBezTo>
                  <a:cubicBezTo>
                    <a:pt x="3965934" y="158291"/>
                    <a:pt x="3984858" y="150796"/>
                    <a:pt x="4004109" y="144379"/>
                  </a:cubicBezTo>
                  <a:cubicBezTo>
                    <a:pt x="4013734" y="141171"/>
                    <a:pt x="4023565" y="138522"/>
                    <a:pt x="4032985" y="134754"/>
                  </a:cubicBezTo>
                  <a:cubicBezTo>
                    <a:pt x="4049027" y="128337"/>
                    <a:pt x="4064597" y="120585"/>
                    <a:pt x="4081111" y="115504"/>
                  </a:cubicBezTo>
                  <a:cubicBezTo>
                    <a:pt x="4106398" y="107723"/>
                    <a:pt x="4133013" y="104620"/>
                    <a:pt x="4158113" y="96253"/>
                  </a:cubicBezTo>
                  <a:lnTo>
                    <a:pt x="4215865" y="77002"/>
                  </a:lnTo>
                  <a:lnTo>
                    <a:pt x="4244741" y="67377"/>
                  </a:lnTo>
                  <a:cubicBezTo>
                    <a:pt x="4254366" y="60960"/>
                    <a:pt x="4263269" y="53300"/>
                    <a:pt x="4273616" y="48127"/>
                  </a:cubicBezTo>
                  <a:cubicBezTo>
                    <a:pt x="4282691" y="43589"/>
                    <a:pt x="4294050" y="44129"/>
                    <a:pt x="4302492" y="38501"/>
                  </a:cubicBezTo>
                  <a:cubicBezTo>
                    <a:pt x="4313818" y="30950"/>
                    <a:pt x="4320739" y="18129"/>
                    <a:pt x="4331368" y="9626"/>
                  </a:cubicBezTo>
                  <a:cubicBezTo>
                    <a:pt x="4336970" y="5144"/>
                    <a:pt x="4344202" y="3209"/>
                    <a:pt x="4350619" y="0"/>
                  </a:cubicBez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Frihandsfigur 20"/>
            <p:cNvSpPr/>
            <p:nvPr/>
          </p:nvSpPr>
          <p:spPr>
            <a:xfrm>
              <a:off x="2627783" y="3101546"/>
              <a:ext cx="3024337" cy="2182893"/>
            </a:xfrm>
            <a:custGeom>
              <a:avLst/>
              <a:gdLst>
                <a:gd name="connsiteX0" fmla="*/ 0 w 4350619"/>
                <a:gd name="connsiteY0" fmla="*/ 1722922 h 1722922"/>
                <a:gd name="connsiteX1" fmla="*/ 48126 w 4350619"/>
                <a:gd name="connsiteY1" fmla="*/ 1684421 h 1722922"/>
                <a:gd name="connsiteX2" fmla="*/ 154004 w 4350619"/>
                <a:gd name="connsiteY2" fmla="*/ 1636295 h 1722922"/>
                <a:gd name="connsiteX3" fmla="*/ 192505 w 4350619"/>
                <a:gd name="connsiteY3" fmla="*/ 1626670 h 1722922"/>
                <a:gd name="connsiteX4" fmla="*/ 259882 w 4350619"/>
                <a:gd name="connsiteY4" fmla="*/ 1617045 h 1722922"/>
                <a:gd name="connsiteX5" fmla="*/ 336884 w 4350619"/>
                <a:gd name="connsiteY5" fmla="*/ 1588169 h 1722922"/>
                <a:gd name="connsiteX6" fmla="*/ 375385 w 4350619"/>
                <a:gd name="connsiteY6" fmla="*/ 1568918 h 1722922"/>
                <a:gd name="connsiteX7" fmla="*/ 423511 w 4350619"/>
                <a:gd name="connsiteY7" fmla="*/ 1549668 h 1722922"/>
                <a:gd name="connsiteX8" fmla="*/ 539014 w 4350619"/>
                <a:gd name="connsiteY8" fmla="*/ 1511167 h 1722922"/>
                <a:gd name="connsiteX9" fmla="*/ 587141 w 4350619"/>
                <a:gd name="connsiteY9" fmla="*/ 1501541 h 1722922"/>
                <a:gd name="connsiteX10" fmla="*/ 635267 w 4350619"/>
                <a:gd name="connsiteY10" fmla="*/ 1482291 h 1722922"/>
                <a:gd name="connsiteX11" fmla="*/ 712269 w 4350619"/>
                <a:gd name="connsiteY11" fmla="*/ 1453415 h 1722922"/>
                <a:gd name="connsiteX12" fmla="*/ 798896 w 4350619"/>
                <a:gd name="connsiteY12" fmla="*/ 1414914 h 1722922"/>
                <a:gd name="connsiteX13" fmla="*/ 856648 w 4350619"/>
                <a:gd name="connsiteY13" fmla="*/ 1386038 h 1722922"/>
                <a:gd name="connsiteX14" fmla="*/ 904774 w 4350619"/>
                <a:gd name="connsiteY14" fmla="*/ 1357162 h 1722922"/>
                <a:gd name="connsiteX15" fmla="*/ 972151 w 4350619"/>
                <a:gd name="connsiteY15" fmla="*/ 1309036 h 1722922"/>
                <a:gd name="connsiteX16" fmla="*/ 1010652 w 4350619"/>
                <a:gd name="connsiteY16" fmla="*/ 1289786 h 1722922"/>
                <a:gd name="connsiteX17" fmla="*/ 1126155 w 4350619"/>
                <a:gd name="connsiteY17" fmla="*/ 1203158 h 1722922"/>
                <a:gd name="connsiteX18" fmla="*/ 1212783 w 4350619"/>
                <a:gd name="connsiteY18" fmla="*/ 1155032 h 1722922"/>
                <a:gd name="connsiteX19" fmla="*/ 1280160 w 4350619"/>
                <a:gd name="connsiteY19" fmla="*/ 1097280 h 1722922"/>
                <a:gd name="connsiteX20" fmla="*/ 1328286 w 4350619"/>
                <a:gd name="connsiteY20" fmla="*/ 1078030 h 1722922"/>
                <a:gd name="connsiteX21" fmla="*/ 1376412 w 4350619"/>
                <a:gd name="connsiteY21" fmla="*/ 1039529 h 1722922"/>
                <a:gd name="connsiteX22" fmla="*/ 1405288 w 4350619"/>
                <a:gd name="connsiteY22" fmla="*/ 1010653 h 1722922"/>
                <a:gd name="connsiteX23" fmla="*/ 1463040 w 4350619"/>
                <a:gd name="connsiteY23" fmla="*/ 972152 h 1722922"/>
                <a:gd name="connsiteX24" fmla="*/ 1607419 w 4350619"/>
                <a:gd name="connsiteY24" fmla="*/ 866274 h 1722922"/>
                <a:gd name="connsiteX25" fmla="*/ 1674795 w 4350619"/>
                <a:gd name="connsiteY25" fmla="*/ 827773 h 1722922"/>
                <a:gd name="connsiteX26" fmla="*/ 1751797 w 4350619"/>
                <a:gd name="connsiteY26" fmla="*/ 789272 h 1722922"/>
                <a:gd name="connsiteX27" fmla="*/ 1828800 w 4350619"/>
                <a:gd name="connsiteY27" fmla="*/ 741146 h 1722922"/>
                <a:gd name="connsiteX28" fmla="*/ 1857675 w 4350619"/>
                <a:gd name="connsiteY28" fmla="*/ 721895 h 1722922"/>
                <a:gd name="connsiteX29" fmla="*/ 1896176 w 4350619"/>
                <a:gd name="connsiteY29" fmla="*/ 712270 h 1722922"/>
                <a:gd name="connsiteX30" fmla="*/ 2021305 w 4350619"/>
                <a:gd name="connsiteY30" fmla="*/ 635268 h 1722922"/>
                <a:gd name="connsiteX31" fmla="*/ 2050181 w 4350619"/>
                <a:gd name="connsiteY31" fmla="*/ 606392 h 1722922"/>
                <a:gd name="connsiteX32" fmla="*/ 2098307 w 4350619"/>
                <a:gd name="connsiteY32" fmla="*/ 596767 h 1722922"/>
                <a:gd name="connsiteX33" fmla="*/ 2136808 w 4350619"/>
                <a:gd name="connsiteY33" fmla="*/ 567891 h 1722922"/>
                <a:gd name="connsiteX34" fmla="*/ 2184934 w 4350619"/>
                <a:gd name="connsiteY34" fmla="*/ 548640 h 1722922"/>
                <a:gd name="connsiteX35" fmla="*/ 2223435 w 4350619"/>
                <a:gd name="connsiteY35" fmla="*/ 529390 h 1722922"/>
                <a:gd name="connsiteX36" fmla="*/ 2310063 w 4350619"/>
                <a:gd name="connsiteY36" fmla="*/ 500514 h 1722922"/>
                <a:gd name="connsiteX37" fmla="*/ 2358189 w 4350619"/>
                <a:gd name="connsiteY37" fmla="*/ 481264 h 1722922"/>
                <a:gd name="connsiteX38" fmla="*/ 2396690 w 4350619"/>
                <a:gd name="connsiteY38" fmla="*/ 462013 h 1722922"/>
                <a:gd name="connsiteX39" fmla="*/ 2454442 w 4350619"/>
                <a:gd name="connsiteY39" fmla="*/ 452388 h 1722922"/>
                <a:gd name="connsiteX40" fmla="*/ 2512193 w 4350619"/>
                <a:gd name="connsiteY40" fmla="*/ 433137 h 1722922"/>
                <a:gd name="connsiteX41" fmla="*/ 2550694 w 4350619"/>
                <a:gd name="connsiteY41" fmla="*/ 423512 h 1722922"/>
                <a:gd name="connsiteX42" fmla="*/ 2666197 w 4350619"/>
                <a:gd name="connsiteY42" fmla="*/ 385011 h 1722922"/>
                <a:gd name="connsiteX43" fmla="*/ 2714324 w 4350619"/>
                <a:gd name="connsiteY43" fmla="*/ 375386 h 1722922"/>
                <a:gd name="connsiteX44" fmla="*/ 2810576 w 4350619"/>
                <a:gd name="connsiteY44" fmla="*/ 346510 h 1722922"/>
                <a:gd name="connsiteX45" fmla="*/ 2906829 w 4350619"/>
                <a:gd name="connsiteY45" fmla="*/ 327259 h 1722922"/>
                <a:gd name="connsiteX46" fmla="*/ 2964581 w 4350619"/>
                <a:gd name="connsiteY46" fmla="*/ 308009 h 1722922"/>
                <a:gd name="connsiteX47" fmla="*/ 3080084 w 4350619"/>
                <a:gd name="connsiteY47" fmla="*/ 298384 h 1722922"/>
                <a:gd name="connsiteX48" fmla="*/ 3243713 w 4350619"/>
                <a:gd name="connsiteY48" fmla="*/ 269508 h 1722922"/>
                <a:gd name="connsiteX49" fmla="*/ 3301465 w 4350619"/>
                <a:gd name="connsiteY49" fmla="*/ 259882 h 1722922"/>
                <a:gd name="connsiteX50" fmla="*/ 3416968 w 4350619"/>
                <a:gd name="connsiteY50" fmla="*/ 250257 h 1722922"/>
                <a:gd name="connsiteX51" fmla="*/ 3493970 w 4350619"/>
                <a:gd name="connsiteY51" fmla="*/ 231007 h 1722922"/>
                <a:gd name="connsiteX52" fmla="*/ 3763477 w 4350619"/>
                <a:gd name="connsiteY52" fmla="*/ 211756 h 1722922"/>
                <a:gd name="connsiteX53" fmla="*/ 3898231 w 4350619"/>
                <a:gd name="connsiteY53" fmla="*/ 173255 h 1722922"/>
                <a:gd name="connsiteX54" fmla="*/ 3946357 w 4350619"/>
                <a:gd name="connsiteY54" fmla="*/ 163630 h 1722922"/>
                <a:gd name="connsiteX55" fmla="*/ 4004109 w 4350619"/>
                <a:gd name="connsiteY55" fmla="*/ 144379 h 1722922"/>
                <a:gd name="connsiteX56" fmla="*/ 4032985 w 4350619"/>
                <a:gd name="connsiteY56" fmla="*/ 134754 h 1722922"/>
                <a:gd name="connsiteX57" fmla="*/ 4081111 w 4350619"/>
                <a:gd name="connsiteY57" fmla="*/ 115504 h 1722922"/>
                <a:gd name="connsiteX58" fmla="*/ 4158113 w 4350619"/>
                <a:gd name="connsiteY58" fmla="*/ 96253 h 1722922"/>
                <a:gd name="connsiteX59" fmla="*/ 4215865 w 4350619"/>
                <a:gd name="connsiteY59" fmla="*/ 77002 h 1722922"/>
                <a:gd name="connsiteX60" fmla="*/ 4244741 w 4350619"/>
                <a:gd name="connsiteY60" fmla="*/ 67377 h 1722922"/>
                <a:gd name="connsiteX61" fmla="*/ 4273616 w 4350619"/>
                <a:gd name="connsiteY61" fmla="*/ 48127 h 1722922"/>
                <a:gd name="connsiteX62" fmla="*/ 4302492 w 4350619"/>
                <a:gd name="connsiteY62" fmla="*/ 38501 h 1722922"/>
                <a:gd name="connsiteX63" fmla="*/ 4331368 w 4350619"/>
                <a:gd name="connsiteY63" fmla="*/ 9626 h 1722922"/>
                <a:gd name="connsiteX64" fmla="*/ 4350619 w 4350619"/>
                <a:gd name="connsiteY64" fmla="*/ 0 h 172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350619" h="1722922">
                  <a:moveTo>
                    <a:pt x="0" y="1722922"/>
                  </a:moveTo>
                  <a:cubicBezTo>
                    <a:pt x="16042" y="1710088"/>
                    <a:pt x="30630" y="1695188"/>
                    <a:pt x="48126" y="1684421"/>
                  </a:cubicBezTo>
                  <a:cubicBezTo>
                    <a:pt x="81159" y="1664093"/>
                    <a:pt x="116658" y="1646965"/>
                    <a:pt x="154004" y="1636295"/>
                  </a:cubicBezTo>
                  <a:cubicBezTo>
                    <a:pt x="166724" y="1632661"/>
                    <a:pt x="179490" y="1629036"/>
                    <a:pt x="192505" y="1626670"/>
                  </a:cubicBezTo>
                  <a:cubicBezTo>
                    <a:pt x="214826" y="1622612"/>
                    <a:pt x="237423" y="1620253"/>
                    <a:pt x="259882" y="1617045"/>
                  </a:cubicBezTo>
                  <a:cubicBezTo>
                    <a:pt x="319189" y="1577505"/>
                    <a:pt x="253626" y="1615922"/>
                    <a:pt x="336884" y="1588169"/>
                  </a:cubicBezTo>
                  <a:cubicBezTo>
                    <a:pt x="350496" y="1583632"/>
                    <a:pt x="362273" y="1574746"/>
                    <a:pt x="375385" y="1568918"/>
                  </a:cubicBezTo>
                  <a:cubicBezTo>
                    <a:pt x="391174" y="1561901"/>
                    <a:pt x="407218" y="1555418"/>
                    <a:pt x="423511" y="1549668"/>
                  </a:cubicBezTo>
                  <a:cubicBezTo>
                    <a:pt x="461781" y="1536161"/>
                    <a:pt x="499219" y="1519127"/>
                    <a:pt x="539014" y="1511167"/>
                  </a:cubicBezTo>
                  <a:cubicBezTo>
                    <a:pt x="555056" y="1507958"/>
                    <a:pt x="571471" y="1506242"/>
                    <a:pt x="587141" y="1501541"/>
                  </a:cubicBezTo>
                  <a:cubicBezTo>
                    <a:pt x="603690" y="1496576"/>
                    <a:pt x="619089" y="1488357"/>
                    <a:pt x="635267" y="1482291"/>
                  </a:cubicBezTo>
                  <a:cubicBezTo>
                    <a:pt x="668592" y="1469794"/>
                    <a:pt x="675059" y="1472020"/>
                    <a:pt x="712269" y="1453415"/>
                  </a:cubicBezTo>
                  <a:cubicBezTo>
                    <a:pt x="795524" y="1411787"/>
                    <a:pt x="725426" y="1433281"/>
                    <a:pt x="798896" y="1414914"/>
                  </a:cubicBezTo>
                  <a:cubicBezTo>
                    <a:pt x="881657" y="1359742"/>
                    <a:pt x="776941" y="1425893"/>
                    <a:pt x="856648" y="1386038"/>
                  </a:cubicBezTo>
                  <a:cubicBezTo>
                    <a:pt x="873381" y="1377671"/>
                    <a:pt x="889208" y="1367539"/>
                    <a:pt x="904774" y="1357162"/>
                  </a:cubicBezTo>
                  <a:cubicBezTo>
                    <a:pt x="935747" y="1336513"/>
                    <a:pt x="942030" y="1326248"/>
                    <a:pt x="972151" y="1309036"/>
                  </a:cubicBezTo>
                  <a:cubicBezTo>
                    <a:pt x="984609" y="1301917"/>
                    <a:pt x="998855" y="1297953"/>
                    <a:pt x="1010652" y="1289786"/>
                  </a:cubicBezTo>
                  <a:cubicBezTo>
                    <a:pt x="1026291" y="1278959"/>
                    <a:pt x="1092179" y="1222573"/>
                    <a:pt x="1126155" y="1203158"/>
                  </a:cubicBezTo>
                  <a:cubicBezTo>
                    <a:pt x="1164556" y="1181214"/>
                    <a:pt x="1174301" y="1183894"/>
                    <a:pt x="1212783" y="1155032"/>
                  </a:cubicBezTo>
                  <a:cubicBezTo>
                    <a:pt x="1262803" y="1117517"/>
                    <a:pt x="1219220" y="1131136"/>
                    <a:pt x="1280160" y="1097280"/>
                  </a:cubicBezTo>
                  <a:cubicBezTo>
                    <a:pt x="1295263" y="1088889"/>
                    <a:pt x="1312244" y="1084447"/>
                    <a:pt x="1328286" y="1078030"/>
                  </a:cubicBezTo>
                  <a:cubicBezTo>
                    <a:pt x="1344328" y="1065196"/>
                    <a:pt x="1360951" y="1053057"/>
                    <a:pt x="1376412" y="1039529"/>
                  </a:cubicBezTo>
                  <a:cubicBezTo>
                    <a:pt x="1386656" y="1030565"/>
                    <a:pt x="1394543" y="1019010"/>
                    <a:pt x="1405288" y="1010653"/>
                  </a:cubicBezTo>
                  <a:cubicBezTo>
                    <a:pt x="1423551" y="996449"/>
                    <a:pt x="1444383" y="985834"/>
                    <a:pt x="1463040" y="972152"/>
                  </a:cubicBezTo>
                  <a:cubicBezTo>
                    <a:pt x="1546840" y="910699"/>
                    <a:pt x="1532568" y="912336"/>
                    <a:pt x="1607419" y="866274"/>
                  </a:cubicBezTo>
                  <a:cubicBezTo>
                    <a:pt x="1629449" y="852717"/>
                    <a:pt x="1651971" y="839946"/>
                    <a:pt x="1674795" y="827773"/>
                  </a:cubicBezTo>
                  <a:cubicBezTo>
                    <a:pt x="1700116" y="814268"/>
                    <a:pt x="1727920" y="805190"/>
                    <a:pt x="1751797" y="789272"/>
                  </a:cubicBezTo>
                  <a:cubicBezTo>
                    <a:pt x="1817786" y="745278"/>
                    <a:pt x="1735907" y="799204"/>
                    <a:pt x="1828800" y="741146"/>
                  </a:cubicBezTo>
                  <a:cubicBezTo>
                    <a:pt x="1838610" y="735015"/>
                    <a:pt x="1847042" y="726452"/>
                    <a:pt x="1857675" y="721895"/>
                  </a:cubicBezTo>
                  <a:cubicBezTo>
                    <a:pt x="1869834" y="716684"/>
                    <a:pt x="1883342" y="715478"/>
                    <a:pt x="1896176" y="712270"/>
                  </a:cubicBezTo>
                  <a:cubicBezTo>
                    <a:pt x="1916445" y="700108"/>
                    <a:pt x="2015501" y="641072"/>
                    <a:pt x="2021305" y="635268"/>
                  </a:cubicBezTo>
                  <a:cubicBezTo>
                    <a:pt x="2030930" y="625643"/>
                    <a:pt x="2038006" y="612480"/>
                    <a:pt x="2050181" y="606392"/>
                  </a:cubicBezTo>
                  <a:cubicBezTo>
                    <a:pt x="2064814" y="599076"/>
                    <a:pt x="2082265" y="599975"/>
                    <a:pt x="2098307" y="596767"/>
                  </a:cubicBezTo>
                  <a:cubicBezTo>
                    <a:pt x="2111141" y="587142"/>
                    <a:pt x="2122785" y="575682"/>
                    <a:pt x="2136808" y="567891"/>
                  </a:cubicBezTo>
                  <a:cubicBezTo>
                    <a:pt x="2151911" y="559500"/>
                    <a:pt x="2169145" y="555657"/>
                    <a:pt x="2184934" y="548640"/>
                  </a:cubicBezTo>
                  <a:cubicBezTo>
                    <a:pt x="2198046" y="542813"/>
                    <a:pt x="2210043" y="534541"/>
                    <a:pt x="2223435" y="529390"/>
                  </a:cubicBezTo>
                  <a:cubicBezTo>
                    <a:pt x="2251844" y="518464"/>
                    <a:pt x="2281802" y="511818"/>
                    <a:pt x="2310063" y="500514"/>
                  </a:cubicBezTo>
                  <a:cubicBezTo>
                    <a:pt x="2326105" y="494097"/>
                    <a:pt x="2342400" y="488281"/>
                    <a:pt x="2358189" y="481264"/>
                  </a:cubicBezTo>
                  <a:cubicBezTo>
                    <a:pt x="2371301" y="475436"/>
                    <a:pt x="2382947" y="466136"/>
                    <a:pt x="2396690" y="462013"/>
                  </a:cubicBezTo>
                  <a:cubicBezTo>
                    <a:pt x="2415383" y="456405"/>
                    <a:pt x="2435191" y="455596"/>
                    <a:pt x="2454442" y="452388"/>
                  </a:cubicBezTo>
                  <a:cubicBezTo>
                    <a:pt x="2473692" y="445971"/>
                    <a:pt x="2492757" y="438968"/>
                    <a:pt x="2512193" y="433137"/>
                  </a:cubicBezTo>
                  <a:cubicBezTo>
                    <a:pt x="2524864" y="429336"/>
                    <a:pt x="2538068" y="427458"/>
                    <a:pt x="2550694" y="423512"/>
                  </a:cubicBezTo>
                  <a:cubicBezTo>
                    <a:pt x="2589430" y="411407"/>
                    <a:pt x="2626401" y="392970"/>
                    <a:pt x="2666197" y="385011"/>
                  </a:cubicBezTo>
                  <a:cubicBezTo>
                    <a:pt x="2682239" y="381803"/>
                    <a:pt x="2698540" y="379691"/>
                    <a:pt x="2714324" y="375386"/>
                  </a:cubicBezTo>
                  <a:cubicBezTo>
                    <a:pt x="2803008" y="351199"/>
                    <a:pt x="2740405" y="361547"/>
                    <a:pt x="2810576" y="346510"/>
                  </a:cubicBezTo>
                  <a:cubicBezTo>
                    <a:pt x="2842569" y="339654"/>
                    <a:pt x="2875788" y="337606"/>
                    <a:pt x="2906829" y="327259"/>
                  </a:cubicBezTo>
                  <a:cubicBezTo>
                    <a:pt x="2926080" y="320842"/>
                    <a:pt x="2944565" y="311345"/>
                    <a:pt x="2964581" y="308009"/>
                  </a:cubicBezTo>
                  <a:cubicBezTo>
                    <a:pt x="3002690" y="301658"/>
                    <a:pt x="3041583" y="301592"/>
                    <a:pt x="3080084" y="298384"/>
                  </a:cubicBezTo>
                  <a:cubicBezTo>
                    <a:pt x="3166493" y="281101"/>
                    <a:pt x="3112052" y="291452"/>
                    <a:pt x="3243713" y="269508"/>
                  </a:cubicBezTo>
                  <a:cubicBezTo>
                    <a:pt x="3262964" y="266300"/>
                    <a:pt x="3282016" y="261503"/>
                    <a:pt x="3301465" y="259882"/>
                  </a:cubicBezTo>
                  <a:lnTo>
                    <a:pt x="3416968" y="250257"/>
                  </a:lnTo>
                  <a:cubicBezTo>
                    <a:pt x="3442635" y="243840"/>
                    <a:pt x="3467675" y="233929"/>
                    <a:pt x="3493970" y="231007"/>
                  </a:cubicBezTo>
                  <a:cubicBezTo>
                    <a:pt x="3641268" y="214639"/>
                    <a:pt x="3551584" y="222908"/>
                    <a:pt x="3763477" y="211756"/>
                  </a:cubicBezTo>
                  <a:cubicBezTo>
                    <a:pt x="3818513" y="193411"/>
                    <a:pt x="3837811" y="185339"/>
                    <a:pt x="3898231" y="173255"/>
                  </a:cubicBezTo>
                  <a:cubicBezTo>
                    <a:pt x="3914273" y="170047"/>
                    <a:pt x="3930574" y="167935"/>
                    <a:pt x="3946357" y="163630"/>
                  </a:cubicBezTo>
                  <a:cubicBezTo>
                    <a:pt x="3965934" y="158291"/>
                    <a:pt x="3984858" y="150796"/>
                    <a:pt x="4004109" y="144379"/>
                  </a:cubicBezTo>
                  <a:cubicBezTo>
                    <a:pt x="4013734" y="141171"/>
                    <a:pt x="4023565" y="138522"/>
                    <a:pt x="4032985" y="134754"/>
                  </a:cubicBezTo>
                  <a:cubicBezTo>
                    <a:pt x="4049027" y="128337"/>
                    <a:pt x="4064597" y="120585"/>
                    <a:pt x="4081111" y="115504"/>
                  </a:cubicBezTo>
                  <a:cubicBezTo>
                    <a:pt x="4106398" y="107723"/>
                    <a:pt x="4133013" y="104620"/>
                    <a:pt x="4158113" y="96253"/>
                  </a:cubicBezTo>
                  <a:lnTo>
                    <a:pt x="4215865" y="77002"/>
                  </a:lnTo>
                  <a:lnTo>
                    <a:pt x="4244741" y="67377"/>
                  </a:lnTo>
                  <a:cubicBezTo>
                    <a:pt x="4254366" y="60960"/>
                    <a:pt x="4263269" y="53300"/>
                    <a:pt x="4273616" y="48127"/>
                  </a:cubicBezTo>
                  <a:cubicBezTo>
                    <a:pt x="4282691" y="43589"/>
                    <a:pt x="4294050" y="44129"/>
                    <a:pt x="4302492" y="38501"/>
                  </a:cubicBezTo>
                  <a:cubicBezTo>
                    <a:pt x="4313818" y="30950"/>
                    <a:pt x="4320739" y="18129"/>
                    <a:pt x="4331368" y="9626"/>
                  </a:cubicBezTo>
                  <a:cubicBezTo>
                    <a:pt x="4336970" y="5144"/>
                    <a:pt x="4344202" y="3209"/>
                    <a:pt x="4350619" y="0"/>
                  </a:cubicBezTo>
                </a:path>
              </a:pathLst>
            </a:custGeom>
            <a:noFill/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dirty="0"/>
            </a:p>
          </p:txBody>
        </p:sp>
        <p:cxnSp>
          <p:nvCxnSpPr>
            <p:cNvPr id="23" name="Rak pil 22"/>
            <p:cNvCxnSpPr/>
            <p:nvPr/>
          </p:nvCxnSpPr>
          <p:spPr>
            <a:xfrm flipV="1">
              <a:off x="5724128" y="3008419"/>
              <a:ext cx="40742" cy="44608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ruta 28"/>
            <p:cNvSpPr txBox="1"/>
            <p:nvPr/>
          </p:nvSpPr>
          <p:spPr>
            <a:xfrm rot="16200000">
              <a:off x="-1406624" y="3604373"/>
              <a:ext cx="403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Jämlikhet och kvalitet i vården</a:t>
              </a: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1106078" y="3317959"/>
              <a:ext cx="1944216" cy="973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Var är vi idag?</a:t>
              </a:r>
            </a:p>
            <a:p>
              <a:r>
                <a:rPr lang="sv-SE" sz="1200" dirty="0"/>
                <a:t>(Medicinsk behandling,</a:t>
              </a:r>
            </a:p>
            <a:p>
              <a:r>
                <a:rPr lang="sv-SE" sz="1200" dirty="0"/>
                <a:t>riktlinjer, vårdplaner, behandlingsvariationer </a:t>
              </a:r>
              <a:r>
                <a:rPr lang="sv-SE" sz="1200" dirty="0" err="1"/>
                <a:t>etc</a:t>
              </a:r>
              <a:r>
                <a:rPr lang="sv-SE" sz="1200" dirty="0"/>
                <a:t>)</a:t>
              </a: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2860379" y="2671628"/>
              <a:ext cx="2016526" cy="389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Vad behöver göras?</a:t>
              </a: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5652120" y="3513782"/>
              <a:ext cx="2016224" cy="68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Hur vet vi att det går åt ”rätt håll”?</a:t>
              </a:r>
            </a:p>
          </p:txBody>
        </p:sp>
        <p:grpSp>
          <p:nvGrpSpPr>
            <p:cNvPr id="26" name="Grupp 25"/>
            <p:cNvGrpSpPr/>
            <p:nvPr/>
          </p:nvGrpSpPr>
          <p:grpSpPr>
            <a:xfrm>
              <a:off x="5945158" y="1706680"/>
              <a:ext cx="1435154" cy="1518714"/>
              <a:chOff x="2048673" y="4821966"/>
              <a:chExt cx="1810845" cy="1952265"/>
            </a:xfrm>
          </p:grpSpPr>
          <p:sp>
            <p:nvSpPr>
              <p:cNvPr id="28" name="6-uddig stjärna 27"/>
              <p:cNvSpPr/>
              <p:nvPr/>
            </p:nvSpPr>
            <p:spPr>
              <a:xfrm>
                <a:off x="2048673" y="4821966"/>
                <a:ext cx="1810845" cy="1952265"/>
              </a:xfrm>
              <a:prstGeom prst="star6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800"/>
              </a:p>
            </p:txBody>
          </p:sp>
          <p:sp>
            <p:nvSpPr>
              <p:cNvPr id="36" name="Rektangel 35"/>
              <p:cNvSpPr/>
              <p:nvPr/>
            </p:nvSpPr>
            <p:spPr>
              <a:xfrm>
                <a:off x="2366756" y="5391311"/>
                <a:ext cx="1348140" cy="813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100" b="1" dirty="0"/>
                  <a:t>Jämlik och likvärdig vård inom Regionen </a:t>
                </a:r>
                <a:endParaRPr lang="sv-SE" sz="1100" dirty="0"/>
              </a:p>
            </p:txBody>
          </p:sp>
        </p:grpSp>
      </p:grpSp>
      <p:sp>
        <p:nvSpPr>
          <p:cNvPr id="3" name="textruta 2"/>
          <p:cNvSpPr txBox="1"/>
          <p:nvPr/>
        </p:nvSpPr>
        <p:spPr>
          <a:xfrm>
            <a:off x="3431704" y="6093297"/>
            <a:ext cx="5700600" cy="646331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sv-SE" dirty="0"/>
              <a:t>Hur kan vi utveckla vården avseende medicinsk behandling</a:t>
            </a:r>
          </a:p>
          <a:p>
            <a:r>
              <a:rPr lang="sv-SE" dirty="0"/>
              <a:t>Mottagare: </a:t>
            </a:r>
            <a:r>
              <a:rPr lang="sv-SE" dirty="0">
                <a:sym typeface="Wingdings" panose="05000000000000000000" pitchFamily="2" charset="2"/>
              </a:rPr>
              <a:t>Respektive landsting/region (via SRVN)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3408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395D139-F4C7-4DB0-9322-FCFBD6FB3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37" t="18104" r="39655" b="25015"/>
          <a:stretch/>
        </p:blipFill>
        <p:spPr>
          <a:xfrm>
            <a:off x="35830" y="83890"/>
            <a:ext cx="9687010" cy="669310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F95034D-788F-4847-A60F-17C26FD620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3910E47-3FDF-4CB3-8D97-D662CED52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01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ADE7EF-D083-458B-81BE-1A1D8EAA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Gå in på: www.menti.com </a:t>
            </a:r>
            <a:br>
              <a:rPr lang="sv-SE" dirty="0"/>
            </a:br>
            <a:r>
              <a:rPr lang="sv-SE" dirty="0" err="1"/>
              <a:t>Menti</a:t>
            </a:r>
            <a:r>
              <a:rPr lang="sv-SE" dirty="0"/>
              <a:t> kod: 40 65 67 9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77CED2B-4103-4904-9B57-07B6B45EE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176" y="1825625"/>
            <a:ext cx="7269648" cy="4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030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6B83A1C-F894-42BB-A148-7961A1549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378482"/>
            <a:ext cx="10515600" cy="1325563"/>
          </a:xfrm>
        </p:spPr>
        <p:txBody>
          <a:bodyPr/>
          <a:lstStyle/>
          <a:p>
            <a:r>
              <a:rPr lang="sv-SE" dirty="0"/>
              <a:t>Tack för uppmärksamheten !</a:t>
            </a:r>
          </a:p>
        </p:txBody>
      </p:sp>
    </p:spTree>
    <p:extLst>
      <p:ext uri="{BB962C8B-B14F-4D97-AF65-F5344CB8AC3E}">
        <p14:creationId xmlns:p14="http://schemas.microsoft.com/office/powerpoint/2010/main" val="1281377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0172" y="2186609"/>
            <a:ext cx="2973511" cy="3166792"/>
          </a:xfrm>
        </p:spPr>
        <p:txBody>
          <a:bodyPr>
            <a:normAutofit fontScale="90000"/>
          </a:bodyPr>
          <a:lstStyle/>
          <a:p>
            <a:br>
              <a:rPr lang="sv-SE" sz="2700" dirty="0"/>
            </a:br>
            <a:br>
              <a:rPr lang="sv-SE" sz="2700" dirty="0"/>
            </a:br>
            <a:br>
              <a:rPr lang="sv-SE" sz="2700" dirty="0"/>
            </a:br>
            <a:br>
              <a:rPr lang="sv-SE" sz="2700" dirty="0"/>
            </a:br>
            <a:r>
              <a:rPr lang="sv-SE" sz="2700" dirty="0"/>
              <a:t>Medicinsk grupp tandvård</a:t>
            </a:r>
            <a:br>
              <a:rPr lang="sv-SE" sz="2700" dirty="0"/>
            </a:br>
            <a:r>
              <a:rPr lang="sv-SE" sz="2700" dirty="0"/>
              <a:t>Gunnel Håkansson</a:t>
            </a:r>
            <a:br>
              <a:rPr lang="sv-SE" sz="2700" dirty="0"/>
            </a:br>
            <a:r>
              <a:rPr lang="sv-SE" sz="2700" dirty="0"/>
              <a:t>Gull-Britt Fogelberg</a:t>
            </a:r>
            <a:br>
              <a:rPr lang="sv-SE" sz="2700" dirty="0"/>
            </a:br>
            <a:r>
              <a:rPr lang="sv-SE" sz="2700" dirty="0"/>
              <a:t>Lina Sjödal</a:t>
            </a:r>
            <a:br>
              <a:rPr lang="sv-SE" sz="2700" dirty="0"/>
            </a:br>
            <a:r>
              <a:rPr lang="sv-SE" sz="2700" dirty="0"/>
              <a:t>Adjungerad:</a:t>
            </a:r>
            <a:br>
              <a:rPr lang="sv-SE" sz="2700" dirty="0"/>
            </a:br>
            <a:r>
              <a:rPr lang="sv-SE" sz="2700" dirty="0"/>
              <a:t>Pia Törndahl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8328" y="1934817"/>
            <a:ext cx="3374215" cy="341858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683" y="4052331"/>
            <a:ext cx="2548451" cy="233172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039458" y="248213"/>
            <a:ext cx="8137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rgbClr val="FF0000"/>
                </a:solidFill>
                <a:latin typeface="Algerian" panose="04020705040A02060702" pitchFamily="82" charset="0"/>
              </a:rPr>
              <a:t>Workshop  2021-03-24</a:t>
            </a:r>
          </a:p>
          <a:p>
            <a:r>
              <a:rPr lang="sv-SE" sz="2400" dirty="0">
                <a:solidFill>
                  <a:srgbClr val="FF0000"/>
                </a:solidFill>
                <a:latin typeface="Algerian" panose="04020705040A02060702" pitchFamily="82" charset="0"/>
              </a:rPr>
              <a:t>NPO och RPO – börjar bli en aktör som räknas i tandvårds Sverige”</a:t>
            </a:r>
            <a:br>
              <a:rPr lang="sv-SE" sz="2400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sv-SE" sz="2400" dirty="0">
                <a:latin typeface="+mj-lt"/>
                <a:cs typeface="Arial" panose="020B0604020202020204" pitchFamily="34" charset="0"/>
              </a:rPr>
              <a:t>Att leda och styra tandvården mot en god tandhälsa och en tandvård på lika villkor</a:t>
            </a:r>
          </a:p>
        </p:txBody>
      </p:sp>
    </p:spTree>
    <p:extLst>
      <p:ext uri="{BB962C8B-B14F-4D97-AF65-F5344CB8AC3E}">
        <p14:creationId xmlns:p14="http://schemas.microsoft.com/office/powerpoint/2010/main" val="29619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E770290E-2A22-984A-AC56-8814B06CDE8F}"/>
              </a:ext>
            </a:extLst>
          </p:cNvPr>
          <p:cNvSpPr txBox="1"/>
          <p:nvPr/>
        </p:nvSpPr>
        <p:spPr>
          <a:xfrm>
            <a:off x="3417174" y="274290"/>
            <a:ext cx="641470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3200" b="1" dirty="0">
              <a:solidFill>
                <a:srgbClr val="0070C0"/>
              </a:solidFill>
            </a:endParaRPr>
          </a:p>
          <a:p>
            <a:endParaRPr lang="sv-SE" sz="3200" b="1" dirty="0">
              <a:solidFill>
                <a:srgbClr val="0070C0"/>
              </a:solidFill>
            </a:endParaRPr>
          </a:p>
          <a:p>
            <a:r>
              <a:rPr lang="sv-SE" sz="3200" b="1" dirty="0">
                <a:solidFill>
                  <a:srgbClr val="0070C0"/>
                </a:solidFill>
              </a:rPr>
              <a:t>ETT AXPLOCK PÅ 10 MINUTER 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 NPO- tandvård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 RPO –tandvård</a:t>
            </a:r>
          </a:p>
          <a:p>
            <a:pPr>
              <a:lnSpc>
                <a:spcPct val="150000"/>
              </a:lnSpc>
            </a:pPr>
            <a:r>
              <a:rPr lang="sv-SE" sz="2400" dirty="0"/>
              <a:t>Medicinsk grupp tandvård (LPO-tandvård) </a:t>
            </a:r>
          </a:p>
          <a:p>
            <a:endParaRPr lang="sv-SE" sz="2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BA18555-F452-6C44-8A73-4511719E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56139" y="2964043"/>
            <a:ext cx="4621068" cy="1145360"/>
          </a:xfrm>
          <a:prstGeom prst="rect">
            <a:avLst/>
          </a:prstGeom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086594A-3BCE-B54C-A7E6-CBC169F7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80C8-4B6D-744C-A23D-B34CE65590DF}" type="slidenum">
              <a:rPr lang="sv-SE" smtClean="0"/>
              <a:t>52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83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BB33989-EF0E-9347-B1E8-D35F4BB12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12"/>
          <a:stretch/>
        </p:blipFill>
        <p:spPr>
          <a:xfrm>
            <a:off x="3397077" y="136525"/>
            <a:ext cx="5397847" cy="6857999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C2FD49E7-0B7A-DA46-8B1A-2F1E6B70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80C8-4B6D-744C-A23D-B34CE65590DF}" type="slidenum">
              <a:rPr lang="sv-SE" smtClean="0"/>
              <a:t>53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70009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D30A933C-E8E1-904D-939C-C6C4BCF2BE50}"/>
              </a:ext>
            </a:extLst>
          </p:cNvPr>
          <p:cNvSpPr/>
          <p:nvPr/>
        </p:nvSpPr>
        <p:spPr>
          <a:xfrm>
            <a:off x="2896582" y="1037443"/>
            <a:ext cx="63988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0070C0"/>
                </a:solidFill>
              </a:rPr>
              <a:t>FOKUS PÅ:</a:t>
            </a:r>
          </a:p>
          <a:p>
            <a:r>
              <a:rPr lang="sv-SE" sz="2000" b="1" dirty="0">
                <a:solidFill>
                  <a:srgbClr val="0070C0"/>
                </a:solidFill>
              </a:rPr>
              <a:t>Leda implementeringen – vilka beteenden ökar möjligheten  att lyckas? </a:t>
            </a:r>
          </a:p>
          <a:p>
            <a:r>
              <a:rPr lang="sv-SE" sz="2000" b="1" dirty="0">
                <a:solidFill>
                  <a:srgbClr val="0070C0"/>
                </a:solidFill>
              </a:rPr>
              <a:t>Identifiera kunskapsluckor, samla ihop den kunskap som finns och sprida den.</a:t>
            </a:r>
            <a:endParaRPr lang="sv-SE" sz="2000" dirty="0">
              <a:solidFill>
                <a:srgbClr val="0070C0"/>
              </a:solidFill>
            </a:endParaRPr>
          </a:p>
        </p:txBody>
      </p:sp>
      <p:pic>
        <p:nvPicPr>
          <p:cNvPr id="4" name="Bildobjekt 3" descr="En bild som visar utomhus, himmel, stängsel, spår&#10;&#10;Beskrivning genererad med mycket hög exakthet">
            <a:extLst>
              <a:ext uri="{FF2B5EF4-FFF2-40B4-BE49-F238E27FC236}">
                <a16:creationId xmlns:a16="http://schemas.microsoft.com/office/drawing/2014/main" id="{2BA02B62-BB7E-7A45-9391-813B262F3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81" y="2716696"/>
            <a:ext cx="5535637" cy="3273287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201125</a:t>
            </a:r>
          </a:p>
        </p:txBody>
      </p:sp>
    </p:spTree>
    <p:extLst>
      <p:ext uri="{BB962C8B-B14F-4D97-AF65-F5344CB8AC3E}">
        <p14:creationId xmlns:p14="http://schemas.microsoft.com/office/powerpoint/2010/main" val="22801574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23D7AF-76AD-4B6D-BBB7-7A09539E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sz="2700" dirty="0"/>
            </a:br>
            <a:br>
              <a:rPr lang="sv-SE" sz="2700" dirty="0"/>
            </a:br>
            <a:r>
              <a:rPr lang="sv-SE" sz="2700" dirty="0"/>
              <a:t>Kunskapsunderlag gällande aerosolgenererande procedurer i tandvården 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4F8022-9F1E-4640-B598-36A625E76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258958"/>
            <a:ext cx="7886700" cy="491800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dirty="0"/>
              <a:t>Riktlinjer och rekommendationer för smittskydd i hälso- och sjukvård saknade anpassning till tandvårdsverksamhet.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 En systematisk genomlysning av det vetenskapliga kunskapsläget gjordes av HTA-O, Malmö Universitet.  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/>
              <a:t>Samverkan med Socialstyrelsen </a:t>
            </a:r>
          </a:p>
          <a:p>
            <a:r>
              <a:rPr lang="sv-SE" dirty="0"/>
              <a:t>Samverkan med Arbetsmiljöverket eftersom kunskapsunderlaget tangerade frågor om arbetsmiljön</a:t>
            </a:r>
          </a:p>
          <a:p>
            <a:r>
              <a:rPr lang="sv-SE" dirty="0"/>
              <a:t>Publicerad på SKRs webbsida för kunskapsstyrning</a:t>
            </a:r>
            <a:endParaRPr lang="sv-SE" dirty="0">
              <a:solidFill>
                <a:srgbClr val="FF0000"/>
              </a:solidFill>
            </a:endParaRPr>
          </a:p>
          <a:p>
            <a:r>
              <a:rPr lang="sv-SE" dirty="0"/>
              <a:t>Implementering via RPO ut i folktandvården och privattandvården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72931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462CCA-8D00-47C6-BCD4-4438475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NAG karies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31AC69-E029-447C-9E22-843186AB1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Sjukdomsbehandling och sjukdomsförebyggande behandling vid kariessjukdom</a:t>
            </a:r>
          </a:p>
          <a:p>
            <a:r>
              <a:rPr lang="sv-SE" dirty="0"/>
              <a:t>NAG - Modell för behandling av kariessjukdomen på individnivå.</a:t>
            </a:r>
          </a:p>
          <a:p>
            <a:r>
              <a:rPr lang="sv-SE" dirty="0"/>
              <a:t>Remiss ut i tandvården</a:t>
            </a:r>
          </a:p>
          <a:p>
            <a:r>
              <a:rPr lang="sv-SE" dirty="0"/>
              <a:t>Samverkan med Socialstyrelsen och revideringen av de Nationella riktlinjerna</a:t>
            </a:r>
          </a:p>
          <a:p>
            <a:r>
              <a:rPr lang="sv-SE" dirty="0"/>
              <a:t>Personcentrerat vårdförlopp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69468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7844" y="260630"/>
            <a:ext cx="8100859" cy="1722109"/>
          </a:xfrm>
        </p:spPr>
        <p:txBody>
          <a:bodyPr>
            <a:normAutofit/>
          </a:bodyPr>
          <a:lstStyle/>
          <a:p>
            <a:pPr lvl="0"/>
            <a:r>
              <a:rPr lang="sv-SE" sz="2800" dirty="0"/>
              <a:t>Socialstyrelsens mest omfattande nationella riktlinjer.                                                         Remissversionen publiceras september 2021</a:t>
            </a:r>
            <a:br>
              <a:rPr lang="sv-SE" sz="2800" dirty="0"/>
            </a:br>
            <a:r>
              <a:rPr lang="sv-SE" sz="2800" dirty="0"/>
              <a:t>Sjukvårdsregionala seminarier 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2722954" y="1982738"/>
            <a:ext cx="7144108" cy="4020768"/>
            <a:chOff x="803844" y="1971669"/>
            <a:chExt cx="7144108" cy="4020768"/>
          </a:xfrm>
        </p:grpSpPr>
        <p:grpSp>
          <p:nvGrpSpPr>
            <p:cNvPr id="4" name="Grupp 3"/>
            <p:cNvGrpSpPr/>
            <p:nvPr/>
          </p:nvGrpSpPr>
          <p:grpSpPr>
            <a:xfrm>
              <a:off x="803844" y="4503597"/>
              <a:ext cx="2876673" cy="1460905"/>
              <a:chOff x="-107763" y="4488376"/>
              <a:chExt cx="1784668" cy="1784668"/>
            </a:xfrm>
          </p:grpSpPr>
          <p:sp>
            <p:nvSpPr>
              <p:cNvPr id="5" name="Ellips 4"/>
              <p:cNvSpPr/>
              <p:nvPr/>
            </p:nvSpPr>
            <p:spPr>
              <a:xfrm>
                <a:off x="-107763" y="4488376"/>
                <a:ext cx="1784668" cy="178466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Ellips 4"/>
              <p:cNvSpPr txBox="1"/>
              <p:nvPr/>
            </p:nvSpPr>
            <p:spPr>
              <a:xfrm>
                <a:off x="153596" y="4804895"/>
                <a:ext cx="1261950" cy="12619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v-SE" sz="1300" b="1" dirty="0"/>
                  <a:t>Nya områden och grupper, med tydligare fokus på styrning och ledning</a:t>
                </a:r>
              </a:p>
            </p:txBody>
          </p:sp>
        </p:grpSp>
        <p:grpSp>
          <p:nvGrpSpPr>
            <p:cNvPr id="7" name="Grupp 6"/>
            <p:cNvGrpSpPr/>
            <p:nvPr/>
          </p:nvGrpSpPr>
          <p:grpSpPr>
            <a:xfrm>
              <a:off x="5079429" y="4531533"/>
              <a:ext cx="2868523" cy="1460904"/>
              <a:chOff x="2962815" y="4522504"/>
              <a:chExt cx="1784668" cy="1784668"/>
            </a:xfrm>
          </p:grpSpPr>
          <p:sp>
            <p:nvSpPr>
              <p:cNvPr id="8" name="Ellips 7"/>
              <p:cNvSpPr/>
              <p:nvPr/>
            </p:nvSpPr>
            <p:spPr>
              <a:xfrm>
                <a:off x="2962815" y="4522504"/>
                <a:ext cx="1784668" cy="178466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5231125"/>
                  <a:satOff val="-42673"/>
                  <a:lumOff val="15980"/>
                  <a:alphaOff val="0"/>
                </a:schemeClr>
              </a:fillRef>
              <a:effectRef idx="0">
                <a:schemeClr val="accent4">
                  <a:hueOff val="-5231125"/>
                  <a:satOff val="-42673"/>
                  <a:lumOff val="1598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Ellips 4"/>
              <p:cNvSpPr txBox="1"/>
              <p:nvPr/>
            </p:nvSpPr>
            <p:spPr>
              <a:xfrm>
                <a:off x="3234051" y="4856920"/>
                <a:ext cx="1261950" cy="12619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v-SE" sz="1300" b="1" dirty="0"/>
                  <a:t>Nationella riktlinjer för vuxentandvård (2011), uppdateras vid behov</a:t>
                </a:r>
              </a:p>
            </p:txBody>
          </p:sp>
        </p:grpSp>
        <p:grpSp>
          <p:nvGrpSpPr>
            <p:cNvPr id="10" name="Grupp 9"/>
            <p:cNvGrpSpPr/>
            <p:nvPr/>
          </p:nvGrpSpPr>
          <p:grpSpPr>
            <a:xfrm>
              <a:off x="1352381" y="1971669"/>
              <a:ext cx="5951528" cy="2126846"/>
              <a:chOff x="5699390" y="-804285"/>
              <a:chExt cx="2595022" cy="2126846"/>
            </a:xfrm>
          </p:grpSpPr>
          <p:sp>
            <p:nvSpPr>
              <p:cNvPr id="11" name="Ellips 10"/>
              <p:cNvSpPr/>
              <p:nvPr/>
            </p:nvSpPr>
            <p:spPr>
              <a:xfrm>
                <a:off x="5699390" y="-804285"/>
                <a:ext cx="2595022" cy="212684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-10462249"/>
                  <a:satOff val="-85345"/>
                  <a:lumOff val="31961"/>
                  <a:alphaOff val="0"/>
                </a:schemeClr>
              </a:fillRef>
              <a:effectRef idx="0">
                <a:schemeClr val="accent4">
                  <a:hueOff val="-10462249"/>
                  <a:satOff val="-85345"/>
                  <a:lumOff val="3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Ellips 4"/>
              <p:cNvSpPr txBox="1"/>
              <p:nvPr/>
            </p:nvSpPr>
            <p:spPr>
              <a:xfrm>
                <a:off x="6164909" y="-353997"/>
                <a:ext cx="1655867" cy="12619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sv-SE" sz="2400" b="1" dirty="0"/>
                  <a:t>Nya nationella riktlinjer för tandvård</a:t>
                </a:r>
              </a:p>
            </p:txBody>
          </p:sp>
        </p:grpSp>
        <p:sp>
          <p:nvSpPr>
            <p:cNvPr id="15" name="Högerpil 14"/>
            <p:cNvSpPr/>
            <p:nvPr/>
          </p:nvSpPr>
          <p:spPr>
            <a:xfrm rot="18073830">
              <a:off x="3114701" y="4126286"/>
              <a:ext cx="522216" cy="544146"/>
            </a:xfrm>
            <a:prstGeom prst="rightArrow">
              <a:avLst/>
            </a:prstGeom>
            <a:solidFill>
              <a:srgbClr val="DAD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900" dirty="0">
                <a:solidFill>
                  <a:schemeClr val="tx1"/>
                </a:solidFill>
              </a:endParaRPr>
            </a:p>
          </p:txBody>
        </p:sp>
        <p:sp>
          <p:nvSpPr>
            <p:cNvPr id="17" name="Högerpil 16"/>
            <p:cNvSpPr/>
            <p:nvPr/>
          </p:nvSpPr>
          <p:spPr>
            <a:xfrm rot="14253702">
              <a:off x="5188265" y="4154388"/>
              <a:ext cx="553269" cy="487944"/>
            </a:xfrm>
            <a:prstGeom prst="rightArrow">
              <a:avLst/>
            </a:prstGeom>
            <a:solidFill>
              <a:srgbClr val="DAD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9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201125</a:t>
            </a:r>
          </a:p>
        </p:txBody>
      </p:sp>
      <p:grpSp>
        <p:nvGrpSpPr>
          <p:cNvPr id="21" name="Grupp 20"/>
          <p:cNvGrpSpPr/>
          <p:nvPr/>
        </p:nvGrpSpPr>
        <p:grpSpPr>
          <a:xfrm rot="21051616">
            <a:off x="3563112" y="2854224"/>
            <a:ext cx="944902" cy="1364032"/>
            <a:chOff x="6611509" y="1828597"/>
            <a:chExt cx="944902" cy="1364032"/>
          </a:xfrm>
        </p:grpSpPr>
        <p:pic>
          <p:nvPicPr>
            <p:cNvPr id="14" name="Bildobjekt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2861" y="1828597"/>
              <a:ext cx="943550" cy="1362394"/>
            </a:xfrm>
            <a:prstGeom prst="rect">
              <a:avLst/>
            </a:prstGeom>
          </p:spPr>
        </p:pic>
        <p:pic>
          <p:nvPicPr>
            <p:cNvPr id="18" name="Platshållare för bild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3" t="28778" b="28778"/>
            <a:stretch/>
          </p:blipFill>
          <p:spPr>
            <a:xfrm>
              <a:off x="6611509" y="2793284"/>
              <a:ext cx="944901" cy="399345"/>
            </a:xfrm>
            <a:prstGeom prst="rect">
              <a:avLst/>
            </a:prstGeom>
          </p:spPr>
        </p:pic>
        <p:sp>
          <p:nvSpPr>
            <p:cNvPr id="19" name="textruta 18"/>
            <p:cNvSpPr txBox="1"/>
            <p:nvPr/>
          </p:nvSpPr>
          <p:spPr>
            <a:xfrm>
              <a:off x="7243638" y="2588146"/>
              <a:ext cx="312773" cy="153888"/>
            </a:xfrm>
            <a:prstGeom prst="rect">
              <a:avLst/>
            </a:prstGeom>
            <a:solidFill>
              <a:srgbClr val="E68900"/>
            </a:solidFill>
          </p:spPr>
          <p:txBody>
            <a:bodyPr wrap="square" rtlCol="0">
              <a:spAutoFit/>
            </a:bodyPr>
            <a:lstStyle/>
            <a:p>
              <a:r>
                <a:rPr lang="sv-SE" sz="400" dirty="0">
                  <a:solidFill>
                    <a:srgbClr val="FFFFFF"/>
                  </a:solidFill>
                </a:rPr>
                <a:t>2021</a:t>
              </a: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6631389" y="2162751"/>
              <a:ext cx="695738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sv-SE" sz="400" dirty="0"/>
                <a:t>Nationella riktlinjer för tandvård</a:t>
              </a:r>
            </a:p>
          </p:txBody>
        </p:sp>
      </p:grpSp>
      <p:pic>
        <p:nvPicPr>
          <p:cNvPr id="22" name="Bildobjekt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61054">
            <a:off x="9392876" y="5159575"/>
            <a:ext cx="1066139" cy="150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764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2F9DDA-EDA8-43B4-9FF4-5AFEB205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51792"/>
            <a:ext cx="7886700" cy="1438898"/>
          </a:xfrm>
        </p:spPr>
        <p:txBody>
          <a:bodyPr>
            <a:normAutofit fontScale="90000"/>
          </a:bodyPr>
          <a:lstStyle/>
          <a:p>
            <a:br>
              <a:rPr lang="sv-SE" sz="3600" dirty="0"/>
            </a:br>
            <a:r>
              <a:rPr lang="sv-SE" sz="3600" dirty="0"/>
              <a:t>Pilottest av NSG Patientsäkerhets </a:t>
            </a:r>
            <a:r>
              <a:rPr lang="sv-SE" sz="3600" i="1" dirty="0"/>
              <a:t>Verktyg för nulägesanalys av patientsäkerhet</a:t>
            </a:r>
            <a:br>
              <a:rPr lang="sv-SE" dirty="0"/>
            </a:b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FA95CE9B-103F-48F6-92B1-D5956BB3D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6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178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B59235-651D-4DD4-BCD1-6A069D64E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NAG patientsäkerhet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91F2A7-A250-4791-BFFF-7BD32737A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Arbetsgruppen ska stödja offentlig och privat tandvård i deras patientsäkerhetsarbete.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Nominering: en per sjukvårdsregion samt representanter för privattandvården</a:t>
            </a:r>
          </a:p>
          <a:p>
            <a:endParaRPr lang="sv-SE" dirty="0"/>
          </a:p>
          <a:p>
            <a:r>
              <a:rPr lang="sv-SE" dirty="0"/>
              <a:t>Kännedom om vilken kunskap som behövs för patientsäkerhetsarbete. Själva kunna identifiera nuläge och behov med hjälp av verktyget.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091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DB768-25EE-4B0F-8DD1-FE6F234A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Film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F5064B5-DF53-4BA8-8409-788280AF9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003" y="1027910"/>
            <a:ext cx="3174603" cy="3060317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809626E-3F39-43E4-B8DD-55157887301E}"/>
              </a:ext>
            </a:extLst>
          </p:cNvPr>
          <p:cNvSpPr txBox="1"/>
          <p:nvPr/>
        </p:nvSpPr>
        <p:spPr>
          <a:xfrm>
            <a:off x="588935" y="4518898"/>
            <a:ext cx="7186583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>
                <a:hlinkClick r:id="rId3"/>
              </a:rPr>
              <a:t>Om kunskapsstyrning - Kunskapsstyrning (kunskapsstyrningvard.se)</a:t>
            </a:r>
            <a:endParaRPr lang="sv-SE" dirty="0"/>
          </a:p>
          <a:p>
            <a:endParaRPr lang="sv-SE" sz="2000" dirty="0"/>
          </a:p>
          <a:p>
            <a:endParaRPr lang="sv-SE" dirty="0"/>
          </a:p>
          <a:p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70741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524000" y="857251"/>
            <a:ext cx="9144000" cy="37229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algn="l"/>
            <a:r>
              <a:rPr lang="sv-SE" sz="3600" dirty="0">
                <a:solidFill>
                  <a:schemeClr val="bg1"/>
                </a:solidFill>
              </a:rPr>
              <a:t>RPO Tandvård</a:t>
            </a:r>
            <a:br>
              <a:rPr lang="sv-SE" sz="2400" dirty="0">
                <a:solidFill>
                  <a:schemeClr val="bg1"/>
                </a:solidFill>
              </a:rPr>
            </a:br>
            <a:br>
              <a:rPr lang="sv-SE" sz="2400" dirty="0">
                <a:solidFill>
                  <a:schemeClr val="bg1"/>
                </a:solidFill>
              </a:rPr>
            </a:br>
            <a:r>
              <a:rPr lang="sv-SE" sz="2400" dirty="0">
                <a:solidFill>
                  <a:schemeClr val="bg1"/>
                </a:solidFill>
              </a:rPr>
              <a:t>Översikt handlingsplan 2021</a:t>
            </a:r>
          </a:p>
        </p:txBody>
      </p:sp>
    </p:spTree>
    <p:extLst>
      <p:ext uri="{BB962C8B-B14F-4D97-AF65-F5344CB8AC3E}">
        <p14:creationId xmlns:p14="http://schemas.microsoft.com/office/powerpoint/2010/main" val="24369969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ell 17"/>
          <p:cNvGraphicFramePr>
            <a:graphicFrameLocks noGrp="1"/>
          </p:cNvGraphicFramePr>
          <p:nvPr>
            <p:extLst/>
          </p:nvPr>
        </p:nvGraphicFramePr>
        <p:xfrm>
          <a:off x="1458687" y="857251"/>
          <a:ext cx="8604315" cy="9408764"/>
        </p:xfrm>
        <a:graphic>
          <a:graphicData uri="http://schemas.openxmlformats.org/drawingml/2006/table">
            <a:tbl>
              <a:tblPr firstRow="1" bandRow="1"/>
              <a:tblGrid>
                <a:gridCol w="1851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2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r>
                        <a:rPr lang="sv-SE" sz="1000" dirty="0">
                          <a:latin typeface="+mj-lt"/>
                        </a:rPr>
                        <a:t>Förbättringsområde/patientlöfte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001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r>
                        <a:rPr lang="sv-SE" sz="1000" dirty="0">
                          <a:latin typeface="+mj-lt"/>
                        </a:rPr>
                        <a:t>Aktiviteter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001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r>
                        <a:rPr lang="sv-SE" sz="1000" dirty="0">
                          <a:latin typeface="+mj-lt"/>
                        </a:rPr>
                        <a:t>Status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00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1" kern="1200" dirty="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F</a:t>
                      </a:r>
                      <a:r>
                        <a:rPr lang="sv-SE" sz="1400" b="1" kern="1200" dirty="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rPr>
                        <a:t>örbereda mottagande av nya nationella riktlinjer för vuxna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dirty="0">
                          <a:latin typeface="+mj-lt"/>
                        </a:rPr>
                        <a:t>Arbeta med implementeringsplan</a:t>
                      </a:r>
                      <a:r>
                        <a:rPr lang="sv-SE" sz="1500" baseline="0" dirty="0">
                          <a:latin typeface="+mj-lt"/>
                        </a:rPr>
                        <a:t> för RPO Södra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aseline="0" dirty="0">
                          <a:latin typeface="+mj-lt"/>
                        </a:rPr>
                        <a:t>(Arrangera regionala seminarier, kommunikationsplan, nyckelpersoner, samarbeten LPO)</a:t>
                      </a:r>
                      <a:endParaRPr lang="sv-SE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Bryant Regular"/>
                          <a:cs typeface="Bryant Regular"/>
                        </a:defRPr>
                      </a:lvl9pPr>
                    </a:lstStyle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sv-SE" sz="1500" b="1" dirty="0">
                          <a:latin typeface="+mj-lt"/>
                        </a:rPr>
                        <a:t>Kommunicera budskap från NAG Covid-19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500" dirty="0">
                          <a:latin typeface="+mj-lt"/>
                        </a:rPr>
                        <a:t>Kvartalsvis</a:t>
                      </a:r>
                      <a:r>
                        <a:rPr lang="sv-SE" sz="1500" baseline="0" dirty="0">
                          <a:latin typeface="+mj-lt"/>
                        </a:rPr>
                        <a:t> kommunikation från RPO till LPO för implementering i resp. verksamhet</a:t>
                      </a:r>
                      <a:endParaRPr lang="sv-SE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640">
                <a:tc>
                  <a:txBody>
                    <a:bodyPr/>
                    <a:lstStyle/>
                    <a:p>
                      <a:r>
                        <a:rPr lang="sv-SE" sz="1500" b="1" dirty="0">
                          <a:latin typeface="+mj-lt"/>
                        </a:rPr>
                        <a:t>Bevaka och förbereda mottagandet av Personcentrerat</a:t>
                      </a:r>
                      <a:r>
                        <a:rPr lang="sv-SE" sz="1500" b="1" baseline="0" dirty="0">
                          <a:latin typeface="+mj-lt"/>
                        </a:rPr>
                        <a:t> och sammanhållet vårdförlopp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Följa</a:t>
                      </a:r>
                      <a:r>
                        <a:rPr lang="sv-SE" sz="15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och bistå NPO Tandvård när nya nationella arbetsgrupper tillsätts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Följa och bistå arbetet inom NAG dentala implantat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5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5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v-SE" sz="15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500" dirty="0">
                          <a:latin typeface="+mj-lt"/>
                        </a:rPr>
                        <a:t>Följer arbetet aktivt. Utser sakkunnig.</a:t>
                      </a:r>
                    </a:p>
                    <a:p>
                      <a:endParaRPr lang="sv-SE" sz="1500" dirty="0">
                        <a:latin typeface="+mj-lt"/>
                      </a:endParaRPr>
                    </a:p>
                    <a:p>
                      <a:endParaRPr lang="sv-SE" sz="1500" dirty="0">
                        <a:latin typeface="+mj-lt"/>
                      </a:endParaRPr>
                    </a:p>
                    <a:p>
                      <a:endParaRPr lang="sv-SE" sz="1500" dirty="0">
                        <a:latin typeface="+mj-lt"/>
                      </a:endParaRPr>
                    </a:p>
                    <a:p>
                      <a:endParaRPr lang="sv-SE" sz="1500" dirty="0">
                        <a:latin typeface="+mj-lt"/>
                      </a:endParaRPr>
                    </a:p>
                    <a:p>
                      <a:endParaRPr lang="sv-SE" sz="1500" dirty="0">
                        <a:latin typeface="+mj-lt"/>
                      </a:endParaRPr>
                    </a:p>
                    <a:p>
                      <a:endParaRPr lang="sv-SE" sz="1500" dirty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Följer</a:t>
                      </a:r>
                      <a:r>
                        <a:rPr lang="sv-SE" sz="15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arbetet aktivt (planerade </a:t>
                      </a:r>
                      <a:r>
                        <a:rPr lang="sv-SE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NAG patientsäkerhet, NAG erosionsskador</a:t>
                      </a:r>
                      <a:r>
                        <a:rPr lang="sv-SE" sz="15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v-SE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NAG farmakologi, NAG Tandvårds Strama, NAG äldre tandvård)</a:t>
                      </a:r>
                    </a:p>
                    <a:p>
                      <a:endParaRPr lang="sv-SE" sz="1500" dirty="0">
                        <a:latin typeface="+mj-lt"/>
                      </a:endParaRPr>
                    </a:p>
                    <a:p>
                      <a:endParaRPr lang="sv-SE" sz="1500" dirty="0">
                        <a:latin typeface="+mj-lt"/>
                      </a:endParaRPr>
                    </a:p>
                    <a:p>
                      <a:endParaRPr lang="sv-SE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Förbereda för implementering</a:t>
                      </a:r>
                    </a:p>
                    <a:p>
                      <a:endParaRPr lang="sv-SE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9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Ej startat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sv-SE" sz="10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endParaRPr lang="sv-SE" sz="10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775">
                <a:tc>
                  <a:txBody>
                    <a:bodyPr/>
                    <a:lstStyle/>
                    <a:p>
                      <a:endParaRPr lang="sv-SE" sz="10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775">
                <a:tc>
                  <a:txBody>
                    <a:bodyPr/>
                    <a:lstStyle/>
                    <a:p>
                      <a:endParaRPr lang="sv-SE" sz="10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873">
                <a:tc>
                  <a:txBody>
                    <a:bodyPr/>
                    <a:lstStyle/>
                    <a:p>
                      <a:endParaRPr lang="sv-SE" sz="10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775">
                <a:tc>
                  <a:txBody>
                    <a:bodyPr/>
                    <a:lstStyle/>
                    <a:p>
                      <a:endParaRPr lang="sv-SE" sz="10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775">
                <a:tc>
                  <a:txBody>
                    <a:bodyPr/>
                    <a:lstStyle/>
                    <a:p>
                      <a:endParaRPr lang="sv-SE" sz="10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775">
                <a:tc>
                  <a:txBody>
                    <a:bodyPr/>
                    <a:lstStyle/>
                    <a:p>
                      <a:endParaRPr lang="sv-SE" sz="10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0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9" name="Ellips 18"/>
          <p:cNvSpPr/>
          <p:nvPr/>
        </p:nvSpPr>
        <p:spPr>
          <a:xfrm>
            <a:off x="3930838" y="6911625"/>
            <a:ext cx="294593" cy="28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latin typeface="+mj-lt"/>
            </a:endParaRPr>
          </a:p>
        </p:txBody>
      </p:sp>
      <p:sp>
        <p:nvSpPr>
          <p:cNvPr id="21" name="Ellips 20"/>
          <p:cNvSpPr/>
          <p:nvPr/>
        </p:nvSpPr>
        <p:spPr>
          <a:xfrm>
            <a:off x="2709982" y="6905983"/>
            <a:ext cx="294593" cy="288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latin typeface="+mj-lt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3257100" y="6945742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+mj-lt"/>
              </a:rPr>
              <a:t>Pågår</a:t>
            </a:r>
          </a:p>
        </p:txBody>
      </p:sp>
      <p:sp>
        <p:nvSpPr>
          <p:cNvPr id="12" name="Ellips 11"/>
          <p:cNvSpPr/>
          <p:nvPr/>
        </p:nvSpPr>
        <p:spPr>
          <a:xfrm>
            <a:off x="9759128" y="2479230"/>
            <a:ext cx="294593" cy="288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latin typeface="+mj-lt"/>
            </a:endParaRPr>
          </a:p>
        </p:txBody>
      </p:sp>
      <p:sp>
        <p:nvSpPr>
          <p:cNvPr id="17" name="Ellips 16"/>
          <p:cNvSpPr/>
          <p:nvPr/>
        </p:nvSpPr>
        <p:spPr>
          <a:xfrm>
            <a:off x="9768408" y="1976523"/>
            <a:ext cx="294593" cy="288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latin typeface="+mj-lt"/>
            </a:endParaRPr>
          </a:p>
        </p:txBody>
      </p:sp>
      <p:sp>
        <p:nvSpPr>
          <p:cNvPr id="20" name="Ellips 19"/>
          <p:cNvSpPr/>
          <p:nvPr/>
        </p:nvSpPr>
        <p:spPr>
          <a:xfrm>
            <a:off x="9771603" y="1473817"/>
            <a:ext cx="294593" cy="2880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>
              <a:latin typeface="+mj-lt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409" y="3718529"/>
            <a:ext cx="298730" cy="28653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409" y="3214473"/>
            <a:ext cx="298730" cy="28653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809" y="4222585"/>
            <a:ext cx="292633" cy="28653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719" y="6900341"/>
            <a:ext cx="292633" cy="2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800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27844" y="291549"/>
            <a:ext cx="7765998" cy="1436009"/>
          </a:xfrm>
        </p:spPr>
        <p:txBody>
          <a:bodyPr>
            <a:normAutofit fontScale="90000"/>
          </a:bodyPr>
          <a:lstStyle/>
          <a:p>
            <a:br>
              <a:rPr lang="sv-SE" sz="2800" dirty="0"/>
            </a:br>
            <a:r>
              <a:rPr lang="sv-SE" sz="2800" dirty="0"/>
              <a:t>Socialstyrelsen</a:t>
            </a:r>
            <a:br>
              <a:rPr lang="sv-SE" sz="2800" dirty="0"/>
            </a:br>
            <a:r>
              <a:rPr lang="sv-SE" sz="2800" dirty="0"/>
              <a:t>Uppdrag att utveckla och genomföra insatser för att stödja implementeringsinsatser för nya nationella riktlinjer för tandvård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2021-03-10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2327845" y="2200118"/>
            <a:ext cx="7406647" cy="3708400"/>
          </a:xfrm>
        </p:spPr>
        <p:txBody>
          <a:bodyPr/>
          <a:lstStyle/>
          <a:p>
            <a:r>
              <a:rPr lang="sv-SE" sz="2400" b="0" dirty="0"/>
              <a:t>Regeringen ger SoS i uppdrag att utveckla och genomföra insatser för att stödja implementeringen av de nya nationella riktlinjerna för tandvård. </a:t>
            </a:r>
          </a:p>
          <a:p>
            <a:endParaRPr lang="sv-SE" sz="2400" b="0" dirty="0"/>
          </a:p>
          <a:p>
            <a:r>
              <a:rPr lang="sv-SE" sz="2400" b="0" dirty="0"/>
              <a:t>SoS ska samverka med </a:t>
            </a:r>
            <a:r>
              <a:rPr lang="sv-SE" sz="2400" dirty="0">
                <a:solidFill>
                  <a:srgbClr val="FF0000"/>
                </a:solidFill>
              </a:rPr>
              <a:t>regionernas kunskapsstyrningsorganisation </a:t>
            </a:r>
            <a:r>
              <a:rPr lang="sv-SE" sz="2400" b="0" dirty="0"/>
              <a:t>och den privata tandvårdens aktörer i planering och genomförande av uppdraget.</a:t>
            </a:r>
          </a:p>
          <a:p>
            <a:endParaRPr lang="sv-SE" sz="2400" b="0" dirty="0"/>
          </a:p>
          <a:p>
            <a:r>
              <a:rPr lang="sv-SE" sz="2400" b="0" dirty="0"/>
              <a:t>Slutredovisas 2022-03-31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7245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BAD5CF-43C6-4F1F-A7E4-445803B8E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0" y="583096"/>
            <a:ext cx="4261192" cy="4479234"/>
          </a:xfrm>
        </p:spPr>
        <p:txBody>
          <a:bodyPr>
            <a:normAutofit fontScale="90000"/>
          </a:bodyPr>
          <a:lstStyle/>
          <a:p>
            <a:br>
              <a:rPr lang="sv-SE" sz="3000" dirty="0"/>
            </a:br>
            <a:br>
              <a:rPr lang="sv-SE" sz="3000" dirty="0"/>
            </a:br>
            <a:br>
              <a:rPr lang="sv-SE" sz="3000" dirty="0"/>
            </a:br>
            <a:r>
              <a:rPr lang="sv-SE" sz="3000" dirty="0"/>
              <a:t>När behovet får styra – ett tandvårdssystem för en mer jämlik tandhälsa (SOU 2021:8)</a:t>
            </a:r>
            <a:br>
              <a:rPr lang="sv-SE" sz="3000" dirty="0"/>
            </a:br>
            <a:br>
              <a:rPr lang="sv-SE" sz="3000" dirty="0"/>
            </a:br>
            <a:r>
              <a:rPr lang="sv-SE" sz="2200" dirty="0"/>
              <a:t>Veronika Palm  överlämnade  slutbetänkandet från utredningen om jämlik tandhälsa  till socialministern den 1 mars 2021</a:t>
            </a:r>
            <a:br>
              <a:rPr lang="sv-SE" sz="3000" dirty="0"/>
            </a:br>
            <a:br>
              <a:rPr lang="sv-SE" sz="2400" i="1" dirty="0"/>
            </a:br>
            <a:br>
              <a:rPr lang="sv-SE" sz="2100" dirty="0"/>
            </a:br>
            <a:br>
              <a:rPr lang="sv-SE" sz="3000" dirty="0"/>
            </a:br>
            <a:endParaRPr lang="sv-SE" sz="3000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E84D185-6605-425D-86DD-B3D3620E8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Utredningen om jämlik tandhälsa (S 2018:02)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0AAB831-4CC1-4432-AB08-B7F56BE76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4D15-3887-47F3-AC8F-B99C7C44B5C5}" type="slidenum">
              <a:rPr lang="sv-SE" smtClean="0"/>
              <a:pPr/>
              <a:t>63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5B514CF-C08E-4EE2-8466-99E3DC265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761" y="1110174"/>
            <a:ext cx="2894327" cy="423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570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Tandvårdsutredningen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 </a:t>
            </a:r>
          </a:p>
          <a:p>
            <a:r>
              <a:rPr lang="sv-SE" b="1" dirty="0"/>
              <a:t>Förslag:</a:t>
            </a:r>
            <a:r>
              <a:rPr lang="sv-SE" dirty="0"/>
              <a:t> NPO tandvård ges i uppdrag att göra en behovsinventering i syfte att fastställa hur tandvårdens utvecklings- och förändringsbehov ser ut, vilka aktörer som bör medverka i olika delar, hur samverkan med övrig hälso- och sjukvård kan utvecklas samt om det är motiverat med särskilda statliga utvecklingsmedel för tandvården. 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80989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990EA-D422-46A0-8AEF-8A8F0A03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518660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Sändlista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220E8F-A8D2-49AE-9724-26AB99FD1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883788"/>
            <a:ext cx="7886700" cy="5293176"/>
          </a:xfrm>
        </p:spPr>
        <p:txBody>
          <a:bodyPr>
            <a:normAutofit/>
          </a:bodyPr>
          <a:lstStyle/>
          <a:p>
            <a:r>
              <a:rPr lang="sv-SE" dirty="0"/>
              <a:t>Tandvårdsnätverket SKR</a:t>
            </a:r>
          </a:p>
          <a:p>
            <a:r>
              <a:rPr lang="sv-SE" dirty="0"/>
              <a:t>RPO</a:t>
            </a:r>
          </a:p>
          <a:p>
            <a:r>
              <a:rPr lang="sv-SE" dirty="0"/>
              <a:t>LPO (Kronoberg Medicinsk grupp tandvård) </a:t>
            </a:r>
          </a:p>
          <a:p>
            <a:r>
              <a:rPr lang="sv-SE" dirty="0"/>
              <a:t>Svensk Folktandvårdsförening</a:t>
            </a:r>
          </a:p>
          <a:p>
            <a:r>
              <a:rPr lang="sv-SE" dirty="0"/>
              <a:t>Tandläkarförbundet</a:t>
            </a:r>
          </a:p>
          <a:p>
            <a:r>
              <a:rPr lang="sv-SE" dirty="0"/>
              <a:t>Svenska Tandhygienistföreningen</a:t>
            </a:r>
          </a:p>
          <a:p>
            <a:r>
              <a:rPr lang="sv-SE" dirty="0"/>
              <a:t>Dekanus/prefekt fyra Tandläkarhögskolorna</a:t>
            </a:r>
          </a:p>
          <a:p>
            <a:r>
              <a:rPr lang="sv-SE" dirty="0"/>
              <a:t>Privattandläkarnas branschorganisation</a:t>
            </a:r>
          </a:p>
          <a:p>
            <a:r>
              <a:rPr lang="sv-SE" dirty="0"/>
              <a:t>SBU och  HTA-O</a:t>
            </a:r>
          </a:p>
          <a:p>
            <a:r>
              <a:rPr lang="sv-SE" dirty="0"/>
              <a:t>Socialstyrelsen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 descr="En bild som visar man, person, inomhus, vägg&#10;&#10;Beskrivning genererad med mycket hög exakthet">
            <a:extLst>
              <a:ext uri="{FF2B5EF4-FFF2-40B4-BE49-F238E27FC236}">
                <a16:creationId xmlns:a16="http://schemas.microsoft.com/office/drawing/2014/main" id="{AC1AC51E-EEF3-466A-AF25-42B9949B5D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486" y="4844736"/>
            <a:ext cx="2461706" cy="164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052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20191115</a:t>
            </a:r>
          </a:p>
        </p:txBody>
      </p:sp>
      <p:pic>
        <p:nvPicPr>
          <p:cNvPr id="5" name="Platshållare för innehåll 4" descr="LIBRO DE TEXT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7" y="365127"/>
            <a:ext cx="9143999" cy="459812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7471955" y="1248401"/>
            <a:ext cx="31002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700" dirty="0"/>
              <a:t>Tack för mig!</a:t>
            </a:r>
          </a:p>
          <a:p>
            <a:r>
              <a:rPr lang="sv-SE" sz="2700" dirty="0"/>
              <a:t>OCH</a:t>
            </a:r>
          </a:p>
          <a:p>
            <a:r>
              <a:rPr lang="sv-SE" sz="2700" dirty="0"/>
              <a:t>Ett stort tack till Christer Lindbladh för allt stöd och hjälp</a:t>
            </a:r>
          </a:p>
        </p:txBody>
      </p:sp>
    </p:spTree>
    <p:extLst>
      <p:ext uri="{BB962C8B-B14F-4D97-AF65-F5344CB8AC3E}">
        <p14:creationId xmlns:p14="http://schemas.microsoft.com/office/powerpoint/2010/main" val="16162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Några nyckelfaktor </a:t>
            </a:r>
            <a:br>
              <a:rPr lang="sv-SE" dirty="0"/>
            </a:br>
            <a:r>
              <a:rPr lang="sv-SE" dirty="0"/>
              <a:t>MK </a:t>
            </a:r>
            <a:r>
              <a:rPr lang="sv-SE"/>
              <a:t>/ LK </a:t>
            </a:r>
            <a:r>
              <a:rPr lang="sv-SE" dirty="0"/>
              <a:t>/ Region Kronoberg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r>
              <a:rPr lang="sv-SE" sz="3200" b="1" dirty="0">
                <a:solidFill>
                  <a:srgbClr val="FF0000"/>
                </a:solidFill>
              </a:rPr>
              <a:t>Delaktighet</a:t>
            </a:r>
          </a:p>
          <a:p>
            <a:r>
              <a:rPr lang="sv-SE" sz="3200" b="1" dirty="0">
                <a:solidFill>
                  <a:srgbClr val="FF0000"/>
                </a:solidFill>
              </a:rPr>
              <a:t>Förankring</a:t>
            </a:r>
          </a:p>
          <a:p>
            <a:r>
              <a:rPr lang="sv-SE" sz="3200" b="1" dirty="0">
                <a:solidFill>
                  <a:srgbClr val="FF0000"/>
                </a:solidFill>
              </a:rPr>
              <a:t>Förtroende</a:t>
            </a:r>
          </a:p>
          <a:p>
            <a:r>
              <a:rPr lang="sv-SE" sz="3200" b="1" dirty="0">
                <a:solidFill>
                  <a:srgbClr val="FF0000"/>
                </a:solidFill>
              </a:rPr>
              <a:t>Kunskap</a:t>
            </a:r>
          </a:p>
          <a:p>
            <a:r>
              <a:rPr lang="sv-SE" sz="3200" b="1" dirty="0">
                <a:solidFill>
                  <a:srgbClr val="FF0000"/>
                </a:solidFill>
              </a:rPr>
              <a:t>Stolthet</a:t>
            </a:r>
          </a:p>
        </p:txBody>
      </p:sp>
      <p:sp>
        <p:nvSpPr>
          <p:cNvPr id="4" name="AutoShape 2" descr="Relaterad bil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4" descr="Relaterad bild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1300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47" y="272909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6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D1528B-99B3-477D-9959-BE3EFBA7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Diskussionsfråga till </a:t>
            </a:r>
            <a:r>
              <a:rPr lang="sv-SE" dirty="0" err="1"/>
              <a:t>breakoutrooms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B4727C-6DAF-42FD-922C-98CA95B6D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3200" dirty="0"/>
              <a:t>”Hur kan kunskapsstyrning konkret bidra till att arbeta kunskapsbaserat i patientmötet?” </a:t>
            </a:r>
          </a:p>
          <a:p>
            <a:endParaRPr lang="sv-SE" sz="3200" dirty="0"/>
          </a:p>
          <a:p>
            <a:r>
              <a:rPr lang="sv-SE" sz="3200" dirty="0"/>
              <a:t>”Har ni exempel från er MG eller verksamheten hur detta kan fungera”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60BCE24-2D77-414B-B5A5-63F17F88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99311" y="3768348"/>
            <a:ext cx="3143250" cy="20955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0572CA4-FCD3-4A61-970C-EC8E7C1979D7}"/>
              </a:ext>
            </a:extLst>
          </p:cNvPr>
          <p:cNvSpPr txBox="1"/>
          <p:nvPr/>
        </p:nvSpPr>
        <p:spPr>
          <a:xfrm>
            <a:off x="7399311" y="5863848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>
                <a:hlinkClick r:id="rId3" tooltip="http://www.pngall.com/team-work-png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4" tooltip="https://creativecommons.org/licenses/by-nc/3.0/"/>
              </a:rPr>
              <a:t>CC BY-NC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168387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E98862-AD63-40A4-8C35-80A899BD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889" y="163689"/>
            <a:ext cx="6420556" cy="763760"/>
          </a:xfrm>
        </p:spPr>
        <p:txBody>
          <a:bodyPr/>
          <a:lstStyle/>
          <a:p>
            <a:r>
              <a:rPr lang="sv-SE" dirty="0"/>
              <a:t>Resultat från </a:t>
            </a:r>
            <a:r>
              <a:rPr lang="sv-SE" dirty="0" err="1"/>
              <a:t>ordmoln</a:t>
            </a: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A8F8049-E204-4BF6-BDB2-F6E30C91E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912" y="846667"/>
            <a:ext cx="10632981" cy="58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8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863242-C6A4-48C5-AE19-2AF1545F1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4B0FEC5-10BA-430C-A48D-B58B3E7DB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923"/>
            <a:ext cx="12192000" cy="8075845"/>
          </a:xfr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C954C3BD-37B8-4035-AB08-BA560746FF57}"/>
              </a:ext>
            </a:extLst>
          </p:cNvPr>
          <p:cNvSpPr txBox="1">
            <a:spLocks/>
          </p:cNvSpPr>
          <p:nvPr/>
        </p:nvSpPr>
        <p:spPr>
          <a:xfrm>
            <a:off x="6207862" y="47231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6600" dirty="0">
                <a:solidFill>
                  <a:schemeClr val="bg1"/>
                </a:solidFill>
              </a:rPr>
              <a:t>Paus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8C11C0B-8FC5-47C0-919E-14A7A6B873C4}"/>
              </a:ext>
            </a:extLst>
          </p:cNvPr>
          <p:cNvSpPr txBox="1"/>
          <p:nvPr/>
        </p:nvSpPr>
        <p:spPr>
          <a:xfrm>
            <a:off x="6207862" y="5864017"/>
            <a:ext cx="328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TILL 13.55-14.00</a:t>
            </a:r>
          </a:p>
        </p:txBody>
      </p:sp>
    </p:spTree>
    <p:extLst>
      <p:ext uri="{BB962C8B-B14F-4D97-AF65-F5344CB8AC3E}">
        <p14:creationId xmlns:p14="http://schemas.microsoft.com/office/powerpoint/2010/main" val="400691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reg_kr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B81A"/>
      </a:accent1>
      <a:accent2>
        <a:srgbClr val="E13288"/>
      </a:accent2>
      <a:accent3>
        <a:srgbClr val="4A6E51"/>
      </a:accent3>
      <a:accent4>
        <a:srgbClr val="FFD300"/>
      </a:accent4>
      <a:accent5>
        <a:srgbClr val="830628"/>
      </a:accent5>
      <a:accent6>
        <a:srgbClr val="A05599"/>
      </a:accent6>
      <a:hlink>
        <a:srgbClr val="4A6E51"/>
      </a:hlink>
      <a:folHlink>
        <a:srgbClr val="83B81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51D0B8-EB72-472F-9313-E6569998134E}" vid="{15C29FF2-4D51-431C-A993-AB62833E73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PowerPointmall_bred</Template>
  <TotalTime>1312</TotalTime>
  <Words>2878</Words>
  <Application>Microsoft Office PowerPoint</Application>
  <PresentationFormat>Bredbild</PresentationFormat>
  <Paragraphs>565</Paragraphs>
  <Slides>67</Slides>
  <Notes>24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67</vt:i4>
      </vt:variant>
    </vt:vector>
  </HeadingPairs>
  <TitlesOfParts>
    <vt:vector size="80" baseType="lpstr">
      <vt:lpstr>MS PGothic</vt:lpstr>
      <vt:lpstr>Algerian</vt:lpstr>
      <vt:lpstr>Arial</vt:lpstr>
      <vt:lpstr>Brandon Grotesque Light</vt:lpstr>
      <vt:lpstr>Brandon Grotesque Regular</vt:lpstr>
      <vt:lpstr>Bryant Regular</vt:lpstr>
      <vt:lpstr>Calibri</vt:lpstr>
      <vt:lpstr>Calibri Light</vt:lpstr>
      <vt:lpstr>Times</vt:lpstr>
      <vt:lpstr>Times New Roman</vt:lpstr>
      <vt:lpstr>Trebuchet MS</vt:lpstr>
      <vt:lpstr>Wingdings</vt:lpstr>
      <vt:lpstr>Office-tema</vt:lpstr>
      <vt:lpstr>PowerPoint-presentation</vt:lpstr>
      <vt:lpstr>Program </vt:lpstr>
      <vt:lpstr>Teknik i zoom</vt:lpstr>
      <vt:lpstr>Teknik i zoom</vt:lpstr>
      <vt:lpstr>Gå in på: www.menti.com  Menti kod: 40 65 67 9</vt:lpstr>
      <vt:lpstr>Film</vt:lpstr>
      <vt:lpstr>Diskussionsfråga till breakoutrooms</vt:lpstr>
      <vt:lpstr>Resultat från ordmoln</vt:lpstr>
      <vt:lpstr>PowerPoint-presentation</vt:lpstr>
      <vt:lpstr>Region Kronobergs  kunskaps-styrningsmodell för hälso- och sjukvård</vt:lpstr>
      <vt:lpstr>Syfte</vt:lpstr>
      <vt:lpstr>Utgångspunkter</vt:lpstr>
      <vt:lpstr>Genomförande av översynen</vt:lpstr>
      <vt:lpstr>Kunskapsstyrningsmodellens  fem delar </vt:lpstr>
      <vt:lpstr>Uppdrag medicinska grupper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Handlingsplan 2021 för Region Kronobergs kunskapsstyrningsmodell</vt:lpstr>
      <vt:lpstr>Kronoberg i NSG/RSG</vt:lpstr>
      <vt:lpstr>Diskussionsfråga</vt:lpstr>
      <vt:lpstr>PowerPoint-presentation</vt:lpstr>
      <vt:lpstr>Pausgympa</vt:lpstr>
      <vt:lpstr>PowerPoint-presentation</vt:lpstr>
      <vt:lpstr>PowerPoint-presentation</vt:lpstr>
      <vt:lpstr>Historisk återblick – Nationell kunskapsstyrning</vt:lpstr>
      <vt:lpstr>Samverkan för en mer  kunskapsbaserad, jämlik och resurseffektiv vård</vt:lpstr>
      <vt:lpstr>Kunskapsstyrning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Vision</vt:lpstr>
      <vt:lpstr>Kunskapsstyrning - utveckling</vt:lpstr>
      <vt:lpstr>PowerPoint-presentation</vt:lpstr>
      <vt:lpstr>PowerPoint-presentation</vt:lpstr>
      <vt:lpstr>RPO Regionalt program område eller Hur lätt är det att vara mellanchef?  </vt:lpstr>
      <vt:lpstr>Får medborgare jämlik vård ?</vt:lpstr>
      <vt:lpstr>PowerPoint-presentation</vt:lpstr>
      <vt:lpstr>Historia</vt:lpstr>
      <vt:lpstr>Regional kunskapsstyrning</vt:lpstr>
      <vt:lpstr>PowerPoint-presentation</vt:lpstr>
      <vt:lpstr>Regional kunskapsstyrning -  RPO</vt:lpstr>
      <vt:lpstr>PowerPoint-presentation</vt:lpstr>
      <vt:lpstr>PowerPoint-presentation</vt:lpstr>
      <vt:lpstr>Tack för uppmärksamheten !</vt:lpstr>
      <vt:lpstr>    Medicinsk grupp tandvård Gunnel Håkansson Gull-Britt Fogelberg Lina Sjödal Adjungerad: Pia Törndahl  </vt:lpstr>
      <vt:lpstr>PowerPoint-presentation</vt:lpstr>
      <vt:lpstr>PowerPoint-presentation</vt:lpstr>
      <vt:lpstr>PowerPoint-presentation</vt:lpstr>
      <vt:lpstr>  Kunskapsunderlag gällande aerosolgenererande procedurer i tandvården   </vt:lpstr>
      <vt:lpstr>NAG karies</vt:lpstr>
      <vt:lpstr>Socialstyrelsens mest omfattande nationella riktlinjer.                                                         Remissversionen publiceras september 2021 Sjukvårdsregionala seminarier </vt:lpstr>
      <vt:lpstr> Pilottest av NSG Patientsäkerhets Verktyg för nulägesanalys av patientsäkerhet </vt:lpstr>
      <vt:lpstr>NAG patientsäkerhet</vt:lpstr>
      <vt:lpstr>RPO Tandvård  Översikt handlingsplan 2021</vt:lpstr>
      <vt:lpstr>PowerPoint-presentation</vt:lpstr>
      <vt:lpstr> Socialstyrelsen Uppdrag att utveckla och genomföra insatser för att stödja implementeringsinsatser för nya nationella riktlinjer för tandvård </vt:lpstr>
      <vt:lpstr>   När behovet får styra – ett tandvårdssystem för en mer jämlik tandhälsa (SOU 2021:8)  Veronika Palm  överlämnade  slutbetänkandet från utredningen om jämlik tandhälsa  till socialministern den 1 mars 2021    </vt:lpstr>
      <vt:lpstr>  Tandvårdsutredningen </vt:lpstr>
      <vt:lpstr> Sändlista  </vt:lpstr>
      <vt:lpstr>PowerPoint-presentation</vt:lpstr>
      <vt:lpstr>Några nyckelfaktor  MK / LK / Region Kronoberg</vt:lpstr>
    </vt:vector>
  </TitlesOfParts>
  <Company>Region Kronoberg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Carlsson Cloodt Sally RST kommunikationsavd</dc:creator>
  <cp:lastModifiedBy>Engvall Christina HSJ uppf utdata rapporter</cp:lastModifiedBy>
  <cp:revision>20</cp:revision>
  <dcterms:created xsi:type="dcterms:W3CDTF">2021-03-23T14:53:56Z</dcterms:created>
  <dcterms:modified xsi:type="dcterms:W3CDTF">2021-04-19T11:44:37Z</dcterms:modified>
</cp:coreProperties>
</file>