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 id="2147483775" r:id="rId2"/>
    <p:sldMasterId id="2147483802" r:id="rId3"/>
    <p:sldMasterId id="2147483806" r:id="rId4"/>
  </p:sldMasterIdLst>
  <p:notesMasterIdLst>
    <p:notesMasterId r:id="rId75"/>
  </p:notesMasterIdLst>
  <p:sldIdLst>
    <p:sldId id="369" r:id="rId5"/>
    <p:sldId id="280" r:id="rId6"/>
    <p:sldId id="285" r:id="rId7"/>
    <p:sldId id="290" r:id="rId8"/>
    <p:sldId id="310" r:id="rId9"/>
    <p:sldId id="311" r:id="rId10"/>
    <p:sldId id="312" r:id="rId11"/>
    <p:sldId id="313" r:id="rId12"/>
    <p:sldId id="315" r:id="rId13"/>
    <p:sldId id="319" r:id="rId14"/>
    <p:sldId id="316" r:id="rId15"/>
    <p:sldId id="321" r:id="rId16"/>
    <p:sldId id="334" r:id="rId17"/>
    <p:sldId id="399" r:id="rId18"/>
    <p:sldId id="325" r:id="rId19"/>
    <p:sldId id="400" r:id="rId20"/>
    <p:sldId id="402" r:id="rId21"/>
    <p:sldId id="403" r:id="rId22"/>
    <p:sldId id="404" r:id="rId23"/>
    <p:sldId id="401" r:id="rId24"/>
    <p:sldId id="410" r:id="rId25"/>
    <p:sldId id="409" r:id="rId26"/>
    <p:sldId id="405" r:id="rId27"/>
    <p:sldId id="305" r:id="rId28"/>
    <p:sldId id="314" r:id="rId29"/>
    <p:sldId id="406" r:id="rId30"/>
    <p:sldId id="407" r:id="rId31"/>
    <p:sldId id="408" r:id="rId32"/>
    <p:sldId id="6275" r:id="rId33"/>
    <p:sldId id="6276" r:id="rId34"/>
    <p:sldId id="491" r:id="rId35"/>
    <p:sldId id="256" r:id="rId36"/>
    <p:sldId id="6277" r:id="rId37"/>
    <p:sldId id="6271" r:id="rId38"/>
    <p:sldId id="6274" r:id="rId39"/>
    <p:sldId id="6273" r:id="rId40"/>
    <p:sldId id="6278" r:id="rId41"/>
    <p:sldId id="6279" r:id="rId42"/>
    <p:sldId id="6268" r:id="rId43"/>
    <p:sldId id="6254" r:id="rId44"/>
    <p:sldId id="6240" r:id="rId45"/>
    <p:sldId id="362" r:id="rId46"/>
    <p:sldId id="1235" r:id="rId47"/>
    <p:sldId id="6280" r:id="rId48"/>
    <p:sldId id="1310" r:id="rId49"/>
    <p:sldId id="1306" r:id="rId50"/>
    <p:sldId id="1236" r:id="rId51"/>
    <p:sldId id="1234" r:id="rId52"/>
    <p:sldId id="1312" r:id="rId53"/>
    <p:sldId id="458" r:id="rId54"/>
    <p:sldId id="6281" r:id="rId55"/>
    <p:sldId id="1313" r:id="rId56"/>
    <p:sldId id="1311" r:id="rId57"/>
    <p:sldId id="751" r:id="rId58"/>
    <p:sldId id="752" r:id="rId59"/>
    <p:sldId id="2134804414" r:id="rId60"/>
    <p:sldId id="2134804428" r:id="rId61"/>
    <p:sldId id="257" r:id="rId62"/>
    <p:sldId id="2134804419" r:id="rId63"/>
    <p:sldId id="2134804364" r:id="rId64"/>
    <p:sldId id="258" r:id="rId65"/>
    <p:sldId id="282" r:id="rId66"/>
    <p:sldId id="2134804429" r:id="rId67"/>
    <p:sldId id="1230" r:id="rId68"/>
    <p:sldId id="1309" r:id="rId69"/>
    <p:sldId id="308" r:id="rId70"/>
    <p:sldId id="309" r:id="rId71"/>
    <p:sldId id="370" r:id="rId72"/>
    <p:sldId id="371" r:id="rId73"/>
    <p:sldId id="318" r:id="rId74"/>
  </p:sldIdLst>
  <p:sldSz cx="12192000" cy="6858000"/>
  <p:notesSz cx="6797675" cy="992822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48FB06C4-0191-4F76-873B-1DCB7345A89A}">
          <p14:sldIdLst>
            <p14:sldId id="369"/>
          </p14:sldIdLst>
        </p14:section>
        <p14:section name="Start / Välkommen" id="{922630E1-5094-4B7C-BF65-81BEFB62F53F}">
          <p14:sldIdLst>
            <p14:sldId id="280"/>
            <p14:sldId id="285"/>
            <p14:sldId id="290"/>
            <p14:sldId id="310"/>
            <p14:sldId id="311"/>
            <p14:sldId id="312"/>
            <p14:sldId id="313"/>
            <p14:sldId id="315"/>
            <p14:sldId id="319"/>
            <p14:sldId id="316"/>
            <p14:sldId id="321"/>
            <p14:sldId id="334"/>
            <p14:sldId id="399"/>
            <p14:sldId id="325"/>
            <p14:sldId id="400"/>
            <p14:sldId id="402"/>
            <p14:sldId id="403"/>
            <p14:sldId id="404"/>
            <p14:sldId id="401"/>
            <p14:sldId id="410"/>
            <p14:sldId id="409"/>
            <p14:sldId id="405"/>
            <p14:sldId id="305"/>
            <p14:sldId id="314"/>
            <p14:sldId id="406"/>
            <p14:sldId id="407"/>
            <p14:sldId id="408"/>
            <p14:sldId id="6275"/>
            <p14:sldId id="6276"/>
            <p14:sldId id="491"/>
            <p14:sldId id="256"/>
            <p14:sldId id="6277"/>
            <p14:sldId id="6271"/>
            <p14:sldId id="6274"/>
            <p14:sldId id="6273"/>
            <p14:sldId id="6278"/>
            <p14:sldId id="6279"/>
            <p14:sldId id="6268"/>
            <p14:sldId id="6254"/>
            <p14:sldId id="6240"/>
            <p14:sldId id="362"/>
            <p14:sldId id="1235"/>
            <p14:sldId id="6280"/>
            <p14:sldId id="1310"/>
            <p14:sldId id="1306"/>
            <p14:sldId id="1236"/>
            <p14:sldId id="1234"/>
            <p14:sldId id="1312"/>
            <p14:sldId id="458"/>
            <p14:sldId id="6281"/>
            <p14:sldId id="1313"/>
            <p14:sldId id="1311"/>
            <p14:sldId id="751"/>
            <p14:sldId id="752"/>
            <p14:sldId id="2134804414"/>
            <p14:sldId id="2134804428"/>
            <p14:sldId id="257"/>
            <p14:sldId id="2134804419"/>
            <p14:sldId id="2134804364"/>
            <p14:sldId id="258"/>
            <p14:sldId id="282"/>
            <p14:sldId id="2134804429"/>
            <p14:sldId id="1230"/>
            <p14:sldId id="1309"/>
            <p14:sldId id="308"/>
            <p14:sldId id="309"/>
            <p14:sldId id="370"/>
            <p14:sldId id="371"/>
            <p14:sldId id="31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131"/>
    <a:srgbClr val="700545"/>
    <a:srgbClr val="F9D2DF"/>
    <a:srgbClr val="B4D9B9"/>
    <a:srgbClr val="F2F2F2"/>
    <a:srgbClr val="B5D9AF"/>
    <a:srgbClr val="F08CB5"/>
    <a:srgbClr val="006633"/>
    <a:srgbClr val="4EA93F"/>
    <a:srgbClr val="D831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6382" autoAdjust="0"/>
  </p:normalViewPr>
  <p:slideViewPr>
    <p:cSldViewPr snapToGrid="0" showGuides="1">
      <p:cViewPr varScale="1">
        <p:scale>
          <a:sx n="99" d="100"/>
          <a:sy n="99" d="100"/>
        </p:scale>
        <p:origin x="1932" y="72"/>
      </p:cViewPr>
      <p:guideLst>
        <p:guide orient="horz" pos="2160"/>
        <p:guide pos="3840"/>
      </p:guideLst>
    </p:cSldViewPr>
  </p:slideViewPr>
  <p:outlineViewPr>
    <p:cViewPr>
      <p:scale>
        <a:sx n="33" d="100"/>
        <a:sy n="33" d="100"/>
      </p:scale>
      <p:origin x="0" y="-3032"/>
    </p:cViewPr>
  </p:outlin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6053F1-837C-4871-84E1-8770A4D1D8E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sv-SE"/>
        </a:p>
      </dgm:t>
    </dgm:pt>
    <dgm:pt modelId="{5161AA2C-E5B4-46DA-89C7-2ADFB73038DE}">
      <dgm:prSet phldrT="[Text]"/>
      <dgm:spPr/>
      <dgm:t>
        <a:bodyPr/>
        <a:lstStyle/>
        <a:p>
          <a:r>
            <a:rPr lang="sv-SE" dirty="0"/>
            <a:t>Hälsa</a:t>
          </a:r>
        </a:p>
      </dgm:t>
    </dgm:pt>
    <dgm:pt modelId="{C890729F-D60F-42F4-A9F2-04A8BD414F29}" type="parTrans" cxnId="{4FC705CB-EF84-440F-9B06-AE33560C5FB9}">
      <dgm:prSet/>
      <dgm:spPr/>
      <dgm:t>
        <a:bodyPr/>
        <a:lstStyle/>
        <a:p>
          <a:endParaRPr lang="sv-SE"/>
        </a:p>
      </dgm:t>
    </dgm:pt>
    <dgm:pt modelId="{FA864D5A-AE3E-4EDE-9C8D-D8EFADDB3F8F}" type="sibTrans" cxnId="{4FC705CB-EF84-440F-9B06-AE33560C5FB9}">
      <dgm:prSet/>
      <dgm:spPr/>
      <dgm:t>
        <a:bodyPr/>
        <a:lstStyle/>
        <a:p>
          <a:endParaRPr lang="sv-SE"/>
        </a:p>
      </dgm:t>
    </dgm:pt>
    <dgm:pt modelId="{DC15CF8C-5CB9-4F58-A47E-E20254B5A8B6}">
      <dgm:prSet phldrT="[Text]"/>
      <dgm:spPr/>
      <dgm:t>
        <a:bodyPr/>
        <a:lstStyle/>
        <a:p>
          <a:r>
            <a:rPr lang="sv-SE" dirty="0"/>
            <a:t>Hälsoutfall</a:t>
          </a:r>
        </a:p>
      </dgm:t>
    </dgm:pt>
    <dgm:pt modelId="{9098B378-FB4D-4806-953A-3B9B6B4DB402}" type="parTrans" cxnId="{0C27932C-CA5E-42BC-893C-75BF86701A41}">
      <dgm:prSet/>
      <dgm:spPr/>
      <dgm:t>
        <a:bodyPr/>
        <a:lstStyle/>
        <a:p>
          <a:endParaRPr lang="sv-SE"/>
        </a:p>
      </dgm:t>
    </dgm:pt>
    <dgm:pt modelId="{D073DD25-9E41-46FC-9366-58F9661E3F59}" type="sibTrans" cxnId="{0C27932C-CA5E-42BC-893C-75BF86701A41}">
      <dgm:prSet/>
      <dgm:spPr/>
      <dgm:t>
        <a:bodyPr/>
        <a:lstStyle/>
        <a:p>
          <a:endParaRPr lang="sv-SE"/>
        </a:p>
      </dgm:t>
    </dgm:pt>
    <dgm:pt modelId="{CD5C0E5B-D3DF-4341-967B-19536FADB48E}">
      <dgm:prSet phldrT="[Text]"/>
      <dgm:spPr/>
      <dgm:t>
        <a:bodyPr/>
        <a:lstStyle/>
        <a:p>
          <a:r>
            <a:rPr lang="sv-SE" dirty="0"/>
            <a:t>Livskvalitet</a:t>
          </a:r>
        </a:p>
      </dgm:t>
    </dgm:pt>
    <dgm:pt modelId="{DBC8D8D3-B32D-45E4-8447-C41D5CA4A5C5}" type="parTrans" cxnId="{7CAAA5D9-BEDC-4F0A-B0C7-530EF78A1579}">
      <dgm:prSet/>
      <dgm:spPr/>
      <dgm:t>
        <a:bodyPr/>
        <a:lstStyle/>
        <a:p>
          <a:endParaRPr lang="sv-SE"/>
        </a:p>
      </dgm:t>
    </dgm:pt>
    <dgm:pt modelId="{18CB09E6-55AB-4AA8-9FE6-7F666944836C}" type="sibTrans" cxnId="{7CAAA5D9-BEDC-4F0A-B0C7-530EF78A1579}">
      <dgm:prSet/>
      <dgm:spPr/>
      <dgm:t>
        <a:bodyPr/>
        <a:lstStyle/>
        <a:p>
          <a:endParaRPr lang="sv-SE"/>
        </a:p>
      </dgm:t>
    </dgm:pt>
    <dgm:pt modelId="{2FA440C3-4BAC-4345-B42E-A12EEC7ED7D4}">
      <dgm:prSet phldrT="[Text]"/>
      <dgm:spPr/>
      <dgm:t>
        <a:bodyPr/>
        <a:lstStyle/>
        <a:p>
          <a:r>
            <a:rPr lang="sv-SE" dirty="0"/>
            <a:t>Kostnader</a:t>
          </a:r>
        </a:p>
      </dgm:t>
    </dgm:pt>
    <dgm:pt modelId="{581946FF-8E5B-466D-8278-8A75E6F3BF39}" type="parTrans" cxnId="{FB4E1314-2F9E-4C25-8F18-5449C44D89F5}">
      <dgm:prSet/>
      <dgm:spPr/>
      <dgm:t>
        <a:bodyPr/>
        <a:lstStyle/>
        <a:p>
          <a:endParaRPr lang="sv-SE"/>
        </a:p>
      </dgm:t>
    </dgm:pt>
    <dgm:pt modelId="{A961E0FB-1E04-432B-A22C-1D4B91E0F3C4}" type="sibTrans" cxnId="{FB4E1314-2F9E-4C25-8F18-5449C44D89F5}">
      <dgm:prSet/>
      <dgm:spPr/>
      <dgm:t>
        <a:bodyPr/>
        <a:lstStyle/>
        <a:p>
          <a:endParaRPr lang="sv-SE"/>
        </a:p>
      </dgm:t>
    </dgm:pt>
    <dgm:pt modelId="{0347D791-EE75-43BC-9BB8-0D9A0D31193B}">
      <dgm:prSet phldrT="[Text]"/>
      <dgm:spPr/>
      <dgm:t>
        <a:bodyPr/>
        <a:lstStyle/>
        <a:p>
          <a:r>
            <a:rPr lang="sv-SE" dirty="0"/>
            <a:t>Resurser</a:t>
          </a:r>
        </a:p>
      </dgm:t>
    </dgm:pt>
    <dgm:pt modelId="{415A123B-654D-4CD2-9DD8-C90A4A2504A2}" type="parTrans" cxnId="{70A2E32D-CFC4-48DC-B4C6-42A20FD1FA8E}">
      <dgm:prSet/>
      <dgm:spPr/>
      <dgm:t>
        <a:bodyPr/>
        <a:lstStyle/>
        <a:p>
          <a:endParaRPr lang="sv-SE"/>
        </a:p>
      </dgm:t>
    </dgm:pt>
    <dgm:pt modelId="{1C436D0B-C04B-44DB-8CFE-9C8FA7DA4877}" type="sibTrans" cxnId="{70A2E32D-CFC4-48DC-B4C6-42A20FD1FA8E}">
      <dgm:prSet/>
      <dgm:spPr/>
      <dgm:t>
        <a:bodyPr/>
        <a:lstStyle/>
        <a:p>
          <a:endParaRPr lang="sv-SE"/>
        </a:p>
      </dgm:t>
    </dgm:pt>
    <dgm:pt modelId="{23718F99-A48B-4915-8BE8-80D1E917F71E}">
      <dgm:prSet phldrT="[Text]"/>
      <dgm:spPr/>
      <dgm:t>
        <a:bodyPr/>
        <a:lstStyle/>
        <a:p>
          <a:r>
            <a:rPr lang="sv-SE" dirty="0"/>
            <a:t>Budget</a:t>
          </a:r>
        </a:p>
      </dgm:t>
    </dgm:pt>
    <dgm:pt modelId="{A2881BAD-15A9-4D26-B373-DE7D0315C3A8}" type="parTrans" cxnId="{F041E72C-1190-4272-A9A5-20FC9F37FAE7}">
      <dgm:prSet/>
      <dgm:spPr/>
      <dgm:t>
        <a:bodyPr/>
        <a:lstStyle/>
        <a:p>
          <a:endParaRPr lang="sv-SE"/>
        </a:p>
      </dgm:t>
    </dgm:pt>
    <dgm:pt modelId="{A59A8469-5B57-475A-B5AA-899C1AB3C66A}" type="sibTrans" cxnId="{F041E72C-1190-4272-A9A5-20FC9F37FAE7}">
      <dgm:prSet/>
      <dgm:spPr/>
      <dgm:t>
        <a:bodyPr/>
        <a:lstStyle/>
        <a:p>
          <a:endParaRPr lang="sv-SE"/>
        </a:p>
      </dgm:t>
    </dgm:pt>
    <dgm:pt modelId="{30306CF9-A18D-44CD-A928-8A0B7564F6B6}">
      <dgm:prSet phldrT="[Text]"/>
      <dgm:spPr/>
      <dgm:t>
        <a:bodyPr/>
        <a:lstStyle/>
        <a:p>
          <a:r>
            <a:rPr lang="sv-SE" dirty="0"/>
            <a:t>Kostnadseffektivitet</a:t>
          </a:r>
        </a:p>
      </dgm:t>
    </dgm:pt>
    <dgm:pt modelId="{C4630DED-E6C9-4627-87F4-113C32E0E2B0}" type="parTrans" cxnId="{98EC625E-520C-4C64-A31A-59EE19A0A5E2}">
      <dgm:prSet/>
      <dgm:spPr/>
      <dgm:t>
        <a:bodyPr/>
        <a:lstStyle/>
        <a:p>
          <a:endParaRPr lang="sv-SE"/>
        </a:p>
      </dgm:t>
    </dgm:pt>
    <dgm:pt modelId="{597CE81F-EC90-464F-B88E-53E9128CF857}" type="sibTrans" cxnId="{98EC625E-520C-4C64-A31A-59EE19A0A5E2}">
      <dgm:prSet/>
      <dgm:spPr/>
      <dgm:t>
        <a:bodyPr/>
        <a:lstStyle/>
        <a:p>
          <a:endParaRPr lang="sv-SE"/>
        </a:p>
      </dgm:t>
    </dgm:pt>
    <dgm:pt modelId="{502B6F19-0F6C-48F2-815A-02B546E9BAFB}">
      <dgm:prSet phldrT="[Text]"/>
      <dgm:spPr/>
      <dgm:t>
        <a:bodyPr/>
        <a:lstStyle/>
        <a:p>
          <a:r>
            <a:rPr lang="sv-SE" dirty="0"/>
            <a:t>Mest hälsa per använd krona</a:t>
          </a:r>
        </a:p>
      </dgm:t>
    </dgm:pt>
    <dgm:pt modelId="{A4C6C87A-3FF5-4A4A-AF09-D8DD380BCFB2}" type="parTrans" cxnId="{3071F7DA-B63F-42A1-B853-316D106519A0}">
      <dgm:prSet/>
      <dgm:spPr/>
      <dgm:t>
        <a:bodyPr/>
        <a:lstStyle/>
        <a:p>
          <a:endParaRPr lang="sv-SE"/>
        </a:p>
      </dgm:t>
    </dgm:pt>
    <dgm:pt modelId="{70B074C0-115E-46A4-9139-D582C049CDBE}" type="sibTrans" cxnId="{3071F7DA-B63F-42A1-B853-316D106519A0}">
      <dgm:prSet/>
      <dgm:spPr/>
      <dgm:t>
        <a:bodyPr/>
        <a:lstStyle/>
        <a:p>
          <a:endParaRPr lang="sv-SE"/>
        </a:p>
      </dgm:t>
    </dgm:pt>
    <dgm:pt modelId="{E5FA12D4-DC17-43AD-9C92-7C2222575D03}">
      <dgm:prSet phldrT="[Text]"/>
      <dgm:spPr/>
      <dgm:t>
        <a:bodyPr/>
        <a:lstStyle/>
        <a:p>
          <a:r>
            <a:rPr lang="sv-SE" dirty="0"/>
            <a:t>Överlevnad</a:t>
          </a:r>
        </a:p>
      </dgm:t>
    </dgm:pt>
    <dgm:pt modelId="{B257899A-CF22-4E18-94CD-57A90A53A438}" type="parTrans" cxnId="{89ED723E-20AE-41FC-9756-A5C73426C8C7}">
      <dgm:prSet/>
      <dgm:spPr/>
      <dgm:t>
        <a:bodyPr/>
        <a:lstStyle/>
        <a:p>
          <a:endParaRPr lang="sv-SE"/>
        </a:p>
      </dgm:t>
    </dgm:pt>
    <dgm:pt modelId="{F02C95B1-B7AF-418D-BA3E-80D5ACC6E34F}" type="sibTrans" cxnId="{89ED723E-20AE-41FC-9756-A5C73426C8C7}">
      <dgm:prSet/>
      <dgm:spPr/>
      <dgm:t>
        <a:bodyPr/>
        <a:lstStyle/>
        <a:p>
          <a:endParaRPr lang="sv-SE"/>
        </a:p>
      </dgm:t>
    </dgm:pt>
    <dgm:pt modelId="{92A5DEB6-8289-4E16-A9A0-5E1593696A0D}">
      <dgm:prSet phldrT="[Text]"/>
      <dgm:spPr/>
      <dgm:t>
        <a:bodyPr/>
        <a:lstStyle/>
        <a:p>
          <a:r>
            <a:rPr lang="sv-SE" dirty="0"/>
            <a:t>Alternativkostnad</a:t>
          </a:r>
        </a:p>
      </dgm:t>
    </dgm:pt>
    <dgm:pt modelId="{788CC1D1-D5AC-44D8-96D0-5003F0F9937E}" type="parTrans" cxnId="{83A77D7F-B027-4D71-8BBE-9658FCAC8E85}">
      <dgm:prSet/>
      <dgm:spPr/>
      <dgm:t>
        <a:bodyPr/>
        <a:lstStyle/>
        <a:p>
          <a:endParaRPr lang="sv-SE"/>
        </a:p>
      </dgm:t>
    </dgm:pt>
    <dgm:pt modelId="{B91E8082-3CC8-4B6A-AB1F-2FA8B5F953F9}" type="sibTrans" cxnId="{83A77D7F-B027-4D71-8BBE-9658FCAC8E85}">
      <dgm:prSet/>
      <dgm:spPr/>
      <dgm:t>
        <a:bodyPr/>
        <a:lstStyle/>
        <a:p>
          <a:endParaRPr lang="sv-SE"/>
        </a:p>
      </dgm:t>
    </dgm:pt>
    <dgm:pt modelId="{50740F23-4726-4C6F-BEA8-7A55D5D64236}" type="pres">
      <dgm:prSet presAssocID="{116053F1-837C-4871-84E1-8770A4D1D8ED}" presName="Name0" presStyleCnt="0">
        <dgm:presLayoutVars>
          <dgm:dir/>
          <dgm:animLvl val="lvl"/>
          <dgm:resizeHandles val="exact"/>
        </dgm:presLayoutVars>
      </dgm:prSet>
      <dgm:spPr/>
    </dgm:pt>
    <dgm:pt modelId="{14D00C67-25CA-49C2-950F-194D82D72D31}" type="pres">
      <dgm:prSet presAssocID="{5161AA2C-E5B4-46DA-89C7-2ADFB73038DE}" presName="composite" presStyleCnt="0"/>
      <dgm:spPr/>
    </dgm:pt>
    <dgm:pt modelId="{FDBC1940-6F51-4ED6-A71F-63C9EC0A6172}" type="pres">
      <dgm:prSet presAssocID="{5161AA2C-E5B4-46DA-89C7-2ADFB73038DE}" presName="parTx" presStyleLbl="alignNode1" presStyleIdx="0" presStyleCnt="3">
        <dgm:presLayoutVars>
          <dgm:chMax val="0"/>
          <dgm:chPref val="0"/>
          <dgm:bulletEnabled val="1"/>
        </dgm:presLayoutVars>
      </dgm:prSet>
      <dgm:spPr/>
    </dgm:pt>
    <dgm:pt modelId="{C777B425-3672-475F-A644-521A61F678A3}" type="pres">
      <dgm:prSet presAssocID="{5161AA2C-E5B4-46DA-89C7-2ADFB73038DE}" presName="desTx" presStyleLbl="alignAccFollowNode1" presStyleIdx="0" presStyleCnt="3">
        <dgm:presLayoutVars>
          <dgm:bulletEnabled val="1"/>
        </dgm:presLayoutVars>
      </dgm:prSet>
      <dgm:spPr/>
    </dgm:pt>
    <dgm:pt modelId="{72A71727-D7D3-466D-B1E4-4EE5AB1468AD}" type="pres">
      <dgm:prSet presAssocID="{FA864D5A-AE3E-4EDE-9C8D-D8EFADDB3F8F}" presName="space" presStyleCnt="0"/>
      <dgm:spPr/>
    </dgm:pt>
    <dgm:pt modelId="{945A2115-7213-43BE-BF59-F13E7A965C90}" type="pres">
      <dgm:prSet presAssocID="{2FA440C3-4BAC-4345-B42E-A12EEC7ED7D4}" presName="composite" presStyleCnt="0"/>
      <dgm:spPr/>
    </dgm:pt>
    <dgm:pt modelId="{37DBC221-6E39-4BE5-8228-C500E876C2F2}" type="pres">
      <dgm:prSet presAssocID="{2FA440C3-4BAC-4345-B42E-A12EEC7ED7D4}" presName="parTx" presStyleLbl="alignNode1" presStyleIdx="1" presStyleCnt="3">
        <dgm:presLayoutVars>
          <dgm:chMax val="0"/>
          <dgm:chPref val="0"/>
          <dgm:bulletEnabled val="1"/>
        </dgm:presLayoutVars>
      </dgm:prSet>
      <dgm:spPr/>
    </dgm:pt>
    <dgm:pt modelId="{A66ABD91-5E25-415A-80A6-8BA920806805}" type="pres">
      <dgm:prSet presAssocID="{2FA440C3-4BAC-4345-B42E-A12EEC7ED7D4}" presName="desTx" presStyleLbl="alignAccFollowNode1" presStyleIdx="1" presStyleCnt="3">
        <dgm:presLayoutVars>
          <dgm:bulletEnabled val="1"/>
        </dgm:presLayoutVars>
      </dgm:prSet>
      <dgm:spPr/>
    </dgm:pt>
    <dgm:pt modelId="{F795FB4D-911C-4ABD-98DA-04BF857FFC6A}" type="pres">
      <dgm:prSet presAssocID="{A961E0FB-1E04-432B-A22C-1D4B91E0F3C4}" presName="space" presStyleCnt="0"/>
      <dgm:spPr/>
    </dgm:pt>
    <dgm:pt modelId="{4E1803A0-BF5B-4B1A-9F23-4F5CAEC47BE4}" type="pres">
      <dgm:prSet presAssocID="{30306CF9-A18D-44CD-A928-8A0B7564F6B6}" presName="composite" presStyleCnt="0"/>
      <dgm:spPr/>
    </dgm:pt>
    <dgm:pt modelId="{002F386C-D823-4515-B69E-CEC5748BE03E}" type="pres">
      <dgm:prSet presAssocID="{30306CF9-A18D-44CD-A928-8A0B7564F6B6}" presName="parTx" presStyleLbl="alignNode1" presStyleIdx="2" presStyleCnt="3">
        <dgm:presLayoutVars>
          <dgm:chMax val="0"/>
          <dgm:chPref val="0"/>
          <dgm:bulletEnabled val="1"/>
        </dgm:presLayoutVars>
      </dgm:prSet>
      <dgm:spPr/>
    </dgm:pt>
    <dgm:pt modelId="{CA8B9BE3-C529-4681-8662-090BCBF37797}" type="pres">
      <dgm:prSet presAssocID="{30306CF9-A18D-44CD-A928-8A0B7564F6B6}" presName="desTx" presStyleLbl="alignAccFollowNode1" presStyleIdx="2" presStyleCnt="3">
        <dgm:presLayoutVars>
          <dgm:bulletEnabled val="1"/>
        </dgm:presLayoutVars>
      </dgm:prSet>
      <dgm:spPr/>
    </dgm:pt>
  </dgm:ptLst>
  <dgm:cxnLst>
    <dgm:cxn modelId="{B14F8201-C276-4C05-8510-76C1AFFCD848}" type="presOf" srcId="{0347D791-EE75-43BC-9BB8-0D9A0D31193B}" destId="{A66ABD91-5E25-415A-80A6-8BA920806805}" srcOrd="0" destOrd="0" presId="urn:microsoft.com/office/officeart/2005/8/layout/hList1"/>
    <dgm:cxn modelId="{3E9AA409-969F-467C-A4D1-9468D1DA27BF}" type="presOf" srcId="{116053F1-837C-4871-84E1-8770A4D1D8ED}" destId="{50740F23-4726-4C6F-BEA8-7A55D5D64236}" srcOrd="0" destOrd="0" presId="urn:microsoft.com/office/officeart/2005/8/layout/hList1"/>
    <dgm:cxn modelId="{FB4E1314-2F9E-4C25-8F18-5449C44D89F5}" srcId="{116053F1-837C-4871-84E1-8770A4D1D8ED}" destId="{2FA440C3-4BAC-4345-B42E-A12EEC7ED7D4}" srcOrd="1" destOrd="0" parTransId="{581946FF-8E5B-466D-8278-8A75E6F3BF39}" sibTransId="{A961E0FB-1E04-432B-A22C-1D4B91E0F3C4}"/>
    <dgm:cxn modelId="{09B2E116-80F3-42A3-A34F-C5291E56B2BD}" type="presOf" srcId="{E5FA12D4-DC17-43AD-9C92-7C2222575D03}" destId="{C777B425-3672-475F-A644-521A61F678A3}" srcOrd="0" destOrd="2" presId="urn:microsoft.com/office/officeart/2005/8/layout/hList1"/>
    <dgm:cxn modelId="{14C1D01D-6D26-47E1-B05C-6F5229EECB88}" type="presOf" srcId="{502B6F19-0F6C-48F2-815A-02B546E9BAFB}" destId="{CA8B9BE3-C529-4681-8662-090BCBF37797}" srcOrd="0" destOrd="0" presId="urn:microsoft.com/office/officeart/2005/8/layout/hList1"/>
    <dgm:cxn modelId="{0C27932C-CA5E-42BC-893C-75BF86701A41}" srcId="{5161AA2C-E5B4-46DA-89C7-2ADFB73038DE}" destId="{DC15CF8C-5CB9-4F58-A47E-E20254B5A8B6}" srcOrd="0" destOrd="0" parTransId="{9098B378-FB4D-4806-953A-3B9B6B4DB402}" sibTransId="{D073DD25-9E41-46FC-9366-58F9661E3F59}"/>
    <dgm:cxn modelId="{F041E72C-1190-4272-A9A5-20FC9F37FAE7}" srcId="{2FA440C3-4BAC-4345-B42E-A12EEC7ED7D4}" destId="{23718F99-A48B-4915-8BE8-80D1E917F71E}" srcOrd="1" destOrd="0" parTransId="{A2881BAD-15A9-4D26-B373-DE7D0315C3A8}" sibTransId="{A59A8469-5B57-475A-B5AA-899C1AB3C66A}"/>
    <dgm:cxn modelId="{70A2E32D-CFC4-48DC-B4C6-42A20FD1FA8E}" srcId="{2FA440C3-4BAC-4345-B42E-A12EEC7ED7D4}" destId="{0347D791-EE75-43BC-9BB8-0D9A0D31193B}" srcOrd="0" destOrd="0" parTransId="{415A123B-654D-4CD2-9DD8-C90A4A2504A2}" sibTransId="{1C436D0B-C04B-44DB-8CFE-9C8FA7DA4877}"/>
    <dgm:cxn modelId="{89ED723E-20AE-41FC-9756-A5C73426C8C7}" srcId="{5161AA2C-E5B4-46DA-89C7-2ADFB73038DE}" destId="{E5FA12D4-DC17-43AD-9C92-7C2222575D03}" srcOrd="2" destOrd="0" parTransId="{B257899A-CF22-4E18-94CD-57A90A53A438}" sibTransId="{F02C95B1-B7AF-418D-BA3E-80D5ACC6E34F}"/>
    <dgm:cxn modelId="{98EC625E-520C-4C64-A31A-59EE19A0A5E2}" srcId="{116053F1-837C-4871-84E1-8770A4D1D8ED}" destId="{30306CF9-A18D-44CD-A928-8A0B7564F6B6}" srcOrd="2" destOrd="0" parTransId="{C4630DED-E6C9-4627-87F4-113C32E0E2B0}" sibTransId="{597CE81F-EC90-464F-B88E-53E9128CF857}"/>
    <dgm:cxn modelId="{0A1DE651-9676-4F29-AD49-E002D85C58F6}" type="presOf" srcId="{CD5C0E5B-D3DF-4341-967B-19536FADB48E}" destId="{C777B425-3672-475F-A644-521A61F678A3}" srcOrd="0" destOrd="1" presId="urn:microsoft.com/office/officeart/2005/8/layout/hList1"/>
    <dgm:cxn modelId="{83A77D7F-B027-4D71-8BBE-9658FCAC8E85}" srcId="{2FA440C3-4BAC-4345-B42E-A12EEC7ED7D4}" destId="{92A5DEB6-8289-4E16-A9A0-5E1593696A0D}" srcOrd="2" destOrd="0" parTransId="{788CC1D1-D5AC-44D8-96D0-5003F0F9937E}" sibTransId="{B91E8082-3CC8-4B6A-AB1F-2FA8B5F953F9}"/>
    <dgm:cxn modelId="{C76A2999-4946-403F-924F-816E203ADCC4}" type="presOf" srcId="{DC15CF8C-5CB9-4F58-A47E-E20254B5A8B6}" destId="{C777B425-3672-475F-A644-521A61F678A3}" srcOrd="0" destOrd="0" presId="urn:microsoft.com/office/officeart/2005/8/layout/hList1"/>
    <dgm:cxn modelId="{25C7B9A7-171E-4FE3-AE61-FBA7DD6E42DA}" type="presOf" srcId="{92A5DEB6-8289-4E16-A9A0-5E1593696A0D}" destId="{A66ABD91-5E25-415A-80A6-8BA920806805}" srcOrd="0" destOrd="2" presId="urn:microsoft.com/office/officeart/2005/8/layout/hList1"/>
    <dgm:cxn modelId="{78823CB7-B35E-471C-8292-7C9D70CA8223}" type="presOf" srcId="{2FA440C3-4BAC-4345-B42E-A12EEC7ED7D4}" destId="{37DBC221-6E39-4BE5-8228-C500E876C2F2}" srcOrd="0" destOrd="0" presId="urn:microsoft.com/office/officeart/2005/8/layout/hList1"/>
    <dgm:cxn modelId="{AD0990C0-C756-4270-981F-18964C1C85A9}" type="presOf" srcId="{30306CF9-A18D-44CD-A928-8A0B7564F6B6}" destId="{002F386C-D823-4515-B69E-CEC5748BE03E}" srcOrd="0" destOrd="0" presId="urn:microsoft.com/office/officeart/2005/8/layout/hList1"/>
    <dgm:cxn modelId="{8D5AE0C8-39CB-450F-B17E-E0B78A517DA5}" type="presOf" srcId="{23718F99-A48B-4915-8BE8-80D1E917F71E}" destId="{A66ABD91-5E25-415A-80A6-8BA920806805}" srcOrd="0" destOrd="1" presId="urn:microsoft.com/office/officeart/2005/8/layout/hList1"/>
    <dgm:cxn modelId="{4FC705CB-EF84-440F-9B06-AE33560C5FB9}" srcId="{116053F1-837C-4871-84E1-8770A4D1D8ED}" destId="{5161AA2C-E5B4-46DA-89C7-2ADFB73038DE}" srcOrd="0" destOrd="0" parTransId="{C890729F-D60F-42F4-A9F2-04A8BD414F29}" sibTransId="{FA864D5A-AE3E-4EDE-9C8D-D8EFADDB3F8F}"/>
    <dgm:cxn modelId="{7CAAA5D9-BEDC-4F0A-B0C7-530EF78A1579}" srcId="{5161AA2C-E5B4-46DA-89C7-2ADFB73038DE}" destId="{CD5C0E5B-D3DF-4341-967B-19536FADB48E}" srcOrd="1" destOrd="0" parTransId="{DBC8D8D3-B32D-45E4-8447-C41D5CA4A5C5}" sibTransId="{18CB09E6-55AB-4AA8-9FE6-7F666944836C}"/>
    <dgm:cxn modelId="{3071F7DA-B63F-42A1-B853-316D106519A0}" srcId="{30306CF9-A18D-44CD-A928-8A0B7564F6B6}" destId="{502B6F19-0F6C-48F2-815A-02B546E9BAFB}" srcOrd="0" destOrd="0" parTransId="{A4C6C87A-3FF5-4A4A-AF09-D8DD380BCFB2}" sibTransId="{70B074C0-115E-46A4-9139-D582C049CDBE}"/>
    <dgm:cxn modelId="{00C47BDD-A547-4ED5-8748-2971D470EC9F}" type="presOf" srcId="{5161AA2C-E5B4-46DA-89C7-2ADFB73038DE}" destId="{FDBC1940-6F51-4ED6-A71F-63C9EC0A6172}" srcOrd="0" destOrd="0" presId="urn:microsoft.com/office/officeart/2005/8/layout/hList1"/>
    <dgm:cxn modelId="{29962CDD-6DC3-476A-B227-4E2630367911}" type="presParOf" srcId="{50740F23-4726-4C6F-BEA8-7A55D5D64236}" destId="{14D00C67-25CA-49C2-950F-194D82D72D31}" srcOrd="0" destOrd="0" presId="urn:microsoft.com/office/officeart/2005/8/layout/hList1"/>
    <dgm:cxn modelId="{0F14DA63-BBE6-463C-8EF4-EF4682373BC3}" type="presParOf" srcId="{14D00C67-25CA-49C2-950F-194D82D72D31}" destId="{FDBC1940-6F51-4ED6-A71F-63C9EC0A6172}" srcOrd="0" destOrd="0" presId="urn:microsoft.com/office/officeart/2005/8/layout/hList1"/>
    <dgm:cxn modelId="{707DA957-BE50-41CE-AACC-3C8490C1F4F2}" type="presParOf" srcId="{14D00C67-25CA-49C2-950F-194D82D72D31}" destId="{C777B425-3672-475F-A644-521A61F678A3}" srcOrd="1" destOrd="0" presId="urn:microsoft.com/office/officeart/2005/8/layout/hList1"/>
    <dgm:cxn modelId="{423A4DE1-9953-45DC-9FE1-D60048865981}" type="presParOf" srcId="{50740F23-4726-4C6F-BEA8-7A55D5D64236}" destId="{72A71727-D7D3-466D-B1E4-4EE5AB1468AD}" srcOrd="1" destOrd="0" presId="urn:microsoft.com/office/officeart/2005/8/layout/hList1"/>
    <dgm:cxn modelId="{A152E948-A671-40D3-B187-3AD91276BA90}" type="presParOf" srcId="{50740F23-4726-4C6F-BEA8-7A55D5D64236}" destId="{945A2115-7213-43BE-BF59-F13E7A965C90}" srcOrd="2" destOrd="0" presId="urn:microsoft.com/office/officeart/2005/8/layout/hList1"/>
    <dgm:cxn modelId="{734506AD-D865-4A99-AD99-D1B61AA1736F}" type="presParOf" srcId="{945A2115-7213-43BE-BF59-F13E7A965C90}" destId="{37DBC221-6E39-4BE5-8228-C500E876C2F2}" srcOrd="0" destOrd="0" presId="urn:microsoft.com/office/officeart/2005/8/layout/hList1"/>
    <dgm:cxn modelId="{AB625E74-3805-4B6F-B12A-A38194B9C1FB}" type="presParOf" srcId="{945A2115-7213-43BE-BF59-F13E7A965C90}" destId="{A66ABD91-5E25-415A-80A6-8BA920806805}" srcOrd="1" destOrd="0" presId="urn:microsoft.com/office/officeart/2005/8/layout/hList1"/>
    <dgm:cxn modelId="{F6375FB1-8E10-44C8-A486-EBB3368D129D}" type="presParOf" srcId="{50740F23-4726-4C6F-BEA8-7A55D5D64236}" destId="{F795FB4D-911C-4ABD-98DA-04BF857FFC6A}" srcOrd="3" destOrd="0" presId="urn:microsoft.com/office/officeart/2005/8/layout/hList1"/>
    <dgm:cxn modelId="{EF2F7C19-8744-4E95-9D0B-E2BEB0A89802}" type="presParOf" srcId="{50740F23-4726-4C6F-BEA8-7A55D5D64236}" destId="{4E1803A0-BF5B-4B1A-9F23-4F5CAEC47BE4}" srcOrd="4" destOrd="0" presId="urn:microsoft.com/office/officeart/2005/8/layout/hList1"/>
    <dgm:cxn modelId="{1FCC1BC6-79B7-47E6-9D76-AA576F832453}" type="presParOf" srcId="{4E1803A0-BF5B-4B1A-9F23-4F5CAEC47BE4}" destId="{002F386C-D823-4515-B69E-CEC5748BE03E}" srcOrd="0" destOrd="0" presId="urn:microsoft.com/office/officeart/2005/8/layout/hList1"/>
    <dgm:cxn modelId="{69BBCA5F-27AB-4FD4-A1D6-26A01150E8EA}" type="presParOf" srcId="{4E1803A0-BF5B-4B1A-9F23-4F5CAEC47BE4}" destId="{CA8B9BE3-C529-4681-8662-090BCBF3779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63E016-7E9C-49AB-9EB9-D2F0623E89E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sv-SE"/>
        </a:p>
      </dgm:t>
    </dgm:pt>
    <dgm:pt modelId="{E8BC02D0-1692-471B-B4EF-99D0CB88DD01}">
      <dgm:prSet phldrT="[Text]" custT="1"/>
      <dgm:spPr/>
      <dgm:t>
        <a:bodyPr/>
        <a:lstStyle/>
        <a:p>
          <a:pPr>
            <a:buClrTx/>
            <a:buSzTx/>
            <a:buFontTx/>
            <a:buNone/>
          </a:pPr>
          <a:r>
            <a:rPr kumimoji="0" lang="sv-SE" sz="3000" b="1" i="0" u="none" strike="noStrike" cap="none" spc="0" normalizeH="0" baseline="0" noProof="0" dirty="0">
              <a:ln>
                <a:noFill/>
              </a:ln>
              <a:solidFill>
                <a:schemeClr val="bg1"/>
              </a:solidFill>
              <a:effectLst/>
              <a:uLnTx/>
              <a:uFillTx/>
              <a:latin typeface="Open Sans"/>
              <a:ea typeface="+mn-ea"/>
              <a:cs typeface="+mn-cs"/>
            </a:rPr>
            <a:t>Vilka kostnader ingår?</a:t>
          </a:r>
          <a:endParaRPr lang="sv-SE" sz="3000" dirty="0">
            <a:solidFill>
              <a:schemeClr val="bg1"/>
            </a:solidFill>
          </a:endParaRPr>
        </a:p>
      </dgm:t>
    </dgm:pt>
    <dgm:pt modelId="{DC0B70A6-A549-42A9-8472-F6989A0A8AE1}" type="parTrans" cxnId="{950F2B4A-3E6A-4E1B-94F0-1DBA0DBA0FD4}">
      <dgm:prSet/>
      <dgm:spPr/>
      <dgm:t>
        <a:bodyPr/>
        <a:lstStyle/>
        <a:p>
          <a:endParaRPr lang="sv-SE"/>
        </a:p>
      </dgm:t>
    </dgm:pt>
    <dgm:pt modelId="{94D94137-ADEA-4D8C-A949-CD932C004880}" type="sibTrans" cxnId="{950F2B4A-3E6A-4E1B-94F0-1DBA0DBA0FD4}">
      <dgm:prSet/>
      <dgm:spPr/>
      <dgm:t>
        <a:bodyPr/>
        <a:lstStyle/>
        <a:p>
          <a:endParaRPr lang="sv-SE"/>
        </a:p>
      </dgm:t>
    </dgm:pt>
    <dgm:pt modelId="{B24153C8-7BE5-445A-AE8C-6F600D5F90D7}">
      <dgm:prSet phldrT="[Text]" custT="1"/>
      <dgm:spPr/>
      <dgm:t>
        <a:bodyPr/>
        <a:lstStyle/>
        <a:p>
          <a:pPr>
            <a:buClrTx/>
            <a:buSzTx/>
            <a:buFont typeface="Arial" panose="020B0604020202020204" pitchFamily="34" charset="0"/>
            <a:buChar char="•"/>
          </a:pPr>
          <a:r>
            <a:rPr kumimoji="0" lang="sv-SE" sz="2000" b="0" i="0" u="none" strike="noStrike" cap="none" spc="0" normalizeH="0" baseline="0" noProof="0" dirty="0">
              <a:ln>
                <a:noFill/>
              </a:ln>
              <a:solidFill>
                <a:srgbClr val="000000"/>
              </a:solidFill>
              <a:effectLst/>
              <a:uLnTx/>
              <a:uFillTx/>
              <a:latin typeface="Open Sans"/>
              <a:ea typeface="+mn-ea"/>
              <a:cs typeface="+mn-cs"/>
            </a:rPr>
            <a:t>Direkta medicinska kostnader (t.ex. vårdbesök, läkemedel)</a:t>
          </a:r>
          <a:endParaRPr lang="sv-SE" sz="2000" dirty="0"/>
        </a:p>
      </dgm:t>
    </dgm:pt>
    <dgm:pt modelId="{2406DDC8-924F-4381-98FB-06C2DEC901B2}" type="parTrans" cxnId="{1E56FDD2-4E54-4FC2-AE42-D82215C2274D}">
      <dgm:prSet/>
      <dgm:spPr/>
      <dgm:t>
        <a:bodyPr/>
        <a:lstStyle/>
        <a:p>
          <a:endParaRPr lang="sv-SE"/>
        </a:p>
      </dgm:t>
    </dgm:pt>
    <dgm:pt modelId="{0443AF47-9445-43F6-92AD-DED5B9C72F12}" type="sibTrans" cxnId="{1E56FDD2-4E54-4FC2-AE42-D82215C2274D}">
      <dgm:prSet/>
      <dgm:spPr/>
      <dgm:t>
        <a:bodyPr/>
        <a:lstStyle/>
        <a:p>
          <a:endParaRPr lang="sv-SE"/>
        </a:p>
      </dgm:t>
    </dgm:pt>
    <dgm:pt modelId="{675A46AD-29B5-4E12-BE5A-32308E8CF1C6}">
      <dgm:prSet phldrT="[Text]" custT="1"/>
      <dgm:spPr/>
      <dgm:t>
        <a:bodyPr/>
        <a:lstStyle/>
        <a:p>
          <a:pPr>
            <a:buClrTx/>
            <a:buSzTx/>
            <a:buFontTx/>
            <a:buNone/>
          </a:pPr>
          <a:r>
            <a:rPr kumimoji="0" lang="sv-SE" sz="3000" b="1" i="0" u="none" strike="noStrike" cap="none" spc="0" normalizeH="0" baseline="0" noProof="0" dirty="0">
              <a:ln>
                <a:noFill/>
              </a:ln>
              <a:solidFill>
                <a:schemeClr val="bg1"/>
              </a:solidFill>
              <a:effectLst/>
              <a:uLnTx/>
              <a:uFillTx/>
              <a:latin typeface="Open Sans"/>
              <a:ea typeface="+mn-ea"/>
              <a:cs typeface="+mn-cs"/>
            </a:rPr>
            <a:t>Hur samlas kostnadsdata in?</a:t>
          </a:r>
          <a:endParaRPr lang="sv-SE" sz="3000" dirty="0">
            <a:solidFill>
              <a:schemeClr val="bg1"/>
            </a:solidFill>
          </a:endParaRPr>
        </a:p>
      </dgm:t>
    </dgm:pt>
    <dgm:pt modelId="{9D813B26-E0FD-46F9-A4C2-C6D70D09CC20}" type="parTrans" cxnId="{06C68836-7992-4DC1-82FD-28C124829E42}">
      <dgm:prSet/>
      <dgm:spPr/>
      <dgm:t>
        <a:bodyPr/>
        <a:lstStyle/>
        <a:p>
          <a:endParaRPr lang="sv-SE"/>
        </a:p>
      </dgm:t>
    </dgm:pt>
    <dgm:pt modelId="{31CD50B9-3969-4F69-BF14-FD085CE0B709}" type="sibTrans" cxnId="{06C68836-7992-4DC1-82FD-28C124829E42}">
      <dgm:prSet/>
      <dgm:spPr/>
      <dgm:t>
        <a:bodyPr/>
        <a:lstStyle/>
        <a:p>
          <a:endParaRPr lang="sv-SE"/>
        </a:p>
      </dgm:t>
    </dgm:pt>
    <dgm:pt modelId="{63E6AF90-3423-4E7B-AD33-37CC05D1BB38}">
      <dgm:prSet phldrT="[Text]" custT="1"/>
      <dgm:spPr/>
      <dgm:t>
        <a:bodyPr/>
        <a:lstStyle/>
        <a:p>
          <a:pPr>
            <a:buClrTx/>
            <a:buSzTx/>
            <a:buFont typeface="Arial" panose="020B0604020202020204" pitchFamily="34" charset="0"/>
            <a:buChar char="•"/>
          </a:pPr>
          <a:r>
            <a:rPr kumimoji="0" lang="sv-SE" sz="2000" b="0" i="0" u="none" strike="noStrike" cap="none" spc="0" normalizeH="0" baseline="0" noProof="0" dirty="0">
              <a:ln>
                <a:noFill/>
              </a:ln>
              <a:solidFill>
                <a:srgbClr val="000000"/>
              </a:solidFill>
              <a:effectLst/>
              <a:uLnTx/>
              <a:uFillTx/>
              <a:latin typeface="Open Sans"/>
              <a:ea typeface="+mn-ea"/>
              <a:cs typeface="+mn-cs"/>
            </a:rPr>
            <a:t>Vårdregister och journaldata</a:t>
          </a:r>
          <a:endParaRPr lang="sv-SE" sz="2000" dirty="0"/>
        </a:p>
      </dgm:t>
    </dgm:pt>
    <dgm:pt modelId="{E1EA61E2-2396-40A9-986B-83E574ECE46D}" type="parTrans" cxnId="{3AF9A3F9-C52A-4563-BD0A-CD0182B86E31}">
      <dgm:prSet/>
      <dgm:spPr/>
      <dgm:t>
        <a:bodyPr/>
        <a:lstStyle/>
        <a:p>
          <a:endParaRPr lang="sv-SE"/>
        </a:p>
      </dgm:t>
    </dgm:pt>
    <dgm:pt modelId="{BF68DED7-7CFF-48DD-BA06-D1DEBAFD1195}" type="sibTrans" cxnId="{3AF9A3F9-C52A-4563-BD0A-CD0182B86E31}">
      <dgm:prSet/>
      <dgm:spPr/>
      <dgm:t>
        <a:bodyPr/>
        <a:lstStyle/>
        <a:p>
          <a:endParaRPr lang="sv-SE"/>
        </a:p>
      </dgm:t>
    </dgm:pt>
    <dgm:pt modelId="{001832BF-0909-41C8-9EC7-720FA265A05D}">
      <dgm:prSet custT="1"/>
      <dgm:spPr/>
      <dgm:t>
        <a:bodyPr/>
        <a:lstStyle/>
        <a:p>
          <a:r>
            <a:rPr kumimoji="0" lang="sv-SE" sz="2000" b="0" i="0" u="none" strike="noStrike" cap="none" spc="0" normalizeH="0" baseline="0" noProof="0" dirty="0">
              <a:ln>
                <a:noFill/>
              </a:ln>
              <a:solidFill>
                <a:srgbClr val="000000"/>
              </a:solidFill>
              <a:effectLst/>
              <a:uLnTx/>
              <a:uFillTx/>
              <a:latin typeface="Open Sans"/>
              <a:ea typeface="+mn-ea"/>
              <a:cs typeface="+mn-cs"/>
            </a:rPr>
            <a:t>Direkta icke‑medicinska kostnader (t.ex. resor, omsorg)</a:t>
          </a:r>
        </a:p>
      </dgm:t>
    </dgm:pt>
    <dgm:pt modelId="{A4237E7C-D7F1-441C-A514-5C87863698AB}" type="parTrans" cxnId="{9306D46E-45EA-42E0-9CB1-B6E8FAF78C04}">
      <dgm:prSet/>
      <dgm:spPr/>
      <dgm:t>
        <a:bodyPr/>
        <a:lstStyle/>
        <a:p>
          <a:endParaRPr lang="sv-SE"/>
        </a:p>
      </dgm:t>
    </dgm:pt>
    <dgm:pt modelId="{3D2F1E60-DC3B-4B89-A94A-302EE582C1A6}" type="sibTrans" cxnId="{9306D46E-45EA-42E0-9CB1-B6E8FAF78C04}">
      <dgm:prSet/>
      <dgm:spPr/>
      <dgm:t>
        <a:bodyPr/>
        <a:lstStyle/>
        <a:p>
          <a:endParaRPr lang="sv-SE"/>
        </a:p>
      </dgm:t>
    </dgm:pt>
    <dgm:pt modelId="{35274CF9-0AD6-4B1F-8D92-16015B2EC7A2}">
      <dgm:prSet custT="1"/>
      <dgm:spPr/>
      <dgm:t>
        <a:bodyPr/>
        <a:lstStyle/>
        <a:p>
          <a:r>
            <a:rPr kumimoji="0" lang="sv-SE" sz="2000" b="0" i="0" u="none" strike="noStrike" cap="none" spc="0" normalizeH="0" baseline="0" noProof="0" dirty="0">
              <a:ln>
                <a:noFill/>
              </a:ln>
              <a:solidFill>
                <a:srgbClr val="000000"/>
              </a:solidFill>
              <a:effectLst/>
              <a:uLnTx/>
              <a:uFillTx/>
              <a:latin typeface="Open Sans"/>
              <a:ea typeface="+mn-ea"/>
              <a:cs typeface="+mn-cs"/>
            </a:rPr>
            <a:t>Indirekta kostnader (t.ex. produktionsbortfall)</a:t>
          </a:r>
        </a:p>
      </dgm:t>
    </dgm:pt>
    <dgm:pt modelId="{720E4CC7-06FF-4815-B52D-572D3EEBDC74}" type="parTrans" cxnId="{CF3F8C73-3043-4E5D-8EA3-172708C8A81B}">
      <dgm:prSet/>
      <dgm:spPr/>
      <dgm:t>
        <a:bodyPr/>
        <a:lstStyle/>
        <a:p>
          <a:endParaRPr lang="sv-SE"/>
        </a:p>
      </dgm:t>
    </dgm:pt>
    <dgm:pt modelId="{FA30B37D-9859-4AF5-B27E-BEA5546DCE56}" type="sibTrans" cxnId="{CF3F8C73-3043-4E5D-8EA3-172708C8A81B}">
      <dgm:prSet/>
      <dgm:spPr/>
      <dgm:t>
        <a:bodyPr/>
        <a:lstStyle/>
        <a:p>
          <a:endParaRPr lang="sv-SE"/>
        </a:p>
      </dgm:t>
    </dgm:pt>
    <dgm:pt modelId="{F82EAE1B-C9F0-4BE3-87FA-EAAFD26C7ED1}">
      <dgm:prSet custT="1"/>
      <dgm:spPr/>
      <dgm:t>
        <a:bodyPr/>
        <a:lstStyle/>
        <a:p>
          <a:r>
            <a:rPr kumimoji="0" lang="sv-SE" sz="2000" b="0" i="0" u="none" strike="noStrike" cap="none" spc="0" normalizeH="0" baseline="0" noProof="0" dirty="0">
              <a:ln>
                <a:noFill/>
              </a:ln>
              <a:solidFill>
                <a:srgbClr val="000000"/>
              </a:solidFill>
              <a:effectLst/>
              <a:uLnTx/>
              <a:uFillTx/>
              <a:latin typeface="Open Sans"/>
              <a:ea typeface="+mn-ea"/>
              <a:cs typeface="+mn-cs"/>
            </a:rPr>
            <a:t>Ekonomisystem och DRG‑vikter</a:t>
          </a:r>
        </a:p>
      </dgm:t>
    </dgm:pt>
    <dgm:pt modelId="{B4ECE0E3-4DF8-4E5D-ACBA-00B67D4F689A}" type="parTrans" cxnId="{52A0D00E-652C-4A38-9300-827FD65B6ACF}">
      <dgm:prSet/>
      <dgm:spPr/>
      <dgm:t>
        <a:bodyPr/>
        <a:lstStyle/>
        <a:p>
          <a:endParaRPr lang="sv-SE"/>
        </a:p>
      </dgm:t>
    </dgm:pt>
    <dgm:pt modelId="{BEA74D9B-7920-47FE-ABA2-268B5CBDC03D}" type="sibTrans" cxnId="{52A0D00E-652C-4A38-9300-827FD65B6ACF}">
      <dgm:prSet/>
      <dgm:spPr/>
      <dgm:t>
        <a:bodyPr/>
        <a:lstStyle/>
        <a:p>
          <a:endParaRPr lang="sv-SE"/>
        </a:p>
      </dgm:t>
    </dgm:pt>
    <dgm:pt modelId="{907CCCEC-0A7D-42BB-BEA0-9B61AEECCF32}">
      <dgm:prSet custT="1"/>
      <dgm:spPr/>
      <dgm:t>
        <a:bodyPr/>
        <a:lstStyle/>
        <a:p>
          <a:r>
            <a:rPr kumimoji="0" lang="sv-SE" sz="2000" b="0" i="0" u="none" strike="noStrike" cap="none" spc="0" normalizeH="0" baseline="0" noProof="0" dirty="0">
              <a:ln>
                <a:noFill/>
              </a:ln>
              <a:solidFill>
                <a:srgbClr val="000000"/>
              </a:solidFill>
              <a:effectLst/>
              <a:uLnTx/>
              <a:uFillTx/>
              <a:latin typeface="Open Sans"/>
              <a:ea typeface="+mn-ea"/>
              <a:cs typeface="+mn-cs"/>
            </a:rPr>
            <a:t>Prislistor och nationella taxor</a:t>
          </a:r>
        </a:p>
      </dgm:t>
    </dgm:pt>
    <dgm:pt modelId="{4657AC93-38FE-4A38-B9AB-801766C7AD64}" type="parTrans" cxnId="{3780783F-F55B-4FCF-9747-5F6508D3DA3D}">
      <dgm:prSet/>
      <dgm:spPr/>
      <dgm:t>
        <a:bodyPr/>
        <a:lstStyle/>
        <a:p>
          <a:endParaRPr lang="sv-SE"/>
        </a:p>
      </dgm:t>
    </dgm:pt>
    <dgm:pt modelId="{CDD38E94-D76F-4D53-BCAE-D408597D6045}" type="sibTrans" cxnId="{3780783F-F55B-4FCF-9747-5F6508D3DA3D}">
      <dgm:prSet/>
      <dgm:spPr/>
      <dgm:t>
        <a:bodyPr/>
        <a:lstStyle/>
        <a:p>
          <a:endParaRPr lang="sv-SE"/>
        </a:p>
      </dgm:t>
    </dgm:pt>
    <dgm:pt modelId="{B66B7FE5-09CD-4058-831D-7C64FC1F962A}">
      <dgm:prSet custT="1"/>
      <dgm:spPr/>
      <dgm:t>
        <a:bodyPr/>
        <a:lstStyle/>
        <a:p>
          <a:r>
            <a:rPr kumimoji="0" lang="sv-SE" sz="2000" b="0" i="0" u="none" strike="noStrike" cap="none" spc="0" normalizeH="0" baseline="0" noProof="0" dirty="0">
              <a:ln>
                <a:noFill/>
              </a:ln>
              <a:solidFill>
                <a:srgbClr val="000000"/>
              </a:solidFill>
              <a:effectLst/>
              <a:uLnTx/>
              <a:uFillTx/>
              <a:latin typeface="Open Sans"/>
              <a:ea typeface="+mn-ea"/>
              <a:cs typeface="+mn-cs"/>
            </a:rPr>
            <a:t>Patientenkäter och tidböcker</a:t>
          </a:r>
        </a:p>
      </dgm:t>
    </dgm:pt>
    <dgm:pt modelId="{EBE0F70D-3595-4282-9079-59DAE053462A}" type="parTrans" cxnId="{B2C0B6B8-1E1A-46CE-BEDF-FC60B3259544}">
      <dgm:prSet/>
      <dgm:spPr/>
      <dgm:t>
        <a:bodyPr/>
        <a:lstStyle/>
        <a:p>
          <a:endParaRPr lang="sv-SE"/>
        </a:p>
      </dgm:t>
    </dgm:pt>
    <dgm:pt modelId="{808E4C57-00CE-4D04-916A-69FF34DF8CE6}" type="sibTrans" cxnId="{B2C0B6B8-1E1A-46CE-BEDF-FC60B3259544}">
      <dgm:prSet/>
      <dgm:spPr/>
      <dgm:t>
        <a:bodyPr/>
        <a:lstStyle/>
        <a:p>
          <a:endParaRPr lang="sv-SE"/>
        </a:p>
      </dgm:t>
    </dgm:pt>
    <dgm:pt modelId="{5189A835-1855-465F-84A9-883C60E489A0}" type="pres">
      <dgm:prSet presAssocID="{8E63E016-7E9C-49AB-9EB9-D2F0623E89EA}" presName="Name0" presStyleCnt="0">
        <dgm:presLayoutVars>
          <dgm:dir/>
          <dgm:animLvl val="lvl"/>
          <dgm:resizeHandles val="exact"/>
        </dgm:presLayoutVars>
      </dgm:prSet>
      <dgm:spPr/>
    </dgm:pt>
    <dgm:pt modelId="{7B8EEDFB-A065-4E31-82DC-3D01C34852B0}" type="pres">
      <dgm:prSet presAssocID="{E8BC02D0-1692-471B-B4EF-99D0CB88DD01}" presName="composite" presStyleCnt="0"/>
      <dgm:spPr/>
    </dgm:pt>
    <dgm:pt modelId="{E7DBEA74-5034-4243-8F93-A17FF9BF3744}" type="pres">
      <dgm:prSet presAssocID="{E8BC02D0-1692-471B-B4EF-99D0CB88DD01}" presName="parTx" presStyleLbl="alignNode1" presStyleIdx="0" presStyleCnt="2" custLinFactNeighborX="476" custLinFactNeighborY="-1167">
        <dgm:presLayoutVars>
          <dgm:chMax val="0"/>
          <dgm:chPref val="0"/>
          <dgm:bulletEnabled val="1"/>
        </dgm:presLayoutVars>
      </dgm:prSet>
      <dgm:spPr/>
    </dgm:pt>
    <dgm:pt modelId="{FB8584D8-B75B-4EA9-8B9C-48F86E2013B2}" type="pres">
      <dgm:prSet presAssocID="{E8BC02D0-1692-471B-B4EF-99D0CB88DD01}" presName="desTx" presStyleLbl="alignAccFollowNode1" presStyleIdx="0" presStyleCnt="2">
        <dgm:presLayoutVars>
          <dgm:bulletEnabled val="1"/>
        </dgm:presLayoutVars>
      </dgm:prSet>
      <dgm:spPr/>
    </dgm:pt>
    <dgm:pt modelId="{685FADE5-8A12-440F-893B-3A43A9F0C3C5}" type="pres">
      <dgm:prSet presAssocID="{94D94137-ADEA-4D8C-A949-CD932C004880}" presName="space" presStyleCnt="0"/>
      <dgm:spPr/>
    </dgm:pt>
    <dgm:pt modelId="{4407E38F-D213-408E-8169-18279916ACE9}" type="pres">
      <dgm:prSet presAssocID="{675A46AD-29B5-4E12-BE5A-32308E8CF1C6}" presName="composite" presStyleCnt="0"/>
      <dgm:spPr/>
    </dgm:pt>
    <dgm:pt modelId="{DD395A16-DF22-4F5F-A75C-795CA0E39822}" type="pres">
      <dgm:prSet presAssocID="{675A46AD-29B5-4E12-BE5A-32308E8CF1C6}" presName="parTx" presStyleLbl="alignNode1" presStyleIdx="1" presStyleCnt="2" custLinFactNeighborX="-567" custLinFactNeighborY="-1071">
        <dgm:presLayoutVars>
          <dgm:chMax val="0"/>
          <dgm:chPref val="0"/>
          <dgm:bulletEnabled val="1"/>
        </dgm:presLayoutVars>
      </dgm:prSet>
      <dgm:spPr/>
    </dgm:pt>
    <dgm:pt modelId="{404ACE3E-547E-4B8D-A122-087AB4A68877}" type="pres">
      <dgm:prSet presAssocID="{675A46AD-29B5-4E12-BE5A-32308E8CF1C6}" presName="desTx" presStyleLbl="alignAccFollowNode1" presStyleIdx="1" presStyleCnt="2">
        <dgm:presLayoutVars>
          <dgm:bulletEnabled val="1"/>
        </dgm:presLayoutVars>
      </dgm:prSet>
      <dgm:spPr/>
    </dgm:pt>
  </dgm:ptLst>
  <dgm:cxnLst>
    <dgm:cxn modelId="{52A0D00E-652C-4A38-9300-827FD65B6ACF}" srcId="{675A46AD-29B5-4E12-BE5A-32308E8CF1C6}" destId="{F82EAE1B-C9F0-4BE3-87FA-EAAFD26C7ED1}" srcOrd="1" destOrd="0" parTransId="{B4ECE0E3-4DF8-4E5D-ACBA-00B67D4F689A}" sibTransId="{BEA74D9B-7920-47FE-ABA2-268B5CBDC03D}"/>
    <dgm:cxn modelId="{EAA5B213-AD6C-48C4-9322-9E3EA51DAEB1}" type="presOf" srcId="{35274CF9-0AD6-4B1F-8D92-16015B2EC7A2}" destId="{FB8584D8-B75B-4EA9-8B9C-48F86E2013B2}" srcOrd="0" destOrd="2" presId="urn:microsoft.com/office/officeart/2005/8/layout/hList1"/>
    <dgm:cxn modelId="{27D6A219-3B92-4E42-B862-01FAF9B4976A}" type="presOf" srcId="{E8BC02D0-1692-471B-B4EF-99D0CB88DD01}" destId="{E7DBEA74-5034-4243-8F93-A17FF9BF3744}" srcOrd="0" destOrd="0" presId="urn:microsoft.com/office/officeart/2005/8/layout/hList1"/>
    <dgm:cxn modelId="{06C68836-7992-4DC1-82FD-28C124829E42}" srcId="{8E63E016-7E9C-49AB-9EB9-D2F0623E89EA}" destId="{675A46AD-29B5-4E12-BE5A-32308E8CF1C6}" srcOrd="1" destOrd="0" parTransId="{9D813B26-E0FD-46F9-A4C2-C6D70D09CC20}" sibTransId="{31CD50B9-3969-4F69-BF14-FD085CE0B709}"/>
    <dgm:cxn modelId="{3780783F-F55B-4FCF-9747-5F6508D3DA3D}" srcId="{675A46AD-29B5-4E12-BE5A-32308E8CF1C6}" destId="{907CCCEC-0A7D-42BB-BEA0-9B61AEECCF32}" srcOrd="2" destOrd="0" parTransId="{4657AC93-38FE-4A38-B9AB-801766C7AD64}" sibTransId="{CDD38E94-D76F-4D53-BCAE-D408597D6045}"/>
    <dgm:cxn modelId="{82CAE966-5BC2-4666-8151-4080CD437F06}" type="presOf" srcId="{675A46AD-29B5-4E12-BE5A-32308E8CF1C6}" destId="{DD395A16-DF22-4F5F-A75C-795CA0E39822}" srcOrd="0" destOrd="0" presId="urn:microsoft.com/office/officeart/2005/8/layout/hList1"/>
    <dgm:cxn modelId="{950F2B4A-3E6A-4E1B-94F0-1DBA0DBA0FD4}" srcId="{8E63E016-7E9C-49AB-9EB9-D2F0623E89EA}" destId="{E8BC02D0-1692-471B-B4EF-99D0CB88DD01}" srcOrd="0" destOrd="0" parTransId="{DC0B70A6-A549-42A9-8472-F6989A0A8AE1}" sibTransId="{94D94137-ADEA-4D8C-A949-CD932C004880}"/>
    <dgm:cxn modelId="{9306D46E-45EA-42E0-9CB1-B6E8FAF78C04}" srcId="{E8BC02D0-1692-471B-B4EF-99D0CB88DD01}" destId="{001832BF-0909-41C8-9EC7-720FA265A05D}" srcOrd="1" destOrd="0" parTransId="{A4237E7C-D7F1-441C-A514-5C87863698AB}" sibTransId="{3D2F1E60-DC3B-4B89-A94A-302EE582C1A6}"/>
    <dgm:cxn modelId="{CF3F8C73-3043-4E5D-8EA3-172708C8A81B}" srcId="{E8BC02D0-1692-471B-B4EF-99D0CB88DD01}" destId="{35274CF9-0AD6-4B1F-8D92-16015B2EC7A2}" srcOrd="2" destOrd="0" parTransId="{720E4CC7-06FF-4815-B52D-572D3EEBDC74}" sibTransId="{FA30B37D-9859-4AF5-B27E-BEA5546DCE56}"/>
    <dgm:cxn modelId="{194FEE78-0CBE-4479-A18A-F716E0F5C84C}" type="presOf" srcId="{B24153C8-7BE5-445A-AE8C-6F600D5F90D7}" destId="{FB8584D8-B75B-4EA9-8B9C-48F86E2013B2}" srcOrd="0" destOrd="0" presId="urn:microsoft.com/office/officeart/2005/8/layout/hList1"/>
    <dgm:cxn modelId="{0B42CBAE-ECCD-4E44-ACF9-3C0516EB0471}" type="presOf" srcId="{907CCCEC-0A7D-42BB-BEA0-9B61AEECCF32}" destId="{404ACE3E-547E-4B8D-A122-087AB4A68877}" srcOrd="0" destOrd="2" presId="urn:microsoft.com/office/officeart/2005/8/layout/hList1"/>
    <dgm:cxn modelId="{B2C0B6B8-1E1A-46CE-BEDF-FC60B3259544}" srcId="{675A46AD-29B5-4E12-BE5A-32308E8CF1C6}" destId="{B66B7FE5-09CD-4058-831D-7C64FC1F962A}" srcOrd="3" destOrd="0" parTransId="{EBE0F70D-3595-4282-9079-59DAE053462A}" sibTransId="{808E4C57-00CE-4D04-916A-69FF34DF8CE6}"/>
    <dgm:cxn modelId="{28E3B6C5-59B6-4BC3-81CA-6495F3ED780D}" type="presOf" srcId="{B66B7FE5-09CD-4058-831D-7C64FC1F962A}" destId="{404ACE3E-547E-4B8D-A122-087AB4A68877}" srcOrd="0" destOrd="3" presId="urn:microsoft.com/office/officeart/2005/8/layout/hList1"/>
    <dgm:cxn modelId="{99ED00C8-9901-4510-B1B4-A1F1EB4D1828}" type="presOf" srcId="{F82EAE1B-C9F0-4BE3-87FA-EAAFD26C7ED1}" destId="{404ACE3E-547E-4B8D-A122-087AB4A68877}" srcOrd="0" destOrd="1" presId="urn:microsoft.com/office/officeart/2005/8/layout/hList1"/>
    <dgm:cxn modelId="{8C599DD2-3BFD-4EDC-A9A4-45898B888460}" type="presOf" srcId="{63E6AF90-3423-4E7B-AD33-37CC05D1BB38}" destId="{404ACE3E-547E-4B8D-A122-087AB4A68877}" srcOrd="0" destOrd="0" presId="urn:microsoft.com/office/officeart/2005/8/layout/hList1"/>
    <dgm:cxn modelId="{1E56FDD2-4E54-4FC2-AE42-D82215C2274D}" srcId="{E8BC02D0-1692-471B-B4EF-99D0CB88DD01}" destId="{B24153C8-7BE5-445A-AE8C-6F600D5F90D7}" srcOrd="0" destOrd="0" parTransId="{2406DDC8-924F-4381-98FB-06C2DEC901B2}" sibTransId="{0443AF47-9445-43F6-92AD-DED5B9C72F12}"/>
    <dgm:cxn modelId="{9DAC11D6-1045-4A76-91C5-7B3E416F6DC6}" type="presOf" srcId="{8E63E016-7E9C-49AB-9EB9-D2F0623E89EA}" destId="{5189A835-1855-465F-84A9-883C60E489A0}" srcOrd="0" destOrd="0" presId="urn:microsoft.com/office/officeart/2005/8/layout/hList1"/>
    <dgm:cxn modelId="{052EA9EF-1D5B-4B71-9683-F40CBCE8B543}" type="presOf" srcId="{001832BF-0909-41C8-9EC7-720FA265A05D}" destId="{FB8584D8-B75B-4EA9-8B9C-48F86E2013B2}" srcOrd="0" destOrd="1" presId="urn:microsoft.com/office/officeart/2005/8/layout/hList1"/>
    <dgm:cxn modelId="{3AF9A3F9-C52A-4563-BD0A-CD0182B86E31}" srcId="{675A46AD-29B5-4E12-BE5A-32308E8CF1C6}" destId="{63E6AF90-3423-4E7B-AD33-37CC05D1BB38}" srcOrd="0" destOrd="0" parTransId="{E1EA61E2-2396-40A9-986B-83E574ECE46D}" sibTransId="{BF68DED7-7CFF-48DD-BA06-D1DEBAFD1195}"/>
    <dgm:cxn modelId="{A282B79B-94BB-4121-A7B7-1391BC038E25}" type="presParOf" srcId="{5189A835-1855-465F-84A9-883C60E489A0}" destId="{7B8EEDFB-A065-4E31-82DC-3D01C34852B0}" srcOrd="0" destOrd="0" presId="urn:microsoft.com/office/officeart/2005/8/layout/hList1"/>
    <dgm:cxn modelId="{FFAAEDA7-8CD3-48FD-A5C9-0252A8FCD479}" type="presParOf" srcId="{7B8EEDFB-A065-4E31-82DC-3D01C34852B0}" destId="{E7DBEA74-5034-4243-8F93-A17FF9BF3744}" srcOrd="0" destOrd="0" presId="urn:microsoft.com/office/officeart/2005/8/layout/hList1"/>
    <dgm:cxn modelId="{CC2E86E2-0027-413A-9FF3-19E7A06C46FC}" type="presParOf" srcId="{7B8EEDFB-A065-4E31-82DC-3D01C34852B0}" destId="{FB8584D8-B75B-4EA9-8B9C-48F86E2013B2}" srcOrd="1" destOrd="0" presId="urn:microsoft.com/office/officeart/2005/8/layout/hList1"/>
    <dgm:cxn modelId="{6D0CC115-47F9-4E32-8297-79A9F1B8B473}" type="presParOf" srcId="{5189A835-1855-465F-84A9-883C60E489A0}" destId="{685FADE5-8A12-440F-893B-3A43A9F0C3C5}" srcOrd="1" destOrd="0" presId="urn:microsoft.com/office/officeart/2005/8/layout/hList1"/>
    <dgm:cxn modelId="{F5276C0D-EB79-4D87-84CA-EF82CC562381}" type="presParOf" srcId="{5189A835-1855-465F-84A9-883C60E489A0}" destId="{4407E38F-D213-408E-8169-18279916ACE9}" srcOrd="2" destOrd="0" presId="urn:microsoft.com/office/officeart/2005/8/layout/hList1"/>
    <dgm:cxn modelId="{919E47EB-06DD-4DC6-ABC2-43F171289C5A}" type="presParOf" srcId="{4407E38F-D213-408E-8169-18279916ACE9}" destId="{DD395A16-DF22-4F5F-A75C-795CA0E39822}" srcOrd="0" destOrd="0" presId="urn:microsoft.com/office/officeart/2005/8/layout/hList1"/>
    <dgm:cxn modelId="{B206FCD8-AC62-40E6-ADE8-77C29FFCEC67}" type="presParOf" srcId="{4407E38F-D213-408E-8169-18279916ACE9}" destId="{404ACE3E-547E-4B8D-A122-087AB4A68877}"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D5F854-D326-4CE0-8483-0F6A025398CF}" type="doc">
      <dgm:prSet loTypeId="urn:microsoft.com/office/officeart/2005/8/layout/list1" loCatId="list" qsTypeId="urn:microsoft.com/office/officeart/2005/8/quickstyle/simple1" qsCatId="simple" csTypeId="urn:microsoft.com/office/officeart/2005/8/colors/accent1_3" csCatId="accent1" phldr="1"/>
      <dgm:spPr/>
      <dgm:t>
        <a:bodyPr/>
        <a:lstStyle/>
        <a:p>
          <a:endParaRPr lang="sv-SE"/>
        </a:p>
      </dgm:t>
    </dgm:pt>
    <dgm:pt modelId="{76B04BA3-BEFD-483F-A420-0798FF304984}">
      <dgm:prSet phldrT="[Text]" custT="1"/>
      <dgm:spPr/>
      <dgm:t>
        <a:bodyPr/>
        <a:lstStyle/>
        <a:p>
          <a:r>
            <a:rPr lang="sv-SE" sz="2400" dirty="0"/>
            <a:t>Människovärdesprincipen: </a:t>
          </a:r>
        </a:p>
      </dgm:t>
    </dgm:pt>
    <dgm:pt modelId="{43115874-C507-4245-BC65-2DC19B5CB1FC}" type="parTrans" cxnId="{1EBAC549-0B9D-47CC-BA06-1C3C341BE7DA}">
      <dgm:prSet/>
      <dgm:spPr/>
      <dgm:t>
        <a:bodyPr/>
        <a:lstStyle/>
        <a:p>
          <a:endParaRPr lang="sv-SE" sz="1200"/>
        </a:p>
      </dgm:t>
    </dgm:pt>
    <dgm:pt modelId="{644C8BFA-20A4-401D-B565-705464734952}" type="sibTrans" cxnId="{1EBAC549-0B9D-47CC-BA06-1C3C341BE7DA}">
      <dgm:prSet/>
      <dgm:spPr/>
      <dgm:t>
        <a:bodyPr/>
        <a:lstStyle/>
        <a:p>
          <a:endParaRPr lang="sv-SE" sz="1200"/>
        </a:p>
      </dgm:t>
    </dgm:pt>
    <dgm:pt modelId="{0901812E-F16E-48C5-B30A-29CCE21ECD27}">
      <dgm:prSet phldrT="[Text]" custT="1"/>
      <dgm:spPr/>
      <dgm:t>
        <a:bodyPr/>
        <a:lstStyle/>
        <a:p>
          <a:r>
            <a:rPr lang="sv-SE" sz="1800" dirty="0"/>
            <a:t>alla människor har samma värde oberoende av personliga egenskaper eller funktioner i samhället.</a:t>
          </a:r>
        </a:p>
      </dgm:t>
    </dgm:pt>
    <dgm:pt modelId="{E022CAF4-A0C7-4111-9DB4-ECA25B3B5AE5}" type="parTrans" cxnId="{8C3C4ACF-213C-4289-84EB-FCB9B5FF6C36}">
      <dgm:prSet/>
      <dgm:spPr/>
      <dgm:t>
        <a:bodyPr/>
        <a:lstStyle/>
        <a:p>
          <a:endParaRPr lang="sv-SE" sz="1200"/>
        </a:p>
      </dgm:t>
    </dgm:pt>
    <dgm:pt modelId="{EE679FDB-93E1-4B04-9C0D-6DC8003548B8}" type="sibTrans" cxnId="{8C3C4ACF-213C-4289-84EB-FCB9B5FF6C36}">
      <dgm:prSet/>
      <dgm:spPr/>
      <dgm:t>
        <a:bodyPr/>
        <a:lstStyle/>
        <a:p>
          <a:endParaRPr lang="sv-SE" sz="1200"/>
        </a:p>
      </dgm:t>
    </dgm:pt>
    <dgm:pt modelId="{96FEFBAF-E404-40D8-9291-F1A24C1E499D}">
      <dgm:prSet phldrT="[Text]" custT="1"/>
      <dgm:spPr/>
      <dgm:t>
        <a:bodyPr/>
        <a:lstStyle/>
        <a:p>
          <a:r>
            <a:rPr lang="sv-SE" sz="2400" dirty="0"/>
            <a:t>Behovs- och solidaritetsprincipen: </a:t>
          </a:r>
        </a:p>
      </dgm:t>
    </dgm:pt>
    <dgm:pt modelId="{0EB82AC0-91FB-4A91-82B0-113E2746EFA0}" type="parTrans" cxnId="{A5117A3A-24C1-446C-AACE-69E45ABE60E3}">
      <dgm:prSet/>
      <dgm:spPr/>
      <dgm:t>
        <a:bodyPr/>
        <a:lstStyle/>
        <a:p>
          <a:endParaRPr lang="sv-SE" sz="1200"/>
        </a:p>
      </dgm:t>
    </dgm:pt>
    <dgm:pt modelId="{B2A0CDF9-7408-46BF-BC17-1E878798884B}" type="sibTrans" cxnId="{A5117A3A-24C1-446C-AACE-69E45ABE60E3}">
      <dgm:prSet/>
      <dgm:spPr/>
      <dgm:t>
        <a:bodyPr/>
        <a:lstStyle/>
        <a:p>
          <a:endParaRPr lang="sv-SE" sz="1200"/>
        </a:p>
      </dgm:t>
    </dgm:pt>
    <dgm:pt modelId="{39D849DF-EAFF-42E6-853F-06CE1033968D}">
      <dgm:prSet phldrT="[Text]" custT="1"/>
      <dgm:spPr/>
      <dgm:t>
        <a:bodyPr/>
        <a:lstStyle/>
        <a:p>
          <a:r>
            <a:rPr lang="sv-SE" sz="1800" dirty="0"/>
            <a:t>resurserna ska i första hand allokeras till dem med störst behov.</a:t>
          </a:r>
        </a:p>
      </dgm:t>
    </dgm:pt>
    <dgm:pt modelId="{55ECA723-18EB-4F00-B607-F1B91D6C3947}" type="parTrans" cxnId="{0389C8C6-3EF2-466A-98DA-CDD7367932AD}">
      <dgm:prSet/>
      <dgm:spPr/>
      <dgm:t>
        <a:bodyPr/>
        <a:lstStyle/>
        <a:p>
          <a:endParaRPr lang="sv-SE" sz="1200"/>
        </a:p>
      </dgm:t>
    </dgm:pt>
    <dgm:pt modelId="{4EF05F7E-6DD2-4B3D-BCC7-8206A9C950E0}" type="sibTrans" cxnId="{0389C8C6-3EF2-466A-98DA-CDD7367932AD}">
      <dgm:prSet/>
      <dgm:spPr/>
      <dgm:t>
        <a:bodyPr/>
        <a:lstStyle/>
        <a:p>
          <a:endParaRPr lang="sv-SE" sz="1200"/>
        </a:p>
      </dgm:t>
    </dgm:pt>
    <dgm:pt modelId="{2A072CD0-CD8B-4D18-9879-7C37ACA2632D}">
      <dgm:prSet phldrT="[Text]" custT="1"/>
      <dgm:spPr/>
      <dgm:t>
        <a:bodyPr/>
        <a:lstStyle/>
        <a:p>
          <a:r>
            <a:rPr lang="sv-SE" sz="2400" dirty="0"/>
            <a:t>Kostnadseffektivitetsprincipen: </a:t>
          </a:r>
        </a:p>
      </dgm:t>
    </dgm:pt>
    <dgm:pt modelId="{C96579E0-99DD-487D-A6A8-05E43D566AD9}" type="parTrans" cxnId="{7C880980-415C-4138-93C2-E17056F4F9B3}">
      <dgm:prSet/>
      <dgm:spPr/>
      <dgm:t>
        <a:bodyPr/>
        <a:lstStyle/>
        <a:p>
          <a:endParaRPr lang="sv-SE" sz="1200"/>
        </a:p>
      </dgm:t>
    </dgm:pt>
    <dgm:pt modelId="{27974D1F-82C9-4F36-857B-0A03EA449A84}" type="sibTrans" cxnId="{7C880980-415C-4138-93C2-E17056F4F9B3}">
      <dgm:prSet/>
      <dgm:spPr/>
      <dgm:t>
        <a:bodyPr/>
        <a:lstStyle/>
        <a:p>
          <a:endParaRPr lang="sv-SE" sz="1200"/>
        </a:p>
      </dgm:t>
    </dgm:pt>
    <dgm:pt modelId="{DACAB381-F33B-40C3-B8E8-5EAAE77D38B1}">
      <dgm:prSet custT="1"/>
      <dgm:spPr/>
      <dgm:t>
        <a:bodyPr/>
        <a:lstStyle/>
        <a:p>
          <a:r>
            <a:rPr lang="sv-SE" sz="1800"/>
            <a:t>det ska finnas en rimlig relation mellan kostnad och effekt.</a:t>
          </a:r>
        </a:p>
      </dgm:t>
    </dgm:pt>
    <dgm:pt modelId="{685DE8ED-6778-4A17-8964-2CC54681A767}" type="parTrans" cxnId="{AC4477D7-4E39-45AC-AACC-98ACCF11DFB1}">
      <dgm:prSet/>
      <dgm:spPr/>
      <dgm:t>
        <a:bodyPr/>
        <a:lstStyle/>
        <a:p>
          <a:endParaRPr lang="sv-SE" sz="1200"/>
        </a:p>
      </dgm:t>
    </dgm:pt>
    <dgm:pt modelId="{F3F827BA-332A-41B2-AF72-43CD068C4251}" type="sibTrans" cxnId="{AC4477D7-4E39-45AC-AACC-98ACCF11DFB1}">
      <dgm:prSet/>
      <dgm:spPr/>
      <dgm:t>
        <a:bodyPr/>
        <a:lstStyle/>
        <a:p>
          <a:endParaRPr lang="sv-SE" sz="1200"/>
        </a:p>
      </dgm:t>
    </dgm:pt>
    <dgm:pt modelId="{EA8A27FC-4BB1-4222-A5C3-04414CE6C17B}" type="pres">
      <dgm:prSet presAssocID="{8CD5F854-D326-4CE0-8483-0F6A025398CF}" presName="linear" presStyleCnt="0">
        <dgm:presLayoutVars>
          <dgm:dir/>
          <dgm:animLvl val="lvl"/>
          <dgm:resizeHandles val="exact"/>
        </dgm:presLayoutVars>
      </dgm:prSet>
      <dgm:spPr/>
    </dgm:pt>
    <dgm:pt modelId="{732CE225-397A-4D08-80DD-D84F3C6C2693}" type="pres">
      <dgm:prSet presAssocID="{76B04BA3-BEFD-483F-A420-0798FF304984}" presName="parentLin" presStyleCnt="0"/>
      <dgm:spPr/>
    </dgm:pt>
    <dgm:pt modelId="{066CE7CE-89CC-4D67-B103-F5B99F75850C}" type="pres">
      <dgm:prSet presAssocID="{76B04BA3-BEFD-483F-A420-0798FF304984}" presName="parentLeftMargin" presStyleLbl="node1" presStyleIdx="0" presStyleCnt="3"/>
      <dgm:spPr/>
    </dgm:pt>
    <dgm:pt modelId="{9BDB48D1-557C-4348-9FCC-F74BF3FCFCEF}" type="pres">
      <dgm:prSet presAssocID="{76B04BA3-BEFD-483F-A420-0798FF304984}" presName="parentText" presStyleLbl="node1" presStyleIdx="0" presStyleCnt="3">
        <dgm:presLayoutVars>
          <dgm:chMax val="0"/>
          <dgm:bulletEnabled val="1"/>
        </dgm:presLayoutVars>
      </dgm:prSet>
      <dgm:spPr/>
    </dgm:pt>
    <dgm:pt modelId="{D4FC9D38-42A7-4E14-9059-7AF2BDEDBBA1}" type="pres">
      <dgm:prSet presAssocID="{76B04BA3-BEFD-483F-A420-0798FF304984}" presName="negativeSpace" presStyleCnt="0"/>
      <dgm:spPr/>
    </dgm:pt>
    <dgm:pt modelId="{037D6F1B-9FDE-4CA9-8661-EFDF14AD0610}" type="pres">
      <dgm:prSet presAssocID="{76B04BA3-BEFD-483F-A420-0798FF304984}" presName="childText" presStyleLbl="conFgAcc1" presStyleIdx="0" presStyleCnt="3">
        <dgm:presLayoutVars>
          <dgm:bulletEnabled val="1"/>
        </dgm:presLayoutVars>
      </dgm:prSet>
      <dgm:spPr/>
    </dgm:pt>
    <dgm:pt modelId="{64A2CEE5-A3C2-4998-AFF8-02D64AA4BE21}" type="pres">
      <dgm:prSet presAssocID="{644C8BFA-20A4-401D-B565-705464734952}" presName="spaceBetweenRectangles" presStyleCnt="0"/>
      <dgm:spPr/>
    </dgm:pt>
    <dgm:pt modelId="{59DB8133-E454-4502-9CAF-7C5995A352F3}" type="pres">
      <dgm:prSet presAssocID="{96FEFBAF-E404-40D8-9291-F1A24C1E499D}" presName="parentLin" presStyleCnt="0"/>
      <dgm:spPr/>
    </dgm:pt>
    <dgm:pt modelId="{9DE03CE3-6E2D-44A1-A096-6FC0FEF4F240}" type="pres">
      <dgm:prSet presAssocID="{96FEFBAF-E404-40D8-9291-F1A24C1E499D}" presName="parentLeftMargin" presStyleLbl="node1" presStyleIdx="0" presStyleCnt="3"/>
      <dgm:spPr/>
    </dgm:pt>
    <dgm:pt modelId="{61DF8F55-9757-42F0-9422-7A24135AA2C2}" type="pres">
      <dgm:prSet presAssocID="{96FEFBAF-E404-40D8-9291-F1A24C1E499D}" presName="parentText" presStyleLbl="node1" presStyleIdx="1" presStyleCnt="3">
        <dgm:presLayoutVars>
          <dgm:chMax val="0"/>
          <dgm:bulletEnabled val="1"/>
        </dgm:presLayoutVars>
      </dgm:prSet>
      <dgm:spPr/>
    </dgm:pt>
    <dgm:pt modelId="{6C5E2617-A440-4E3F-88FC-56D9A32DD413}" type="pres">
      <dgm:prSet presAssocID="{96FEFBAF-E404-40D8-9291-F1A24C1E499D}" presName="negativeSpace" presStyleCnt="0"/>
      <dgm:spPr/>
    </dgm:pt>
    <dgm:pt modelId="{FCCD7CCA-09F6-46F9-8D15-7B5034FC01BD}" type="pres">
      <dgm:prSet presAssocID="{96FEFBAF-E404-40D8-9291-F1A24C1E499D}" presName="childText" presStyleLbl="conFgAcc1" presStyleIdx="1" presStyleCnt="3">
        <dgm:presLayoutVars>
          <dgm:bulletEnabled val="1"/>
        </dgm:presLayoutVars>
      </dgm:prSet>
      <dgm:spPr/>
    </dgm:pt>
    <dgm:pt modelId="{CC36ED08-F35C-42DD-AF6F-8C8DE99FB6CF}" type="pres">
      <dgm:prSet presAssocID="{B2A0CDF9-7408-46BF-BC17-1E878798884B}" presName="spaceBetweenRectangles" presStyleCnt="0"/>
      <dgm:spPr/>
    </dgm:pt>
    <dgm:pt modelId="{D70D591E-ADCD-459B-9E35-D08BD5F9A586}" type="pres">
      <dgm:prSet presAssocID="{2A072CD0-CD8B-4D18-9879-7C37ACA2632D}" presName="parentLin" presStyleCnt="0"/>
      <dgm:spPr/>
    </dgm:pt>
    <dgm:pt modelId="{514A2685-A230-450F-862D-C3F63A8BCD7C}" type="pres">
      <dgm:prSet presAssocID="{2A072CD0-CD8B-4D18-9879-7C37ACA2632D}" presName="parentLeftMargin" presStyleLbl="node1" presStyleIdx="1" presStyleCnt="3"/>
      <dgm:spPr/>
    </dgm:pt>
    <dgm:pt modelId="{16D9FDF6-46F7-4A7B-9DD3-75E2F50EF4E9}" type="pres">
      <dgm:prSet presAssocID="{2A072CD0-CD8B-4D18-9879-7C37ACA2632D}" presName="parentText" presStyleLbl="node1" presStyleIdx="2" presStyleCnt="3">
        <dgm:presLayoutVars>
          <dgm:chMax val="0"/>
          <dgm:bulletEnabled val="1"/>
        </dgm:presLayoutVars>
      </dgm:prSet>
      <dgm:spPr/>
    </dgm:pt>
    <dgm:pt modelId="{113CCCAB-DC97-4033-A91D-6F63BEAB0290}" type="pres">
      <dgm:prSet presAssocID="{2A072CD0-CD8B-4D18-9879-7C37ACA2632D}" presName="negativeSpace" presStyleCnt="0"/>
      <dgm:spPr/>
    </dgm:pt>
    <dgm:pt modelId="{FD38B601-D8D5-473D-9C80-3D048156773E}" type="pres">
      <dgm:prSet presAssocID="{2A072CD0-CD8B-4D18-9879-7C37ACA2632D}" presName="childText" presStyleLbl="conFgAcc1" presStyleIdx="2" presStyleCnt="3">
        <dgm:presLayoutVars>
          <dgm:bulletEnabled val="1"/>
        </dgm:presLayoutVars>
      </dgm:prSet>
      <dgm:spPr/>
    </dgm:pt>
  </dgm:ptLst>
  <dgm:cxnLst>
    <dgm:cxn modelId="{1C7A2529-CEDC-4628-A5E1-5D80F2C14EE6}" type="presOf" srcId="{39D849DF-EAFF-42E6-853F-06CE1033968D}" destId="{FCCD7CCA-09F6-46F9-8D15-7B5034FC01BD}" srcOrd="0" destOrd="0" presId="urn:microsoft.com/office/officeart/2005/8/layout/list1"/>
    <dgm:cxn modelId="{2F51D934-FB97-4A00-9FE1-CA4197DAC45B}" type="presOf" srcId="{2A072CD0-CD8B-4D18-9879-7C37ACA2632D}" destId="{514A2685-A230-450F-862D-C3F63A8BCD7C}" srcOrd="0" destOrd="0" presId="urn:microsoft.com/office/officeart/2005/8/layout/list1"/>
    <dgm:cxn modelId="{A5117A3A-24C1-446C-AACE-69E45ABE60E3}" srcId="{8CD5F854-D326-4CE0-8483-0F6A025398CF}" destId="{96FEFBAF-E404-40D8-9291-F1A24C1E499D}" srcOrd="1" destOrd="0" parTransId="{0EB82AC0-91FB-4A91-82B0-113E2746EFA0}" sibTransId="{B2A0CDF9-7408-46BF-BC17-1E878798884B}"/>
    <dgm:cxn modelId="{E81F4347-4B43-4DB6-B7E5-6365837259B7}" type="presOf" srcId="{96FEFBAF-E404-40D8-9291-F1A24C1E499D}" destId="{9DE03CE3-6E2D-44A1-A096-6FC0FEF4F240}" srcOrd="0" destOrd="0" presId="urn:microsoft.com/office/officeart/2005/8/layout/list1"/>
    <dgm:cxn modelId="{1EBAC549-0B9D-47CC-BA06-1C3C341BE7DA}" srcId="{8CD5F854-D326-4CE0-8483-0F6A025398CF}" destId="{76B04BA3-BEFD-483F-A420-0798FF304984}" srcOrd="0" destOrd="0" parTransId="{43115874-C507-4245-BC65-2DC19B5CB1FC}" sibTransId="{644C8BFA-20A4-401D-B565-705464734952}"/>
    <dgm:cxn modelId="{47FC334A-A43C-4295-B55D-22EF81B18072}" type="presOf" srcId="{76B04BA3-BEFD-483F-A420-0798FF304984}" destId="{066CE7CE-89CC-4D67-B103-F5B99F75850C}" srcOrd="0" destOrd="0" presId="urn:microsoft.com/office/officeart/2005/8/layout/list1"/>
    <dgm:cxn modelId="{4C89F06B-2530-42A1-9A14-60723ABED8A7}" type="presOf" srcId="{0901812E-F16E-48C5-B30A-29CCE21ECD27}" destId="{037D6F1B-9FDE-4CA9-8661-EFDF14AD0610}" srcOrd="0" destOrd="0" presId="urn:microsoft.com/office/officeart/2005/8/layout/list1"/>
    <dgm:cxn modelId="{1FE94359-00E9-410D-BB34-3BD636091CB1}" type="presOf" srcId="{76B04BA3-BEFD-483F-A420-0798FF304984}" destId="{9BDB48D1-557C-4348-9FCC-F74BF3FCFCEF}" srcOrd="1" destOrd="0" presId="urn:microsoft.com/office/officeart/2005/8/layout/list1"/>
    <dgm:cxn modelId="{7C880980-415C-4138-93C2-E17056F4F9B3}" srcId="{8CD5F854-D326-4CE0-8483-0F6A025398CF}" destId="{2A072CD0-CD8B-4D18-9879-7C37ACA2632D}" srcOrd="2" destOrd="0" parTransId="{C96579E0-99DD-487D-A6A8-05E43D566AD9}" sibTransId="{27974D1F-82C9-4F36-857B-0A03EA449A84}"/>
    <dgm:cxn modelId="{0DFC7080-890E-43E6-A2D5-5BDAF8E31282}" type="presOf" srcId="{2A072CD0-CD8B-4D18-9879-7C37ACA2632D}" destId="{16D9FDF6-46F7-4A7B-9DD3-75E2F50EF4E9}" srcOrd="1" destOrd="0" presId="urn:microsoft.com/office/officeart/2005/8/layout/list1"/>
    <dgm:cxn modelId="{0389C8C6-3EF2-466A-98DA-CDD7367932AD}" srcId="{96FEFBAF-E404-40D8-9291-F1A24C1E499D}" destId="{39D849DF-EAFF-42E6-853F-06CE1033968D}" srcOrd="0" destOrd="0" parTransId="{55ECA723-18EB-4F00-B607-F1B91D6C3947}" sibTransId="{4EF05F7E-6DD2-4B3D-BCC7-8206A9C950E0}"/>
    <dgm:cxn modelId="{D5360FC8-2C12-4EF9-923E-066B91C7CD90}" type="presOf" srcId="{96FEFBAF-E404-40D8-9291-F1A24C1E499D}" destId="{61DF8F55-9757-42F0-9422-7A24135AA2C2}" srcOrd="1" destOrd="0" presId="urn:microsoft.com/office/officeart/2005/8/layout/list1"/>
    <dgm:cxn modelId="{8C3C4ACF-213C-4289-84EB-FCB9B5FF6C36}" srcId="{76B04BA3-BEFD-483F-A420-0798FF304984}" destId="{0901812E-F16E-48C5-B30A-29CCE21ECD27}" srcOrd="0" destOrd="0" parTransId="{E022CAF4-A0C7-4111-9DB4-ECA25B3B5AE5}" sibTransId="{EE679FDB-93E1-4B04-9C0D-6DC8003548B8}"/>
    <dgm:cxn modelId="{B0CDE9D4-5355-4C7E-8B98-57D164EA7D8F}" type="presOf" srcId="{DACAB381-F33B-40C3-B8E8-5EAAE77D38B1}" destId="{FD38B601-D8D5-473D-9C80-3D048156773E}" srcOrd="0" destOrd="0" presId="urn:microsoft.com/office/officeart/2005/8/layout/list1"/>
    <dgm:cxn modelId="{AC4477D7-4E39-45AC-AACC-98ACCF11DFB1}" srcId="{2A072CD0-CD8B-4D18-9879-7C37ACA2632D}" destId="{DACAB381-F33B-40C3-B8E8-5EAAE77D38B1}" srcOrd="0" destOrd="0" parTransId="{685DE8ED-6778-4A17-8964-2CC54681A767}" sibTransId="{F3F827BA-332A-41B2-AF72-43CD068C4251}"/>
    <dgm:cxn modelId="{340439F6-7F43-403A-A30A-A3D9E07AEA41}" type="presOf" srcId="{8CD5F854-D326-4CE0-8483-0F6A025398CF}" destId="{EA8A27FC-4BB1-4222-A5C3-04414CE6C17B}" srcOrd="0" destOrd="0" presId="urn:microsoft.com/office/officeart/2005/8/layout/list1"/>
    <dgm:cxn modelId="{0E1D4A09-90D7-40D4-B023-E2E7A81F4573}" type="presParOf" srcId="{EA8A27FC-4BB1-4222-A5C3-04414CE6C17B}" destId="{732CE225-397A-4D08-80DD-D84F3C6C2693}" srcOrd="0" destOrd="0" presId="urn:microsoft.com/office/officeart/2005/8/layout/list1"/>
    <dgm:cxn modelId="{818797C8-C57B-45F6-9C6C-C85C6DCD7804}" type="presParOf" srcId="{732CE225-397A-4D08-80DD-D84F3C6C2693}" destId="{066CE7CE-89CC-4D67-B103-F5B99F75850C}" srcOrd="0" destOrd="0" presId="urn:microsoft.com/office/officeart/2005/8/layout/list1"/>
    <dgm:cxn modelId="{04113B91-96C0-4419-98E9-E0A99D3280CB}" type="presParOf" srcId="{732CE225-397A-4D08-80DD-D84F3C6C2693}" destId="{9BDB48D1-557C-4348-9FCC-F74BF3FCFCEF}" srcOrd="1" destOrd="0" presId="urn:microsoft.com/office/officeart/2005/8/layout/list1"/>
    <dgm:cxn modelId="{7AA42E97-B04B-43BD-9337-0B3EBF578C4D}" type="presParOf" srcId="{EA8A27FC-4BB1-4222-A5C3-04414CE6C17B}" destId="{D4FC9D38-42A7-4E14-9059-7AF2BDEDBBA1}" srcOrd="1" destOrd="0" presId="urn:microsoft.com/office/officeart/2005/8/layout/list1"/>
    <dgm:cxn modelId="{827306B9-E285-4A0D-B478-EC7855D5ECAA}" type="presParOf" srcId="{EA8A27FC-4BB1-4222-A5C3-04414CE6C17B}" destId="{037D6F1B-9FDE-4CA9-8661-EFDF14AD0610}" srcOrd="2" destOrd="0" presId="urn:microsoft.com/office/officeart/2005/8/layout/list1"/>
    <dgm:cxn modelId="{8DE0C72E-3887-4DC3-91FA-A4F266AA70DD}" type="presParOf" srcId="{EA8A27FC-4BB1-4222-A5C3-04414CE6C17B}" destId="{64A2CEE5-A3C2-4998-AFF8-02D64AA4BE21}" srcOrd="3" destOrd="0" presId="urn:microsoft.com/office/officeart/2005/8/layout/list1"/>
    <dgm:cxn modelId="{3BCD4CCB-840E-433A-904C-0C9CD94B612D}" type="presParOf" srcId="{EA8A27FC-4BB1-4222-A5C3-04414CE6C17B}" destId="{59DB8133-E454-4502-9CAF-7C5995A352F3}" srcOrd="4" destOrd="0" presId="urn:microsoft.com/office/officeart/2005/8/layout/list1"/>
    <dgm:cxn modelId="{CF4E0E10-4278-4FF2-8D20-3E936A969D84}" type="presParOf" srcId="{59DB8133-E454-4502-9CAF-7C5995A352F3}" destId="{9DE03CE3-6E2D-44A1-A096-6FC0FEF4F240}" srcOrd="0" destOrd="0" presId="urn:microsoft.com/office/officeart/2005/8/layout/list1"/>
    <dgm:cxn modelId="{F82D7B9E-D69C-4A75-A88B-DD691D1FE7BA}" type="presParOf" srcId="{59DB8133-E454-4502-9CAF-7C5995A352F3}" destId="{61DF8F55-9757-42F0-9422-7A24135AA2C2}" srcOrd="1" destOrd="0" presId="urn:microsoft.com/office/officeart/2005/8/layout/list1"/>
    <dgm:cxn modelId="{2E2640AF-A2BE-4E7C-816D-49684D3FFA85}" type="presParOf" srcId="{EA8A27FC-4BB1-4222-A5C3-04414CE6C17B}" destId="{6C5E2617-A440-4E3F-88FC-56D9A32DD413}" srcOrd="5" destOrd="0" presId="urn:microsoft.com/office/officeart/2005/8/layout/list1"/>
    <dgm:cxn modelId="{B5FA74AC-5D58-47DE-8E63-90F48D03EE78}" type="presParOf" srcId="{EA8A27FC-4BB1-4222-A5C3-04414CE6C17B}" destId="{FCCD7CCA-09F6-46F9-8D15-7B5034FC01BD}" srcOrd="6" destOrd="0" presId="urn:microsoft.com/office/officeart/2005/8/layout/list1"/>
    <dgm:cxn modelId="{1F5D4525-B10E-42C8-BEAF-58404FC5E61F}" type="presParOf" srcId="{EA8A27FC-4BB1-4222-A5C3-04414CE6C17B}" destId="{CC36ED08-F35C-42DD-AF6F-8C8DE99FB6CF}" srcOrd="7" destOrd="0" presId="urn:microsoft.com/office/officeart/2005/8/layout/list1"/>
    <dgm:cxn modelId="{276485F2-67C4-4408-9443-D0B9659E4E61}" type="presParOf" srcId="{EA8A27FC-4BB1-4222-A5C3-04414CE6C17B}" destId="{D70D591E-ADCD-459B-9E35-D08BD5F9A586}" srcOrd="8" destOrd="0" presId="urn:microsoft.com/office/officeart/2005/8/layout/list1"/>
    <dgm:cxn modelId="{3D359394-0A98-470E-B6C8-4809EF7C8870}" type="presParOf" srcId="{D70D591E-ADCD-459B-9E35-D08BD5F9A586}" destId="{514A2685-A230-450F-862D-C3F63A8BCD7C}" srcOrd="0" destOrd="0" presId="urn:microsoft.com/office/officeart/2005/8/layout/list1"/>
    <dgm:cxn modelId="{8EF8A689-68AE-495D-AB7B-274730ACF170}" type="presParOf" srcId="{D70D591E-ADCD-459B-9E35-D08BD5F9A586}" destId="{16D9FDF6-46F7-4A7B-9DD3-75E2F50EF4E9}" srcOrd="1" destOrd="0" presId="urn:microsoft.com/office/officeart/2005/8/layout/list1"/>
    <dgm:cxn modelId="{249B324B-7ED1-480A-A63E-B18D943272EF}" type="presParOf" srcId="{EA8A27FC-4BB1-4222-A5C3-04414CE6C17B}" destId="{113CCCAB-DC97-4033-A91D-6F63BEAB0290}" srcOrd="9" destOrd="0" presId="urn:microsoft.com/office/officeart/2005/8/layout/list1"/>
    <dgm:cxn modelId="{44B43851-8698-4D22-9329-23F533EC00E2}" type="presParOf" srcId="{EA8A27FC-4BB1-4222-A5C3-04414CE6C17B}" destId="{FD38B601-D8D5-473D-9C80-3D048156773E}"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2C659D-5351-4766-BD3F-3CA534A97AEC}" type="doc">
      <dgm:prSet loTypeId="urn:microsoft.com/office/officeart/2005/8/layout/hProcess9" loCatId="process" qsTypeId="urn:microsoft.com/office/officeart/2005/8/quickstyle/simple1" qsCatId="simple" csTypeId="urn:microsoft.com/office/officeart/2005/8/colors/accent1_2" csCatId="accent1" phldr="1"/>
      <dgm:spPr/>
    </dgm:pt>
    <dgm:pt modelId="{29793572-A9A0-421D-998F-078C948FD396}">
      <dgm:prSet phldrT="[Text]" custT="1"/>
      <dgm:spPr/>
      <dgm:t>
        <a:bodyPr/>
        <a:lstStyle/>
        <a:p>
          <a:r>
            <a:rPr lang="sv-SE" sz="2000" dirty="0"/>
            <a:t>2000-2023</a:t>
          </a:r>
        </a:p>
        <a:p>
          <a:r>
            <a:rPr lang="sv-SE" sz="2000" dirty="0"/>
            <a:t>Flera olika antikroppar tas fram</a:t>
          </a:r>
        </a:p>
      </dgm:t>
    </dgm:pt>
    <dgm:pt modelId="{F62ADE21-75E0-4F34-9889-BA248A113814}" type="parTrans" cxnId="{BD021C45-E077-4453-9847-C19437E57CD8}">
      <dgm:prSet/>
      <dgm:spPr/>
      <dgm:t>
        <a:bodyPr/>
        <a:lstStyle/>
        <a:p>
          <a:endParaRPr lang="sv-SE"/>
        </a:p>
      </dgm:t>
    </dgm:pt>
    <dgm:pt modelId="{35DAFEF3-4FA9-4254-928B-291E38A84C76}" type="sibTrans" cxnId="{BD021C45-E077-4453-9847-C19437E57CD8}">
      <dgm:prSet/>
      <dgm:spPr/>
      <dgm:t>
        <a:bodyPr/>
        <a:lstStyle/>
        <a:p>
          <a:endParaRPr lang="sv-SE"/>
        </a:p>
      </dgm:t>
    </dgm:pt>
    <dgm:pt modelId="{FA90176F-2887-4ED9-B24E-7EE250AAA325}">
      <dgm:prSet phldrT="[Text]" custT="1"/>
      <dgm:spPr/>
      <dgm:t>
        <a:bodyPr/>
        <a:lstStyle/>
        <a:p>
          <a:r>
            <a:rPr lang="sv-SE" sz="2000" dirty="0"/>
            <a:t>2023-2025</a:t>
          </a:r>
        </a:p>
        <a:p>
          <a:r>
            <a:rPr lang="sv-SE" sz="2000" dirty="0" err="1"/>
            <a:t>Lecanemab</a:t>
          </a:r>
          <a:r>
            <a:rPr lang="sv-SE" sz="2000" dirty="0"/>
            <a:t> och </a:t>
          </a:r>
          <a:r>
            <a:rPr lang="sv-SE" sz="2000" dirty="0" err="1"/>
            <a:t>donanemab</a:t>
          </a:r>
          <a:endParaRPr lang="sv-SE" sz="2000" dirty="0"/>
        </a:p>
        <a:p>
          <a:r>
            <a:rPr lang="sv-SE" sz="2000" dirty="0"/>
            <a:t>Marknadsföringstillstånd</a:t>
          </a:r>
        </a:p>
      </dgm:t>
    </dgm:pt>
    <dgm:pt modelId="{44DB21B1-954F-444B-88CA-65438279EFC8}" type="parTrans" cxnId="{E8145952-4E24-49C0-BE79-1B23C099BF26}">
      <dgm:prSet/>
      <dgm:spPr/>
      <dgm:t>
        <a:bodyPr/>
        <a:lstStyle/>
        <a:p>
          <a:endParaRPr lang="sv-SE"/>
        </a:p>
      </dgm:t>
    </dgm:pt>
    <dgm:pt modelId="{BCEE0F76-8A8F-4AB8-812F-C1D85A90B163}" type="sibTrans" cxnId="{E8145952-4E24-49C0-BE79-1B23C099BF26}">
      <dgm:prSet/>
      <dgm:spPr/>
      <dgm:t>
        <a:bodyPr/>
        <a:lstStyle/>
        <a:p>
          <a:endParaRPr lang="sv-SE"/>
        </a:p>
      </dgm:t>
    </dgm:pt>
    <dgm:pt modelId="{5804990F-762C-4450-BFB2-1FF2BA3509B9}">
      <dgm:prSet phldrT="[Text]" custT="1"/>
      <dgm:spPr/>
      <dgm:t>
        <a:bodyPr/>
        <a:lstStyle/>
        <a:p>
          <a:r>
            <a:rPr lang="sv-SE" sz="2000" dirty="0"/>
            <a:t>2026</a:t>
          </a:r>
        </a:p>
        <a:p>
          <a:r>
            <a:rPr lang="sv-SE" sz="2000" dirty="0"/>
            <a:t>NT-rådet – använd inte </a:t>
          </a:r>
          <a:r>
            <a:rPr lang="sv-SE" sz="2000" dirty="0" err="1"/>
            <a:t>lekanemab</a:t>
          </a:r>
          <a:r>
            <a:rPr lang="sv-SE" sz="2000" dirty="0"/>
            <a:t>, avvakta med </a:t>
          </a:r>
          <a:r>
            <a:rPr lang="sv-SE" sz="2000" dirty="0" err="1"/>
            <a:t>donanemab</a:t>
          </a:r>
          <a:r>
            <a:rPr lang="sv-SE" sz="2000" dirty="0"/>
            <a:t> tills bedömning är klar </a:t>
          </a:r>
        </a:p>
      </dgm:t>
    </dgm:pt>
    <dgm:pt modelId="{FFA18840-1496-4298-9E39-81E93E85E35A}" type="parTrans" cxnId="{1EA5A836-4D1F-423A-B1FD-4AB5FACB335E}">
      <dgm:prSet/>
      <dgm:spPr/>
      <dgm:t>
        <a:bodyPr/>
        <a:lstStyle/>
        <a:p>
          <a:endParaRPr lang="sv-SE"/>
        </a:p>
      </dgm:t>
    </dgm:pt>
    <dgm:pt modelId="{9637EBB8-160D-4579-8CFA-F78D5C1BA650}" type="sibTrans" cxnId="{1EA5A836-4D1F-423A-B1FD-4AB5FACB335E}">
      <dgm:prSet/>
      <dgm:spPr/>
      <dgm:t>
        <a:bodyPr/>
        <a:lstStyle/>
        <a:p>
          <a:endParaRPr lang="sv-SE"/>
        </a:p>
      </dgm:t>
    </dgm:pt>
    <dgm:pt modelId="{EAA3F35C-61AB-46F4-A4EE-6013A097BF7D}" type="pres">
      <dgm:prSet presAssocID="{BD2C659D-5351-4766-BD3F-3CA534A97AEC}" presName="CompostProcess" presStyleCnt="0">
        <dgm:presLayoutVars>
          <dgm:dir/>
          <dgm:resizeHandles val="exact"/>
        </dgm:presLayoutVars>
      </dgm:prSet>
      <dgm:spPr/>
    </dgm:pt>
    <dgm:pt modelId="{CF0FD3E6-95D7-402A-8F39-ADE2971E1875}" type="pres">
      <dgm:prSet presAssocID="{BD2C659D-5351-4766-BD3F-3CA534A97AEC}" presName="arrow" presStyleLbl="bgShp" presStyleIdx="0" presStyleCnt="1"/>
      <dgm:spPr/>
    </dgm:pt>
    <dgm:pt modelId="{80FB8176-05D7-493A-8FE3-A486A48C380B}" type="pres">
      <dgm:prSet presAssocID="{BD2C659D-5351-4766-BD3F-3CA534A97AEC}" presName="linearProcess" presStyleCnt="0"/>
      <dgm:spPr/>
    </dgm:pt>
    <dgm:pt modelId="{839152AB-87DF-4EEB-AD1D-CCB36950F583}" type="pres">
      <dgm:prSet presAssocID="{29793572-A9A0-421D-998F-078C948FD396}" presName="textNode" presStyleLbl="node1" presStyleIdx="0" presStyleCnt="3" custScaleX="69607" custScaleY="101959" custLinFactNeighborX="-21567" custLinFactNeighborY="-6260">
        <dgm:presLayoutVars>
          <dgm:bulletEnabled val="1"/>
        </dgm:presLayoutVars>
      </dgm:prSet>
      <dgm:spPr/>
    </dgm:pt>
    <dgm:pt modelId="{74F35EA3-58DB-4E96-BC5E-00C710C462F1}" type="pres">
      <dgm:prSet presAssocID="{35DAFEF3-4FA9-4254-928B-291E38A84C76}" presName="sibTrans" presStyleCnt="0"/>
      <dgm:spPr/>
    </dgm:pt>
    <dgm:pt modelId="{925553DD-D912-416D-A602-438B9F71F344}" type="pres">
      <dgm:prSet presAssocID="{FA90176F-2887-4ED9-B24E-7EE250AAA325}" presName="textNode" presStyleLbl="node1" presStyleIdx="1" presStyleCnt="3" custScaleX="89450" custScaleY="101116" custLinFactNeighborX="-79955" custLinFactNeighborY="-6681">
        <dgm:presLayoutVars>
          <dgm:bulletEnabled val="1"/>
        </dgm:presLayoutVars>
      </dgm:prSet>
      <dgm:spPr/>
    </dgm:pt>
    <dgm:pt modelId="{F5DC50EE-DE68-4F85-A846-E7C726ABDCD2}" type="pres">
      <dgm:prSet presAssocID="{BCEE0F76-8A8F-4AB8-812F-C1D85A90B163}" presName="sibTrans" presStyleCnt="0"/>
      <dgm:spPr/>
    </dgm:pt>
    <dgm:pt modelId="{8710B710-6BBF-4C5E-85F0-4DEAB6EB9D6D}" type="pres">
      <dgm:prSet presAssocID="{5804990F-762C-4450-BFB2-1FF2BA3509B9}" presName="textNode" presStyleLbl="node1" presStyleIdx="2" presStyleCnt="3" custScaleX="104822" custScaleY="98287" custLinFactX="-4756" custLinFactNeighborX="-100000" custLinFactNeighborY="-7820">
        <dgm:presLayoutVars>
          <dgm:bulletEnabled val="1"/>
        </dgm:presLayoutVars>
      </dgm:prSet>
      <dgm:spPr/>
    </dgm:pt>
  </dgm:ptLst>
  <dgm:cxnLst>
    <dgm:cxn modelId="{1EA5A836-4D1F-423A-B1FD-4AB5FACB335E}" srcId="{BD2C659D-5351-4766-BD3F-3CA534A97AEC}" destId="{5804990F-762C-4450-BFB2-1FF2BA3509B9}" srcOrd="2" destOrd="0" parTransId="{FFA18840-1496-4298-9E39-81E93E85E35A}" sibTransId="{9637EBB8-160D-4579-8CFA-F78D5C1BA650}"/>
    <dgm:cxn modelId="{BD021C45-E077-4453-9847-C19437E57CD8}" srcId="{BD2C659D-5351-4766-BD3F-3CA534A97AEC}" destId="{29793572-A9A0-421D-998F-078C948FD396}" srcOrd="0" destOrd="0" parTransId="{F62ADE21-75E0-4F34-9889-BA248A113814}" sibTransId="{35DAFEF3-4FA9-4254-928B-291E38A84C76}"/>
    <dgm:cxn modelId="{E8145952-4E24-49C0-BE79-1B23C099BF26}" srcId="{BD2C659D-5351-4766-BD3F-3CA534A97AEC}" destId="{FA90176F-2887-4ED9-B24E-7EE250AAA325}" srcOrd="1" destOrd="0" parTransId="{44DB21B1-954F-444B-88CA-65438279EFC8}" sibTransId="{BCEE0F76-8A8F-4AB8-812F-C1D85A90B163}"/>
    <dgm:cxn modelId="{B59D6473-316D-46A6-BC67-19C149D1BFCB}" type="presOf" srcId="{29793572-A9A0-421D-998F-078C948FD396}" destId="{839152AB-87DF-4EEB-AD1D-CCB36950F583}" srcOrd="0" destOrd="0" presId="urn:microsoft.com/office/officeart/2005/8/layout/hProcess9"/>
    <dgm:cxn modelId="{4FE2E475-D517-46F1-ADF4-C327C098DE9F}" type="presOf" srcId="{FA90176F-2887-4ED9-B24E-7EE250AAA325}" destId="{925553DD-D912-416D-A602-438B9F71F344}" srcOrd="0" destOrd="0" presId="urn:microsoft.com/office/officeart/2005/8/layout/hProcess9"/>
    <dgm:cxn modelId="{B6665DBA-ADD8-45E9-BDB0-EA34A7119DAB}" type="presOf" srcId="{5804990F-762C-4450-BFB2-1FF2BA3509B9}" destId="{8710B710-6BBF-4C5E-85F0-4DEAB6EB9D6D}" srcOrd="0" destOrd="0" presId="urn:microsoft.com/office/officeart/2005/8/layout/hProcess9"/>
    <dgm:cxn modelId="{C7C85AD8-20A1-4F33-8334-6D4DC244C6CC}" type="presOf" srcId="{BD2C659D-5351-4766-BD3F-3CA534A97AEC}" destId="{EAA3F35C-61AB-46F4-A4EE-6013A097BF7D}" srcOrd="0" destOrd="0" presId="urn:microsoft.com/office/officeart/2005/8/layout/hProcess9"/>
    <dgm:cxn modelId="{3E3085C5-B30D-4969-BCB4-0FBBBC965A44}" type="presParOf" srcId="{EAA3F35C-61AB-46F4-A4EE-6013A097BF7D}" destId="{CF0FD3E6-95D7-402A-8F39-ADE2971E1875}" srcOrd="0" destOrd="0" presId="urn:microsoft.com/office/officeart/2005/8/layout/hProcess9"/>
    <dgm:cxn modelId="{7500EFC7-933E-4877-AD8D-CAB3D8AC72AF}" type="presParOf" srcId="{EAA3F35C-61AB-46F4-A4EE-6013A097BF7D}" destId="{80FB8176-05D7-493A-8FE3-A486A48C380B}" srcOrd="1" destOrd="0" presId="urn:microsoft.com/office/officeart/2005/8/layout/hProcess9"/>
    <dgm:cxn modelId="{23355E31-9DBC-44FC-9475-3EBE3773AD0A}" type="presParOf" srcId="{80FB8176-05D7-493A-8FE3-A486A48C380B}" destId="{839152AB-87DF-4EEB-AD1D-CCB36950F583}" srcOrd="0" destOrd="0" presId="urn:microsoft.com/office/officeart/2005/8/layout/hProcess9"/>
    <dgm:cxn modelId="{16988745-30D9-415D-B70C-3ECB5870FFCD}" type="presParOf" srcId="{80FB8176-05D7-493A-8FE3-A486A48C380B}" destId="{74F35EA3-58DB-4E96-BC5E-00C710C462F1}" srcOrd="1" destOrd="0" presId="urn:microsoft.com/office/officeart/2005/8/layout/hProcess9"/>
    <dgm:cxn modelId="{7408E721-C181-49A3-B16F-248C8EB5D44C}" type="presParOf" srcId="{80FB8176-05D7-493A-8FE3-A486A48C380B}" destId="{925553DD-D912-416D-A602-438B9F71F344}" srcOrd="2" destOrd="0" presId="urn:microsoft.com/office/officeart/2005/8/layout/hProcess9"/>
    <dgm:cxn modelId="{B3CB76EF-3B15-4386-BC09-5CA83CD2CBC1}" type="presParOf" srcId="{80FB8176-05D7-493A-8FE3-A486A48C380B}" destId="{F5DC50EE-DE68-4F85-A846-E7C726ABDCD2}" srcOrd="3" destOrd="0" presId="urn:microsoft.com/office/officeart/2005/8/layout/hProcess9"/>
    <dgm:cxn modelId="{A6823686-088E-40B7-B662-4A32482C1AD7}" type="presParOf" srcId="{80FB8176-05D7-493A-8FE3-A486A48C380B}" destId="{8710B710-6BBF-4C5E-85F0-4DEAB6EB9D6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BC1940-6F51-4ED6-A71F-63C9EC0A6172}">
      <dsp:nvSpPr>
        <dsp:cNvPr id="0" name=""/>
        <dsp:cNvSpPr/>
      </dsp:nvSpPr>
      <dsp:spPr>
        <a:xfrm>
          <a:off x="3393" y="2464037"/>
          <a:ext cx="3308216" cy="720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sv-SE" sz="2500" kern="1200" dirty="0"/>
            <a:t>Hälsa</a:t>
          </a:r>
        </a:p>
      </dsp:txBody>
      <dsp:txXfrm>
        <a:off x="3393" y="2464037"/>
        <a:ext cx="3308216" cy="720000"/>
      </dsp:txXfrm>
    </dsp:sp>
    <dsp:sp modelId="{C777B425-3672-475F-A644-521A61F678A3}">
      <dsp:nvSpPr>
        <dsp:cNvPr id="0" name=""/>
        <dsp:cNvSpPr/>
      </dsp:nvSpPr>
      <dsp:spPr>
        <a:xfrm>
          <a:off x="3393" y="3184037"/>
          <a:ext cx="3308216" cy="16470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sv-SE" sz="2500" kern="1200" dirty="0"/>
            <a:t>Hälsoutfall</a:t>
          </a:r>
        </a:p>
        <a:p>
          <a:pPr marL="228600" lvl="1" indent="-228600" algn="l" defTabSz="1111250">
            <a:lnSpc>
              <a:spcPct val="90000"/>
            </a:lnSpc>
            <a:spcBef>
              <a:spcPct val="0"/>
            </a:spcBef>
            <a:spcAft>
              <a:spcPct val="15000"/>
            </a:spcAft>
            <a:buChar char="•"/>
          </a:pPr>
          <a:r>
            <a:rPr lang="sv-SE" sz="2500" kern="1200" dirty="0"/>
            <a:t>Livskvalitet</a:t>
          </a:r>
        </a:p>
        <a:p>
          <a:pPr marL="228600" lvl="1" indent="-228600" algn="l" defTabSz="1111250">
            <a:lnSpc>
              <a:spcPct val="90000"/>
            </a:lnSpc>
            <a:spcBef>
              <a:spcPct val="0"/>
            </a:spcBef>
            <a:spcAft>
              <a:spcPct val="15000"/>
            </a:spcAft>
            <a:buChar char="•"/>
          </a:pPr>
          <a:r>
            <a:rPr lang="sv-SE" sz="2500" kern="1200" dirty="0"/>
            <a:t>Överlevnad</a:t>
          </a:r>
        </a:p>
      </dsp:txBody>
      <dsp:txXfrm>
        <a:off x="3393" y="3184037"/>
        <a:ext cx="3308216" cy="1647000"/>
      </dsp:txXfrm>
    </dsp:sp>
    <dsp:sp modelId="{37DBC221-6E39-4BE5-8228-C500E876C2F2}">
      <dsp:nvSpPr>
        <dsp:cNvPr id="0" name=""/>
        <dsp:cNvSpPr/>
      </dsp:nvSpPr>
      <dsp:spPr>
        <a:xfrm>
          <a:off x="3774759" y="2464037"/>
          <a:ext cx="3308216" cy="720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sv-SE" sz="2500" kern="1200" dirty="0"/>
            <a:t>Kostnader</a:t>
          </a:r>
        </a:p>
      </dsp:txBody>
      <dsp:txXfrm>
        <a:off x="3774759" y="2464037"/>
        <a:ext cx="3308216" cy="720000"/>
      </dsp:txXfrm>
    </dsp:sp>
    <dsp:sp modelId="{A66ABD91-5E25-415A-80A6-8BA920806805}">
      <dsp:nvSpPr>
        <dsp:cNvPr id="0" name=""/>
        <dsp:cNvSpPr/>
      </dsp:nvSpPr>
      <dsp:spPr>
        <a:xfrm>
          <a:off x="3774759" y="3184037"/>
          <a:ext cx="3308216" cy="16470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sv-SE" sz="2500" kern="1200" dirty="0"/>
            <a:t>Resurser</a:t>
          </a:r>
        </a:p>
        <a:p>
          <a:pPr marL="228600" lvl="1" indent="-228600" algn="l" defTabSz="1111250">
            <a:lnSpc>
              <a:spcPct val="90000"/>
            </a:lnSpc>
            <a:spcBef>
              <a:spcPct val="0"/>
            </a:spcBef>
            <a:spcAft>
              <a:spcPct val="15000"/>
            </a:spcAft>
            <a:buChar char="•"/>
          </a:pPr>
          <a:r>
            <a:rPr lang="sv-SE" sz="2500" kern="1200" dirty="0"/>
            <a:t>Budget</a:t>
          </a:r>
        </a:p>
        <a:p>
          <a:pPr marL="228600" lvl="1" indent="-228600" algn="l" defTabSz="1111250">
            <a:lnSpc>
              <a:spcPct val="90000"/>
            </a:lnSpc>
            <a:spcBef>
              <a:spcPct val="0"/>
            </a:spcBef>
            <a:spcAft>
              <a:spcPct val="15000"/>
            </a:spcAft>
            <a:buChar char="•"/>
          </a:pPr>
          <a:r>
            <a:rPr lang="sv-SE" sz="2500" kern="1200" dirty="0"/>
            <a:t>Alternativkostnad</a:t>
          </a:r>
        </a:p>
      </dsp:txBody>
      <dsp:txXfrm>
        <a:off x="3774759" y="3184037"/>
        <a:ext cx="3308216" cy="1647000"/>
      </dsp:txXfrm>
    </dsp:sp>
    <dsp:sp modelId="{002F386C-D823-4515-B69E-CEC5748BE03E}">
      <dsp:nvSpPr>
        <dsp:cNvPr id="0" name=""/>
        <dsp:cNvSpPr/>
      </dsp:nvSpPr>
      <dsp:spPr>
        <a:xfrm>
          <a:off x="7546125" y="2464037"/>
          <a:ext cx="3308216" cy="720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sv-SE" sz="2500" kern="1200" dirty="0"/>
            <a:t>Kostnadseffektivitet</a:t>
          </a:r>
        </a:p>
      </dsp:txBody>
      <dsp:txXfrm>
        <a:off x="7546125" y="2464037"/>
        <a:ext cx="3308216" cy="720000"/>
      </dsp:txXfrm>
    </dsp:sp>
    <dsp:sp modelId="{CA8B9BE3-C529-4681-8662-090BCBF37797}">
      <dsp:nvSpPr>
        <dsp:cNvPr id="0" name=""/>
        <dsp:cNvSpPr/>
      </dsp:nvSpPr>
      <dsp:spPr>
        <a:xfrm>
          <a:off x="7546125" y="3184037"/>
          <a:ext cx="3308216" cy="16470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sv-SE" sz="2500" kern="1200" dirty="0"/>
            <a:t>Mest hälsa per använd krona</a:t>
          </a:r>
        </a:p>
      </dsp:txBody>
      <dsp:txXfrm>
        <a:off x="7546125" y="3184037"/>
        <a:ext cx="3308216" cy="1647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DBEA74-5034-4243-8F93-A17FF9BF3744}">
      <dsp:nvSpPr>
        <dsp:cNvPr id="0" name=""/>
        <dsp:cNvSpPr/>
      </dsp:nvSpPr>
      <dsp:spPr>
        <a:xfrm>
          <a:off x="21920" y="341476"/>
          <a:ext cx="4595039" cy="18380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ClrTx/>
            <a:buSzTx/>
            <a:buFontTx/>
            <a:buNone/>
          </a:pPr>
          <a:r>
            <a:rPr kumimoji="0" lang="sv-SE" sz="3000" b="1" i="0" u="none" strike="noStrike" kern="1200" cap="none" spc="0" normalizeH="0" baseline="0" noProof="0" dirty="0">
              <a:ln>
                <a:noFill/>
              </a:ln>
              <a:solidFill>
                <a:schemeClr val="bg1"/>
              </a:solidFill>
              <a:effectLst/>
              <a:uLnTx/>
              <a:uFillTx/>
              <a:latin typeface="Open Sans"/>
              <a:ea typeface="+mn-ea"/>
              <a:cs typeface="+mn-cs"/>
            </a:rPr>
            <a:t>Vilka kostnader ingår?</a:t>
          </a:r>
          <a:endParaRPr lang="sv-SE" sz="3000" kern="1200" dirty="0">
            <a:solidFill>
              <a:schemeClr val="bg1"/>
            </a:solidFill>
          </a:endParaRPr>
        </a:p>
      </dsp:txBody>
      <dsp:txXfrm>
        <a:off x="21920" y="341476"/>
        <a:ext cx="4595039" cy="1838015"/>
      </dsp:txXfrm>
    </dsp:sp>
    <dsp:sp modelId="{FB8584D8-B75B-4EA9-8B9C-48F86E2013B2}">
      <dsp:nvSpPr>
        <dsp:cNvPr id="0" name=""/>
        <dsp:cNvSpPr/>
      </dsp:nvSpPr>
      <dsp:spPr>
        <a:xfrm>
          <a:off x="48" y="2200941"/>
          <a:ext cx="4595039"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lrTx/>
            <a:buSzTx/>
            <a:buFont typeface="Arial" panose="020B0604020202020204" pitchFamily="34" charset="0"/>
            <a:buChar char="•"/>
          </a:pPr>
          <a:r>
            <a:rPr kumimoji="0" lang="sv-SE" sz="2000" b="0" i="0" u="none" strike="noStrike" kern="1200" cap="none" spc="0" normalizeH="0" baseline="0" noProof="0" dirty="0">
              <a:ln>
                <a:noFill/>
              </a:ln>
              <a:solidFill>
                <a:srgbClr val="000000"/>
              </a:solidFill>
              <a:effectLst/>
              <a:uLnTx/>
              <a:uFillTx/>
              <a:latin typeface="Open Sans"/>
              <a:ea typeface="+mn-ea"/>
              <a:cs typeface="+mn-cs"/>
            </a:rPr>
            <a:t>Direkta medicinska kostnader (t.ex. vårdbesök, läkemedel)</a:t>
          </a:r>
          <a:endParaRPr lang="sv-SE" sz="2000" kern="1200" dirty="0"/>
        </a:p>
        <a:p>
          <a:pPr marL="228600" lvl="1" indent="-228600" algn="l" defTabSz="889000">
            <a:lnSpc>
              <a:spcPct val="90000"/>
            </a:lnSpc>
            <a:spcBef>
              <a:spcPct val="0"/>
            </a:spcBef>
            <a:spcAft>
              <a:spcPct val="15000"/>
            </a:spcAft>
            <a:buChar char="•"/>
          </a:pPr>
          <a:r>
            <a:rPr kumimoji="0" lang="sv-SE" sz="2000" b="0" i="0" u="none" strike="noStrike" kern="1200" cap="none" spc="0" normalizeH="0" baseline="0" noProof="0" dirty="0">
              <a:ln>
                <a:noFill/>
              </a:ln>
              <a:solidFill>
                <a:srgbClr val="000000"/>
              </a:solidFill>
              <a:effectLst/>
              <a:uLnTx/>
              <a:uFillTx/>
              <a:latin typeface="Open Sans"/>
              <a:ea typeface="+mn-ea"/>
              <a:cs typeface="+mn-cs"/>
            </a:rPr>
            <a:t>Direkta icke‑medicinska kostnader (t.ex. resor, omsorg)</a:t>
          </a:r>
        </a:p>
        <a:p>
          <a:pPr marL="228600" lvl="1" indent="-228600" algn="l" defTabSz="889000">
            <a:lnSpc>
              <a:spcPct val="90000"/>
            </a:lnSpc>
            <a:spcBef>
              <a:spcPct val="0"/>
            </a:spcBef>
            <a:spcAft>
              <a:spcPct val="15000"/>
            </a:spcAft>
            <a:buChar char="•"/>
          </a:pPr>
          <a:r>
            <a:rPr kumimoji="0" lang="sv-SE" sz="2000" b="0" i="0" u="none" strike="noStrike" kern="1200" cap="none" spc="0" normalizeH="0" baseline="0" noProof="0" dirty="0">
              <a:ln>
                <a:noFill/>
              </a:ln>
              <a:solidFill>
                <a:srgbClr val="000000"/>
              </a:solidFill>
              <a:effectLst/>
              <a:uLnTx/>
              <a:uFillTx/>
              <a:latin typeface="Open Sans"/>
              <a:ea typeface="+mn-ea"/>
              <a:cs typeface="+mn-cs"/>
            </a:rPr>
            <a:t>Indirekta kostnader (t.ex. produktionsbortfall)</a:t>
          </a:r>
        </a:p>
      </dsp:txBody>
      <dsp:txXfrm>
        <a:off x="48" y="2200941"/>
        <a:ext cx="4595039" cy="2854800"/>
      </dsp:txXfrm>
    </dsp:sp>
    <dsp:sp modelId="{DD395A16-DF22-4F5F-A75C-795CA0E39822}">
      <dsp:nvSpPr>
        <dsp:cNvPr id="0" name=""/>
        <dsp:cNvSpPr/>
      </dsp:nvSpPr>
      <dsp:spPr>
        <a:xfrm>
          <a:off x="5212338" y="343240"/>
          <a:ext cx="4595039" cy="183801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ClrTx/>
            <a:buSzTx/>
            <a:buFontTx/>
            <a:buNone/>
          </a:pPr>
          <a:r>
            <a:rPr kumimoji="0" lang="sv-SE" sz="3000" b="1" i="0" u="none" strike="noStrike" kern="1200" cap="none" spc="0" normalizeH="0" baseline="0" noProof="0" dirty="0">
              <a:ln>
                <a:noFill/>
              </a:ln>
              <a:solidFill>
                <a:schemeClr val="bg1"/>
              </a:solidFill>
              <a:effectLst/>
              <a:uLnTx/>
              <a:uFillTx/>
              <a:latin typeface="Open Sans"/>
              <a:ea typeface="+mn-ea"/>
              <a:cs typeface="+mn-cs"/>
            </a:rPr>
            <a:t>Hur samlas kostnadsdata in?</a:t>
          </a:r>
          <a:endParaRPr lang="sv-SE" sz="3000" kern="1200" dirty="0">
            <a:solidFill>
              <a:schemeClr val="bg1"/>
            </a:solidFill>
          </a:endParaRPr>
        </a:p>
      </dsp:txBody>
      <dsp:txXfrm>
        <a:off x="5212338" y="343240"/>
        <a:ext cx="4595039" cy="1838015"/>
      </dsp:txXfrm>
    </dsp:sp>
    <dsp:sp modelId="{404ACE3E-547E-4B8D-A122-087AB4A68877}">
      <dsp:nvSpPr>
        <dsp:cNvPr id="0" name=""/>
        <dsp:cNvSpPr/>
      </dsp:nvSpPr>
      <dsp:spPr>
        <a:xfrm>
          <a:off x="5238392" y="2200941"/>
          <a:ext cx="4595039"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lrTx/>
            <a:buSzTx/>
            <a:buFont typeface="Arial" panose="020B0604020202020204" pitchFamily="34" charset="0"/>
            <a:buChar char="•"/>
          </a:pPr>
          <a:r>
            <a:rPr kumimoji="0" lang="sv-SE" sz="2000" b="0" i="0" u="none" strike="noStrike" kern="1200" cap="none" spc="0" normalizeH="0" baseline="0" noProof="0" dirty="0">
              <a:ln>
                <a:noFill/>
              </a:ln>
              <a:solidFill>
                <a:srgbClr val="000000"/>
              </a:solidFill>
              <a:effectLst/>
              <a:uLnTx/>
              <a:uFillTx/>
              <a:latin typeface="Open Sans"/>
              <a:ea typeface="+mn-ea"/>
              <a:cs typeface="+mn-cs"/>
            </a:rPr>
            <a:t>Vårdregister och journaldata</a:t>
          </a:r>
          <a:endParaRPr lang="sv-SE" sz="2000" kern="1200" dirty="0"/>
        </a:p>
        <a:p>
          <a:pPr marL="228600" lvl="1" indent="-228600" algn="l" defTabSz="889000">
            <a:lnSpc>
              <a:spcPct val="90000"/>
            </a:lnSpc>
            <a:spcBef>
              <a:spcPct val="0"/>
            </a:spcBef>
            <a:spcAft>
              <a:spcPct val="15000"/>
            </a:spcAft>
            <a:buChar char="•"/>
          </a:pPr>
          <a:r>
            <a:rPr kumimoji="0" lang="sv-SE" sz="2000" b="0" i="0" u="none" strike="noStrike" kern="1200" cap="none" spc="0" normalizeH="0" baseline="0" noProof="0" dirty="0">
              <a:ln>
                <a:noFill/>
              </a:ln>
              <a:solidFill>
                <a:srgbClr val="000000"/>
              </a:solidFill>
              <a:effectLst/>
              <a:uLnTx/>
              <a:uFillTx/>
              <a:latin typeface="Open Sans"/>
              <a:ea typeface="+mn-ea"/>
              <a:cs typeface="+mn-cs"/>
            </a:rPr>
            <a:t>Ekonomisystem och DRG‑vikter</a:t>
          </a:r>
        </a:p>
        <a:p>
          <a:pPr marL="228600" lvl="1" indent="-228600" algn="l" defTabSz="889000">
            <a:lnSpc>
              <a:spcPct val="90000"/>
            </a:lnSpc>
            <a:spcBef>
              <a:spcPct val="0"/>
            </a:spcBef>
            <a:spcAft>
              <a:spcPct val="15000"/>
            </a:spcAft>
            <a:buChar char="•"/>
          </a:pPr>
          <a:r>
            <a:rPr kumimoji="0" lang="sv-SE" sz="2000" b="0" i="0" u="none" strike="noStrike" kern="1200" cap="none" spc="0" normalizeH="0" baseline="0" noProof="0" dirty="0">
              <a:ln>
                <a:noFill/>
              </a:ln>
              <a:solidFill>
                <a:srgbClr val="000000"/>
              </a:solidFill>
              <a:effectLst/>
              <a:uLnTx/>
              <a:uFillTx/>
              <a:latin typeface="Open Sans"/>
              <a:ea typeface="+mn-ea"/>
              <a:cs typeface="+mn-cs"/>
            </a:rPr>
            <a:t>Prislistor och nationella taxor</a:t>
          </a:r>
        </a:p>
        <a:p>
          <a:pPr marL="228600" lvl="1" indent="-228600" algn="l" defTabSz="889000">
            <a:lnSpc>
              <a:spcPct val="90000"/>
            </a:lnSpc>
            <a:spcBef>
              <a:spcPct val="0"/>
            </a:spcBef>
            <a:spcAft>
              <a:spcPct val="15000"/>
            </a:spcAft>
            <a:buChar char="•"/>
          </a:pPr>
          <a:r>
            <a:rPr kumimoji="0" lang="sv-SE" sz="2000" b="0" i="0" u="none" strike="noStrike" kern="1200" cap="none" spc="0" normalizeH="0" baseline="0" noProof="0" dirty="0">
              <a:ln>
                <a:noFill/>
              </a:ln>
              <a:solidFill>
                <a:srgbClr val="000000"/>
              </a:solidFill>
              <a:effectLst/>
              <a:uLnTx/>
              <a:uFillTx/>
              <a:latin typeface="Open Sans"/>
              <a:ea typeface="+mn-ea"/>
              <a:cs typeface="+mn-cs"/>
            </a:rPr>
            <a:t>Patientenkäter och tidböcker</a:t>
          </a:r>
        </a:p>
      </dsp:txBody>
      <dsp:txXfrm>
        <a:off x="5238392" y="2200941"/>
        <a:ext cx="4595039" cy="2854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7D6F1B-9FDE-4CA9-8661-EFDF14AD0610}">
      <dsp:nvSpPr>
        <dsp:cNvPr id="0" name=""/>
        <dsp:cNvSpPr/>
      </dsp:nvSpPr>
      <dsp:spPr>
        <a:xfrm>
          <a:off x="0" y="239349"/>
          <a:ext cx="8116221" cy="1015875"/>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9909" tIns="312420" rIns="629909" bIns="128016" numCol="1" spcCol="1270" anchor="t" anchorCtr="0">
          <a:noAutofit/>
        </a:bodyPr>
        <a:lstStyle/>
        <a:p>
          <a:pPr marL="171450" lvl="1" indent="-171450" algn="l" defTabSz="800100">
            <a:lnSpc>
              <a:spcPct val="90000"/>
            </a:lnSpc>
            <a:spcBef>
              <a:spcPct val="0"/>
            </a:spcBef>
            <a:spcAft>
              <a:spcPct val="15000"/>
            </a:spcAft>
            <a:buChar char="•"/>
          </a:pPr>
          <a:r>
            <a:rPr lang="sv-SE" sz="1800" kern="1200" dirty="0"/>
            <a:t>alla människor har samma värde oberoende av personliga egenskaper eller funktioner i samhället.</a:t>
          </a:r>
        </a:p>
      </dsp:txBody>
      <dsp:txXfrm>
        <a:off x="0" y="239349"/>
        <a:ext cx="8116221" cy="1015875"/>
      </dsp:txXfrm>
    </dsp:sp>
    <dsp:sp modelId="{9BDB48D1-557C-4348-9FCC-F74BF3FCFCEF}">
      <dsp:nvSpPr>
        <dsp:cNvPr id="0" name=""/>
        <dsp:cNvSpPr/>
      </dsp:nvSpPr>
      <dsp:spPr>
        <a:xfrm>
          <a:off x="405811" y="17949"/>
          <a:ext cx="5681354" cy="442800"/>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742" tIns="0" rIns="214742" bIns="0" numCol="1" spcCol="1270" anchor="ctr" anchorCtr="0">
          <a:noAutofit/>
        </a:bodyPr>
        <a:lstStyle/>
        <a:p>
          <a:pPr marL="0" lvl="0" indent="0" algn="l" defTabSz="1066800">
            <a:lnSpc>
              <a:spcPct val="90000"/>
            </a:lnSpc>
            <a:spcBef>
              <a:spcPct val="0"/>
            </a:spcBef>
            <a:spcAft>
              <a:spcPct val="35000"/>
            </a:spcAft>
            <a:buNone/>
          </a:pPr>
          <a:r>
            <a:rPr lang="sv-SE" sz="2400" kern="1200" dirty="0"/>
            <a:t>Människovärdesprincipen: </a:t>
          </a:r>
        </a:p>
      </dsp:txBody>
      <dsp:txXfrm>
        <a:off x="427427" y="39565"/>
        <a:ext cx="5638122" cy="399568"/>
      </dsp:txXfrm>
    </dsp:sp>
    <dsp:sp modelId="{FCCD7CCA-09F6-46F9-8D15-7B5034FC01BD}">
      <dsp:nvSpPr>
        <dsp:cNvPr id="0" name=""/>
        <dsp:cNvSpPr/>
      </dsp:nvSpPr>
      <dsp:spPr>
        <a:xfrm>
          <a:off x="0" y="1557625"/>
          <a:ext cx="8116221" cy="1015875"/>
        </a:xfrm>
        <a:prstGeom prst="rect">
          <a:avLst/>
        </a:prstGeom>
        <a:solidFill>
          <a:schemeClr val="lt1">
            <a:alpha val="90000"/>
            <a:hueOff val="0"/>
            <a:satOff val="0"/>
            <a:lumOff val="0"/>
            <a:alphaOff val="0"/>
          </a:schemeClr>
        </a:solidFill>
        <a:ln w="12700" cap="flat" cmpd="sng" algn="ctr">
          <a:solidFill>
            <a:schemeClr val="accent1">
              <a:shade val="80000"/>
              <a:hueOff val="-204735"/>
              <a:satOff val="-23307"/>
              <a:lumOff val="197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9909" tIns="312420" rIns="629909" bIns="128016" numCol="1" spcCol="1270" anchor="t" anchorCtr="0">
          <a:noAutofit/>
        </a:bodyPr>
        <a:lstStyle/>
        <a:p>
          <a:pPr marL="171450" lvl="1" indent="-171450" algn="l" defTabSz="800100">
            <a:lnSpc>
              <a:spcPct val="90000"/>
            </a:lnSpc>
            <a:spcBef>
              <a:spcPct val="0"/>
            </a:spcBef>
            <a:spcAft>
              <a:spcPct val="15000"/>
            </a:spcAft>
            <a:buChar char="•"/>
          </a:pPr>
          <a:r>
            <a:rPr lang="sv-SE" sz="1800" kern="1200" dirty="0"/>
            <a:t>resurserna ska i första hand allokeras till dem med störst behov.</a:t>
          </a:r>
        </a:p>
      </dsp:txBody>
      <dsp:txXfrm>
        <a:off x="0" y="1557625"/>
        <a:ext cx="8116221" cy="1015875"/>
      </dsp:txXfrm>
    </dsp:sp>
    <dsp:sp modelId="{61DF8F55-9757-42F0-9422-7A24135AA2C2}">
      <dsp:nvSpPr>
        <dsp:cNvPr id="0" name=""/>
        <dsp:cNvSpPr/>
      </dsp:nvSpPr>
      <dsp:spPr>
        <a:xfrm>
          <a:off x="405811" y="1336225"/>
          <a:ext cx="5681354" cy="442800"/>
        </a:xfrm>
        <a:prstGeom prst="roundRect">
          <a:avLst/>
        </a:prstGeom>
        <a:solidFill>
          <a:schemeClr val="accent1">
            <a:shade val="80000"/>
            <a:hueOff val="-204735"/>
            <a:satOff val="-23307"/>
            <a:lumOff val="197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742" tIns="0" rIns="214742" bIns="0" numCol="1" spcCol="1270" anchor="ctr" anchorCtr="0">
          <a:noAutofit/>
        </a:bodyPr>
        <a:lstStyle/>
        <a:p>
          <a:pPr marL="0" lvl="0" indent="0" algn="l" defTabSz="1066800">
            <a:lnSpc>
              <a:spcPct val="90000"/>
            </a:lnSpc>
            <a:spcBef>
              <a:spcPct val="0"/>
            </a:spcBef>
            <a:spcAft>
              <a:spcPct val="35000"/>
            </a:spcAft>
            <a:buNone/>
          </a:pPr>
          <a:r>
            <a:rPr lang="sv-SE" sz="2400" kern="1200" dirty="0"/>
            <a:t>Behovs- och solidaritetsprincipen: </a:t>
          </a:r>
        </a:p>
      </dsp:txBody>
      <dsp:txXfrm>
        <a:off x="427427" y="1357841"/>
        <a:ext cx="5638122" cy="399568"/>
      </dsp:txXfrm>
    </dsp:sp>
    <dsp:sp modelId="{FD38B601-D8D5-473D-9C80-3D048156773E}">
      <dsp:nvSpPr>
        <dsp:cNvPr id="0" name=""/>
        <dsp:cNvSpPr/>
      </dsp:nvSpPr>
      <dsp:spPr>
        <a:xfrm>
          <a:off x="0" y="2875900"/>
          <a:ext cx="8116221" cy="732375"/>
        </a:xfrm>
        <a:prstGeom prst="rect">
          <a:avLst/>
        </a:prstGeom>
        <a:solidFill>
          <a:schemeClr val="lt1">
            <a:alpha val="90000"/>
            <a:hueOff val="0"/>
            <a:satOff val="0"/>
            <a:lumOff val="0"/>
            <a:alphaOff val="0"/>
          </a:schemeClr>
        </a:solidFill>
        <a:ln w="12700" cap="flat" cmpd="sng" algn="ctr">
          <a:solidFill>
            <a:schemeClr val="accent1">
              <a:shade val="80000"/>
              <a:hueOff val="-409471"/>
              <a:satOff val="-46614"/>
              <a:lumOff val="394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9909" tIns="312420" rIns="629909" bIns="128016" numCol="1" spcCol="1270" anchor="t" anchorCtr="0">
          <a:noAutofit/>
        </a:bodyPr>
        <a:lstStyle/>
        <a:p>
          <a:pPr marL="171450" lvl="1" indent="-171450" algn="l" defTabSz="800100">
            <a:lnSpc>
              <a:spcPct val="90000"/>
            </a:lnSpc>
            <a:spcBef>
              <a:spcPct val="0"/>
            </a:spcBef>
            <a:spcAft>
              <a:spcPct val="15000"/>
            </a:spcAft>
            <a:buChar char="•"/>
          </a:pPr>
          <a:r>
            <a:rPr lang="sv-SE" sz="1800" kern="1200"/>
            <a:t>det ska finnas en rimlig relation mellan kostnad och effekt.</a:t>
          </a:r>
        </a:p>
      </dsp:txBody>
      <dsp:txXfrm>
        <a:off x="0" y="2875900"/>
        <a:ext cx="8116221" cy="732375"/>
      </dsp:txXfrm>
    </dsp:sp>
    <dsp:sp modelId="{16D9FDF6-46F7-4A7B-9DD3-75E2F50EF4E9}">
      <dsp:nvSpPr>
        <dsp:cNvPr id="0" name=""/>
        <dsp:cNvSpPr/>
      </dsp:nvSpPr>
      <dsp:spPr>
        <a:xfrm>
          <a:off x="405811" y="2654500"/>
          <a:ext cx="5681354" cy="442800"/>
        </a:xfrm>
        <a:prstGeom prst="roundRect">
          <a:avLst/>
        </a:prstGeom>
        <a:solidFill>
          <a:schemeClr val="accent1">
            <a:shade val="80000"/>
            <a:hueOff val="-409471"/>
            <a:satOff val="-46614"/>
            <a:lumOff val="394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4742" tIns="0" rIns="214742" bIns="0" numCol="1" spcCol="1270" anchor="ctr" anchorCtr="0">
          <a:noAutofit/>
        </a:bodyPr>
        <a:lstStyle/>
        <a:p>
          <a:pPr marL="0" lvl="0" indent="0" algn="l" defTabSz="1066800">
            <a:lnSpc>
              <a:spcPct val="90000"/>
            </a:lnSpc>
            <a:spcBef>
              <a:spcPct val="0"/>
            </a:spcBef>
            <a:spcAft>
              <a:spcPct val="35000"/>
            </a:spcAft>
            <a:buNone/>
          </a:pPr>
          <a:r>
            <a:rPr lang="sv-SE" sz="2400" kern="1200" dirty="0"/>
            <a:t>Kostnadseffektivitetsprincipen: </a:t>
          </a:r>
        </a:p>
      </dsp:txBody>
      <dsp:txXfrm>
        <a:off x="427427" y="2676116"/>
        <a:ext cx="5638122"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FD3E6-95D7-402A-8F39-ADE2971E1875}">
      <dsp:nvSpPr>
        <dsp:cNvPr id="0" name=""/>
        <dsp:cNvSpPr/>
      </dsp:nvSpPr>
      <dsp:spPr>
        <a:xfrm>
          <a:off x="894261" y="0"/>
          <a:ext cx="10134966" cy="382502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9152AB-87DF-4EEB-AD1D-CCB36950F583}">
      <dsp:nvSpPr>
        <dsp:cNvPr id="0" name=""/>
        <dsp:cNvSpPr/>
      </dsp:nvSpPr>
      <dsp:spPr>
        <a:xfrm>
          <a:off x="0" y="1036742"/>
          <a:ext cx="2962670" cy="155998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2000-2023</a:t>
          </a:r>
        </a:p>
        <a:p>
          <a:pPr marL="0" lvl="0" indent="0" algn="ctr" defTabSz="889000">
            <a:lnSpc>
              <a:spcPct val="90000"/>
            </a:lnSpc>
            <a:spcBef>
              <a:spcPct val="0"/>
            </a:spcBef>
            <a:spcAft>
              <a:spcPct val="35000"/>
            </a:spcAft>
            <a:buNone/>
          </a:pPr>
          <a:r>
            <a:rPr lang="sv-SE" sz="2000" kern="1200" dirty="0"/>
            <a:t>Flera olika antikroppar tas fram</a:t>
          </a:r>
        </a:p>
      </dsp:txBody>
      <dsp:txXfrm>
        <a:off x="76152" y="1112894"/>
        <a:ext cx="2810366" cy="1407679"/>
      </dsp:txXfrm>
    </dsp:sp>
    <dsp:sp modelId="{925553DD-D912-416D-A602-438B9F71F344}">
      <dsp:nvSpPr>
        <dsp:cNvPr id="0" name=""/>
        <dsp:cNvSpPr/>
      </dsp:nvSpPr>
      <dsp:spPr>
        <a:xfrm>
          <a:off x="3034628" y="1036750"/>
          <a:ext cx="3807244" cy="15470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2023-2025</a:t>
          </a:r>
        </a:p>
        <a:p>
          <a:pPr marL="0" lvl="0" indent="0" algn="ctr" defTabSz="889000">
            <a:lnSpc>
              <a:spcPct val="90000"/>
            </a:lnSpc>
            <a:spcBef>
              <a:spcPct val="0"/>
            </a:spcBef>
            <a:spcAft>
              <a:spcPct val="35000"/>
            </a:spcAft>
            <a:buNone/>
          </a:pPr>
          <a:r>
            <a:rPr lang="sv-SE" sz="2000" kern="1200" dirty="0" err="1"/>
            <a:t>Lecanemab</a:t>
          </a:r>
          <a:r>
            <a:rPr lang="sv-SE" sz="2000" kern="1200" dirty="0"/>
            <a:t> och </a:t>
          </a:r>
          <a:r>
            <a:rPr lang="sv-SE" sz="2000" kern="1200" dirty="0" err="1"/>
            <a:t>donanemab</a:t>
          </a:r>
          <a:endParaRPr lang="sv-SE" sz="2000" kern="1200" dirty="0"/>
        </a:p>
        <a:p>
          <a:pPr marL="0" lvl="0" indent="0" algn="ctr" defTabSz="889000">
            <a:lnSpc>
              <a:spcPct val="90000"/>
            </a:lnSpc>
            <a:spcBef>
              <a:spcPct val="0"/>
            </a:spcBef>
            <a:spcAft>
              <a:spcPct val="35000"/>
            </a:spcAft>
            <a:buNone/>
          </a:pPr>
          <a:r>
            <a:rPr lang="sv-SE" sz="2000" kern="1200" dirty="0"/>
            <a:t>Marknadsföringstillstånd</a:t>
          </a:r>
        </a:p>
      </dsp:txBody>
      <dsp:txXfrm>
        <a:off x="3110150" y="1112272"/>
        <a:ext cx="3656200" cy="1396041"/>
      </dsp:txXfrm>
    </dsp:sp>
    <dsp:sp modelId="{8710B710-6BBF-4C5E-85F0-4DEAB6EB9D6D}">
      <dsp:nvSpPr>
        <dsp:cNvPr id="0" name=""/>
        <dsp:cNvSpPr/>
      </dsp:nvSpPr>
      <dsp:spPr>
        <a:xfrm>
          <a:off x="6913513" y="1040965"/>
          <a:ext cx="4461519" cy="150380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2026</a:t>
          </a:r>
        </a:p>
        <a:p>
          <a:pPr marL="0" lvl="0" indent="0" algn="ctr" defTabSz="889000">
            <a:lnSpc>
              <a:spcPct val="90000"/>
            </a:lnSpc>
            <a:spcBef>
              <a:spcPct val="0"/>
            </a:spcBef>
            <a:spcAft>
              <a:spcPct val="35000"/>
            </a:spcAft>
            <a:buNone/>
          </a:pPr>
          <a:r>
            <a:rPr lang="sv-SE" sz="2000" kern="1200" dirty="0"/>
            <a:t>NT-rådet – använd inte </a:t>
          </a:r>
          <a:r>
            <a:rPr lang="sv-SE" sz="2000" kern="1200" dirty="0" err="1"/>
            <a:t>lekanemab</a:t>
          </a:r>
          <a:r>
            <a:rPr lang="sv-SE" sz="2000" kern="1200" dirty="0"/>
            <a:t>, avvakta med </a:t>
          </a:r>
          <a:r>
            <a:rPr lang="sv-SE" sz="2000" kern="1200" dirty="0" err="1"/>
            <a:t>donanemab</a:t>
          </a:r>
          <a:r>
            <a:rPr lang="sv-SE" sz="2000" kern="1200" dirty="0"/>
            <a:t> tills bedömning är klar </a:t>
          </a:r>
        </a:p>
      </dsp:txBody>
      <dsp:txXfrm>
        <a:off x="6986923" y="1114375"/>
        <a:ext cx="4314699" cy="135698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580FD482-0830-4CE2-8CAC-E4BBA5E96A4D}" type="datetimeFigureOut">
              <a:rPr lang="sv-SE" smtClean="0"/>
              <a:t>2026-07-09</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9F19FAB8-8AA6-49BD-99AB-B816102A1334}" type="slidenum">
              <a:rPr lang="sv-SE" smtClean="0"/>
              <a:t>‹#›</a:t>
            </a:fld>
            <a:endParaRPr lang="sv-SE"/>
          </a:p>
        </p:txBody>
      </p:sp>
    </p:spTree>
    <p:extLst>
      <p:ext uri="{BB962C8B-B14F-4D97-AF65-F5344CB8AC3E}">
        <p14:creationId xmlns:p14="http://schemas.microsoft.com/office/powerpoint/2010/main" val="822642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ihe.se/app/uploads/2016/10/IHE-rapport-2016_7_.pdf"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vardgivare.regionorebrolan.se/siteassets/media/vardriktlinjer/lakemedelscentrum/rapport-om-lakemedel/2025/nummer-253-oktober-2025-ta.pdf" TargetMode="External"/><Relationship Id="rId2" Type="http://schemas.openxmlformats.org/officeDocument/2006/relationships/slide" Target="../slides/slide56.xml"/><Relationship Id="rId1" Type="http://schemas.openxmlformats.org/officeDocument/2006/relationships/notesMaster" Target="../notesMasters/notesMaster1.xml"/><Relationship Id="rId5" Type="http://schemas.openxmlformats.org/officeDocument/2006/relationships/hyperlink" Target="https://www.lakemedelsverket.se/sv/behandling-och-forskrivning/lakemedelsmonografier/sok-monografier/leqembi-lecanemab-kisunla-donanemab#hmainbody1" TargetMode="External"/><Relationship Id="rId4" Type="http://schemas.openxmlformats.org/officeDocument/2006/relationships/hyperlink" Target="https://www.tlv.se/lakemedelsforetag/halsoekonomiska-bedomningar-och-rapporter-kliniklakemedel/arkiv-avslutade-halsoekonomiska-bedomningar/2025-12-16-halsoekonomisk-bedomning-av-leqembi.html"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tlv.se/beslut/beslut-lakemedel/avslag-och-uteslutningar/arkiv/2026-02-23-tlv-beslutar-att-wegovy-inte-ska-inga-i-hogkostnadsskyddet.html" TargetMode="External"/><Relationship Id="rId2" Type="http://schemas.openxmlformats.org/officeDocument/2006/relationships/slide" Target="../slides/slide60.xml"/><Relationship Id="rId1" Type="http://schemas.openxmlformats.org/officeDocument/2006/relationships/notesMaster" Target="../notesMasters/notesMaster1.xml"/><Relationship Id="rId4" Type="http://schemas.openxmlformats.org/officeDocument/2006/relationships/hyperlink" Target="https://www.regionkronoberg.se/vardgivare/nyheter-vard/primarvardens-halsoenhet-justerar-inklusionskriterier-for-obesitasbehandling/"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 </a:t>
            </a:r>
          </a:p>
        </p:txBody>
      </p:sp>
      <p:sp>
        <p:nvSpPr>
          <p:cNvPr id="4" name="Platshållare för bildnummer 3"/>
          <p:cNvSpPr>
            <a:spLocks noGrp="1"/>
          </p:cNvSpPr>
          <p:nvPr>
            <p:ph type="sldNum" sz="quarter" idx="5"/>
          </p:nvPr>
        </p:nvSpPr>
        <p:spPr/>
        <p:txBody>
          <a:bodyPr/>
          <a:lstStyle/>
          <a:p>
            <a:pPr marL="0" marR="0" lvl="0" indent="0" algn="r" defTabSz="914226" rtl="0" eaLnBrk="1" fontAlgn="auto" latinLnBrk="0" hangingPunct="1">
              <a:lnSpc>
                <a:spcPct val="100000"/>
              </a:lnSpc>
              <a:spcBef>
                <a:spcPts val="0"/>
              </a:spcBef>
              <a:spcAft>
                <a:spcPts val="0"/>
              </a:spcAft>
              <a:buClrTx/>
              <a:buSzTx/>
              <a:buFontTx/>
              <a:buNone/>
              <a:tabLst/>
              <a:defRPr/>
            </a:pPr>
            <a:fld id="{4890CDCA-DADC-42C9-B8AB-DA734AC42CC4}" type="slidenum">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226" rtl="0" eaLnBrk="1" fontAlgn="auto" latinLnBrk="0" hangingPunct="1">
                <a:lnSpc>
                  <a:spcPct val="100000"/>
                </a:lnSpc>
                <a:spcBef>
                  <a:spcPts val="0"/>
                </a:spcBef>
                <a:spcAft>
                  <a:spcPts val="0"/>
                </a:spcAft>
                <a:buClrTx/>
                <a:buSzTx/>
                <a:buFontTx/>
                <a:buNone/>
                <a:tabLst/>
                <a:defRPr/>
              </a:pPr>
              <a:t>31</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8010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44</a:t>
            </a:fld>
            <a:endParaRPr lang="sv-SE"/>
          </a:p>
        </p:txBody>
      </p:sp>
    </p:spTree>
    <p:extLst>
      <p:ext uri="{BB962C8B-B14F-4D97-AF65-F5344CB8AC3E}">
        <p14:creationId xmlns:p14="http://schemas.microsoft.com/office/powerpoint/2010/main" val="4260909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Infektionsläkarföreningen – Behandlingsriktlinje </a:t>
            </a:r>
            <a:r>
              <a:rPr lang="sv-SE" dirty="0" err="1"/>
              <a:t>Clostridioides</a:t>
            </a:r>
            <a:r>
              <a:rPr lang="sv-SE" dirty="0"/>
              <a:t> </a:t>
            </a:r>
            <a:r>
              <a:rPr lang="sv-SE" dirty="0" err="1"/>
              <a:t>Difficile</a:t>
            </a:r>
            <a:endParaRPr lang="sv-SE" dirty="0"/>
          </a:p>
          <a:p>
            <a:r>
              <a:rPr lang="sv-SE" dirty="0"/>
              <a:t>Läkemedelsverket – Behandlingsrekommendation Influensa</a:t>
            </a:r>
          </a:p>
          <a:p>
            <a:r>
              <a:rPr lang="sv-SE" dirty="0"/>
              <a:t>Socialstyrelsen – Nationella riktlinjer Obesitas</a:t>
            </a:r>
          </a:p>
        </p:txBody>
      </p:sp>
      <p:sp>
        <p:nvSpPr>
          <p:cNvPr id="4" name="Platshållare för bildnummer 3"/>
          <p:cNvSpPr>
            <a:spLocks noGrp="1"/>
          </p:cNvSpPr>
          <p:nvPr>
            <p:ph type="sldNum" sz="quarter" idx="5"/>
          </p:nvPr>
        </p:nvSpPr>
        <p:spPr/>
        <p:txBody>
          <a:bodyPr/>
          <a:lstStyle/>
          <a:p>
            <a:fld id="{9F19FAB8-8AA6-49BD-99AB-B816102A1334}" type="slidenum">
              <a:rPr lang="sv-SE" smtClean="0"/>
              <a:t>45</a:t>
            </a:fld>
            <a:endParaRPr lang="sv-SE"/>
          </a:p>
        </p:txBody>
      </p:sp>
    </p:spTree>
    <p:extLst>
      <p:ext uri="{BB962C8B-B14F-4D97-AF65-F5344CB8AC3E}">
        <p14:creationId xmlns:p14="http://schemas.microsoft.com/office/powerpoint/2010/main" val="2360283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46</a:t>
            </a:fld>
            <a:endParaRPr lang="sv-SE"/>
          </a:p>
        </p:txBody>
      </p:sp>
    </p:spTree>
    <p:extLst>
      <p:ext uri="{BB962C8B-B14F-4D97-AF65-F5344CB8AC3E}">
        <p14:creationId xmlns:p14="http://schemas.microsoft.com/office/powerpoint/2010/main" val="3673260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Syfte att ge gemensamma rekommendationer till landstingen om nya terapier (läkemedel, patientnära medicinteknik)</a:t>
            </a:r>
          </a:p>
          <a:p>
            <a:endParaRPr lang="sv-SE" dirty="0"/>
          </a:p>
          <a:p>
            <a:r>
              <a:rPr lang="sv-SE" dirty="0"/>
              <a:t>Tillsatt av regionerna och arbetar på deras uppdrag</a:t>
            </a:r>
          </a:p>
          <a:p>
            <a:pPr lvl="1"/>
            <a:r>
              <a:rPr lang="sv-SE" dirty="0"/>
              <a:t>Delvis knutet till SKR</a:t>
            </a:r>
          </a:p>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47</a:t>
            </a:fld>
            <a:endParaRPr lang="sv-SE"/>
          </a:p>
        </p:txBody>
      </p:sp>
    </p:spTree>
    <p:extLst>
      <p:ext uri="{BB962C8B-B14F-4D97-AF65-F5344CB8AC3E}">
        <p14:creationId xmlns:p14="http://schemas.microsoft.com/office/powerpoint/2010/main" val="1945671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Typiskt ca 50% rabatt</a:t>
            </a:r>
          </a:p>
        </p:txBody>
      </p:sp>
      <p:sp>
        <p:nvSpPr>
          <p:cNvPr id="4" name="Platshållare för bildnummer 3"/>
          <p:cNvSpPr>
            <a:spLocks noGrp="1"/>
          </p:cNvSpPr>
          <p:nvPr>
            <p:ph type="sldNum" sz="quarter" idx="5"/>
          </p:nvPr>
        </p:nvSpPr>
        <p:spPr/>
        <p:txBody>
          <a:bodyPr/>
          <a:lstStyle/>
          <a:p>
            <a:fld id="{9F19FAB8-8AA6-49BD-99AB-B816102A1334}" type="slidenum">
              <a:rPr lang="sv-SE" smtClean="0"/>
              <a:t>50</a:t>
            </a:fld>
            <a:endParaRPr lang="sv-SE"/>
          </a:p>
        </p:txBody>
      </p:sp>
    </p:spTree>
    <p:extLst>
      <p:ext uri="{BB962C8B-B14F-4D97-AF65-F5344CB8AC3E}">
        <p14:creationId xmlns:p14="http://schemas.microsoft.com/office/powerpoint/2010/main" val="509372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Betalningsvilja IHE - 1,5 – 5 miljoner kr / QALY</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hlinkClick r:id="rId3"/>
              </a:rPr>
              <a:t>IHE Rapport 2016:7</a:t>
            </a:r>
            <a:endParaRPr lang="sv-SE" dirty="0"/>
          </a:p>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51</a:t>
            </a:fld>
            <a:endParaRPr lang="sv-SE"/>
          </a:p>
        </p:txBody>
      </p:sp>
    </p:spTree>
    <p:extLst>
      <p:ext uri="{BB962C8B-B14F-4D97-AF65-F5344CB8AC3E}">
        <p14:creationId xmlns:p14="http://schemas.microsoft.com/office/powerpoint/2010/main" val="257081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Källa: LIF / IQVIA</a:t>
            </a:r>
          </a:p>
        </p:txBody>
      </p:sp>
      <p:sp>
        <p:nvSpPr>
          <p:cNvPr id="4" name="Platshållare för bildnummer 3"/>
          <p:cNvSpPr>
            <a:spLocks noGrp="1"/>
          </p:cNvSpPr>
          <p:nvPr>
            <p:ph type="sldNum" sz="quarter" idx="5"/>
          </p:nvPr>
        </p:nvSpPr>
        <p:spPr/>
        <p:txBody>
          <a:bodyPr/>
          <a:lstStyle/>
          <a:p>
            <a:fld id="{9F19FAB8-8AA6-49BD-99AB-B816102A1334}" type="slidenum">
              <a:rPr lang="sv-SE" smtClean="0"/>
              <a:t>52</a:t>
            </a:fld>
            <a:endParaRPr lang="sv-SE"/>
          </a:p>
        </p:txBody>
      </p:sp>
    </p:spTree>
    <p:extLst>
      <p:ext uri="{BB962C8B-B14F-4D97-AF65-F5344CB8AC3E}">
        <p14:creationId xmlns:p14="http://schemas.microsoft.com/office/powerpoint/2010/main" val="3742253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b="0" i="0" kern="1200" dirty="0" err="1">
                <a:solidFill>
                  <a:schemeClr val="tx1"/>
                </a:solidFill>
                <a:effectLst/>
                <a:latin typeface="+mn-lt"/>
                <a:ea typeface="+mn-ea"/>
                <a:cs typeface="+mn-cs"/>
              </a:rPr>
              <a:t>Siverskog</a:t>
            </a:r>
            <a:r>
              <a:rPr lang="en-US" sz="1200" b="0" i="0" kern="1200" dirty="0">
                <a:solidFill>
                  <a:schemeClr val="tx1"/>
                </a:solidFill>
                <a:effectLst/>
                <a:latin typeface="+mn-lt"/>
                <a:ea typeface="+mn-ea"/>
                <a:cs typeface="+mn-cs"/>
              </a:rPr>
              <a:t> J, </a:t>
            </a:r>
            <a:r>
              <a:rPr lang="en-US" sz="1200" b="0" i="0" kern="1200" dirty="0" err="1">
                <a:solidFill>
                  <a:schemeClr val="tx1"/>
                </a:solidFill>
                <a:effectLst/>
                <a:latin typeface="+mn-lt"/>
                <a:ea typeface="+mn-ea"/>
                <a:cs typeface="+mn-cs"/>
              </a:rPr>
              <a:t>Henriksson</a:t>
            </a:r>
            <a:r>
              <a:rPr lang="en-US" sz="1200" b="0" i="0" kern="1200" dirty="0">
                <a:solidFill>
                  <a:schemeClr val="tx1"/>
                </a:solidFill>
                <a:effectLst/>
                <a:latin typeface="+mn-lt"/>
                <a:ea typeface="+mn-ea"/>
                <a:cs typeface="+mn-cs"/>
              </a:rPr>
              <a:t> M. The health cost of reducing hospital bed capacity. Social Science &amp; Medicine. 2022 Nov;313:115399.</a:t>
            </a:r>
          </a:p>
          <a:p>
            <a:r>
              <a:rPr lang="en-US" sz="1200" b="0" i="0" kern="1200" dirty="0">
                <a:solidFill>
                  <a:schemeClr val="tx1"/>
                </a:solidFill>
                <a:effectLst/>
                <a:latin typeface="+mn-lt"/>
                <a:ea typeface="+mn-ea"/>
                <a:cs typeface="+mn-cs"/>
              </a:rPr>
              <a:t>Lomas J, Martin S, Claxton K. Estimating the Marginal Productivity of the English National Health Service From 2003 to 2012. Value in Health. 2019 Sep;22(9):995–1002.</a:t>
            </a:r>
          </a:p>
          <a:p>
            <a:r>
              <a:rPr lang="sv-SE" sz="1200" b="0" i="0" kern="1200" dirty="0" err="1">
                <a:solidFill>
                  <a:schemeClr val="tx1"/>
                </a:solidFill>
                <a:effectLst/>
                <a:latin typeface="+mn-lt"/>
                <a:ea typeface="+mn-ea"/>
                <a:cs typeface="+mn-cs"/>
              </a:rPr>
              <a:t>Bress</a:t>
            </a:r>
            <a:r>
              <a:rPr lang="sv-SE" sz="1200" b="0" i="0" kern="1200" dirty="0">
                <a:solidFill>
                  <a:schemeClr val="tx1"/>
                </a:solidFill>
                <a:effectLst/>
                <a:latin typeface="+mn-lt"/>
                <a:ea typeface="+mn-ea"/>
                <a:cs typeface="+mn-cs"/>
              </a:rPr>
              <a:t> AP, </a:t>
            </a:r>
            <a:r>
              <a:rPr lang="sv-SE" sz="1200" b="0" i="0" kern="1200" dirty="0" err="1">
                <a:solidFill>
                  <a:schemeClr val="tx1"/>
                </a:solidFill>
                <a:effectLst/>
                <a:latin typeface="+mn-lt"/>
                <a:ea typeface="+mn-ea"/>
                <a:cs typeface="+mn-cs"/>
              </a:rPr>
              <a:t>Bellows</a:t>
            </a:r>
            <a:r>
              <a:rPr lang="sv-SE" sz="1200" b="0" i="0" kern="1200" dirty="0">
                <a:solidFill>
                  <a:schemeClr val="tx1"/>
                </a:solidFill>
                <a:effectLst/>
                <a:latin typeface="+mn-lt"/>
                <a:ea typeface="+mn-ea"/>
                <a:cs typeface="+mn-cs"/>
              </a:rPr>
              <a:t> BK, King JB, Hess R, </a:t>
            </a:r>
            <a:r>
              <a:rPr lang="sv-SE" sz="1200" b="0" i="0" kern="1200" dirty="0" err="1">
                <a:solidFill>
                  <a:schemeClr val="tx1"/>
                </a:solidFill>
                <a:effectLst/>
                <a:latin typeface="+mn-lt"/>
                <a:ea typeface="+mn-ea"/>
                <a:cs typeface="+mn-cs"/>
              </a:rPr>
              <a:t>Beddhu</a:t>
            </a:r>
            <a:r>
              <a:rPr lang="sv-SE" sz="1200" b="0" i="0" kern="1200" dirty="0">
                <a:solidFill>
                  <a:schemeClr val="tx1"/>
                </a:solidFill>
                <a:effectLst/>
                <a:latin typeface="+mn-lt"/>
                <a:ea typeface="+mn-ea"/>
                <a:cs typeface="+mn-cs"/>
              </a:rPr>
              <a:t> S, Zhang Z, et al. </a:t>
            </a:r>
            <a:r>
              <a:rPr lang="sv-SE" sz="1200" b="0" i="0" kern="1200" dirty="0" err="1">
                <a:solidFill>
                  <a:schemeClr val="tx1"/>
                </a:solidFill>
                <a:effectLst/>
                <a:latin typeface="+mn-lt"/>
                <a:ea typeface="+mn-ea"/>
                <a:cs typeface="+mn-cs"/>
              </a:rPr>
              <a:t>Cost-Effectiveness</a:t>
            </a:r>
            <a:r>
              <a:rPr lang="sv-SE" sz="1200" b="0" i="0" kern="1200" dirty="0">
                <a:solidFill>
                  <a:schemeClr val="tx1"/>
                </a:solidFill>
                <a:effectLst/>
                <a:latin typeface="+mn-lt"/>
                <a:ea typeface="+mn-ea"/>
                <a:cs typeface="+mn-cs"/>
              </a:rPr>
              <a:t> </a:t>
            </a:r>
            <a:r>
              <a:rPr lang="sv-SE" sz="1200" b="0" i="0" kern="1200" dirty="0" err="1">
                <a:solidFill>
                  <a:schemeClr val="tx1"/>
                </a:solidFill>
                <a:effectLst/>
                <a:latin typeface="+mn-lt"/>
                <a:ea typeface="+mn-ea"/>
                <a:cs typeface="+mn-cs"/>
              </a:rPr>
              <a:t>of</a:t>
            </a:r>
            <a:r>
              <a:rPr lang="sv-SE" sz="1200" b="0" i="0" kern="1200" dirty="0">
                <a:solidFill>
                  <a:schemeClr val="tx1"/>
                </a:solidFill>
                <a:effectLst/>
                <a:latin typeface="+mn-lt"/>
                <a:ea typeface="+mn-ea"/>
                <a:cs typeface="+mn-cs"/>
              </a:rPr>
              <a:t> Intensive </a:t>
            </a:r>
            <a:r>
              <a:rPr lang="sv-SE" sz="1200" b="0" i="0" kern="1200" dirty="0" err="1">
                <a:solidFill>
                  <a:schemeClr val="tx1"/>
                </a:solidFill>
                <a:effectLst/>
                <a:latin typeface="+mn-lt"/>
                <a:ea typeface="+mn-ea"/>
                <a:cs typeface="+mn-cs"/>
              </a:rPr>
              <a:t>versus</a:t>
            </a:r>
            <a:r>
              <a:rPr lang="sv-SE" sz="1200" b="0" i="0" kern="1200" dirty="0">
                <a:solidFill>
                  <a:schemeClr val="tx1"/>
                </a:solidFill>
                <a:effectLst/>
                <a:latin typeface="+mn-lt"/>
                <a:ea typeface="+mn-ea"/>
                <a:cs typeface="+mn-cs"/>
              </a:rPr>
              <a:t> Standard </a:t>
            </a:r>
            <a:r>
              <a:rPr lang="sv-SE" sz="1200" b="0" i="0" kern="1200" dirty="0" err="1">
                <a:solidFill>
                  <a:schemeClr val="tx1"/>
                </a:solidFill>
                <a:effectLst/>
                <a:latin typeface="+mn-lt"/>
                <a:ea typeface="+mn-ea"/>
                <a:cs typeface="+mn-cs"/>
              </a:rPr>
              <a:t>Blood-Pressure</a:t>
            </a:r>
            <a:r>
              <a:rPr lang="sv-SE" sz="1200" b="0" i="0" kern="1200" dirty="0">
                <a:solidFill>
                  <a:schemeClr val="tx1"/>
                </a:solidFill>
                <a:effectLst/>
                <a:latin typeface="+mn-lt"/>
                <a:ea typeface="+mn-ea"/>
                <a:cs typeface="+mn-cs"/>
              </a:rPr>
              <a:t> Control. The New England journal </a:t>
            </a:r>
            <a:r>
              <a:rPr lang="sv-SE" sz="1200" b="0" i="0" kern="1200" dirty="0" err="1">
                <a:solidFill>
                  <a:schemeClr val="tx1"/>
                </a:solidFill>
                <a:effectLst/>
                <a:latin typeface="+mn-lt"/>
                <a:ea typeface="+mn-ea"/>
                <a:cs typeface="+mn-cs"/>
              </a:rPr>
              <a:t>of</a:t>
            </a:r>
            <a:r>
              <a:rPr lang="sv-SE" sz="1200" b="0" i="0" kern="1200" dirty="0">
                <a:solidFill>
                  <a:schemeClr val="tx1"/>
                </a:solidFill>
                <a:effectLst/>
                <a:latin typeface="+mn-lt"/>
                <a:ea typeface="+mn-ea"/>
                <a:cs typeface="+mn-cs"/>
              </a:rPr>
              <a:t> medicine [Internet]. 2017 Aug 24;377(8):745–55. </a:t>
            </a:r>
            <a:r>
              <a:rPr lang="sv-SE" sz="1200" b="0" i="0" kern="1200" dirty="0" err="1">
                <a:solidFill>
                  <a:schemeClr val="tx1"/>
                </a:solidFill>
                <a:effectLst/>
                <a:latin typeface="+mn-lt"/>
                <a:ea typeface="+mn-ea"/>
                <a:cs typeface="+mn-cs"/>
              </a:rPr>
              <a:t>Available</a:t>
            </a:r>
            <a:r>
              <a:rPr lang="sv-SE" sz="1200" b="0" i="0" kern="1200" dirty="0">
                <a:solidFill>
                  <a:schemeClr val="tx1"/>
                </a:solidFill>
                <a:effectLst/>
                <a:latin typeface="+mn-lt"/>
                <a:ea typeface="+mn-ea"/>
                <a:cs typeface="+mn-cs"/>
              </a:rPr>
              <a:t> from: https://www.ncbi.nlm.nih.gov/pmc/articles/PMC5708850/</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53</a:t>
            </a:fld>
            <a:endParaRPr lang="sv-SE"/>
          </a:p>
        </p:txBody>
      </p:sp>
    </p:spTree>
    <p:extLst>
      <p:ext uri="{BB962C8B-B14F-4D97-AF65-F5344CB8AC3E}">
        <p14:creationId xmlns:p14="http://schemas.microsoft.com/office/powerpoint/2010/main" val="1412418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54</a:t>
            </a:fld>
            <a:endParaRPr lang="sv-SE"/>
          </a:p>
        </p:txBody>
      </p:sp>
    </p:spTree>
    <p:extLst>
      <p:ext uri="{BB962C8B-B14F-4D97-AF65-F5344CB8AC3E}">
        <p14:creationId xmlns:p14="http://schemas.microsoft.com/office/powerpoint/2010/main" val="55336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55</a:t>
            </a:fld>
            <a:endParaRPr lang="sv-SE"/>
          </a:p>
        </p:txBody>
      </p:sp>
    </p:spTree>
    <p:extLst>
      <p:ext uri="{BB962C8B-B14F-4D97-AF65-F5344CB8AC3E}">
        <p14:creationId xmlns:p14="http://schemas.microsoft.com/office/powerpoint/2010/main" val="1029298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9FAB8-8AA6-49BD-99AB-B816102A13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13131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Syftet är att ge en beskrivning av läget vad gäller ”de senaste” läkemedlen för Alzheimers sjukdom, på en övergripande nivå.</a:t>
            </a:r>
          </a:p>
          <a:p>
            <a:endParaRPr lang="sv-SE" dirty="0"/>
          </a:p>
          <a:p>
            <a:r>
              <a:rPr lang="sv-SE" dirty="0"/>
              <a:t>Bakgrundsdokument:</a:t>
            </a:r>
          </a:p>
          <a:p>
            <a:r>
              <a:rPr lang="sv-SE" dirty="0"/>
              <a:t>Ur rapport om läkemedel från Örebro </a:t>
            </a:r>
            <a:r>
              <a:rPr lang="sv-SE" dirty="0">
                <a:hlinkClick r:id="rId3"/>
              </a:rPr>
              <a:t>Rapport om läkemedel nr 253</a:t>
            </a:r>
            <a:endParaRPr lang="sv-SE" dirty="0"/>
          </a:p>
          <a:p>
            <a:r>
              <a:rPr lang="sv-SE" dirty="0"/>
              <a:t>Införandet i Sverige I februari 2023 beslutar NT-rådet (Rådet för nya terapier) att </a:t>
            </a:r>
            <a:r>
              <a:rPr lang="sv-SE" dirty="0" err="1"/>
              <a:t>lecanemab</a:t>
            </a:r>
            <a:r>
              <a:rPr lang="sv-SE" dirty="0"/>
              <a:t> ska ingå i nationell samverkan [46]; i maj 2023 (det vill säga innan CHMP hade yttrat sig) skrivs en tidig bedömningsrapport för NT-rådet om </a:t>
            </a:r>
            <a:r>
              <a:rPr lang="sv-SE" dirty="0" err="1"/>
              <a:t>lecanemab</a:t>
            </a:r>
            <a:r>
              <a:rPr lang="sv-SE" dirty="0"/>
              <a:t> med den då tillgängliga kunskapen som bas [47]. I maj 2025 rekommenderar NT-rådet ”att avvakta med </a:t>
            </a:r>
            <a:r>
              <a:rPr lang="sv-SE" dirty="0" err="1"/>
              <a:t>Leqembi</a:t>
            </a:r>
            <a:r>
              <a:rPr lang="sv-SE" dirty="0"/>
              <a:t> till dess att NT-rådet har genomfört en sammanvägd bedömning av behandlingens värde utifrån den etiska plattformen för prioritering.” [48,49]. I den bedömningen ingår en hälsoekonomisk värdering som är beställd hos TLV [50]</a:t>
            </a:r>
          </a:p>
          <a:p>
            <a:endParaRPr lang="sv-SE" dirty="0"/>
          </a:p>
          <a:p>
            <a:r>
              <a:rPr lang="sv-SE" dirty="0"/>
              <a:t>Se </a:t>
            </a:r>
            <a:r>
              <a:rPr lang="sv-SE" dirty="0" err="1"/>
              <a:t>TLV´s</a:t>
            </a:r>
            <a:r>
              <a:rPr lang="sv-SE" dirty="0"/>
              <a:t> hälsoekonomiska bedömning: </a:t>
            </a:r>
            <a:r>
              <a:rPr lang="sv-SE" dirty="0">
                <a:hlinkClick r:id="rId4"/>
              </a:rPr>
              <a:t>Hälsoekonomisk bedömning av </a:t>
            </a:r>
            <a:r>
              <a:rPr lang="sv-SE" dirty="0" err="1">
                <a:hlinkClick r:id="rId4"/>
              </a:rPr>
              <a:t>Leqembi</a:t>
            </a:r>
            <a:r>
              <a:rPr lang="sv-SE" dirty="0">
                <a:hlinkClick r:id="rId4"/>
              </a:rPr>
              <a:t> - Tandvårds- och läkemedelsförmånsverket TLV</a:t>
            </a:r>
            <a:endParaRPr lang="sv-SE" dirty="0"/>
          </a:p>
          <a:p>
            <a:endParaRPr lang="sv-SE" dirty="0"/>
          </a:p>
          <a:p>
            <a:r>
              <a:rPr lang="sv-SE" dirty="0"/>
              <a:t>Se monografier: </a:t>
            </a:r>
            <a:r>
              <a:rPr lang="sv-SE" dirty="0" err="1">
                <a:hlinkClick r:id="rId5"/>
              </a:rPr>
              <a:t>Leqembi</a:t>
            </a:r>
            <a:r>
              <a:rPr lang="sv-SE" dirty="0">
                <a:hlinkClick r:id="rId5"/>
              </a:rPr>
              <a:t> (</a:t>
            </a:r>
            <a:r>
              <a:rPr lang="sv-SE" dirty="0" err="1">
                <a:hlinkClick r:id="rId5"/>
              </a:rPr>
              <a:t>lecanemab</a:t>
            </a:r>
            <a:r>
              <a:rPr lang="sv-SE" dirty="0">
                <a:hlinkClick r:id="rId5"/>
              </a:rPr>
              <a:t>), </a:t>
            </a:r>
            <a:r>
              <a:rPr lang="sv-SE" dirty="0" err="1">
                <a:hlinkClick r:id="rId5"/>
              </a:rPr>
              <a:t>Kisunla</a:t>
            </a:r>
            <a:r>
              <a:rPr lang="sv-SE" dirty="0">
                <a:hlinkClick r:id="rId5"/>
              </a:rPr>
              <a:t> (</a:t>
            </a:r>
            <a:r>
              <a:rPr lang="sv-SE" dirty="0" err="1">
                <a:hlinkClick r:id="rId5"/>
              </a:rPr>
              <a:t>donanemab</a:t>
            </a:r>
            <a:r>
              <a:rPr lang="sv-SE" dirty="0">
                <a:hlinkClick r:id="rId5"/>
              </a:rPr>
              <a:t>) | Läkemedelsverket</a:t>
            </a:r>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56</a:t>
            </a:fld>
            <a:endParaRPr lang="sv-SE"/>
          </a:p>
        </p:txBody>
      </p:sp>
    </p:spTree>
    <p:extLst>
      <p:ext uri="{BB962C8B-B14F-4D97-AF65-F5344CB8AC3E}">
        <p14:creationId xmlns:p14="http://schemas.microsoft.com/office/powerpoint/2010/main" val="3820324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Läkemedelsverkets värdering</a:t>
            </a:r>
          </a:p>
          <a:p>
            <a:r>
              <a:rPr lang="sv-SE" dirty="0"/>
              <a:t>Det finns ett stort behov av nya läkemedel för behandling av patienter med Alzheimers sjukdom. </a:t>
            </a:r>
            <a:r>
              <a:rPr lang="sv-SE" dirty="0" err="1"/>
              <a:t>Lecanemab</a:t>
            </a:r>
            <a:r>
              <a:rPr lang="sv-SE" dirty="0"/>
              <a:t> och </a:t>
            </a:r>
            <a:r>
              <a:rPr lang="sv-SE" dirty="0" err="1"/>
              <a:t>donanemab</a:t>
            </a:r>
            <a:r>
              <a:rPr lang="sv-SE" dirty="0"/>
              <a:t> är </a:t>
            </a:r>
            <a:r>
              <a:rPr lang="sv-SE" dirty="0" err="1"/>
              <a:t>monoklonala</a:t>
            </a:r>
            <a:r>
              <a:rPr lang="sv-SE" dirty="0"/>
              <a:t> IgG1-‍antikroppar riktade mot olika former av </a:t>
            </a:r>
            <a:r>
              <a:rPr lang="sv-SE" dirty="0" err="1"/>
              <a:t>amyloid</a:t>
            </a:r>
            <a:r>
              <a:rPr lang="sv-SE" dirty="0"/>
              <a:t> beta. Läkemedlen har potential att bromsa sjukdomsförloppet hos utvalda patienter under det tidiga stadiet av Alzheimers sjukdom. </a:t>
            </a:r>
            <a:r>
              <a:rPr lang="sv-SE" dirty="0" err="1"/>
              <a:t>Lecanemab</a:t>
            </a:r>
            <a:r>
              <a:rPr lang="sv-SE" dirty="0"/>
              <a:t> och </a:t>
            </a:r>
            <a:r>
              <a:rPr lang="sv-SE" dirty="0" err="1"/>
              <a:t>donanemab</a:t>
            </a:r>
            <a:r>
              <a:rPr lang="sv-SE" dirty="0"/>
              <a:t> har visat en tydlig effekt på att minska </a:t>
            </a:r>
            <a:r>
              <a:rPr lang="sv-SE" dirty="0" err="1"/>
              <a:t>amyloida</a:t>
            </a:r>
            <a:r>
              <a:rPr lang="sv-SE" dirty="0"/>
              <a:t> plack i hjärnan. Den kliniska effekten mätt utifrån symptom är dock modest. </a:t>
            </a:r>
            <a:r>
              <a:rPr lang="sv-SE" dirty="0" err="1"/>
              <a:t>Lecanemab</a:t>
            </a:r>
            <a:r>
              <a:rPr lang="sv-SE" dirty="0"/>
              <a:t> eller </a:t>
            </a:r>
            <a:r>
              <a:rPr lang="sv-SE" dirty="0" err="1"/>
              <a:t>donanemab</a:t>
            </a:r>
            <a:r>
              <a:rPr lang="sv-SE" dirty="0"/>
              <a:t> kan kombineras med tidigare godkända behandlingsalternativ.</a:t>
            </a:r>
          </a:p>
          <a:p>
            <a:r>
              <a:rPr lang="sv-SE" dirty="0"/>
              <a:t>Biverkningar inkluderar ARIA (blödningar och ödem i hjärnan) och överkänslighetsreaktioner som kan potentiellt vara mycket allvarliga. Därför är läkemedlen godkända med strikta villkor och krav för användning som behöver följas noggrant. Snabb tillgång till magnetresonanstomografi under hela behandlingstiden är nödvändigt för att kunna styra behandlingen. Indikationen har begränsats och kontraindikationer har införts så att patienterna med den största risken för ARIA inte ska behandlas.</a:t>
            </a:r>
          </a:p>
          <a:p>
            <a:r>
              <a:rPr lang="sv-SE" dirty="0" err="1"/>
              <a:t>Lecanemab</a:t>
            </a:r>
            <a:r>
              <a:rPr lang="sv-SE" dirty="0"/>
              <a:t> och </a:t>
            </a:r>
            <a:r>
              <a:rPr lang="sv-SE" dirty="0" err="1"/>
              <a:t>donanemab</a:t>
            </a:r>
            <a:r>
              <a:rPr lang="sv-SE" dirty="0"/>
              <a:t> har inte jämförts direkt i kliniska studier, men effektstorleken och typen av biverkningar förefaller vara likartade i placebokontrollerade studier upp till 18 månader. Tolkning av långtidseffekter är svårt utan en kontrollgrupp.</a:t>
            </a:r>
          </a:p>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57</a:t>
            </a:fld>
            <a:endParaRPr lang="sv-SE"/>
          </a:p>
        </p:txBody>
      </p:sp>
    </p:spTree>
    <p:extLst>
      <p:ext uri="{BB962C8B-B14F-4D97-AF65-F5344CB8AC3E}">
        <p14:creationId xmlns:p14="http://schemas.microsoft.com/office/powerpoint/2010/main" val="11884272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9F19FAB8-8AA6-49BD-99AB-B816102A1334}" type="slidenum">
              <a:rPr lang="sv-SE" smtClean="0"/>
              <a:t>59</a:t>
            </a:fld>
            <a:endParaRPr lang="sv-SE"/>
          </a:p>
        </p:txBody>
      </p:sp>
    </p:spTree>
    <p:extLst>
      <p:ext uri="{BB962C8B-B14F-4D97-AF65-F5344CB8AC3E}">
        <p14:creationId xmlns:p14="http://schemas.microsoft.com/office/powerpoint/2010/main" val="2819267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274638" y="558800"/>
            <a:ext cx="3228975" cy="1817688"/>
          </a:xfrm>
        </p:spPr>
      </p:sp>
      <p:sp>
        <p:nvSpPr>
          <p:cNvPr id="3" name="Platshållare för anteckningar 2"/>
          <p:cNvSpPr>
            <a:spLocks noGrp="1"/>
          </p:cNvSpPr>
          <p:nvPr>
            <p:ph type="body" idx="1"/>
          </p:nvPr>
        </p:nvSpPr>
        <p:spPr>
          <a:xfrm>
            <a:off x="223011" y="2688836"/>
            <a:ext cx="6282418" cy="4244511"/>
          </a:xfrm>
        </p:spPr>
        <p:txBody>
          <a:bodyPr/>
          <a:lstStyle/>
          <a:p>
            <a:r>
              <a:rPr lang="sv-SE" sz="1000" dirty="0">
                <a:hlinkClick r:id="rId3"/>
              </a:rPr>
              <a:t>TLV beslutar att </a:t>
            </a:r>
            <a:r>
              <a:rPr lang="sv-SE" sz="1000" dirty="0" err="1">
                <a:hlinkClick r:id="rId3"/>
              </a:rPr>
              <a:t>Wegovy</a:t>
            </a:r>
            <a:r>
              <a:rPr lang="sv-SE" sz="1000" dirty="0">
                <a:hlinkClick r:id="rId3"/>
              </a:rPr>
              <a:t> inte ska ingå i högkostnadsskyddet - Tandvårds- och läkemedelsförmånsverket TLV</a:t>
            </a:r>
            <a:endParaRPr lang="sv-SE" sz="1000" dirty="0"/>
          </a:p>
          <a:p>
            <a:endParaRPr lang="sv-SE" sz="1000" dirty="0"/>
          </a:p>
          <a:p>
            <a:r>
              <a:rPr lang="sv-SE" sz="1000" dirty="0"/>
              <a:t>Beslutet är överklagat.</a:t>
            </a:r>
          </a:p>
          <a:p>
            <a:endParaRPr lang="sv-SE" sz="1000" dirty="0"/>
          </a:p>
          <a:p>
            <a:r>
              <a:rPr lang="sv-SE" sz="1000" dirty="0"/>
              <a:t>Inget nytt att förmedla angående </a:t>
            </a:r>
            <a:r>
              <a:rPr lang="sv-SE" sz="1000" dirty="0" err="1"/>
              <a:t>Mounjaro</a:t>
            </a:r>
            <a:r>
              <a:rPr lang="sv-SE" sz="1000" dirty="0"/>
              <a:t> vid typ2-diabetes och förmån.</a:t>
            </a:r>
          </a:p>
          <a:p>
            <a:endParaRPr lang="sv-SE" sz="1000" dirty="0"/>
          </a:p>
          <a:p>
            <a:r>
              <a:rPr lang="sv-SE" sz="1000" dirty="0"/>
              <a:t>Nationellt kunskapsstöd fr behandling av obesitas väntas komma före sommaren.</a:t>
            </a:r>
          </a:p>
          <a:p>
            <a:endParaRPr lang="sv-SE" sz="1000" dirty="0"/>
          </a:p>
          <a:p>
            <a:r>
              <a:rPr lang="sv-SE" sz="1000" dirty="0"/>
              <a:t>Primärvårdens hälsoenhet ändrar sina </a:t>
            </a:r>
            <a:r>
              <a:rPr lang="sv-SE" sz="1000" dirty="0" err="1"/>
              <a:t>inklusionskriterier</a:t>
            </a:r>
            <a:r>
              <a:rPr lang="sv-SE" sz="1000" dirty="0"/>
              <a:t> för obesitasbehandling 15/4: </a:t>
            </a:r>
            <a:r>
              <a:rPr lang="sv-SE" sz="1000" dirty="0">
                <a:hlinkClick r:id="rId4"/>
              </a:rPr>
              <a:t>Vårdgivarwebben - Primärvårdens hälsoenhet justerar </a:t>
            </a:r>
            <a:r>
              <a:rPr lang="sv-SE" sz="1000" dirty="0" err="1">
                <a:hlinkClick r:id="rId4"/>
              </a:rPr>
              <a:t>inklusionskriterier</a:t>
            </a:r>
            <a:r>
              <a:rPr lang="sv-SE" sz="1000" dirty="0">
                <a:hlinkClick r:id="rId4"/>
              </a:rPr>
              <a:t> för obesitasbehandling</a:t>
            </a:r>
            <a:endParaRPr lang="sv-SE" sz="1000" dirty="0"/>
          </a:p>
          <a:p>
            <a:endParaRPr lang="sv-SE" sz="1000" dirty="0"/>
          </a:p>
          <a:p>
            <a:r>
              <a:rPr lang="sv-SE" sz="1000" dirty="0"/>
              <a:t>Jag uppfattar att de </a:t>
            </a:r>
            <a:r>
              <a:rPr lang="sv-SE" sz="1000" dirty="0" err="1"/>
              <a:t>inklusionskriterierna</a:t>
            </a:r>
            <a:r>
              <a:rPr lang="sv-SE" sz="1000" dirty="0"/>
              <a:t> bygger på det kommande kunskapsstödet.</a:t>
            </a:r>
          </a:p>
        </p:txBody>
      </p:sp>
      <p:sp>
        <p:nvSpPr>
          <p:cNvPr id="4" name="Platshållare för bildnummer 3"/>
          <p:cNvSpPr>
            <a:spLocks noGrp="1"/>
          </p:cNvSpPr>
          <p:nvPr>
            <p:ph type="sldNum" sz="quarter" idx="5"/>
          </p:nvPr>
        </p:nvSpPr>
        <p:spPr/>
        <p:txBody>
          <a:bodyPr/>
          <a:lstStyle/>
          <a:p>
            <a:fld id="{9F19FAB8-8AA6-49BD-99AB-B816102A1334}" type="slidenum">
              <a:rPr lang="sv-SE" smtClean="0"/>
              <a:t>60</a:t>
            </a:fld>
            <a:endParaRPr lang="sv-SE"/>
          </a:p>
        </p:txBody>
      </p:sp>
    </p:spTree>
    <p:extLst>
      <p:ext uri="{BB962C8B-B14F-4D97-AF65-F5344CB8AC3E}">
        <p14:creationId xmlns:p14="http://schemas.microsoft.com/office/powerpoint/2010/main" val="32866792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4890CDCA-DADC-42C9-B8AB-DA734AC42CC4}" type="slidenum">
              <a:rPr lang="sv-SE" smtClean="0"/>
              <a:t>62</a:t>
            </a:fld>
            <a:endParaRPr lang="sv-SE"/>
          </a:p>
        </p:txBody>
      </p:sp>
    </p:spTree>
    <p:extLst>
      <p:ext uri="{BB962C8B-B14F-4D97-AF65-F5344CB8AC3E}">
        <p14:creationId xmlns:p14="http://schemas.microsoft.com/office/powerpoint/2010/main" val="13799974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63</a:t>
            </a:fld>
            <a:endParaRPr lang="sv-SE"/>
          </a:p>
        </p:txBody>
      </p:sp>
    </p:spTree>
    <p:extLst>
      <p:ext uri="{BB962C8B-B14F-4D97-AF65-F5344CB8AC3E}">
        <p14:creationId xmlns:p14="http://schemas.microsoft.com/office/powerpoint/2010/main" val="1053632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Metoden uppstod spontant under ett internationellt möte i Kalifornien 1995. Företagsledare och akademiker hade samlats till ett stort möte som skulle ske utomhus. Ett oväntat regnoväder gjorde den tänkta mötesplatsen omöjlig att använda. Deltagarna sökte skydd undan regnet och samlades spontant i små grupper. Samtalen fortsatte och deltagarna förde anteckningar. För att få större interaktion bröts samtalen då och då för att deltagarna skulle kunna cirkulera och hitta nya samtalspartners. Vid slutet av dagen stod det klart att anteckningarna, tack vare den kollektiva intelligensen, hade fått struktur och växt till nya innovationer och idéer.  tänka tillsammans i en dialog kring viktiga frågor, att utbyta erfarenheter, lyfta fram gemensam kunskap samt stärka vi-känsla och gemenskap.</a:t>
            </a:r>
          </a:p>
          <a:p>
            <a:endParaRPr lang="sv-SE" dirty="0"/>
          </a:p>
          <a:p>
            <a:r>
              <a:rPr lang="sv-SE" dirty="0"/>
              <a:t>Fördelar med metoden:</a:t>
            </a:r>
          </a:p>
          <a:p>
            <a:endParaRPr lang="sv-SE" dirty="0"/>
          </a:p>
          <a:p>
            <a:r>
              <a:rPr lang="sv-SE" dirty="0"/>
              <a:t>Användbar när många frågor ska tacklas</a:t>
            </a:r>
          </a:p>
          <a:p>
            <a:endParaRPr lang="sv-SE" dirty="0"/>
          </a:p>
          <a:p>
            <a:r>
              <a:rPr lang="sv-SE" dirty="0"/>
              <a:t>Alla får komma till tals</a:t>
            </a:r>
          </a:p>
          <a:p>
            <a:endParaRPr lang="sv-SE" dirty="0"/>
          </a:p>
          <a:p>
            <a:r>
              <a:rPr lang="sv-SE" dirty="0"/>
              <a:t>Många kan prata med varandra</a:t>
            </a:r>
          </a:p>
          <a:p>
            <a:endParaRPr lang="sv-SE" dirty="0"/>
          </a:p>
          <a:p>
            <a:r>
              <a:rPr lang="sv-SE" dirty="0"/>
              <a:t>Lätt att prata i en liten grupp</a:t>
            </a:r>
          </a:p>
          <a:p>
            <a:endParaRPr lang="sv-SE" dirty="0"/>
          </a:p>
          <a:p>
            <a:r>
              <a:rPr lang="sv-SE" dirty="0"/>
              <a:t>Man kan prata över organisatoriska eller andra gränser genom bordsbyten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9FAB8-8AA6-49BD-99AB-B816102A13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909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9FAB8-8AA6-49BD-99AB-B816102A13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4170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9FAB8-8AA6-49BD-99AB-B816102A13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0036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9FAB8-8AA6-49BD-99AB-B816102A13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0506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9FAB8-8AA6-49BD-99AB-B816102A13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8572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9FAB8-8AA6-49BD-99AB-B816102A13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544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9FAB8-8AA6-49BD-99AB-B816102A133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7325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9F19FAB8-8AA6-49BD-99AB-B816102A1334}" type="slidenum">
              <a:rPr lang="sv-SE" smtClean="0"/>
              <a:t>42</a:t>
            </a:fld>
            <a:endParaRPr lang="sv-SE"/>
          </a:p>
        </p:txBody>
      </p:sp>
    </p:spTree>
    <p:extLst>
      <p:ext uri="{BB962C8B-B14F-4D97-AF65-F5344CB8AC3E}">
        <p14:creationId xmlns:p14="http://schemas.microsoft.com/office/powerpoint/2010/main" val="29951765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p:bg>
      <p:bgPr>
        <a:solidFill>
          <a:schemeClr val="accent1"/>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A5AE3830-5278-7E19-E7AC-5058B5CB9D5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60266" t="6614" b="4210"/>
          <a:stretch/>
        </p:blipFill>
        <p:spPr>
          <a:xfrm>
            <a:off x="-1" y="0"/>
            <a:ext cx="6474059" cy="6857999"/>
          </a:xfrm>
          <a:prstGeom prst="rect">
            <a:avLst/>
          </a:prstGeom>
        </p:spPr>
      </p:pic>
      <p:sp>
        <p:nvSpPr>
          <p:cNvPr id="4" name="Rubrik 3">
            <a:extLst>
              <a:ext uri="{FF2B5EF4-FFF2-40B4-BE49-F238E27FC236}">
                <a16:creationId xmlns:a16="http://schemas.microsoft.com/office/drawing/2014/main" id="{9C1512DA-9E40-CF35-AC79-7F617696BB8B}"/>
              </a:ext>
            </a:extLst>
          </p:cNvPr>
          <p:cNvSpPr>
            <a:spLocks noGrp="1"/>
          </p:cNvSpPr>
          <p:nvPr>
            <p:ph type="title" hasCustomPrompt="1"/>
          </p:nvPr>
        </p:nvSpPr>
        <p:spPr>
          <a:xfrm>
            <a:off x="6546796" y="864105"/>
            <a:ext cx="4774267" cy="3535156"/>
          </a:xfrm>
        </p:spPr>
        <p:txBody>
          <a:bodyPr anchor="t">
            <a:normAutofit/>
          </a:bodyPr>
          <a:lstStyle>
            <a:lvl1pPr algn="r">
              <a:defRPr sz="6000" b="1" i="0">
                <a:solidFill>
                  <a:schemeClr val="bg1"/>
                </a:solidFill>
                <a:latin typeface="+mj-lt"/>
                <a:ea typeface="Open Sans Extrabold" panose="020B0906030804020204" pitchFamily="34" charset="0"/>
                <a:cs typeface="Open Sans Extrabold" panose="020B0906030804020204" pitchFamily="34" charset="0"/>
              </a:defRPr>
            </a:lvl1pPr>
          </a:lstStyle>
          <a:p>
            <a:r>
              <a:rPr lang="sv-SE" dirty="0"/>
              <a:t>Titel</a:t>
            </a:r>
          </a:p>
        </p:txBody>
      </p:sp>
      <p:sp>
        <p:nvSpPr>
          <p:cNvPr id="9" name="Underrubrik 2">
            <a:extLst>
              <a:ext uri="{FF2B5EF4-FFF2-40B4-BE49-F238E27FC236}">
                <a16:creationId xmlns:a16="http://schemas.microsoft.com/office/drawing/2014/main" id="{DC44104B-48FE-3858-DE21-17C04BBBC2C6}"/>
              </a:ext>
            </a:extLst>
          </p:cNvPr>
          <p:cNvSpPr>
            <a:spLocks noGrp="1"/>
          </p:cNvSpPr>
          <p:nvPr>
            <p:ph type="subTitle" idx="1" hasCustomPrompt="1"/>
          </p:nvPr>
        </p:nvSpPr>
        <p:spPr>
          <a:xfrm>
            <a:off x="6988630" y="5373407"/>
            <a:ext cx="4332434" cy="623887"/>
          </a:xfrm>
        </p:spPr>
        <p:txBody>
          <a:bodyPr anchor="ctr">
            <a:normAutofit/>
          </a:bodyPr>
          <a:lstStyle>
            <a:lvl1pPr marL="0" indent="0" algn="r">
              <a:buNone/>
              <a:defRPr sz="24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 </a:t>
            </a:r>
          </a:p>
        </p:txBody>
      </p:sp>
    </p:spTree>
    <p:extLst>
      <p:ext uri="{BB962C8B-B14F-4D97-AF65-F5344CB8AC3E}">
        <p14:creationId xmlns:p14="http://schemas.microsoft.com/office/powerpoint/2010/main" val="4214054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ild till höger_3">
    <p:spTree>
      <p:nvGrpSpPr>
        <p:cNvPr id="1" name=""/>
        <p:cNvGrpSpPr/>
        <p:nvPr/>
      </p:nvGrpSpPr>
      <p:grpSpPr>
        <a:xfrm>
          <a:off x="0" y="0"/>
          <a:ext cx="0" cy="0"/>
          <a:chOff x="0" y="0"/>
          <a:chExt cx="0" cy="0"/>
        </a:xfrm>
      </p:grpSpPr>
      <p:sp>
        <p:nvSpPr>
          <p:cNvPr id="31" name="Rektangel med rundat hörn 30">
            <a:extLst>
              <a:ext uri="{FF2B5EF4-FFF2-40B4-BE49-F238E27FC236}">
                <a16:creationId xmlns:a16="http://schemas.microsoft.com/office/drawing/2014/main" id="{14E865C4-2AAB-7D8B-EC3A-97BBE53BB780}"/>
              </a:ext>
              <a:ext uri="{C183D7F6-B498-43B3-948B-1728B52AA6E4}">
                <adec:decorative xmlns:adec="http://schemas.microsoft.com/office/drawing/2017/decorative" val="1"/>
              </a:ext>
            </a:extLst>
          </p:cNvPr>
          <p:cNvSpPr/>
          <p:nvPr userDrawn="1"/>
        </p:nvSpPr>
        <p:spPr>
          <a:xfrm>
            <a:off x="8562973" y="616114"/>
            <a:ext cx="3629027" cy="6241886"/>
          </a:xfrm>
          <a:prstGeom prst="round1Rect">
            <a:avLst>
              <a:gd name="adj" fmla="val 50000"/>
            </a:avLst>
          </a:prstGeom>
          <a:solidFill>
            <a:srgbClr val="F9D2D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5">
            <a:extLst>
              <a:ext uri="{FF2B5EF4-FFF2-40B4-BE49-F238E27FC236}">
                <a16:creationId xmlns:a16="http://schemas.microsoft.com/office/drawing/2014/main" id="{B79F0779-C10D-4A1E-D984-1FDEB74C1597}"/>
              </a:ext>
            </a:extLst>
          </p:cNvPr>
          <p:cNvSpPr>
            <a:spLocks noGrp="1"/>
          </p:cNvSpPr>
          <p:nvPr>
            <p:ph type="title"/>
          </p:nvPr>
        </p:nvSpPr>
        <p:spPr>
          <a:xfrm>
            <a:off x="633529" y="517522"/>
            <a:ext cx="5052898" cy="1325563"/>
          </a:xfrm>
        </p:spPr>
        <p:txBody>
          <a:bodyPr/>
          <a:lstStyle/>
          <a:p>
            <a:r>
              <a:rPr lang="sv-SE"/>
              <a:t>Klicka här för att ändra mall för rubrikformat</a:t>
            </a:r>
          </a:p>
        </p:txBody>
      </p:sp>
      <p:sp>
        <p:nvSpPr>
          <p:cNvPr id="30" name="Platshållare för text 23">
            <a:extLst>
              <a:ext uri="{FF2B5EF4-FFF2-40B4-BE49-F238E27FC236}">
                <a16:creationId xmlns:a16="http://schemas.microsoft.com/office/drawing/2014/main" id="{C2AAFA03-2D02-09D7-6A14-3C1178DD2EDC}"/>
              </a:ext>
            </a:extLst>
          </p:cNvPr>
          <p:cNvSpPr>
            <a:spLocks noGrp="1"/>
          </p:cNvSpPr>
          <p:nvPr>
            <p:ph type="body" sz="quarter" idx="20"/>
          </p:nvPr>
        </p:nvSpPr>
        <p:spPr>
          <a:xfrm>
            <a:off x="633529" y="2025497"/>
            <a:ext cx="5052897" cy="401564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8" name="Platshållare för bild 27">
            <a:extLst>
              <a:ext uri="{FF2B5EF4-FFF2-40B4-BE49-F238E27FC236}">
                <a16:creationId xmlns:a16="http://schemas.microsoft.com/office/drawing/2014/main" id="{976D0C01-CC2E-282A-9FA6-A5D978963CC3}"/>
              </a:ext>
            </a:extLst>
          </p:cNvPr>
          <p:cNvSpPr>
            <a:spLocks noGrp="1"/>
          </p:cNvSpPr>
          <p:nvPr>
            <p:ph type="pic" sz="quarter" idx="15"/>
          </p:nvPr>
        </p:nvSpPr>
        <p:spPr>
          <a:xfrm>
            <a:off x="6244303" y="1233946"/>
            <a:ext cx="4537997" cy="4807200"/>
          </a:xfrm>
          <a:prstGeom prst="round2DiagRect">
            <a:avLst>
              <a:gd name="adj1" fmla="val 41761"/>
              <a:gd name="adj2" fmla="val 0"/>
            </a:avLst>
          </a:prstGeom>
          <a:noFill/>
        </p:spPr>
        <p:txBody>
          <a:bodyPr/>
          <a:lstStyle/>
          <a:p>
            <a:r>
              <a:rPr lang="sv-SE"/>
              <a:t>Klicka på ikonen för att lägga till en bild</a:t>
            </a:r>
          </a:p>
        </p:txBody>
      </p:sp>
      <p:sp>
        <p:nvSpPr>
          <p:cNvPr id="4" name="Platshållare för bildnummer 3">
            <a:extLst>
              <a:ext uri="{FF2B5EF4-FFF2-40B4-BE49-F238E27FC236}">
                <a16:creationId xmlns:a16="http://schemas.microsoft.com/office/drawing/2014/main" id="{B0DBF6F4-F46B-57B9-1ADA-AE5CB852743B}"/>
              </a:ext>
            </a:extLst>
          </p:cNvPr>
          <p:cNvSpPr>
            <a:spLocks noGrp="1"/>
          </p:cNvSpPr>
          <p:nvPr>
            <p:ph type="sldNum" sz="quarter" idx="23"/>
          </p:nvPr>
        </p:nvSpPr>
        <p:spPr/>
        <p:txBody>
          <a:bodyPr/>
          <a:lstStyle/>
          <a:p>
            <a:fld id="{FDD9FC71-94E5-4C63-83F9-09F1766974D0}" type="slidenum">
              <a:rPr lang="sv-SE" smtClean="0"/>
              <a:pPr/>
              <a:t>‹#›</a:t>
            </a:fld>
            <a:endParaRPr lang="sv-SE"/>
          </a:p>
        </p:txBody>
      </p:sp>
      <p:sp>
        <p:nvSpPr>
          <p:cNvPr id="2" name="Platshållare för datum 1">
            <a:extLst>
              <a:ext uri="{FF2B5EF4-FFF2-40B4-BE49-F238E27FC236}">
                <a16:creationId xmlns:a16="http://schemas.microsoft.com/office/drawing/2014/main" id="{897553C7-B092-A71C-7D19-1B5907A545BF}"/>
              </a:ext>
            </a:extLst>
          </p:cNvPr>
          <p:cNvSpPr>
            <a:spLocks noGrp="1"/>
          </p:cNvSpPr>
          <p:nvPr>
            <p:ph type="dt" sz="half" idx="21"/>
          </p:nvPr>
        </p:nvSpPr>
        <p:spPr/>
        <p:txBody>
          <a:bodyPr/>
          <a:lstStyle/>
          <a:p>
            <a:fld id="{663AC0A1-BF03-4687-BDDD-A787ED1917E4}" type="datetimeFigureOut">
              <a:rPr lang="sv-SE" smtClean="0"/>
              <a:pPr/>
              <a:t>2026-07-09</a:t>
            </a:fld>
            <a:endParaRPr lang="sv-SE" dirty="0"/>
          </a:p>
        </p:txBody>
      </p:sp>
      <p:sp>
        <p:nvSpPr>
          <p:cNvPr id="3" name="Platshållare för sidfot 2">
            <a:extLst>
              <a:ext uri="{FF2B5EF4-FFF2-40B4-BE49-F238E27FC236}">
                <a16:creationId xmlns:a16="http://schemas.microsoft.com/office/drawing/2014/main" id="{B3F539D1-6402-4870-44EE-DD03D1F3C59E}"/>
              </a:ext>
            </a:extLst>
          </p:cNvPr>
          <p:cNvSpPr>
            <a:spLocks noGrp="1"/>
          </p:cNvSpPr>
          <p:nvPr>
            <p:ph type="ftr" sz="quarter" idx="22"/>
          </p:nvPr>
        </p:nvSpPr>
        <p:spPr/>
        <p:txBody>
          <a:bodyPr/>
          <a:lstStyle/>
          <a:p>
            <a:endParaRPr lang="sv-SE" dirty="0"/>
          </a:p>
        </p:txBody>
      </p:sp>
      <p:pic>
        <p:nvPicPr>
          <p:cNvPr id="5" name="Bildobjekt 4" descr="Region Kronobergs logotyp">
            <a:extLst>
              <a:ext uri="{FF2B5EF4-FFF2-40B4-BE49-F238E27FC236}">
                <a16:creationId xmlns:a16="http://schemas.microsoft.com/office/drawing/2014/main" id="{3891D30F-5414-1D96-E793-81F0CA69AF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black">
          <a:xfrm>
            <a:off x="10360278" y="6181314"/>
            <a:ext cx="1583106" cy="443127"/>
          </a:xfrm>
          <a:prstGeom prst="rect">
            <a:avLst/>
          </a:prstGeom>
        </p:spPr>
      </p:pic>
    </p:spTree>
    <p:extLst>
      <p:ext uri="{BB962C8B-B14F-4D97-AF65-F5344CB8AC3E}">
        <p14:creationId xmlns:p14="http://schemas.microsoft.com/office/powerpoint/2010/main" val="286166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ld och vinge till höger">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BB0A87F-8436-9960-B9ED-11AD0D6FFE0F}"/>
              </a:ext>
            </a:extLst>
          </p:cNvPr>
          <p:cNvSpPr>
            <a:spLocks noGrp="1"/>
          </p:cNvSpPr>
          <p:nvPr>
            <p:ph type="title"/>
          </p:nvPr>
        </p:nvSpPr>
        <p:spPr>
          <a:xfrm>
            <a:off x="633528" y="517522"/>
            <a:ext cx="5264851" cy="1325563"/>
          </a:xfrm>
        </p:spPr>
        <p:txBody>
          <a:bodyPr/>
          <a:lstStyle/>
          <a:p>
            <a:r>
              <a:rPr lang="sv-SE"/>
              <a:t>Klicka här för att ändra mall för rubrikformat</a:t>
            </a:r>
            <a:endParaRPr lang="sv-SE" dirty="0"/>
          </a:p>
        </p:txBody>
      </p:sp>
      <p:sp>
        <p:nvSpPr>
          <p:cNvPr id="20" name="Platshållare för text 23">
            <a:extLst>
              <a:ext uri="{FF2B5EF4-FFF2-40B4-BE49-F238E27FC236}">
                <a16:creationId xmlns:a16="http://schemas.microsoft.com/office/drawing/2014/main" id="{768531DD-7107-45FB-A5E1-64F1B2F78FA2}"/>
              </a:ext>
            </a:extLst>
          </p:cNvPr>
          <p:cNvSpPr>
            <a:spLocks noGrp="1"/>
          </p:cNvSpPr>
          <p:nvPr>
            <p:ph type="body" sz="quarter" idx="20"/>
          </p:nvPr>
        </p:nvSpPr>
        <p:spPr>
          <a:xfrm>
            <a:off x="633531" y="2025497"/>
            <a:ext cx="5264851" cy="401564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2" name="Platshållare för bild 16">
            <a:extLst>
              <a:ext uri="{FF2B5EF4-FFF2-40B4-BE49-F238E27FC236}">
                <a16:creationId xmlns:a16="http://schemas.microsoft.com/office/drawing/2014/main" id="{A6653161-3AC6-49BC-67C5-FB5599F51153}"/>
              </a:ext>
            </a:extLst>
          </p:cNvPr>
          <p:cNvSpPr>
            <a:spLocks noGrp="1"/>
          </p:cNvSpPr>
          <p:nvPr>
            <p:ph type="pic" sz="quarter" idx="15"/>
          </p:nvPr>
        </p:nvSpPr>
        <p:spPr>
          <a:xfrm>
            <a:off x="7094483" y="0"/>
            <a:ext cx="5097517" cy="5849007"/>
          </a:xfrm>
          <a:prstGeom prst="round2SameRect">
            <a:avLst>
              <a:gd name="adj1" fmla="val 0"/>
              <a:gd name="adj2" fmla="val 50000"/>
            </a:avLst>
          </a:prstGeom>
          <a:noFill/>
        </p:spPr>
        <p:txBody>
          <a:bodyPr anchor="b"/>
          <a:lstStyle>
            <a:lvl1pPr algn="l">
              <a:defRPr>
                <a:solidFill>
                  <a:schemeClr val="tx1"/>
                </a:solidFill>
              </a:defRPr>
            </a:lvl1pPr>
          </a:lstStyle>
          <a:p>
            <a:r>
              <a:rPr lang="sv-SE"/>
              <a:t>Klicka på ikonen för att lägga till en bild</a:t>
            </a:r>
            <a:endParaRPr lang="sv-SE" dirty="0"/>
          </a:p>
        </p:txBody>
      </p:sp>
      <p:sp>
        <p:nvSpPr>
          <p:cNvPr id="2" name="Platshållare för text 10">
            <a:extLst>
              <a:ext uri="{FF2B5EF4-FFF2-40B4-BE49-F238E27FC236}">
                <a16:creationId xmlns:a16="http://schemas.microsoft.com/office/drawing/2014/main" id="{22B9B9BF-470D-2B21-9F0B-EB1F45731FC6}"/>
              </a:ext>
            </a:extLst>
          </p:cNvPr>
          <p:cNvSpPr>
            <a:spLocks noGrp="1"/>
          </p:cNvSpPr>
          <p:nvPr>
            <p:ph type="body" sz="quarter" idx="25"/>
          </p:nvPr>
        </p:nvSpPr>
        <p:spPr>
          <a:xfrm>
            <a:off x="6194450" y="1691925"/>
            <a:ext cx="2657654" cy="2815311"/>
          </a:xfrm>
          <a:prstGeom prst="round2DiagRect">
            <a:avLst>
              <a:gd name="adj1" fmla="val 0"/>
              <a:gd name="adj2" fmla="val 42021"/>
            </a:avLst>
          </a:prstGeom>
          <a:solidFill>
            <a:srgbClr val="004131"/>
          </a:solidFill>
        </p:spPr>
        <p:txBody>
          <a:bodyPr anchor="ctr">
            <a:noAutofit/>
          </a:bodyPr>
          <a:lstStyle>
            <a:lvl1pPr marL="0" indent="0" algn="ctr">
              <a:buNone/>
              <a:defRPr sz="2400" b="1">
                <a:solidFill>
                  <a:schemeClr val="bg1"/>
                </a:solidFill>
              </a:defRPr>
            </a:lvl1pPr>
            <a:lvl2pPr marL="244475" indent="0" algn="ctr">
              <a:buNone/>
              <a:defRPr sz="2000" b="1">
                <a:solidFill>
                  <a:schemeClr val="bg1"/>
                </a:solidFill>
              </a:defRPr>
            </a:lvl2pPr>
            <a:lvl3pPr marL="511175" indent="0" algn="ctr">
              <a:buNone/>
              <a:defRPr sz="1800" b="1">
                <a:solidFill>
                  <a:schemeClr val="bg1"/>
                </a:solidFill>
              </a:defRPr>
            </a:lvl3pPr>
            <a:lvl4pPr marL="762000" indent="0" algn="ctr">
              <a:buNone/>
              <a:defRPr sz="1600" b="1">
                <a:solidFill>
                  <a:schemeClr val="bg1"/>
                </a:solidFill>
              </a:defRPr>
            </a:lvl4pPr>
            <a:lvl5pPr marL="1030288" indent="0" algn="ctr">
              <a:buNone/>
              <a:defRPr sz="1400" b="1">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9" name="Platshållare för bildnummer 28">
            <a:extLst>
              <a:ext uri="{FF2B5EF4-FFF2-40B4-BE49-F238E27FC236}">
                <a16:creationId xmlns:a16="http://schemas.microsoft.com/office/drawing/2014/main" id="{7DC0CC2B-BA1D-E748-9270-B5901D12948B}"/>
              </a:ext>
            </a:extLst>
          </p:cNvPr>
          <p:cNvSpPr>
            <a:spLocks noGrp="1"/>
          </p:cNvSpPr>
          <p:nvPr>
            <p:ph type="sldNum" sz="quarter" idx="24"/>
          </p:nvPr>
        </p:nvSpPr>
        <p:spPr/>
        <p:txBody>
          <a:bodyPr/>
          <a:lstStyle/>
          <a:p>
            <a:fld id="{FDD9FC71-94E5-4C63-83F9-09F1766974D0}" type="slidenum">
              <a:rPr lang="sv-SE" smtClean="0"/>
              <a:pPr/>
              <a:t>‹#›</a:t>
            </a:fld>
            <a:endParaRPr lang="sv-SE"/>
          </a:p>
        </p:txBody>
      </p:sp>
      <p:sp>
        <p:nvSpPr>
          <p:cNvPr id="27" name="Platshållare för datum 26">
            <a:extLst>
              <a:ext uri="{FF2B5EF4-FFF2-40B4-BE49-F238E27FC236}">
                <a16:creationId xmlns:a16="http://schemas.microsoft.com/office/drawing/2014/main" id="{439C5372-91A2-AD10-7FDC-6B153E2FEBDD}"/>
              </a:ext>
            </a:extLst>
          </p:cNvPr>
          <p:cNvSpPr>
            <a:spLocks noGrp="1"/>
          </p:cNvSpPr>
          <p:nvPr>
            <p:ph type="dt" sz="half" idx="22"/>
          </p:nvPr>
        </p:nvSpPr>
        <p:spPr/>
        <p:txBody>
          <a:bodyPr/>
          <a:lstStyle/>
          <a:p>
            <a:fld id="{663AC0A1-BF03-4687-BDDD-A787ED1917E4}" type="datetimeFigureOut">
              <a:rPr lang="sv-SE" smtClean="0"/>
              <a:pPr/>
              <a:t>2026-07-09</a:t>
            </a:fld>
            <a:endParaRPr lang="sv-SE" dirty="0"/>
          </a:p>
        </p:txBody>
      </p:sp>
      <p:sp>
        <p:nvSpPr>
          <p:cNvPr id="28" name="Platshållare för sidfot 27">
            <a:extLst>
              <a:ext uri="{FF2B5EF4-FFF2-40B4-BE49-F238E27FC236}">
                <a16:creationId xmlns:a16="http://schemas.microsoft.com/office/drawing/2014/main" id="{48E51396-5C82-1B3F-5E8F-777BBDE1AB90}"/>
              </a:ext>
            </a:extLst>
          </p:cNvPr>
          <p:cNvSpPr>
            <a:spLocks noGrp="1"/>
          </p:cNvSpPr>
          <p:nvPr>
            <p:ph type="ftr" sz="quarter" idx="23"/>
          </p:nvPr>
        </p:nvSpPr>
        <p:spPr/>
        <p:txBody>
          <a:bodyPr/>
          <a:lstStyle/>
          <a:p>
            <a:endParaRPr lang="sv-SE" dirty="0"/>
          </a:p>
        </p:txBody>
      </p:sp>
    </p:spTree>
    <p:extLst>
      <p:ext uri="{BB962C8B-B14F-4D97-AF65-F5344CB8AC3E}">
        <p14:creationId xmlns:p14="http://schemas.microsoft.com/office/powerpoint/2010/main" val="678053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nge till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BD1CED-16DD-0340-44FF-56292D762D4A}"/>
              </a:ext>
            </a:extLst>
          </p:cNvPr>
          <p:cNvSpPr>
            <a:spLocks noGrp="1"/>
          </p:cNvSpPr>
          <p:nvPr>
            <p:ph type="title"/>
          </p:nvPr>
        </p:nvSpPr>
        <p:spPr>
          <a:xfrm>
            <a:off x="633528" y="517522"/>
            <a:ext cx="7519871" cy="1325563"/>
          </a:xfrm>
        </p:spPr>
        <p:txBody>
          <a:bodyPr/>
          <a:lstStyle/>
          <a:p>
            <a:r>
              <a:rPr lang="sv-SE"/>
              <a:t>Klicka här för att ändra mall för rubrikformat</a:t>
            </a:r>
          </a:p>
        </p:txBody>
      </p:sp>
      <p:sp>
        <p:nvSpPr>
          <p:cNvPr id="6" name="Platshållare för text 23">
            <a:extLst>
              <a:ext uri="{FF2B5EF4-FFF2-40B4-BE49-F238E27FC236}">
                <a16:creationId xmlns:a16="http://schemas.microsoft.com/office/drawing/2014/main" id="{2B0E109E-854A-2C92-6415-8827F23B78A2}"/>
              </a:ext>
            </a:extLst>
          </p:cNvPr>
          <p:cNvSpPr>
            <a:spLocks noGrp="1"/>
          </p:cNvSpPr>
          <p:nvPr>
            <p:ph type="body" sz="quarter" idx="20"/>
          </p:nvPr>
        </p:nvSpPr>
        <p:spPr>
          <a:xfrm>
            <a:off x="633530" y="2025497"/>
            <a:ext cx="7519870" cy="401564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text 10">
            <a:extLst>
              <a:ext uri="{FF2B5EF4-FFF2-40B4-BE49-F238E27FC236}">
                <a16:creationId xmlns:a16="http://schemas.microsoft.com/office/drawing/2014/main" id="{1A4EDF47-93B2-F7A4-C94B-062D946533C3}"/>
              </a:ext>
            </a:extLst>
          </p:cNvPr>
          <p:cNvSpPr>
            <a:spLocks noGrp="1"/>
          </p:cNvSpPr>
          <p:nvPr>
            <p:ph type="body" sz="quarter" idx="25"/>
          </p:nvPr>
        </p:nvSpPr>
        <p:spPr>
          <a:xfrm>
            <a:off x="8480608" y="674112"/>
            <a:ext cx="3024466" cy="3203883"/>
          </a:xfrm>
          <a:prstGeom prst="teardrop">
            <a:avLst/>
          </a:prstGeom>
          <a:solidFill>
            <a:schemeClr val="accent2"/>
          </a:solidFill>
        </p:spPr>
        <p:txBody>
          <a:bodyPr anchor="ctr">
            <a:noAutofit/>
          </a:bodyPr>
          <a:lstStyle>
            <a:lvl1pPr marL="0" indent="0" algn="ctr">
              <a:buNone/>
              <a:defRPr sz="2400" b="1">
                <a:solidFill>
                  <a:schemeClr val="bg1"/>
                </a:solidFill>
              </a:defRPr>
            </a:lvl1pPr>
            <a:lvl2pPr marL="244475" indent="0" algn="ctr">
              <a:buNone/>
              <a:defRPr sz="2000" b="1">
                <a:solidFill>
                  <a:schemeClr val="bg1"/>
                </a:solidFill>
              </a:defRPr>
            </a:lvl2pPr>
            <a:lvl3pPr marL="511175" indent="0" algn="ctr">
              <a:buNone/>
              <a:defRPr sz="1800" b="1">
                <a:solidFill>
                  <a:schemeClr val="bg1"/>
                </a:solidFill>
              </a:defRPr>
            </a:lvl3pPr>
            <a:lvl4pPr marL="762000" indent="0" algn="ctr">
              <a:buNone/>
              <a:defRPr sz="1600" b="1">
                <a:solidFill>
                  <a:schemeClr val="bg1"/>
                </a:solidFill>
              </a:defRPr>
            </a:lvl4pPr>
            <a:lvl5pPr marL="1030288" indent="0" algn="ctr">
              <a:buNone/>
              <a:defRPr sz="1400" b="1">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4" name="Platshållare för bildnummer 13">
            <a:extLst>
              <a:ext uri="{FF2B5EF4-FFF2-40B4-BE49-F238E27FC236}">
                <a16:creationId xmlns:a16="http://schemas.microsoft.com/office/drawing/2014/main" id="{F478A2B2-935D-A2B7-DB5E-B89C67E23D69}"/>
              </a:ext>
            </a:extLst>
          </p:cNvPr>
          <p:cNvSpPr>
            <a:spLocks noGrp="1"/>
          </p:cNvSpPr>
          <p:nvPr>
            <p:ph type="sldNum" sz="quarter" idx="18"/>
          </p:nvPr>
        </p:nvSpPr>
        <p:spPr/>
        <p:txBody>
          <a:bodyPr/>
          <a:lstStyle/>
          <a:p>
            <a:fld id="{FDD9FC71-94E5-4C63-83F9-09F1766974D0}" type="slidenum">
              <a:rPr lang="sv-SE" smtClean="0"/>
              <a:pPr/>
              <a:t>‹#›</a:t>
            </a:fld>
            <a:endParaRPr lang="sv-SE"/>
          </a:p>
        </p:txBody>
      </p:sp>
      <p:sp>
        <p:nvSpPr>
          <p:cNvPr id="10" name="Platshållare för datum 9">
            <a:extLst>
              <a:ext uri="{FF2B5EF4-FFF2-40B4-BE49-F238E27FC236}">
                <a16:creationId xmlns:a16="http://schemas.microsoft.com/office/drawing/2014/main" id="{58B928F3-F06C-53B4-8A5C-BFAD3E53449C}"/>
              </a:ext>
            </a:extLst>
          </p:cNvPr>
          <p:cNvSpPr>
            <a:spLocks noGrp="1"/>
          </p:cNvSpPr>
          <p:nvPr>
            <p:ph type="dt" sz="half" idx="16"/>
          </p:nvPr>
        </p:nvSpPr>
        <p:spPr/>
        <p:txBody>
          <a:bodyPr/>
          <a:lstStyle/>
          <a:p>
            <a:fld id="{663AC0A1-BF03-4687-BDDD-A787ED1917E4}" type="datetimeFigureOut">
              <a:rPr lang="sv-SE" smtClean="0"/>
              <a:pPr/>
              <a:t>2026-07-09</a:t>
            </a:fld>
            <a:endParaRPr lang="sv-SE" dirty="0"/>
          </a:p>
        </p:txBody>
      </p:sp>
      <p:sp>
        <p:nvSpPr>
          <p:cNvPr id="11" name="Platshållare för sidfot 10">
            <a:extLst>
              <a:ext uri="{FF2B5EF4-FFF2-40B4-BE49-F238E27FC236}">
                <a16:creationId xmlns:a16="http://schemas.microsoft.com/office/drawing/2014/main" id="{5CB1FC55-8B48-449E-87CC-81CEC5C3B912}"/>
              </a:ext>
            </a:extLst>
          </p:cNvPr>
          <p:cNvSpPr>
            <a:spLocks noGrp="1"/>
          </p:cNvSpPr>
          <p:nvPr>
            <p:ph type="ftr" sz="quarter" idx="17"/>
          </p:nvPr>
        </p:nvSpPr>
        <p:spPr/>
        <p:txBody>
          <a:bodyPr/>
          <a:lstStyle/>
          <a:p>
            <a:endParaRPr lang="sv-SE" dirty="0"/>
          </a:p>
        </p:txBody>
      </p:sp>
    </p:spTree>
    <p:extLst>
      <p:ext uri="{BB962C8B-B14F-4D97-AF65-F5344CB8AC3E}">
        <p14:creationId xmlns:p14="http://schemas.microsoft.com/office/powerpoint/2010/main" val="2414459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1BD3A308-7549-9FA9-D648-1FF66274FDC9}"/>
              </a:ext>
            </a:extLst>
          </p:cNvPr>
          <p:cNvSpPr>
            <a:spLocks noGrp="1"/>
          </p:cNvSpPr>
          <p:nvPr>
            <p:ph type="title"/>
          </p:nvPr>
        </p:nvSpPr>
        <p:spPr/>
        <p:txBody>
          <a:bodyPr/>
          <a:lstStyle/>
          <a:p>
            <a:r>
              <a:rPr lang="sv-SE"/>
              <a:t>Klicka här för att ändra mall för rubrikformat</a:t>
            </a:r>
            <a:endParaRPr lang="sv-SE" dirty="0"/>
          </a:p>
        </p:txBody>
      </p:sp>
      <p:sp>
        <p:nvSpPr>
          <p:cNvPr id="4" name="Platshållare för bildnummer 3">
            <a:extLst>
              <a:ext uri="{FF2B5EF4-FFF2-40B4-BE49-F238E27FC236}">
                <a16:creationId xmlns:a16="http://schemas.microsoft.com/office/drawing/2014/main" id="{DB2CEE24-4E29-6166-3822-C57F01CDE3C3}"/>
              </a:ext>
            </a:extLst>
          </p:cNvPr>
          <p:cNvSpPr>
            <a:spLocks noGrp="1"/>
          </p:cNvSpPr>
          <p:nvPr>
            <p:ph type="sldNum" sz="quarter" idx="12"/>
          </p:nvPr>
        </p:nvSpPr>
        <p:spPr/>
        <p:txBody>
          <a:bodyPr/>
          <a:lstStyle/>
          <a:p>
            <a:fld id="{FDD9FC71-94E5-4C63-83F9-09F1766974D0}" type="slidenum">
              <a:rPr lang="sv-SE" smtClean="0"/>
              <a:pPr/>
              <a:t>‹#›</a:t>
            </a:fld>
            <a:endParaRPr lang="sv-SE"/>
          </a:p>
        </p:txBody>
      </p:sp>
      <p:sp>
        <p:nvSpPr>
          <p:cNvPr id="2" name="Platshållare för datum 1">
            <a:extLst>
              <a:ext uri="{FF2B5EF4-FFF2-40B4-BE49-F238E27FC236}">
                <a16:creationId xmlns:a16="http://schemas.microsoft.com/office/drawing/2014/main" id="{2E072084-6E77-EEDD-3B3E-C0E1F2DF7633}"/>
              </a:ext>
            </a:extLst>
          </p:cNvPr>
          <p:cNvSpPr>
            <a:spLocks noGrp="1"/>
          </p:cNvSpPr>
          <p:nvPr>
            <p:ph type="dt" sz="half" idx="10"/>
          </p:nvPr>
        </p:nvSpPr>
        <p:spPr/>
        <p:txBody>
          <a:bodyPr/>
          <a:lstStyle/>
          <a:p>
            <a:fld id="{663AC0A1-BF03-4687-BDDD-A787ED1917E4}" type="datetimeFigureOut">
              <a:rPr lang="sv-SE" smtClean="0"/>
              <a:pPr/>
              <a:t>2026-07-09</a:t>
            </a:fld>
            <a:endParaRPr lang="sv-SE" dirty="0"/>
          </a:p>
        </p:txBody>
      </p:sp>
      <p:sp>
        <p:nvSpPr>
          <p:cNvPr id="3" name="Platshållare för sidfot 2">
            <a:extLst>
              <a:ext uri="{FF2B5EF4-FFF2-40B4-BE49-F238E27FC236}">
                <a16:creationId xmlns:a16="http://schemas.microsoft.com/office/drawing/2014/main" id="{774B7BFD-E11B-A77F-4246-4F0379A43861}"/>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2188699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7" name="Platshållare för bildnummer 6">
            <a:extLst>
              <a:ext uri="{FF2B5EF4-FFF2-40B4-BE49-F238E27FC236}">
                <a16:creationId xmlns:a16="http://schemas.microsoft.com/office/drawing/2014/main" id="{160E3B36-F312-C875-A9B5-C9CBB284C74C}"/>
              </a:ext>
            </a:extLst>
          </p:cNvPr>
          <p:cNvSpPr>
            <a:spLocks noGrp="1"/>
          </p:cNvSpPr>
          <p:nvPr>
            <p:ph type="sldNum" sz="quarter" idx="12"/>
          </p:nvPr>
        </p:nvSpPr>
        <p:spPr/>
        <p:txBody>
          <a:bodyPr/>
          <a:lstStyle/>
          <a:p>
            <a:fld id="{FDD9FC71-94E5-4C63-83F9-09F1766974D0}" type="slidenum">
              <a:rPr lang="sv-SE" smtClean="0"/>
              <a:pPr/>
              <a:t>‹#›</a:t>
            </a:fld>
            <a:endParaRPr lang="sv-SE"/>
          </a:p>
        </p:txBody>
      </p:sp>
      <p:sp>
        <p:nvSpPr>
          <p:cNvPr id="5" name="Platshållare för datum 4">
            <a:extLst>
              <a:ext uri="{FF2B5EF4-FFF2-40B4-BE49-F238E27FC236}">
                <a16:creationId xmlns:a16="http://schemas.microsoft.com/office/drawing/2014/main" id="{FEF7A55C-9AA7-A56B-150C-95A34A6044D8}"/>
              </a:ext>
            </a:extLst>
          </p:cNvPr>
          <p:cNvSpPr>
            <a:spLocks noGrp="1"/>
          </p:cNvSpPr>
          <p:nvPr>
            <p:ph type="dt" sz="half" idx="10"/>
          </p:nvPr>
        </p:nvSpPr>
        <p:spPr/>
        <p:txBody>
          <a:bodyPr/>
          <a:lstStyle/>
          <a:p>
            <a:fld id="{663AC0A1-BF03-4687-BDDD-A787ED1917E4}" type="datetimeFigureOut">
              <a:rPr lang="sv-SE" smtClean="0"/>
              <a:pPr/>
              <a:t>2026-07-09</a:t>
            </a:fld>
            <a:endParaRPr lang="sv-SE" dirty="0"/>
          </a:p>
        </p:txBody>
      </p:sp>
      <p:sp>
        <p:nvSpPr>
          <p:cNvPr id="6" name="Platshållare för sidfot 5">
            <a:extLst>
              <a:ext uri="{FF2B5EF4-FFF2-40B4-BE49-F238E27FC236}">
                <a16:creationId xmlns:a16="http://schemas.microsoft.com/office/drawing/2014/main" id="{57128E3B-CFE4-7ADB-7D98-87DC33226A98}"/>
              </a:ext>
            </a:extLst>
          </p:cNvPr>
          <p:cNvSpPr>
            <a:spLocks noGrp="1"/>
          </p:cNvSpPr>
          <p:nvPr>
            <p:ph type="ftr" sz="quarter" idx="11"/>
          </p:nvPr>
        </p:nvSpPr>
        <p:spPr/>
        <p:txBody>
          <a:bodyPr/>
          <a:lstStyle/>
          <a:p>
            <a:endParaRPr lang="sv-SE" dirty="0"/>
          </a:p>
        </p:txBody>
      </p:sp>
    </p:spTree>
    <p:extLst>
      <p:ext uri="{BB962C8B-B14F-4D97-AF65-F5344CB8AC3E}">
        <p14:creationId xmlns:p14="http://schemas.microsoft.com/office/powerpoint/2010/main" val="35059055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itat_Ljusrosa">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30A38B5A-DA93-EC1E-8DD4-9A90C8D89AF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Freeform 9">
            <a:extLst>
              <a:ext uri="{FF2B5EF4-FFF2-40B4-BE49-F238E27FC236}">
                <a16:creationId xmlns:a16="http://schemas.microsoft.com/office/drawing/2014/main" id="{1709AE4F-DE07-4194-9808-48C512EAA1A1}"/>
              </a:ext>
              <a:ext uri="{C183D7F6-B498-43B3-948B-1728B52AA6E4}">
                <adec:decorative xmlns:adec="http://schemas.microsoft.com/office/drawing/2017/decorative" val="1"/>
              </a:ext>
            </a:extLst>
          </p:cNvPr>
          <p:cNvSpPr>
            <a:spLocks noEditPoints="1"/>
          </p:cNvSpPr>
          <p:nvPr userDrawn="1"/>
        </p:nvSpPr>
        <p:spPr bwMode="auto">
          <a:xfrm>
            <a:off x="2019300" y="1303392"/>
            <a:ext cx="848052" cy="687556"/>
          </a:xfrm>
          <a:custGeom>
            <a:avLst/>
            <a:gdLst>
              <a:gd name="T0" fmla="*/ 212 w 1284"/>
              <a:gd name="T1" fmla="*/ 1035 h 1041"/>
              <a:gd name="T2" fmla="*/ 250 w 1284"/>
              <a:gd name="T3" fmla="*/ 1037 h 1041"/>
              <a:gd name="T4" fmla="*/ 306 w 1284"/>
              <a:gd name="T5" fmla="*/ 995 h 1041"/>
              <a:gd name="T6" fmla="*/ 432 w 1284"/>
              <a:gd name="T7" fmla="*/ 863 h 1041"/>
              <a:gd name="T8" fmla="*/ 532 w 1284"/>
              <a:gd name="T9" fmla="*/ 697 h 1041"/>
              <a:gd name="T10" fmla="*/ 580 w 1284"/>
              <a:gd name="T11" fmla="*/ 533 h 1041"/>
              <a:gd name="T12" fmla="*/ 592 w 1284"/>
              <a:gd name="T13" fmla="*/ 404 h 1041"/>
              <a:gd name="T14" fmla="*/ 574 w 1284"/>
              <a:gd name="T15" fmla="*/ 254 h 1041"/>
              <a:gd name="T16" fmla="*/ 506 w 1284"/>
              <a:gd name="T17" fmla="*/ 114 h 1041"/>
              <a:gd name="T18" fmla="*/ 408 w 1284"/>
              <a:gd name="T19" fmla="*/ 34 h 1041"/>
              <a:gd name="T20" fmla="*/ 300 w 1284"/>
              <a:gd name="T21" fmla="*/ 2 h 1041"/>
              <a:gd name="T22" fmla="*/ 218 w 1284"/>
              <a:gd name="T23" fmla="*/ 6 h 1041"/>
              <a:gd name="T24" fmla="*/ 118 w 1284"/>
              <a:gd name="T25" fmla="*/ 44 h 1041"/>
              <a:gd name="T26" fmla="*/ 46 w 1284"/>
              <a:gd name="T27" fmla="*/ 112 h 1041"/>
              <a:gd name="T28" fmla="*/ 6 w 1284"/>
              <a:gd name="T29" fmla="*/ 202 h 1041"/>
              <a:gd name="T30" fmla="*/ 2 w 1284"/>
              <a:gd name="T31" fmla="*/ 278 h 1041"/>
              <a:gd name="T32" fmla="*/ 32 w 1284"/>
              <a:gd name="T33" fmla="*/ 370 h 1041"/>
              <a:gd name="T34" fmla="*/ 92 w 1284"/>
              <a:gd name="T35" fmla="*/ 442 h 1041"/>
              <a:gd name="T36" fmla="*/ 178 w 1284"/>
              <a:gd name="T37" fmla="*/ 488 h 1041"/>
              <a:gd name="T38" fmla="*/ 250 w 1284"/>
              <a:gd name="T39" fmla="*/ 498 h 1041"/>
              <a:gd name="T40" fmla="*/ 350 w 1284"/>
              <a:gd name="T41" fmla="*/ 486 h 1041"/>
              <a:gd name="T42" fmla="*/ 386 w 1284"/>
              <a:gd name="T43" fmla="*/ 518 h 1041"/>
              <a:gd name="T44" fmla="*/ 338 w 1284"/>
              <a:gd name="T45" fmla="*/ 669 h 1041"/>
              <a:gd name="T46" fmla="*/ 258 w 1284"/>
              <a:gd name="T47" fmla="*/ 785 h 1041"/>
              <a:gd name="T48" fmla="*/ 144 w 1284"/>
              <a:gd name="T49" fmla="*/ 891 h 1041"/>
              <a:gd name="T50" fmla="*/ 126 w 1284"/>
              <a:gd name="T51" fmla="*/ 915 h 1041"/>
              <a:gd name="T52" fmla="*/ 132 w 1284"/>
              <a:gd name="T53" fmla="*/ 957 h 1041"/>
              <a:gd name="T54" fmla="*/ 884 w 1284"/>
              <a:gd name="T55" fmla="*/ 1019 h 1041"/>
              <a:gd name="T56" fmla="*/ 924 w 1284"/>
              <a:gd name="T57" fmla="*/ 1041 h 1041"/>
              <a:gd name="T58" fmla="*/ 960 w 1284"/>
              <a:gd name="T59" fmla="*/ 1025 h 1041"/>
              <a:gd name="T60" fmla="*/ 1070 w 1284"/>
              <a:gd name="T61" fmla="*/ 925 h 1041"/>
              <a:gd name="T62" fmla="*/ 1178 w 1284"/>
              <a:gd name="T63" fmla="*/ 787 h 1041"/>
              <a:gd name="T64" fmla="*/ 1260 w 1284"/>
              <a:gd name="T65" fmla="*/ 591 h 1041"/>
              <a:gd name="T66" fmla="*/ 1280 w 1284"/>
              <a:gd name="T67" fmla="*/ 470 h 1041"/>
              <a:gd name="T68" fmla="*/ 1282 w 1284"/>
              <a:gd name="T69" fmla="*/ 350 h 1041"/>
              <a:gd name="T70" fmla="*/ 1236 w 1284"/>
              <a:gd name="T71" fmla="*/ 176 h 1041"/>
              <a:gd name="T72" fmla="*/ 1150 w 1284"/>
              <a:gd name="T73" fmla="*/ 68 h 1041"/>
              <a:gd name="T74" fmla="*/ 1046 w 1284"/>
              <a:gd name="T75" fmla="*/ 12 h 1041"/>
              <a:gd name="T76" fmla="*/ 968 w 1284"/>
              <a:gd name="T77" fmla="*/ 0 h 1041"/>
              <a:gd name="T78" fmla="*/ 856 w 1284"/>
              <a:gd name="T79" fmla="*/ 22 h 1041"/>
              <a:gd name="T80" fmla="*/ 770 w 1284"/>
              <a:gd name="T81" fmla="*/ 76 h 1041"/>
              <a:gd name="T82" fmla="*/ 712 w 1284"/>
              <a:gd name="T83" fmla="*/ 154 h 1041"/>
              <a:gd name="T84" fmla="*/ 692 w 1284"/>
              <a:gd name="T85" fmla="*/ 252 h 1041"/>
              <a:gd name="T86" fmla="*/ 704 w 1284"/>
              <a:gd name="T87" fmla="*/ 326 h 1041"/>
              <a:gd name="T88" fmla="*/ 750 w 1284"/>
              <a:gd name="T89" fmla="*/ 410 h 1041"/>
              <a:gd name="T90" fmla="*/ 824 w 1284"/>
              <a:gd name="T91" fmla="*/ 468 h 1041"/>
              <a:gd name="T92" fmla="*/ 918 w 1284"/>
              <a:gd name="T93" fmla="*/ 496 h 1041"/>
              <a:gd name="T94" fmla="*/ 998 w 1284"/>
              <a:gd name="T95" fmla="*/ 494 h 1041"/>
              <a:gd name="T96" fmla="*/ 1082 w 1284"/>
              <a:gd name="T97" fmla="*/ 474 h 1041"/>
              <a:gd name="T98" fmla="*/ 1062 w 1284"/>
              <a:gd name="T99" fmla="*/ 597 h 1041"/>
              <a:gd name="T100" fmla="*/ 992 w 1284"/>
              <a:gd name="T101" fmla="*/ 731 h 1041"/>
              <a:gd name="T102" fmla="*/ 890 w 1284"/>
              <a:gd name="T103" fmla="*/ 847 h 1041"/>
              <a:gd name="T104" fmla="*/ 828 w 1284"/>
              <a:gd name="T105" fmla="*/ 897 h 1041"/>
              <a:gd name="T106" fmla="*/ 816 w 1284"/>
              <a:gd name="T107" fmla="*/ 935 h 1041"/>
              <a:gd name="T108" fmla="*/ 884 w 1284"/>
              <a:gd name="T109" fmla="*/ 1019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84" h="1041">
                <a:moveTo>
                  <a:pt x="192" y="1019"/>
                </a:moveTo>
                <a:lnTo>
                  <a:pt x="192" y="1019"/>
                </a:lnTo>
                <a:lnTo>
                  <a:pt x="202" y="1029"/>
                </a:lnTo>
                <a:lnTo>
                  <a:pt x="212" y="1035"/>
                </a:lnTo>
                <a:lnTo>
                  <a:pt x="222" y="1039"/>
                </a:lnTo>
                <a:lnTo>
                  <a:pt x="232" y="1041"/>
                </a:lnTo>
                <a:lnTo>
                  <a:pt x="240" y="1039"/>
                </a:lnTo>
                <a:lnTo>
                  <a:pt x="250" y="1037"/>
                </a:lnTo>
                <a:lnTo>
                  <a:pt x="260" y="1031"/>
                </a:lnTo>
                <a:lnTo>
                  <a:pt x="268" y="1025"/>
                </a:lnTo>
                <a:lnTo>
                  <a:pt x="268" y="1025"/>
                </a:lnTo>
                <a:lnTo>
                  <a:pt x="306" y="995"/>
                </a:lnTo>
                <a:lnTo>
                  <a:pt x="352" y="951"/>
                </a:lnTo>
                <a:lnTo>
                  <a:pt x="378" y="925"/>
                </a:lnTo>
                <a:lnTo>
                  <a:pt x="406" y="895"/>
                </a:lnTo>
                <a:lnTo>
                  <a:pt x="432" y="863"/>
                </a:lnTo>
                <a:lnTo>
                  <a:pt x="460" y="827"/>
                </a:lnTo>
                <a:lnTo>
                  <a:pt x="486" y="787"/>
                </a:lnTo>
                <a:lnTo>
                  <a:pt x="510" y="743"/>
                </a:lnTo>
                <a:lnTo>
                  <a:pt x="532" y="697"/>
                </a:lnTo>
                <a:lnTo>
                  <a:pt x="552" y="645"/>
                </a:lnTo>
                <a:lnTo>
                  <a:pt x="568" y="591"/>
                </a:lnTo>
                <a:lnTo>
                  <a:pt x="576" y="561"/>
                </a:lnTo>
                <a:lnTo>
                  <a:pt x="580" y="533"/>
                </a:lnTo>
                <a:lnTo>
                  <a:pt x="586" y="502"/>
                </a:lnTo>
                <a:lnTo>
                  <a:pt x="588" y="470"/>
                </a:lnTo>
                <a:lnTo>
                  <a:pt x="590" y="438"/>
                </a:lnTo>
                <a:lnTo>
                  <a:pt x="592" y="404"/>
                </a:lnTo>
                <a:lnTo>
                  <a:pt x="592" y="404"/>
                </a:lnTo>
                <a:lnTo>
                  <a:pt x="590" y="350"/>
                </a:lnTo>
                <a:lnTo>
                  <a:pt x="584" y="300"/>
                </a:lnTo>
                <a:lnTo>
                  <a:pt x="574" y="254"/>
                </a:lnTo>
                <a:lnTo>
                  <a:pt x="560" y="214"/>
                </a:lnTo>
                <a:lnTo>
                  <a:pt x="544" y="176"/>
                </a:lnTo>
                <a:lnTo>
                  <a:pt x="526" y="144"/>
                </a:lnTo>
                <a:lnTo>
                  <a:pt x="506" y="114"/>
                </a:lnTo>
                <a:lnTo>
                  <a:pt x="482" y="90"/>
                </a:lnTo>
                <a:lnTo>
                  <a:pt x="458" y="68"/>
                </a:lnTo>
                <a:lnTo>
                  <a:pt x="434" y="48"/>
                </a:lnTo>
                <a:lnTo>
                  <a:pt x="408" y="34"/>
                </a:lnTo>
                <a:lnTo>
                  <a:pt x="380" y="22"/>
                </a:lnTo>
                <a:lnTo>
                  <a:pt x="354" y="12"/>
                </a:lnTo>
                <a:lnTo>
                  <a:pt x="326" y="6"/>
                </a:lnTo>
                <a:lnTo>
                  <a:pt x="300" y="2"/>
                </a:lnTo>
                <a:lnTo>
                  <a:pt x="276" y="0"/>
                </a:lnTo>
                <a:lnTo>
                  <a:pt x="276" y="0"/>
                </a:lnTo>
                <a:lnTo>
                  <a:pt x="246" y="2"/>
                </a:lnTo>
                <a:lnTo>
                  <a:pt x="218" y="6"/>
                </a:lnTo>
                <a:lnTo>
                  <a:pt x="190" y="12"/>
                </a:lnTo>
                <a:lnTo>
                  <a:pt x="164" y="22"/>
                </a:lnTo>
                <a:lnTo>
                  <a:pt x="140" y="32"/>
                </a:lnTo>
                <a:lnTo>
                  <a:pt x="118" y="44"/>
                </a:lnTo>
                <a:lnTo>
                  <a:pt x="98" y="58"/>
                </a:lnTo>
                <a:lnTo>
                  <a:pt x="78" y="76"/>
                </a:lnTo>
                <a:lnTo>
                  <a:pt x="60" y="94"/>
                </a:lnTo>
                <a:lnTo>
                  <a:pt x="46" y="112"/>
                </a:lnTo>
                <a:lnTo>
                  <a:pt x="32" y="134"/>
                </a:lnTo>
                <a:lnTo>
                  <a:pt x="20" y="154"/>
                </a:lnTo>
                <a:lnTo>
                  <a:pt x="12" y="178"/>
                </a:lnTo>
                <a:lnTo>
                  <a:pt x="6" y="202"/>
                </a:lnTo>
                <a:lnTo>
                  <a:pt x="2" y="226"/>
                </a:lnTo>
                <a:lnTo>
                  <a:pt x="0" y="252"/>
                </a:lnTo>
                <a:lnTo>
                  <a:pt x="0" y="252"/>
                </a:lnTo>
                <a:lnTo>
                  <a:pt x="2" y="278"/>
                </a:lnTo>
                <a:lnTo>
                  <a:pt x="6" y="302"/>
                </a:lnTo>
                <a:lnTo>
                  <a:pt x="12" y="326"/>
                </a:lnTo>
                <a:lnTo>
                  <a:pt x="20" y="348"/>
                </a:lnTo>
                <a:lnTo>
                  <a:pt x="32" y="370"/>
                </a:lnTo>
                <a:lnTo>
                  <a:pt x="44" y="390"/>
                </a:lnTo>
                <a:lnTo>
                  <a:pt x="58" y="410"/>
                </a:lnTo>
                <a:lnTo>
                  <a:pt x="74" y="426"/>
                </a:lnTo>
                <a:lnTo>
                  <a:pt x="92" y="442"/>
                </a:lnTo>
                <a:lnTo>
                  <a:pt x="112" y="456"/>
                </a:lnTo>
                <a:lnTo>
                  <a:pt x="132" y="468"/>
                </a:lnTo>
                <a:lnTo>
                  <a:pt x="154" y="480"/>
                </a:lnTo>
                <a:lnTo>
                  <a:pt x="178" y="488"/>
                </a:lnTo>
                <a:lnTo>
                  <a:pt x="202" y="494"/>
                </a:lnTo>
                <a:lnTo>
                  <a:pt x="226" y="496"/>
                </a:lnTo>
                <a:lnTo>
                  <a:pt x="250" y="498"/>
                </a:lnTo>
                <a:lnTo>
                  <a:pt x="250" y="498"/>
                </a:lnTo>
                <a:lnTo>
                  <a:pt x="280" y="498"/>
                </a:lnTo>
                <a:lnTo>
                  <a:pt x="306" y="494"/>
                </a:lnTo>
                <a:lnTo>
                  <a:pt x="330" y="490"/>
                </a:lnTo>
                <a:lnTo>
                  <a:pt x="350" y="486"/>
                </a:lnTo>
                <a:lnTo>
                  <a:pt x="380" y="478"/>
                </a:lnTo>
                <a:lnTo>
                  <a:pt x="390" y="474"/>
                </a:lnTo>
                <a:lnTo>
                  <a:pt x="390" y="474"/>
                </a:lnTo>
                <a:lnTo>
                  <a:pt x="386" y="518"/>
                </a:lnTo>
                <a:lnTo>
                  <a:pt x="380" y="557"/>
                </a:lnTo>
                <a:lnTo>
                  <a:pt x="370" y="597"/>
                </a:lnTo>
                <a:lnTo>
                  <a:pt x="356" y="633"/>
                </a:lnTo>
                <a:lnTo>
                  <a:pt x="338" y="669"/>
                </a:lnTo>
                <a:lnTo>
                  <a:pt x="320" y="701"/>
                </a:lnTo>
                <a:lnTo>
                  <a:pt x="300" y="731"/>
                </a:lnTo>
                <a:lnTo>
                  <a:pt x="280" y="759"/>
                </a:lnTo>
                <a:lnTo>
                  <a:pt x="258" y="785"/>
                </a:lnTo>
                <a:lnTo>
                  <a:pt x="238" y="809"/>
                </a:lnTo>
                <a:lnTo>
                  <a:pt x="198" y="847"/>
                </a:lnTo>
                <a:lnTo>
                  <a:pt x="164" y="873"/>
                </a:lnTo>
                <a:lnTo>
                  <a:pt x="144" y="891"/>
                </a:lnTo>
                <a:lnTo>
                  <a:pt x="144" y="891"/>
                </a:lnTo>
                <a:lnTo>
                  <a:pt x="136" y="897"/>
                </a:lnTo>
                <a:lnTo>
                  <a:pt x="130" y="905"/>
                </a:lnTo>
                <a:lnTo>
                  <a:pt x="126" y="915"/>
                </a:lnTo>
                <a:lnTo>
                  <a:pt x="124" y="925"/>
                </a:lnTo>
                <a:lnTo>
                  <a:pt x="124" y="935"/>
                </a:lnTo>
                <a:lnTo>
                  <a:pt x="126" y="945"/>
                </a:lnTo>
                <a:lnTo>
                  <a:pt x="132" y="957"/>
                </a:lnTo>
                <a:lnTo>
                  <a:pt x="140" y="967"/>
                </a:lnTo>
                <a:lnTo>
                  <a:pt x="192" y="1019"/>
                </a:lnTo>
                <a:close/>
                <a:moveTo>
                  <a:pt x="884" y="1019"/>
                </a:moveTo>
                <a:lnTo>
                  <a:pt x="884" y="1019"/>
                </a:lnTo>
                <a:lnTo>
                  <a:pt x="894" y="1029"/>
                </a:lnTo>
                <a:lnTo>
                  <a:pt x="904" y="1035"/>
                </a:lnTo>
                <a:lnTo>
                  <a:pt x="914" y="1039"/>
                </a:lnTo>
                <a:lnTo>
                  <a:pt x="924" y="1041"/>
                </a:lnTo>
                <a:lnTo>
                  <a:pt x="932" y="1039"/>
                </a:lnTo>
                <a:lnTo>
                  <a:pt x="942" y="1037"/>
                </a:lnTo>
                <a:lnTo>
                  <a:pt x="952" y="1031"/>
                </a:lnTo>
                <a:lnTo>
                  <a:pt x="960" y="1025"/>
                </a:lnTo>
                <a:lnTo>
                  <a:pt x="960" y="1025"/>
                </a:lnTo>
                <a:lnTo>
                  <a:pt x="998" y="995"/>
                </a:lnTo>
                <a:lnTo>
                  <a:pt x="1044" y="951"/>
                </a:lnTo>
                <a:lnTo>
                  <a:pt x="1070" y="925"/>
                </a:lnTo>
                <a:lnTo>
                  <a:pt x="1098" y="895"/>
                </a:lnTo>
                <a:lnTo>
                  <a:pt x="1124" y="863"/>
                </a:lnTo>
                <a:lnTo>
                  <a:pt x="1152" y="827"/>
                </a:lnTo>
                <a:lnTo>
                  <a:pt x="1178" y="787"/>
                </a:lnTo>
                <a:lnTo>
                  <a:pt x="1202" y="743"/>
                </a:lnTo>
                <a:lnTo>
                  <a:pt x="1224" y="697"/>
                </a:lnTo>
                <a:lnTo>
                  <a:pt x="1244" y="645"/>
                </a:lnTo>
                <a:lnTo>
                  <a:pt x="1260" y="591"/>
                </a:lnTo>
                <a:lnTo>
                  <a:pt x="1268" y="561"/>
                </a:lnTo>
                <a:lnTo>
                  <a:pt x="1272" y="533"/>
                </a:lnTo>
                <a:lnTo>
                  <a:pt x="1278" y="502"/>
                </a:lnTo>
                <a:lnTo>
                  <a:pt x="1280" y="470"/>
                </a:lnTo>
                <a:lnTo>
                  <a:pt x="1282" y="438"/>
                </a:lnTo>
                <a:lnTo>
                  <a:pt x="1284" y="404"/>
                </a:lnTo>
                <a:lnTo>
                  <a:pt x="1284" y="404"/>
                </a:lnTo>
                <a:lnTo>
                  <a:pt x="1282" y="350"/>
                </a:lnTo>
                <a:lnTo>
                  <a:pt x="1276" y="300"/>
                </a:lnTo>
                <a:lnTo>
                  <a:pt x="1266" y="254"/>
                </a:lnTo>
                <a:lnTo>
                  <a:pt x="1252" y="214"/>
                </a:lnTo>
                <a:lnTo>
                  <a:pt x="1236" y="176"/>
                </a:lnTo>
                <a:lnTo>
                  <a:pt x="1218" y="144"/>
                </a:lnTo>
                <a:lnTo>
                  <a:pt x="1198" y="114"/>
                </a:lnTo>
                <a:lnTo>
                  <a:pt x="1174" y="90"/>
                </a:lnTo>
                <a:lnTo>
                  <a:pt x="1150" y="68"/>
                </a:lnTo>
                <a:lnTo>
                  <a:pt x="1126" y="48"/>
                </a:lnTo>
                <a:lnTo>
                  <a:pt x="1100" y="34"/>
                </a:lnTo>
                <a:lnTo>
                  <a:pt x="1072" y="22"/>
                </a:lnTo>
                <a:lnTo>
                  <a:pt x="1046" y="12"/>
                </a:lnTo>
                <a:lnTo>
                  <a:pt x="1018" y="6"/>
                </a:lnTo>
                <a:lnTo>
                  <a:pt x="992" y="2"/>
                </a:lnTo>
                <a:lnTo>
                  <a:pt x="968" y="0"/>
                </a:lnTo>
                <a:lnTo>
                  <a:pt x="968" y="0"/>
                </a:lnTo>
                <a:lnTo>
                  <a:pt x="938" y="2"/>
                </a:lnTo>
                <a:lnTo>
                  <a:pt x="910" y="6"/>
                </a:lnTo>
                <a:lnTo>
                  <a:pt x="882" y="12"/>
                </a:lnTo>
                <a:lnTo>
                  <a:pt x="856" y="22"/>
                </a:lnTo>
                <a:lnTo>
                  <a:pt x="832" y="32"/>
                </a:lnTo>
                <a:lnTo>
                  <a:pt x="810" y="44"/>
                </a:lnTo>
                <a:lnTo>
                  <a:pt x="788" y="58"/>
                </a:lnTo>
                <a:lnTo>
                  <a:pt x="770" y="76"/>
                </a:lnTo>
                <a:lnTo>
                  <a:pt x="752" y="94"/>
                </a:lnTo>
                <a:lnTo>
                  <a:pt x="738" y="112"/>
                </a:lnTo>
                <a:lnTo>
                  <a:pt x="724" y="134"/>
                </a:lnTo>
                <a:lnTo>
                  <a:pt x="712" y="154"/>
                </a:lnTo>
                <a:lnTo>
                  <a:pt x="704" y="178"/>
                </a:lnTo>
                <a:lnTo>
                  <a:pt x="698" y="202"/>
                </a:lnTo>
                <a:lnTo>
                  <a:pt x="694" y="226"/>
                </a:lnTo>
                <a:lnTo>
                  <a:pt x="692" y="252"/>
                </a:lnTo>
                <a:lnTo>
                  <a:pt x="692" y="252"/>
                </a:lnTo>
                <a:lnTo>
                  <a:pt x="694" y="278"/>
                </a:lnTo>
                <a:lnTo>
                  <a:pt x="698" y="302"/>
                </a:lnTo>
                <a:lnTo>
                  <a:pt x="704" y="326"/>
                </a:lnTo>
                <a:lnTo>
                  <a:pt x="712" y="348"/>
                </a:lnTo>
                <a:lnTo>
                  <a:pt x="724" y="370"/>
                </a:lnTo>
                <a:lnTo>
                  <a:pt x="736" y="390"/>
                </a:lnTo>
                <a:lnTo>
                  <a:pt x="750" y="410"/>
                </a:lnTo>
                <a:lnTo>
                  <a:pt x="766" y="426"/>
                </a:lnTo>
                <a:lnTo>
                  <a:pt x="784" y="442"/>
                </a:lnTo>
                <a:lnTo>
                  <a:pt x="804" y="456"/>
                </a:lnTo>
                <a:lnTo>
                  <a:pt x="824" y="468"/>
                </a:lnTo>
                <a:lnTo>
                  <a:pt x="846" y="480"/>
                </a:lnTo>
                <a:lnTo>
                  <a:pt x="870" y="488"/>
                </a:lnTo>
                <a:lnTo>
                  <a:pt x="894" y="494"/>
                </a:lnTo>
                <a:lnTo>
                  <a:pt x="918" y="496"/>
                </a:lnTo>
                <a:lnTo>
                  <a:pt x="942" y="498"/>
                </a:lnTo>
                <a:lnTo>
                  <a:pt x="942" y="498"/>
                </a:lnTo>
                <a:lnTo>
                  <a:pt x="972" y="498"/>
                </a:lnTo>
                <a:lnTo>
                  <a:pt x="998" y="494"/>
                </a:lnTo>
                <a:lnTo>
                  <a:pt x="1022" y="490"/>
                </a:lnTo>
                <a:lnTo>
                  <a:pt x="1042" y="486"/>
                </a:lnTo>
                <a:lnTo>
                  <a:pt x="1072" y="478"/>
                </a:lnTo>
                <a:lnTo>
                  <a:pt x="1082" y="474"/>
                </a:lnTo>
                <a:lnTo>
                  <a:pt x="1082" y="474"/>
                </a:lnTo>
                <a:lnTo>
                  <a:pt x="1078" y="518"/>
                </a:lnTo>
                <a:lnTo>
                  <a:pt x="1072" y="557"/>
                </a:lnTo>
                <a:lnTo>
                  <a:pt x="1062" y="597"/>
                </a:lnTo>
                <a:lnTo>
                  <a:pt x="1048" y="633"/>
                </a:lnTo>
                <a:lnTo>
                  <a:pt x="1030" y="669"/>
                </a:lnTo>
                <a:lnTo>
                  <a:pt x="1012" y="701"/>
                </a:lnTo>
                <a:lnTo>
                  <a:pt x="992" y="731"/>
                </a:lnTo>
                <a:lnTo>
                  <a:pt x="972" y="759"/>
                </a:lnTo>
                <a:lnTo>
                  <a:pt x="950" y="785"/>
                </a:lnTo>
                <a:lnTo>
                  <a:pt x="928" y="809"/>
                </a:lnTo>
                <a:lnTo>
                  <a:pt x="890" y="847"/>
                </a:lnTo>
                <a:lnTo>
                  <a:pt x="856" y="873"/>
                </a:lnTo>
                <a:lnTo>
                  <a:pt x="834" y="891"/>
                </a:lnTo>
                <a:lnTo>
                  <a:pt x="834" y="891"/>
                </a:lnTo>
                <a:lnTo>
                  <a:pt x="828" y="897"/>
                </a:lnTo>
                <a:lnTo>
                  <a:pt x="822" y="905"/>
                </a:lnTo>
                <a:lnTo>
                  <a:pt x="818" y="915"/>
                </a:lnTo>
                <a:lnTo>
                  <a:pt x="816" y="925"/>
                </a:lnTo>
                <a:lnTo>
                  <a:pt x="816" y="935"/>
                </a:lnTo>
                <a:lnTo>
                  <a:pt x="818" y="945"/>
                </a:lnTo>
                <a:lnTo>
                  <a:pt x="824" y="957"/>
                </a:lnTo>
                <a:lnTo>
                  <a:pt x="832" y="967"/>
                </a:lnTo>
                <a:lnTo>
                  <a:pt x="884" y="101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sv-SE" dirty="0"/>
          </a:p>
        </p:txBody>
      </p:sp>
      <p:sp>
        <p:nvSpPr>
          <p:cNvPr id="8" name="Rubrik 1">
            <a:extLst>
              <a:ext uri="{FF2B5EF4-FFF2-40B4-BE49-F238E27FC236}">
                <a16:creationId xmlns:a16="http://schemas.microsoft.com/office/drawing/2014/main" id="{3CCAE72D-F891-F7EC-0A60-881018CEEEAE}"/>
              </a:ext>
            </a:extLst>
          </p:cNvPr>
          <p:cNvSpPr>
            <a:spLocks noGrp="1"/>
          </p:cNvSpPr>
          <p:nvPr>
            <p:ph type="ctrTitle" hasCustomPrompt="1"/>
          </p:nvPr>
        </p:nvSpPr>
        <p:spPr>
          <a:xfrm>
            <a:off x="2019300" y="2322786"/>
            <a:ext cx="8153400" cy="2354145"/>
          </a:xfrm>
          <a:prstGeom prst="rect">
            <a:avLst/>
          </a:prstGeom>
        </p:spPr>
        <p:txBody>
          <a:bodyPr anchor="ctr" anchorCtr="0"/>
          <a:lstStyle>
            <a:lvl1pPr algn="l">
              <a:lnSpc>
                <a:spcPts val="6800"/>
              </a:lnSpc>
              <a:defRPr sz="5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sv-SE" dirty="0"/>
              <a:t>Citat</a:t>
            </a:r>
          </a:p>
        </p:txBody>
      </p:sp>
      <p:sp>
        <p:nvSpPr>
          <p:cNvPr id="9" name="Platshållare för bildnummer 8">
            <a:extLst>
              <a:ext uri="{FF2B5EF4-FFF2-40B4-BE49-F238E27FC236}">
                <a16:creationId xmlns:a16="http://schemas.microsoft.com/office/drawing/2014/main" id="{DD2C710C-EB1A-9DB0-A7E9-B3EB756AF54D}"/>
              </a:ext>
            </a:extLst>
          </p:cNvPr>
          <p:cNvSpPr>
            <a:spLocks noGrp="1"/>
          </p:cNvSpPr>
          <p:nvPr>
            <p:ph type="sldNum" sz="quarter" idx="12"/>
          </p:nvPr>
        </p:nvSpPr>
        <p:spPr/>
        <p:txBody>
          <a:bodyPr/>
          <a:lstStyle/>
          <a:p>
            <a:fld id="{FDD9FC71-94E5-4C63-83F9-09F1766974D0}" type="slidenum">
              <a:rPr lang="sv-SE" smtClean="0"/>
              <a:pPr/>
              <a:t>‹#›</a:t>
            </a:fld>
            <a:endParaRPr lang="sv-SE"/>
          </a:p>
        </p:txBody>
      </p:sp>
      <p:sp>
        <p:nvSpPr>
          <p:cNvPr id="2" name="Platshållare för datum 1">
            <a:extLst>
              <a:ext uri="{FF2B5EF4-FFF2-40B4-BE49-F238E27FC236}">
                <a16:creationId xmlns:a16="http://schemas.microsoft.com/office/drawing/2014/main" id="{216D9AFC-C5C8-1466-2342-A2B12234A672}"/>
              </a:ext>
            </a:extLst>
          </p:cNvPr>
          <p:cNvSpPr>
            <a:spLocks noGrp="1"/>
          </p:cNvSpPr>
          <p:nvPr>
            <p:ph type="dt" sz="half" idx="10"/>
          </p:nvPr>
        </p:nvSpPr>
        <p:spPr/>
        <p:txBody>
          <a:bodyPr/>
          <a:lstStyle/>
          <a:p>
            <a:fld id="{663AC0A1-BF03-4687-BDDD-A787ED1917E4}" type="datetimeFigureOut">
              <a:rPr lang="sv-SE" smtClean="0"/>
              <a:pPr/>
              <a:t>2026-07-09</a:t>
            </a:fld>
            <a:endParaRPr lang="sv-SE" dirty="0"/>
          </a:p>
        </p:txBody>
      </p:sp>
      <p:sp>
        <p:nvSpPr>
          <p:cNvPr id="3" name="Platshållare för sidfot 2">
            <a:extLst>
              <a:ext uri="{FF2B5EF4-FFF2-40B4-BE49-F238E27FC236}">
                <a16:creationId xmlns:a16="http://schemas.microsoft.com/office/drawing/2014/main" id="{8A52543D-D4DF-B4A1-0001-65838BA326C7}"/>
              </a:ext>
            </a:extLst>
          </p:cNvPr>
          <p:cNvSpPr>
            <a:spLocks noGrp="1"/>
          </p:cNvSpPr>
          <p:nvPr>
            <p:ph type="ftr" sz="quarter" idx="11"/>
          </p:nvPr>
        </p:nvSpPr>
        <p:spPr/>
        <p:txBody>
          <a:bodyPr/>
          <a:lstStyle/>
          <a:p>
            <a:endParaRPr lang="sv-SE" dirty="0"/>
          </a:p>
        </p:txBody>
      </p:sp>
      <p:pic>
        <p:nvPicPr>
          <p:cNvPr id="12" name="Bildobjekt 11" descr="Region Kronobergs logotyp">
            <a:extLst>
              <a:ext uri="{FF2B5EF4-FFF2-40B4-BE49-F238E27FC236}">
                <a16:creationId xmlns:a16="http://schemas.microsoft.com/office/drawing/2014/main" id="{B12C2BA5-DA85-C753-A692-4FA713CEC7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10360278" y="6181314"/>
            <a:ext cx="1583106" cy="443127"/>
          </a:xfrm>
          <a:prstGeom prst="rect">
            <a:avLst/>
          </a:prstGeom>
        </p:spPr>
      </p:pic>
    </p:spTree>
    <p:extLst>
      <p:ext uri="{BB962C8B-B14F-4D97-AF65-F5344CB8AC3E}">
        <p14:creationId xmlns:p14="http://schemas.microsoft.com/office/powerpoint/2010/main" val="6168513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itat_Ljusgrön">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30A38B5A-DA93-EC1E-8DD4-9A90C8D89AF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Freeform 9">
            <a:extLst>
              <a:ext uri="{FF2B5EF4-FFF2-40B4-BE49-F238E27FC236}">
                <a16:creationId xmlns:a16="http://schemas.microsoft.com/office/drawing/2014/main" id="{1709AE4F-DE07-4194-9808-48C512EAA1A1}"/>
              </a:ext>
              <a:ext uri="{C183D7F6-B498-43B3-948B-1728B52AA6E4}">
                <adec:decorative xmlns:adec="http://schemas.microsoft.com/office/drawing/2017/decorative" val="1"/>
              </a:ext>
            </a:extLst>
          </p:cNvPr>
          <p:cNvSpPr>
            <a:spLocks noEditPoints="1"/>
          </p:cNvSpPr>
          <p:nvPr userDrawn="1"/>
        </p:nvSpPr>
        <p:spPr bwMode="auto">
          <a:xfrm>
            <a:off x="2019300" y="1303392"/>
            <a:ext cx="848052" cy="687556"/>
          </a:xfrm>
          <a:custGeom>
            <a:avLst/>
            <a:gdLst>
              <a:gd name="T0" fmla="*/ 212 w 1284"/>
              <a:gd name="T1" fmla="*/ 1035 h 1041"/>
              <a:gd name="T2" fmla="*/ 250 w 1284"/>
              <a:gd name="T3" fmla="*/ 1037 h 1041"/>
              <a:gd name="T4" fmla="*/ 306 w 1284"/>
              <a:gd name="T5" fmla="*/ 995 h 1041"/>
              <a:gd name="T6" fmla="*/ 432 w 1284"/>
              <a:gd name="T7" fmla="*/ 863 h 1041"/>
              <a:gd name="T8" fmla="*/ 532 w 1284"/>
              <a:gd name="T9" fmla="*/ 697 h 1041"/>
              <a:gd name="T10" fmla="*/ 580 w 1284"/>
              <a:gd name="T11" fmla="*/ 533 h 1041"/>
              <a:gd name="T12" fmla="*/ 592 w 1284"/>
              <a:gd name="T13" fmla="*/ 404 h 1041"/>
              <a:gd name="T14" fmla="*/ 574 w 1284"/>
              <a:gd name="T15" fmla="*/ 254 h 1041"/>
              <a:gd name="T16" fmla="*/ 506 w 1284"/>
              <a:gd name="T17" fmla="*/ 114 h 1041"/>
              <a:gd name="T18" fmla="*/ 408 w 1284"/>
              <a:gd name="T19" fmla="*/ 34 h 1041"/>
              <a:gd name="T20" fmla="*/ 300 w 1284"/>
              <a:gd name="T21" fmla="*/ 2 h 1041"/>
              <a:gd name="T22" fmla="*/ 218 w 1284"/>
              <a:gd name="T23" fmla="*/ 6 h 1041"/>
              <a:gd name="T24" fmla="*/ 118 w 1284"/>
              <a:gd name="T25" fmla="*/ 44 h 1041"/>
              <a:gd name="T26" fmla="*/ 46 w 1284"/>
              <a:gd name="T27" fmla="*/ 112 h 1041"/>
              <a:gd name="T28" fmla="*/ 6 w 1284"/>
              <a:gd name="T29" fmla="*/ 202 h 1041"/>
              <a:gd name="T30" fmla="*/ 2 w 1284"/>
              <a:gd name="T31" fmla="*/ 278 h 1041"/>
              <a:gd name="T32" fmla="*/ 32 w 1284"/>
              <a:gd name="T33" fmla="*/ 370 h 1041"/>
              <a:gd name="T34" fmla="*/ 92 w 1284"/>
              <a:gd name="T35" fmla="*/ 442 h 1041"/>
              <a:gd name="T36" fmla="*/ 178 w 1284"/>
              <a:gd name="T37" fmla="*/ 488 h 1041"/>
              <a:gd name="T38" fmla="*/ 250 w 1284"/>
              <a:gd name="T39" fmla="*/ 498 h 1041"/>
              <a:gd name="T40" fmla="*/ 350 w 1284"/>
              <a:gd name="T41" fmla="*/ 486 h 1041"/>
              <a:gd name="T42" fmla="*/ 386 w 1284"/>
              <a:gd name="T43" fmla="*/ 518 h 1041"/>
              <a:gd name="T44" fmla="*/ 338 w 1284"/>
              <a:gd name="T45" fmla="*/ 669 h 1041"/>
              <a:gd name="T46" fmla="*/ 258 w 1284"/>
              <a:gd name="T47" fmla="*/ 785 h 1041"/>
              <a:gd name="T48" fmla="*/ 144 w 1284"/>
              <a:gd name="T49" fmla="*/ 891 h 1041"/>
              <a:gd name="T50" fmla="*/ 126 w 1284"/>
              <a:gd name="T51" fmla="*/ 915 h 1041"/>
              <a:gd name="T52" fmla="*/ 132 w 1284"/>
              <a:gd name="T53" fmla="*/ 957 h 1041"/>
              <a:gd name="T54" fmla="*/ 884 w 1284"/>
              <a:gd name="T55" fmla="*/ 1019 h 1041"/>
              <a:gd name="T56" fmla="*/ 924 w 1284"/>
              <a:gd name="T57" fmla="*/ 1041 h 1041"/>
              <a:gd name="T58" fmla="*/ 960 w 1284"/>
              <a:gd name="T59" fmla="*/ 1025 h 1041"/>
              <a:gd name="T60" fmla="*/ 1070 w 1284"/>
              <a:gd name="T61" fmla="*/ 925 h 1041"/>
              <a:gd name="T62" fmla="*/ 1178 w 1284"/>
              <a:gd name="T63" fmla="*/ 787 h 1041"/>
              <a:gd name="T64" fmla="*/ 1260 w 1284"/>
              <a:gd name="T65" fmla="*/ 591 h 1041"/>
              <a:gd name="T66" fmla="*/ 1280 w 1284"/>
              <a:gd name="T67" fmla="*/ 470 h 1041"/>
              <a:gd name="T68" fmla="*/ 1282 w 1284"/>
              <a:gd name="T69" fmla="*/ 350 h 1041"/>
              <a:gd name="T70" fmla="*/ 1236 w 1284"/>
              <a:gd name="T71" fmla="*/ 176 h 1041"/>
              <a:gd name="T72" fmla="*/ 1150 w 1284"/>
              <a:gd name="T73" fmla="*/ 68 h 1041"/>
              <a:gd name="T74" fmla="*/ 1046 w 1284"/>
              <a:gd name="T75" fmla="*/ 12 h 1041"/>
              <a:gd name="T76" fmla="*/ 968 w 1284"/>
              <a:gd name="T77" fmla="*/ 0 h 1041"/>
              <a:gd name="T78" fmla="*/ 856 w 1284"/>
              <a:gd name="T79" fmla="*/ 22 h 1041"/>
              <a:gd name="T80" fmla="*/ 770 w 1284"/>
              <a:gd name="T81" fmla="*/ 76 h 1041"/>
              <a:gd name="T82" fmla="*/ 712 w 1284"/>
              <a:gd name="T83" fmla="*/ 154 h 1041"/>
              <a:gd name="T84" fmla="*/ 692 w 1284"/>
              <a:gd name="T85" fmla="*/ 252 h 1041"/>
              <a:gd name="T86" fmla="*/ 704 w 1284"/>
              <a:gd name="T87" fmla="*/ 326 h 1041"/>
              <a:gd name="T88" fmla="*/ 750 w 1284"/>
              <a:gd name="T89" fmla="*/ 410 h 1041"/>
              <a:gd name="T90" fmla="*/ 824 w 1284"/>
              <a:gd name="T91" fmla="*/ 468 h 1041"/>
              <a:gd name="T92" fmla="*/ 918 w 1284"/>
              <a:gd name="T93" fmla="*/ 496 h 1041"/>
              <a:gd name="T94" fmla="*/ 998 w 1284"/>
              <a:gd name="T95" fmla="*/ 494 h 1041"/>
              <a:gd name="T96" fmla="*/ 1082 w 1284"/>
              <a:gd name="T97" fmla="*/ 474 h 1041"/>
              <a:gd name="T98" fmla="*/ 1062 w 1284"/>
              <a:gd name="T99" fmla="*/ 597 h 1041"/>
              <a:gd name="T100" fmla="*/ 992 w 1284"/>
              <a:gd name="T101" fmla="*/ 731 h 1041"/>
              <a:gd name="T102" fmla="*/ 890 w 1284"/>
              <a:gd name="T103" fmla="*/ 847 h 1041"/>
              <a:gd name="T104" fmla="*/ 828 w 1284"/>
              <a:gd name="T105" fmla="*/ 897 h 1041"/>
              <a:gd name="T106" fmla="*/ 816 w 1284"/>
              <a:gd name="T107" fmla="*/ 935 h 1041"/>
              <a:gd name="T108" fmla="*/ 884 w 1284"/>
              <a:gd name="T109" fmla="*/ 1019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84" h="1041">
                <a:moveTo>
                  <a:pt x="192" y="1019"/>
                </a:moveTo>
                <a:lnTo>
                  <a:pt x="192" y="1019"/>
                </a:lnTo>
                <a:lnTo>
                  <a:pt x="202" y="1029"/>
                </a:lnTo>
                <a:lnTo>
                  <a:pt x="212" y="1035"/>
                </a:lnTo>
                <a:lnTo>
                  <a:pt x="222" y="1039"/>
                </a:lnTo>
                <a:lnTo>
                  <a:pt x="232" y="1041"/>
                </a:lnTo>
                <a:lnTo>
                  <a:pt x="240" y="1039"/>
                </a:lnTo>
                <a:lnTo>
                  <a:pt x="250" y="1037"/>
                </a:lnTo>
                <a:lnTo>
                  <a:pt x="260" y="1031"/>
                </a:lnTo>
                <a:lnTo>
                  <a:pt x="268" y="1025"/>
                </a:lnTo>
                <a:lnTo>
                  <a:pt x="268" y="1025"/>
                </a:lnTo>
                <a:lnTo>
                  <a:pt x="306" y="995"/>
                </a:lnTo>
                <a:lnTo>
                  <a:pt x="352" y="951"/>
                </a:lnTo>
                <a:lnTo>
                  <a:pt x="378" y="925"/>
                </a:lnTo>
                <a:lnTo>
                  <a:pt x="406" y="895"/>
                </a:lnTo>
                <a:lnTo>
                  <a:pt x="432" y="863"/>
                </a:lnTo>
                <a:lnTo>
                  <a:pt x="460" y="827"/>
                </a:lnTo>
                <a:lnTo>
                  <a:pt x="486" y="787"/>
                </a:lnTo>
                <a:lnTo>
                  <a:pt x="510" y="743"/>
                </a:lnTo>
                <a:lnTo>
                  <a:pt x="532" y="697"/>
                </a:lnTo>
                <a:lnTo>
                  <a:pt x="552" y="645"/>
                </a:lnTo>
                <a:lnTo>
                  <a:pt x="568" y="591"/>
                </a:lnTo>
                <a:lnTo>
                  <a:pt x="576" y="561"/>
                </a:lnTo>
                <a:lnTo>
                  <a:pt x="580" y="533"/>
                </a:lnTo>
                <a:lnTo>
                  <a:pt x="586" y="502"/>
                </a:lnTo>
                <a:lnTo>
                  <a:pt x="588" y="470"/>
                </a:lnTo>
                <a:lnTo>
                  <a:pt x="590" y="438"/>
                </a:lnTo>
                <a:lnTo>
                  <a:pt x="592" y="404"/>
                </a:lnTo>
                <a:lnTo>
                  <a:pt x="592" y="404"/>
                </a:lnTo>
                <a:lnTo>
                  <a:pt x="590" y="350"/>
                </a:lnTo>
                <a:lnTo>
                  <a:pt x="584" y="300"/>
                </a:lnTo>
                <a:lnTo>
                  <a:pt x="574" y="254"/>
                </a:lnTo>
                <a:lnTo>
                  <a:pt x="560" y="214"/>
                </a:lnTo>
                <a:lnTo>
                  <a:pt x="544" y="176"/>
                </a:lnTo>
                <a:lnTo>
                  <a:pt x="526" y="144"/>
                </a:lnTo>
                <a:lnTo>
                  <a:pt x="506" y="114"/>
                </a:lnTo>
                <a:lnTo>
                  <a:pt x="482" y="90"/>
                </a:lnTo>
                <a:lnTo>
                  <a:pt x="458" y="68"/>
                </a:lnTo>
                <a:lnTo>
                  <a:pt x="434" y="48"/>
                </a:lnTo>
                <a:lnTo>
                  <a:pt x="408" y="34"/>
                </a:lnTo>
                <a:lnTo>
                  <a:pt x="380" y="22"/>
                </a:lnTo>
                <a:lnTo>
                  <a:pt x="354" y="12"/>
                </a:lnTo>
                <a:lnTo>
                  <a:pt x="326" y="6"/>
                </a:lnTo>
                <a:lnTo>
                  <a:pt x="300" y="2"/>
                </a:lnTo>
                <a:lnTo>
                  <a:pt x="276" y="0"/>
                </a:lnTo>
                <a:lnTo>
                  <a:pt x="276" y="0"/>
                </a:lnTo>
                <a:lnTo>
                  <a:pt x="246" y="2"/>
                </a:lnTo>
                <a:lnTo>
                  <a:pt x="218" y="6"/>
                </a:lnTo>
                <a:lnTo>
                  <a:pt x="190" y="12"/>
                </a:lnTo>
                <a:lnTo>
                  <a:pt x="164" y="22"/>
                </a:lnTo>
                <a:lnTo>
                  <a:pt x="140" y="32"/>
                </a:lnTo>
                <a:lnTo>
                  <a:pt x="118" y="44"/>
                </a:lnTo>
                <a:lnTo>
                  <a:pt x="98" y="58"/>
                </a:lnTo>
                <a:lnTo>
                  <a:pt x="78" y="76"/>
                </a:lnTo>
                <a:lnTo>
                  <a:pt x="60" y="94"/>
                </a:lnTo>
                <a:lnTo>
                  <a:pt x="46" y="112"/>
                </a:lnTo>
                <a:lnTo>
                  <a:pt x="32" y="134"/>
                </a:lnTo>
                <a:lnTo>
                  <a:pt x="20" y="154"/>
                </a:lnTo>
                <a:lnTo>
                  <a:pt x="12" y="178"/>
                </a:lnTo>
                <a:lnTo>
                  <a:pt x="6" y="202"/>
                </a:lnTo>
                <a:lnTo>
                  <a:pt x="2" y="226"/>
                </a:lnTo>
                <a:lnTo>
                  <a:pt x="0" y="252"/>
                </a:lnTo>
                <a:lnTo>
                  <a:pt x="0" y="252"/>
                </a:lnTo>
                <a:lnTo>
                  <a:pt x="2" y="278"/>
                </a:lnTo>
                <a:lnTo>
                  <a:pt x="6" y="302"/>
                </a:lnTo>
                <a:lnTo>
                  <a:pt x="12" y="326"/>
                </a:lnTo>
                <a:lnTo>
                  <a:pt x="20" y="348"/>
                </a:lnTo>
                <a:lnTo>
                  <a:pt x="32" y="370"/>
                </a:lnTo>
                <a:lnTo>
                  <a:pt x="44" y="390"/>
                </a:lnTo>
                <a:lnTo>
                  <a:pt x="58" y="410"/>
                </a:lnTo>
                <a:lnTo>
                  <a:pt x="74" y="426"/>
                </a:lnTo>
                <a:lnTo>
                  <a:pt x="92" y="442"/>
                </a:lnTo>
                <a:lnTo>
                  <a:pt x="112" y="456"/>
                </a:lnTo>
                <a:lnTo>
                  <a:pt x="132" y="468"/>
                </a:lnTo>
                <a:lnTo>
                  <a:pt x="154" y="480"/>
                </a:lnTo>
                <a:lnTo>
                  <a:pt x="178" y="488"/>
                </a:lnTo>
                <a:lnTo>
                  <a:pt x="202" y="494"/>
                </a:lnTo>
                <a:lnTo>
                  <a:pt x="226" y="496"/>
                </a:lnTo>
                <a:lnTo>
                  <a:pt x="250" y="498"/>
                </a:lnTo>
                <a:lnTo>
                  <a:pt x="250" y="498"/>
                </a:lnTo>
                <a:lnTo>
                  <a:pt x="280" y="498"/>
                </a:lnTo>
                <a:lnTo>
                  <a:pt x="306" y="494"/>
                </a:lnTo>
                <a:lnTo>
                  <a:pt x="330" y="490"/>
                </a:lnTo>
                <a:lnTo>
                  <a:pt x="350" y="486"/>
                </a:lnTo>
                <a:lnTo>
                  <a:pt x="380" y="478"/>
                </a:lnTo>
                <a:lnTo>
                  <a:pt x="390" y="474"/>
                </a:lnTo>
                <a:lnTo>
                  <a:pt x="390" y="474"/>
                </a:lnTo>
                <a:lnTo>
                  <a:pt x="386" y="518"/>
                </a:lnTo>
                <a:lnTo>
                  <a:pt x="380" y="557"/>
                </a:lnTo>
                <a:lnTo>
                  <a:pt x="370" y="597"/>
                </a:lnTo>
                <a:lnTo>
                  <a:pt x="356" y="633"/>
                </a:lnTo>
                <a:lnTo>
                  <a:pt x="338" y="669"/>
                </a:lnTo>
                <a:lnTo>
                  <a:pt x="320" y="701"/>
                </a:lnTo>
                <a:lnTo>
                  <a:pt x="300" y="731"/>
                </a:lnTo>
                <a:lnTo>
                  <a:pt x="280" y="759"/>
                </a:lnTo>
                <a:lnTo>
                  <a:pt x="258" y="785"/>
                </a:lnTo>
                <a:lnTo>
                  <a:pt x="238" y="809"/>
                </a:lnTo>
                <a:lnTo>
                  <a:pt x="198" y="847"/>
                </a:lnTo>
                <a:lnTo>
                  <a:pt x="164" y="873"/>
                </a:lnTo>
                <a:lnTo>
                  <a:pt x="144" y="891"/>
                </a:lnTo>
                <a:lnTo>
                  <a:pt x="144" y="891"/>
                </a:lnTo>
                <a:lnTo>
                  <a:pt x="136" y="897"/>
                </a:lnTo>
                <a:lnTo>
                  <a:pt x="130" y="905"/>
                </a:lnTo>
                <a:lnTo>
                  <a:pt x="126" y="915"/>
                </a:lnTo>
                <a:lnTo>
                  <a:pt x="124" y="925"/>
                </a:lnTo>
                <a:lnTo>
                  <a:pt x="124" y="935"/>
                </a:lnTo>
                <a:lnTo>
                  <a:pt x="126" y="945"/>
                </a:lnTo>
                <a:lnTo>
                  <a:pt x="132" y="957"/>
                </a:lnTo>
                <a:lnTo>
                  <a:pt x="140" y="967"/>
                </a:lnTo>
                <a:lnTo>
                  <a:pt x="192" y="1019"/>
                </a:lnTo>
                <a:close/>
                <a:moveTo>
                  <a:pt x="884" y="1019"/>
                </a:moveTo>
                <a:lnTo>
                  <a:pt x="884" y="1019"/>
                </a:lnTo>
                <a:lnTo>
                  <a:pt x="894" y="1029"/>
                </a:lnTo>
                <a:lnTo>
                  <a:pt x="904" y="1035"/>
                </a:lnTo>
                <a:lnTo>
                  <a:pt x="914" y="1039"/>
                </a:lnTo>
                <a:lnTo>
                  <a:pt x="924" y="1041"/>
                </a:lnTo>
                <a:lnTo>
                  <a:pt x="932" y="1039"/>
                </a:lnTo>
                <a:lnTo>
                  <a:pt x="942" y="1037"/>
                </a:lnTo>
                <a:lnTo>
                  <a:pt x="952" y="1031"/>
                </a:lnTo>
                <a:lnTo>
                  <a:pt x="960" y="1025"/>
                </a:lnTo>
                <a:lnTo>
                  <a:pt x="960" y="1025"/>
                </a:lnTo>
                <a:lnTo>
                  <a:pt x="998" y="995"/>
                </a:lnTo>
                <a:lnTo>
                  <a:pt x="1044" y="951"/>
                </a:lnTo>
                <a:lnTo>
                  <a:pt x="1070" y="925"/>
                </a:lnTo>
                <a:lnTo>
                  <a:pt x="1098" y="895"/>
                </a:lnTo>
                <a:lnTo>
                  <a:pt x="1124" y="863"/>
                </a:lnTo>
                <a:lnTo>
                  <a:pt x="1152" y="827"/>
                </a:lnTo>
                <a:lnTo>
                  <a:pt x="1178" y="787"/>
                </a:lnTo>
                <a:lnTo>
                  <a:pt x="1202" y="743"/>
                </a:lnTo>
                <a:lnTo>
                  <a:pt x="1224" y="697"/>
                </a:lnTo>
                <a:lnTo>
                  <a:pt x="1244" y="645"/>
                </a:lnTo>
                <a:lnTo>
                  <a:pt x="1260" y="591"/>
                </a:lnTo>
                <a:lnTo>
                  <a:pt x="1268" y="561"/>
                </a:lnTo>
                <a:lnTo>
                  <a:pt x="1272" y="533"/>
                </a:lnTo>
                <a:lnTo>
                  <a:pt x="1278" y="502"/>
                </a:lnTo>
                <a:lnTo>
                  <a:pt x="1280" y="470"/>
                </a:lnTo>
                <a:lnTo>
                  <a:pt x="1282" y="438"/>
                </a:lnTo>
                <a:lnTo>
                  <a:pt x="1284" y="404"/>
                </a:lnTo>
                <a:lnTo>
                  <a:pt x="1284" y="404"/>
                </a:lnTo>
                <a:lnTo>
                  <a:pt x="1282" y="350"/>
                </a:lnTo>
                <a:lnTo>
                  <a:pt x="1276" y="300"/>
                </a:lnTo>
                <a:lnTo>
                  <a:pt x="1266" y="254"/>
                </a:lnTo>
                <a:lnTo>
                  <a:pt x="1252" y="214"/>
                </a:lnTo>
                <a:lnTo>
                  <a:pt x="1236" y="176"/>
                </a:lnTo>
                <a:lnTo>
                  <a:pt x="1218" y="144"/>
                </a:lnTo>
                <a:lnTo>
                  <a:pt x="1198" y="114"/>
                </a:lnTo>
                <a:lnTo>
                  <a:pt x="1174" y="90"/>
                </a:lnTo>
                <a:lnTo>
                  <a:pt x="1150" y="68"/>
                </a:lnTo>
                <a:lnTo>
                  <a:pt x="1126" y="48"/>
                </a:lnTo>
                <a:lnTo>
                  <a:pt x="1100" y="34"/>
                </a:lnTo>
                <a:lnTo>
                  <a:pt x="1072" y="22"/>
                </a:lnTo>
                <a:lnTo>
                  <a:pt x="1046" y="12"/>
                </a:lnTo>
                <a:lnTo>
                  <a:pt x="1018" y="6"/>
                </a:lnTo>
                <a:lnTo>
                  <a:pt x="992" y="2"/>
                </a:lnTo>
                <a:lnTo>
                  <a:pt x="968" y="0"/>
                </a:lnTo>
                <a:lnTo>
                  <a:pt x="968" y="0"/>
                </a:lnTo>
                <a:lnTo>
                  <a:pt x="938" y="2"/>
                </a:lnTo>
                <a:lnTo>
                  <a:pt x="910" y="6"/>
                </a:lnTo>
                <a:lnTo>
                  <a:pt x="882" y="12"/>
                </a:lnTo>
                <a:lnTo>
                  <a:pt x="856" y="22"/>
                </a:lnTo>
                <a:lnTo>
                  <a:pt x="832" y="32"/>
                </a:lnTo>
                <a:lnTo>
                  <a:pt x="810" y="44"/>
                </a:lnTo>
                <a:lnTo>
                  <a:pt x="788" y="58"/>
                </a:lnTo>
                <a:lnTo>
                  <a:pt x="770" y="76"/>
                </a:lnTo>
                <a:lnTo>
                  <a:pt x="752" y="94"/>
                </a:lnTo>
                <a:lnTo>
                  <a:pt x="738" y="112"/>
                </a:lnTo>
                <a:lnTo>
                  <a:pt x="724" y="134"/>
                </a:lnTo>
                <a:lnTo>
                  <a:pt x="712" y="154"/>
                </a:lnTo>
                <a:lnTo>
                  <a:pt x="704" y="178"/>
                </a:lnTo>
                <a:lnTo>
                  <a:pt x="698" y="202"/>
                </a:lnTo>
                <a:lnTo>
                  <a:pt x="694" y="226"/>
                </a:lnTo>
                <a:lnTo>
                  <a:pt x="692" y="252"/>
                </a:lnTo>
                <a:lnTo>
                  <a:pt x="692" y="252"/>
                </a:lnTo>
                <a:lnTo>
                  <a:pt x="694" y="278"/>
                </a:lnTo>
                <a:lnTo>
                  <a:pt x="698" y="302"/>
                </a:lnTo>
                <a:lnTo>
                  <a:pt x="704" y="326"/>
                </a:lnTo>
                <a:lnTo>
                  <a:pt x="712" y="348"/>
                </a:lnTo>
                <a:lnTo>
                  <a:pt x="724" y="370"/>
                </a:lnTo>
                <a:lnTo>
                  <a:pt x="736" y="390"/>
                </a:lnTo>
                <a:lnTo>
                  <a:pt x="750" y="410"/>
                </a:lnTo>
                <a:lnTo>
                  <a:pt x="766" y="426"/>
                </a:lnTo>
                <a:lnTo>
                  <a:pt x="784" y="442"/>
                </a:lnTo>
                <a:lnTo>
                  <a:pt x="804" y="456"/>
                </a:lnTo>
                <a:lnTo>
                  <a:pt x="824" y="468"/>
                </a:lnTo>
                <a:lnTo>
                  <a:pt x="846" y="480"/>
                </a:lnTo>
                <a:lnTo>
                  <a:pt x="870" y="488"/>
                </a:lnTo>
                <a:lnTo>
                  <a:pt x="894" y="494"/>
                </a:lnTo>
                <a:lnTo>
                  <a:pt x="918" y="496"/>
                </a:lnTo>
                <a:lnTo>
                  <a:pt x="942" y="498"/>
                </a:lnTo>
                <a:lnTo>
                  <a:pt x="942" y="498"/>
                </a:lnTo>
                <a:lnTo>
                  <a:pt x="972" y="498"/>
                </a:lnTo>
                <a:lnTo>
                  <a:pt x="998" y="494"/>
                </a:lnTo>
                <a:lnTo>
                  <a:pt x="1022" y="490"/>
                </a:lnTo>
                <a:lnTo>
                  <a:pt x="1042" y="486"/>
                </a:lnTo>
                <a:lnTo>
                  <a:pt x="1072" y="478"/>
                </a:lnTo>
                <a:lnTo>
                  <a:pt x="1082" y="474"/>
                </a:lnTo>
                <a:lnTo>
                  <a:pt x="1082" y="474"/>
                </a:lnTo>
                <a:lnTo>
                  <a:pt x="1078" y="518"/>
                </a:lnTo>
                <a:lnTo>
                  <a:pt x="1072" y="557"/>
                </a:lnTo>
                <a:lnTo>
                  <a:pt x="1062" y="597"/>
                </a:lnTo>
                <a:lnTo>
                  <a:pt x="1048" y="633"/>
                </a:lnTo>
                <a:lnTo>
                  <a:pt x="1030" y="669"/>
                </a:lnTo>
                <a:lnTo>
                  <a:pt x="1012" y="701"/>
                </a:lnTo>
                <a:lnTo>
                  <a:pt x="992" y="731"/>
                </a:lnTo>
                <a:lnTo>
                  <a:pt x="972" y="759"/>
                </a:lnTo>
                <a:lnTo>
                  <a:pt x="950" y="785"/>
                </a:lnTo>
                <a:lnTo>
                  <a:pt x="928" y="809"/>
                </a:lnTo>
                <a:lnTo>
                  <a:pt x="890" y="847"/>
                </a:lnTo>
                <a:lnTo>
                  <a:pt x="856" y="873"/>
                </a:lnTo>
                <a:lnTo>
                  <a:pt x="834" y="891"/>
                </a:lnTo>
                <a:lnTo>
                  <a:pt x="834" y="891"/>
                </a:lnTo>
                <a:lnTo>
                  <a:pt x="828" y="897"/>
                </a:lnTo>
                <a:lnTo>
                  <a:pt x="822" y="905"/>
                </a:lnTo>
                <a:lnTo>
                  <a:pt x="818" y="915"/>
                </a:lnTo>
                <a:lnTo>
                  <a:pt x="816" y="925"/>
                </a:lnTo>
                <a:lnTo>
                  <a:pt x="816" y="935"/>
                </a:lnTo>
                <a:lnTo>
                  <a:pt x="818" y="945"/>
                </a:lnTo>
                <a:lnTo>
                  <a:pt x="824" y="957"/>
                </a:lnTo>
                <a:lnTo>
                  <a:pt x="832" y="967"/>
                </a:lnTo>
                <a:lnTo>
                  <a:pt x="884" y="101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sv-SE" dirty="0"/>
          </a:p>
        </p:txBody>
      </p:sp>
      <p:sp>
        <p:nvSpPr>
          <p:cNvPr id="8" name="Rubrik 1">
            <a:extLst>
              <a:ext uri="{FF2B5EF4-FFF2-40B4-BE49-F238E27FC236}">
                <a16:creationId xmlns:a16="http://schemas.microsoft.com/office/drawing/2014/main" id="{3CCAE72D-F891-F7EC-0A60-881018CEEEAE}"/>
              </a:ext>
            </a:extLst>
          </p:cNvPr>
          <p:cNvSpPr>
            <a:spLocks noGrp="1"/>
          </p:cNvSpPr>
          <p:nvPr>
            <p:ph type="ctrTitle" hasCustomPrompt="1"/>
          </p:nvPr>
        </p:nvSpPr>
        <p:spPr>
          <a:xfrm>
            <a:off x="2019300" y="2322786"/>
            <a:ext cx="8153400" cy="2354145"/>
          </a:xfrm>
          <a:prstGeom prst="rect">
            <a:avLst/>
          </a:prstGeom>
        </p:spPr>
        <p:txBody>
          <a:bodyPr anchor="ctr" anchorCtr="0"/>
          <a:lstStyle>
            <a:lvl1pPr algn="l">
              <a:lnSpc>
                <a:spcPts val="6800"/>
              </a:lnSpc>
              <a:defRPr sz="5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sv-SE" dirty="0"/>
              <a:t>Citat</a:t>
            </a:r>
          </a:p>
        </p:txBody>
      </p:sp>
      <p:sp>
        <p:nvSpPr>
          <p:cNvPr id="9" name="Platshållare för bildnummer 8">
            <a:extLst>
              <a:ext uri="{FF2B5EF4-FFF2-40B4-BE49-F238E27FC236}">
                <a16:creationId xmlns:a16="http://schemas.microsoft.com/office/drawing/2014/main" id="{DD2C710C-EB1A-9DB0-A7E9-B3EB756AF54D}"/>
              </a:ext>
            </a:extLst>
          </p:cNvPr>
          <p:cNvSpPr>
            <a:spLocks noGrp="1"/>
          </p:cNvSpPr>
          <p:nvPr>
            <p:ph type="sldNum" sz="quarter" idx="12"/>
          </p:nvPr>
        </p:nvSpPr>
        <p:spPr/>
        <p:txBody>
          <a:bodyPr/>
          <a:lstStyle/>
          <a:p>
            <a:fld id="{FDD9FC71-94E5-4C63-83F9-09F1766974D0}" type="slidenum">
              <a:rPr lang="sv-SE" smtClean="0"/>
              <a:pPr/>
              <a:t>‹#›</a:t>
            </a:fld>
            <a:endParaRPr lang="sv-SE"/>
          </a:p>
        </p:txBody>
      </p:sp>
      <p:sp>
        <p:nvSpPr>
          <p:cNvPr id="2" name="Platshållare för datum 1">
            <a:extLst>
              <a:ext uri="{FF2B5EF4-FFF2-40B4-BE49-F238E27FC236}">
                <a16:creationId xmlns:a16="http://schemas.microsoft.com/office/drawing/2014/main" id="{216D9AFC-C5C8-1466-2342-A2B12234A672}"/>
              </a:ext>
            </a:extLst>
          </p:cNvPr>
          <p:cNvSpPr>
            <a:spLocks noGrp="1"/>
          </p:cNvSpPr>
          <p:nvPr>
            <p:ph type="dt" sz="half" idx="10"/>
          </p:nvPr>
        </p:nvSpPr>
        <p:spPr/>
        <p:txBody>
          <a:bodyPr/>
          <a:lstStyle/>
          <a:p>
            <a:fld id="{663AC0A1-BF03-4687-BDDD-A787ED1917E4}" type="datetimeFigureOut">
              <a:rPr lang="sv-SE" smtClean="0"/>
              <a:pPr/>
              <a:t>2026-07-09</a:t>
            </a:fld>
            <a:endParaRPr lang="sv-SE" dirty="0"/>
          </a:p>
        </p:txBody>
      </p:sp>
      <p:sp>
        <p:nvSpPr>
          <p:cNvPr id="3" name="Platshållare för sidfot 2">
            <a:extLst>
              <a:ext uri="{FF2B5EF4-FFF2-40B4-BE49-F238E27FC236}">
                <a16:creationId xmlns:a16="http://schemas.microsoft.com/office/drawing/2014/main" id="{8A52543D-D4DF-B4A1-0001-65838BA326C7}"/>
              </a:ext>
            </a:extLst>
          </p:cNvPr>
          <p:cNvSpPr>
            <a:spLocks noGrp="1"/>
          </p:cNvSpPr>
          <p:nvPr>
            <p:ph type="ftr" sz="quarter" idx="11"/>
          </p:nvPr>
        </p:nvSpPr>
        <p:spPr/>
        <p:txBody>
          <a:bodyPr/>
          <a:lstStyle/>
          <a:p>
            <a:endParaRPr lang="sv-SE" dirty="0"/>
          </a:p>
        </p:txBody>
      </p:sp>
      <p:pic>
        <p:nvPicPr>
          <p:cNvPr id="4" name="Bildobjekt 3" descr="Region Kronobergs logotyp">
            <a:extLst>
              <a:ext uri="{FF2B5EF4-FFF2-40B4-BE49-F238E27FC236}">
                <a16:creationId xmlns:a16="http://schemas.microsoft.com/office/drawing/2014/main" id="{DC5F6A89-8BD3-EF14-569B-0DB3F5F4EA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10360278" y="6181314"/>
            <a:ext cx="1583106" cy="443127"/>
          </a:xfrm>
          <a:prstGeom prst="rect">
            <a:avLst/>
          </a:prstGeom>
        </p:spPr>
      </p:pic>
    </p:spTree>
    <p:extLst>
      <p:ext uri="{BB962C8B-B14F-4D97-AF65-F5344CB8AC3E}">
        <p14:creationId xmlns:p14="http://schemas.microsoft.com/office/powerpoint/2010/main" val="3066908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vsnitt_Ljusrosa">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29FEE0A1-26C1-26E2-C5AF-EB1D578C4F0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ubrik 2">
            <a:extLst>
              <a:ext uri="{FF2B5EF4-FFF2-40B4-BE49-F238E27FC236}">
                <a16:creationId xmlns:a16="http://schemas.microsoft.com/office/drawing/2014/main" id="{E3B3AC9B-F98B-219F-7B9A-68D22D4EF51A}"/>
              </a:ext>
            </a:extLst>
          </p:cNvPr>
          <p:cNvSpPr>
            <a:spLocks noGrp="1"/>
          </p:cNvSpPr>
          <p:nvPr>
            <p:ph type="title"/>
          </p:nvPr>
        </p:nvSpPr>
        <p:spPr>
          <a:xfrm>
            <a:off x="1927849" y="1954923"/>
            <a:ext cx="8336301" cy="2086671"/>
          </a:xfrm>
        </p:spPr>
        <p:txBody>
          <a:bodyPr anchor="ctr">
            <a:noAutofit/>
          </a:bodyPr>
          <a:lstStyle>
            <a:lvl1pPr algn="ctr">
              <a:defRPr sz="5400">
                <a:solidFill>
                  <a:srgbClr val="700545"/>
                </a:solidFill>
              </a:defRPr>
            </a:lvl1pPr>
          </a:lstStyle>
          <a:p>
            <a:r>
              <a:rPr lang="sv-SE"/>
              <a:t>Klicka här för att ändra mall för rubrikformat</a:t>
            </a:r>
            <a:endParaRPr lang="sv-SE" dirty="0"/>
          </a:p>
        </p:txBody>
      </p:sp>
      <p:sp>
        <p:nvSpPr>
          <p:cNvPr id="5" name="Underrubrik 2">
            <a:extLst>
              <a:ext uri="{FF2B5EF4-FFF2-40B4-BE49-F238E27FC236}">
                <a16:creationId xmlns:a16="http://schemas.microsoft.com/office/drawing/2014/main" id="{1E434150-9D3A-3924-2208-1068EDB4831F}"/>
              </a:ext>
            </a:extLst>
          </p:cNvPr>
          <p:cNvSpPr>
            <a:spLocks noGrp="1"/>
          </p:cNvSpPr>
          <p:nvPr>
            <p:ph type="subTitle" idx="1" hasCustomPrompt="1"/>
          </p:nvPr>
        </p:nvSpPr>
        <p:spPr>
          <a:xfrm>
            <a:off x="2218212" y="4284267"/>
            <a:ext cx="7755574" cy="1207758"/>
          </a:xfrm>
        </p:spPr>
        <p:txBody>
          <a:bodyPr>
            <a:normAutofit/>
          </a:bodyPr>
          <a:lstStyle>
            <a:lvl1pPr marL="0" indent="0" algn="ctr">
              <a:buNone/>
              <a:defRPr sz="24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11" name="Platshållare för bildnummer 10">
            <a:extLst>
              <a:ext uri="{FF2B5EF4-FFF2-40B4-BE49-F238E27FC236}">
                <a16:creationId xmlns:a16="http://schemas.microsoft.com/office/drawing/2014/main" id="{18F64C69-6E07-53BF-8045-C5BF6FA11554}"/>
              </a:ext>
            </a:extLst>
          </p:cNvPr>
          <p:cNvSpPr>
            <a:spLocks noGrp="1"/>
          </p:cNvSpPr>
          <p:nvPr>
            <p:ph type="sldNum" sz="quarter" idx="12"/>
          </p:nvPr>
        </p:nvSpPr>
        <p:spPr/>
        <p:txBody>
          <a:bodyPr/>
          <a:lstStyle/>
          <a:p>
            <a:fld id="{FDD9FC71-94E5-4C63-83F9-09F1766974D0}" type="slidenum">
              <a:rPr lang="sv-SE" smtClean="0"/>
              <a:pPr/>
              <a:t>‹#›</a:t>
            </a:fld>
            <a:endParaRPr lang="sv-SE"/>
          </a:p>
        </p:txBody>
      </p:sp>
      <p:sp>
        <p:nvSpPr>
          <p:cNvPr id="9" name="Platshållare för datum 8">
            <a:extLst>
              <a:ext uri="{FF2B5EF4-FFF2-40B4-BE49-F238E27FC236}">
                <a16:creationId xmlns:a16="http://schemas.microsoft.com/office/drawing/2014/main" id="{AAD33853-A4D2-FAAA-520E-7FF69E0FDCE3}"/>
              </a:ext>
            </a:extLst>
          </p:cNvPr>
          <p:cNvSpPr>
            <a:spLocks noGrp="1"/>
          </p:cNvSpPr>
          <p:nvPr>
            <p:ph type="dt" sz="half" idx="10"/>
          </p:nvPr>
        </p:nvSpPr>
        <p:spPr/>
        <p:txBody>
          <a:bodyPr/>
          <a:lstStyle/>
          <a:p>
            <a:fld id="{663AC0A1-BF03-4687-BDDD-A787ED1917E4}" type="datetimeFigureOut">
              <a:rPr lang="sv-SE" smtClean="0"/>
              <a:pPr/>
              <a:t>2026-07-09</a:t>
            </a:fld>
            <a:endParaRPr lang="sv-SE" dirty="0"/>
          </a:p>
        </p:txBody>
      </p:sp>
      <p:sp>
        <p:nvSpPr>
          <p:cNvPr id="10" name="Platshållare för sidfot 9">
            <a:extLst>
              <a:ext uri="{FF2B5EF4-FFF2-40B4-BE49-F238E27FC236}">
                <a16:creationId xmlns:a16="http://schemas.microsoft.com/office/drawing/2014/main" id="{5710E6E5-1249-0368-3103-E7D3820AF02B}"/>
              </a:ext>
            </a:extLst>
          </p:cNvPr>
          <p:cNvSpPr>
            <a:spLocks noGrp="1"/>
          </p:cNvSpPr>
          <p:nvPr>
            <p:ph type="ftr" sz="quarter" idx="11"/>
          </p:nvPr>
        </p:nvSpPr>
        <p:spPr/>
        <p:txBody>
          <a:bodyPr/>
          <a:lstStyle/>
          <a:p>
            <a:endParaRPr lang="sv-SE" dirty="0"/>
          </a:p>
        </p:txBody>
      </p:sp>
      <p:pic>
        <p:nvPicPr>
          <p:cNvPr id="12" name="Bildobjekt 11" descr="Region Kronobergs logotyp">
            <a:extLst>
              <a:ext uri="{FF2B5EF4-FFF2-40B4-BE49-F238E27FC236}">
                <a16:creationId xmlns:a16="http://schemas.microsoft.com/office/drawing/2014/main" id="{B7B0F68E-6AB6-8240-C24A-270BB8047D5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10360278" y="6181314"/>
            <a:ext cx="1583106" cy="443127"/>
          </a:xfrm>
          <a:prstGeom prst="rect">
            <a:avLst/>
          </a:prstGeom>
        </p:spPr>
      </p:pic>
    </p:spTree>
    <p:extLst>
      <p:ext uri="{BB962C8B-B14F-4D97-AF65-F5344CB8AC3E}">
        <p14:creationId xmlns:p14="http://schemas.microsoft.com/office/powerpoint/2010/main" val="34356775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nitt_Ljusgrön">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29FEE0A1-26C1-26E2-C5AF-EB1D578C4F0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ubrik 2">
            <a:extLst>
              <a:ext uri="{FF2B5EF4-FFF2-40B4-BE49-F238E27FC236}">
                <a16:creationId xmlns:a16="http://schemas.microsoft.com/office/drawing/2014/main" id="{9386AC30-CFF0-9F32-5F46-7FBAE80C2F7E}"/>
              </a:ext>
            </a:extLst>
          </p:cNvPr>
          <p:cNvSpPr>
            <a:spLocks noGrp="1"/>
          </p:cNvSpPr>
          <p:nvPr>
            <p:ph type="title"/>
          </p:nvPr>
        </p:nvSpPr>
        <p:spPr>
          <a:xfrm>
            <a:off x="1927849" y="1954923"/>
            <a:ext cx="8336301" cy="2086671"/>
          </a:xfrm>
        </p:spPr>
        <p:txBody>
          <a:bodyPr anchor="ctr">
            <a:noAutofit/>
          </a:bodyPr>
          <a:lstStyle>
            <a:lvl1pPr algn="ctr">
              <a:defRPr sz="5400">
                <a:solidFill>
                  <a:srgbClr val="004131"/>
                </a:solidFill>
              </a:defRPr>
            </a:lvl1pPr>
          </a:lstStyle>
          <a:p>
            <a:r>
              <a:rPr lang="sv-SE"/>
              <a:t>Klicka här för att ändra mall för rubrikformat</a:t>
            </a:r>
            <a:endParaRPr lang="sv-SE" dirty="0"/>
          </a:p>
        </p:txBody>
      </p:sp>
      <p:sp>
        <p:nvSpPr>
          <p:cNvPr id="5" name="Underrubrik 2">
            <a:extLst>
              <a:ext uri="{FF2B5EF4-FFF2-40B4-BE49-F238E27FC236}">
                <a16:creationId xmlns:a16="http://schemas.microsoft.com/office/drawing/2014/main" id="{1E434150-9D3A-3924-2208-1068EDB4831F}"/>
              </a:ext>
            </a:extLst>
          </p:cNvPr>
          <p:cNvSpPr>
            <a:spLocks noGrp="1"/>
          </p:cNvSpPr>
          <p:nvPr>
            <p:ph type="subTitle" idx="1" hasCustomPrompt="1"/>
          </p:nvPr>
        </p:nvSpPr>
        <p:spPr>
          <a:xfrm>
            <a:off x="2218212" y="4284267"/>
            <a:ext cx="7755574" cy="1207758"/>
          </a:xfrm>
        </p:spPr>
        <p:txBody>
          <a:bodyPr>
            <a:normAutofit/>
          </a:bodyPr>
          <a:lstStyle>
            <a:lvl1pPr marL="0" indent="0" algn="ctr">
              <a:buNone/>
              <a:defRPr sz="24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11" name="Platshållare för bildnummer 10">
            <a:extLst>
              <a:ext uri="{FF2B5EF4-FFF2-40B4-BE49-F238E27FC236}">
                <a16:creationId xmlns:a16="http://schemas.microsoft.com/office/drawing/2014/main" id="{18F64C69-6E07-53BF-8045-C5BF6FA11554}"/>
              </a:ext>
            </a:extLst>
          </p:cNvPr>
          <p:cNvSpPr>
            <a:spLocks noGrp="1"/>
          </p:cNvSpPr>
          <p:nvPr>
            <p:ph type="sldNum" sz="quarter" idx="12"/>
          </p:nvPr>
        </p:nvSpPr>
        <p:spPr/>
        <p:txBody>
          <a:bodyPr/>
          <a:lstStyle/>
          <a:p>
            <a:fld id="{FDD9FC71-94E5-4C63-83F9-09F1766974D0}" type="slidenum">
              <a:rPr lang="sv-SE" smtClean="0"/>
              <a:pPr/>
              <a:t>‹#›</a:t>
            </a:fld>
            <a:endParaRPr lang="sv-SE"/>
          </a:p>
        </p:txBody>
      </p:sp>
      <p:sp>
        <p:nvSpPr>
          <p:cNvPr id="9" name="Platshållare för datum 8">
            <a:extLst>
              <a:ext uri="{FF2B5EF4-FFF2-40B4-BE49-F238E27FC236}">
                <a16:creationId xmlns:a16="http://schemas.microsoft.com/office/drawing/2014/main" id="{AAD33853-A4D2-FAAA-520E-7FF69E0FDCE3}"/>
              </a:ext>
            </a:extLst>
          </p:cNvPr>
          <p:cNvSpPr>
            <a:spLocks noGrp="1"/>
          </p:cNvSpPr>
          <p:nvPr>
            <p:ph type="dt" sz="half" idx="10"/>
          </p:nvPr>
        </p:nvSpPr>
        <p:spPr/>
        <p:txBody>
          <a:bodyPr/>
          <a:lstStyle/>
          <a:p>
            <a:fld id="{663AC0A1-BF03-4687-BDDD-A787ED1917E4}" type="datetimeFigureOut">
              <a:rPr lang="sv-SE" smtClean="0"/>
              <a:pPr/>
              <a:t>2026-07-09</a:t>
            </a:fld>
            <a:endParaRPr lang="sv-SE" dirty="0"/>
          </a:p>
        </p:txBody>
      </p:sp>
      <p:sp>
        <p:nvSpPr>
          <p:cNvPr id="10" name="Platshållare för sidfot 9">
            <a:extLst>
              <a:ext uri="{FF2B5EF4-FFF2-40B4-BE49-F238E27FC236}">
                <a16:creationId xmlns:a16="http://schemas.microsoft.com/office/drawing/2014/main" id="{5710E6E5-1249-0368-3103-E7D3820AF02B}"/>
              </a:ext>
            </a:extLst>
          </p:cNvPr>
          <p:cNvSpPr>
            <a:spLocks noGrp="1"/>
          </p:cNvSpPr>
          <p:nvPr>
            <p:ph type="ftr" sz="quarter" idx="11"/>
          </p:nvPr>
        </p:nvSpPr>
        <p:spPr/>
        <p:txBody>
          <a:bodyPr/>
          <a:lstStyle/>
          <a:p>
            <a:endParaRPr lang="sv-SE" dirty="0"/>
          </a:p>
        </p:txBody>
      </p:sp>
      <p:pic>
        <p:nvPicPr>
          <p:cNvPr id="4" name="Bildobjekt 3" descr="Region Kronobergs logotyp">
            <a:extLst>
              <a:ext uri="{FF2B5EF4-FFF2-40B4-BE49-F238E27FC236}">
                <a16:creationId xmlns:a16="http://schemas.microsoft.com/office/drawing/2014/main" id="{4B4DC3DF-9ED1-6575-58B5-D011A8B62E5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10360278" y="6181314"/>
            <a:ext cx="1583106" cy="443127"/>
          </a:xfrm>
          <a:prstGeom prst="rect">
            <a:avLst/>
          </a:prstGeom>
        </p:spPr>
      </p:pic>
    </p:spTree>
    <p:extLst>
      <p:ext uri="{BB962C8B-B14F-4D97-AF65-F5344CB8AC3E}">
        <p14:creationId xmlns:p14="http://schemas.microsoft.com/office/powerpoint/2010/main" val="2418408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vådelat innehåll_Mörkgrön">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BDEC135-66DF-CEC9-615D-56171E81A97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r="50000"/>
          <a:stretch/>
        </p:blipFill>
        <p:spPr>
          <a:xfrm>
            <a:off x="0" y="-7497"/>
            <a:ext cx="6096000" cy="6858000"/>
          </a:xfrm>
          <a:prstGeom prst="rect">
            <a:avLst/>
          </a:prstGeom>
          <a:solidFill>
            <a:srgbClr val="004131"/>
          </a:solidFill>
        </p:spPr>
      </p:pic>
      <p:sp>
        <p:nvSpPr>
          <p:cNvPr id="3" name="Rubrik 2">
            <a:extLst>
              <a:ext uri="{FF2B5EF4-FFF2-40B4-BE49-F238E27FC236}">
                <a16:creationId xmlns:a16="http://schemas.microsoft.com/office/drawing/2014/main" id="{3807393C-14C5-817F-0FB7-0BCDC99C30B2}"/>
              </a:ext>
            </a:extLst>
          </p:cNvPr>
          <p:cNvSpPr>
            <a:spLocks noGrp="1"/>
          </p:cNvSpPr>
          <p:nvPr>
            <p:ph type="title"/>
          </p:nvPr>
        </p:nvSpPr>
        <p:spPr bwMode="white">
          <a:xfrm>
            <a:off x="963924" y="1894115"/>
            <a:ext cx="4168151" cy="3069770"/>
          </a:xfrm>
        </p:spPr>
        <p:txBody>
          <a:bodyPr>
            <a:noAutofit/>
          </a:bodyPr>
          <a:lstStyle>
            <a:lvl1pPr algn="ctr">
              <a:defRPr sz="4400">
                <a:solidFill>
                  <a:schemeClr val="bg1"/>
                </a:solidFill>
              </a:defRPr>
            </a:lvl1pPr>
          </a:lstStyle>
          <a:p>
            <a:r>
              <a:rPr lang="sv-SE"/>
              <a:t>Klicka här för att ändra mall för rubrikformat</a:t>
            </a:r>
            <a:endParaRPr lang="sv-SE" dirty="0"/>
          </a:p>
        </p:txBody>
      </p:sp>
      <p:sp>
        <p:nvSpPr>
          <p:cNvPr id="7" name="Platshållare för text 11">
            <a:extLst>
              <a:ext uri="{FF2B5EF4-FFF2-40B4-BE49-F238E27FC236}">
                <a16:creationId xmlns:a16="http://schemas.microsoft.com/office/drawing/2014/main" id="{AB69E867-06EA-137D-F928-667746C1A6C2}"/>
              </a:ext>
            </a:extLst>
          </p:cNvPr>
          <p:cNvSpPr>
            <a:spLocks noGrp="1"/>
          </p:cNvSpPr>
          <p:nvPr>
            <p:ph type="body" sz="quarter" idx="10"/>
          </p:nvPr>
        </p:nvSpPr>
        <p:spPr>
          <a:xfrm>
            <a:off x="6749934" y="781397"/>
            <a:ext cx="4880091" cy="4995876"/>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bildnummer 5">
            <a:extLst>
              <a:ext uri="{FF2B5EF4-FFF2-40B4-BE49-F238E27FC236}">
                <a16:creationId xmlns:a16="http://schemas.microsoft.com/office/drawing/2014/main" id="{A164EF78-DEEC-6388-FACB-C26790AF8334}"/>
              </a:ext>
            </a:extLst>
          </p:cNvPr>
          <p:cNvSpPr>
            <a:spLocks noGrp="1"/>
          </p:cNvSpPr>
          <p:nvPr>
            <p:ph type="sldNum" sz="quarter" idx="4"/>
          </p:nvPr>
        </p:nvSpPr>
        <p:spPr bwMode="white">
          <a:xfrm>
            <a:off x="108284" y="6426926"/>
            <a:ext cx="471753" cy="294549"/>
          </a:xfrm>
          <a:prstGeom prst="rect">
            <a:avLst/>
          </a:prstGeom>
        </p:spPr>
        <p:txBody>
          <a:bodyPr vert="horz" lIns="91440" tIns="45720" rIns="91440" bIns="45720" rtlCol="0" anchor="ctr"/>
          <a:lstStyle>
            <a:lvl1pPr algn="r">
              <a:defRPr sz="1200">
                <a:solidFill>
                  <a:schemeClr val="bg1"/>
                </a:solidFill>
              </a:defRPr>
            </a:lvl1pPr>
          </a:lstStyle>
          <a:p>
            <a:fld id="{FDD9FC71-94E5-4C63-83F9-09F1766974D0}" type="slidenum">
              <a:rPr lang="sv-SE" smtClean="0"/>
              <a:pPr/>
              <a:t>‹#›</a:t>
            </a:fld>
            <a:endParaRPr lang="sv-SE" dirty="0"/>
          </a:p>
        </p:txBody>
      </p:sp>
      <p:sp>
        <p:nvSpPr>
          <p:cNvPr id="2" name="Platshållare för datum 3">
            <a:extLst>
              <a:ext uri="{FF2B5EF4-FFF2-40B4-BE49-F238E27FC236}">
                <a16:creationId xmlns:a16="http://schemas.microsoft.com/office/drawing/2014/main" id="{3B684164-7CDF-B192-9F03-5ED1A1105727}"/>
              </a:ext>
            </a:extLst>
          </p:cNvPr>
          <p:cNvSpPr>
            <a:spLocks noGrp="1"/>
          </p:cNvSpPr>
          <p:nvPr>
            <p:ph type="dt" sz="half" idx="2"/>
          </p:nvPr>
        </p:nvSpPr>
        <p:spPr bwMode="white">
          <a:xfrm>
            <a:off x="637903" y="6426926"/>
            <a:ext cx="1129937" cy="294549"/>
          </a:xfrm>
          <a:prstGeom prst="rect">
            <a:avLst/>
          </a:prstGeom>
        </p:spPr>
        <p:txBody>
          <a:bodyPr vert="horz" lIns="91440" tIns="45720" rIns="91440" bIns="45720" rtlCol="0" anchor="ctr"/>
          <a:lstStyle>
            <a:lvl1pPr algn="l">
              <a:defRPr sz="1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4" name="Platshållare för sidfot 4">
            <a:extLst>
              <a:ext uri="{FF2B5EF4-FFF2-40B4-BE49-F238E27FC236}">
                <a16:creationId xmlns:a16="http://schemas.microsoft.com/office/drawing/2014/main" id="{2C9FA2B6-4370-0FAC-64A2-925191566060}"/>
              </a:ext>
            </a:extLst>
          </p:cNvPr>
          <p:cNvSpPr>
            <a:spLocks noGrp="1"/>
          </p:cNvSpPr>
          <p:nvPr>
            <p:ph type="ftr" sz="quarter" idx="3"/>
          </p:nvPr>
        </p:nvSpPr>
        <p:spPr bwMode="white">
          <a:xfrm>
            <a:off x="2087880" y="6426926"/>
            <a:ext cx="3844569" cy="294549"/>
          </a:xfrm>
          <a:prstGeom prst="rect">
            <a:avLst/>
          </a:prstGeom>
        </p:spPr>
        <p:txBody>
          <a:bodyPr vert="horz" lIns="91440" tIns="45720" rIns="91440" bIns="45720" rtlCol="0" anchor="ctr"/>
          <a:lstStyle>
            <a:lvl1pPr algn="r">
              <a:defRPr sz="1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1590830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amp; innehåll">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C9B2779-0085-DC05-206F-6C55BAFBF795}"/>
              </a:ext>
            </a:extLst>
          </p:cNvPr>
          <p:cNvSpPr>
            <a:spLocks noGrp="1"/>
          </p:cNvSpPr>
          <p:nvPr>
            <p:ph type="title"/>
          </p:nvPr>
        </p:nvSpPr>
        <p:spPr/>
        <p:txBody>
          <a:bodyPr/>
          <a:lstStyle/>
          <a:p>
            <a:r>
              <a:rPr lang="sv-SE"/>
              <a:t>Klicka här för att ändra mall för rubrikformat</a:t>
            </a:r>
            <a:endParaRPr lang="sv-SE" dirty="0"/>
          </a:p>
        </p:txBody>
      </p:sp>
      <p:sp>
        <p:nvSpPr>
          <p:cNvPr id="11" name="Platshållare för innehåll 10">
            <a:extLst>
              <a:ext uri="{FF2B5EF4-FFF2-40B4-BE49-F238E27FC236}">
                <a16:creationId xmlns:a16="http://schemas.microsoft.com/office/drawing/2014/main" id="{A51BC271-153A-FD43-22C0-256512427AB1}"/>
              </a:ext>
            </a:extLst>
          </p:cNvPr>
          <p:cNvSpPr>
            <a:spLocks noGrp="1"/>
          </p:cNvSpPr>
          <p:nvPr>
            <p:ph sz="quarter" idx="15"/>
          </p:nvPr>
        </p:nvSpPr>
        <p:spPr>
          <a:xfrm>
            <a:off x="633076" y="2024789"/>
            <a:ext cx="8336300" cy="401564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bildnummer 4">
            <a:extLst>
              <a:ext uri="{FF2B5EF4-FFF2-40B4-BE49-F238E27FC236}">
                <a16:creationId xmlns:a16="http://schemas.microsoft.com/office/drawing/2014/main" id="{4D35334A-EDDD-1F87-D106-441E8C38C561}"/>
              </a:ext>
            </a:extLst>
          </p:cNvPr>
          <p:cNvSpPr>
            <a:spLocks noGrp="1"/>
          </p:cNvSpPr>
          <p:nvPr>
            <p:ph type="sldNum" sz="quarter" idx="14"/>
          </p:nvPr>
        </p:nvSpPr>
        <p:spPr/>
        <p:txBody>
          <a:bodyPr/>
          <a:lstStyle/>
          <a:p>
            <a:fld id="{FDD9FC71-94E5-4C63-83F9-09F1766974D0}" type="slidenum">
              <a:rPr lang="sv-SE" smtClean="0"/>
              <a:pPr/>
              <a:t>‹#›</a:t>
            </a:fld>
            <a:endParaRPr lang="sv-SE"/>
          </a:p>
        </p:txBody>
      </p:sp>
      <p:sp>
        <p:nvSpPr>
          <p:cNvPr id="2" name="Platshållare för datum 1">
            <a:extLst>
              <a:ext uri="{FF2B5EF4-FFF2-40B4-BE49-F238E27FC236}">
                <a16:creationId xmlns:a16="http://schemas.microsoft.com/office/drawing/2014/main" id="{F8B84731-E19F-BD2C-F6B3-22EABE26FBC9}"/>
              </a:ext>
            </a:extLst>
          </p:cNvPr>
          <p:cNvSpPr>
            <a:spLocks noGrp="1"/>
          </p:cNvSpPr>
          <p:nvPr>
            <p:ph type="dt" sz="half" idx="12"/>
          </p:nvPr>
        </p:nvSpPr>
        <p:spPr/>
        <p:txBody>
          <a:bodyPr/>
          <a:lstStyle/>
          <a:p>
            <a:fld id="{663AC0A1-BF03-4687-BDDD-A787ED1917E4}" type="datetimeFigureOut">
              <a:rPr lang="sv-SE" smtClean="0"/>
              <a:pPr/>
              <a:t>2026-07-09</a:t>
            </a:fld>
            <a:endParaRPr lang="sv-SE" dirty="0"/>
          </a:p>
        </p:txBody>
      </p:sp>
      <p:sp>
        <p:nvSpPr>
          <p:cNvPr id="3" name="Platshållare för sidfot 2">
            <a:extLst>
              <a:ext uri="{FF2B5EF4-FFF2-40B4-BE49-F238E27FC236}">
                <a16:creationId xmlns:a16="http://schemas.microsoft.com/office/drawing/2014/main" id="{1EAB6E72-BA71-4497-2A7C-AF8043010F42}"/>
              </a:ext>
            </a:extLst>
          </p:cNvPr>
          <p:cNvSpPr>
            <a:spLocks noGrp="1"/>
          </p:cNvSpPr>
          <p:nvPr>
            <p:ph type="ftr" sz="quarter" idx="13"/>
          </p:nvPr>
        </p:nvSpPr>
        <p:spPr/>
        <p:txBody>
          <a:bodyPr/>
          <a:lstStyle/>
          <a:p>
            <a:endParaRPr lang="sv-SE" dirty="0"/>
          </a:p>
        </p:txBody>
      </p:sp>
    </p:spTree>
    <p:extLst>
      <p:ext uri="{BB962C8B-B14F-4D97-AF65-F5344CB8AC3E}">
        <p14:creationId xmlns:p14="http://schemas.microsoft.com/office/powerpoint/2010/main" val="30825417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vådelat innehåll_Mörkblå">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BDEC135-66DF-CEC9-615D-56171E81A97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r="50000"/>
          <a:stretch/>
        </p:blipFill>
        <p:spPr>
          <a:xfrm>
            <a:off x="0" y="-7497"/>
            <a:ext cx="6096000" cy="6858000"/>
          </a:xfrm>
          <a:prstGeom prst="rect">
            <a:avLst/>
          </a:prstGeom>
          <a:solidFill>
            <a:schemeClr val="tx2"/>
          </a:solidFill>
        </p:spPr>
      </p:pic>
      <p:sp>
        <p:nvSpPr>
          <p:cNvPr id="3" name="Rubrik 2">
            <a:extLst>
              <a:ext uri="{FF2B5EF4-FFF2-40B4-BE49-F238E27FC236}">
                <a16:creationId xmlns:a16="http://schemas.microsoft.com/office/drawing/2014/main" id="{3807393C-14C5-817F-0FB7-0BCDC99C30B2}"/>
              </a:ext>
            </a:extLst>
          </p:cNvPr>
          <p:cNvSpPr>
            <a:spLocks noGrp="1"/>
          </p:cNvSpPr>
          <p:nvPr>
            <p:ph type="title"/>
          </p:nvPr>
        </p:nvSpPr>
        <p:spPr bwMode="white">
          <a:xfrm>
            <a:off x="963924" y="1894115"/>
            <a:ext cx="4168151" cy="3069770"/>
          </a:xfrm>
        </p:spPr>
        <p:txBody>
          <a:bodyPr>
            <a:noAutofit/>
          </a:bodyPr>
          <a:lstStyle>
            <a:lvl1pPr algn="ctr">
              <a:defRPr sz="4400">
                <a:solidFill>
                  <a:schemeClr val="bg1"/>
                </a:solidFill>
              </a:defRPr>
            </a:lvl1pPr>
          </a:lstStyle>
          <a:p>
            <a:r>
              <a:rPr lang="sv-SE"/>
              <a:t>Klicka här för att ändra mall för rubrikformat</a:t>
            </a:r>
            <a:endParaRPr lang="sv-SE" dirty="0"/>
          </a:p>
        </p:txBody>
      </p:sp>
      <p:sp>
        <p:nvSpPr>
          <p:cNvPr id="7" name="Platshållare för text 11">
            <a:extLst>
              <a:ext uri="{FF2B5EF4-FFF2-40B4-BE49-F238E27FC236}">
                <a16:creationId xmlns:a16="http://schemas.microsoft.com/office/drawing/2014/main" id="{AB69E867-06EA-137D-F928-667746C1A6C2}"/>
              </a:ext>
            </a:extLst>
          </p:cNvPr>
          <p:cNvSpPr>
            <a:spLocks noGrp="1"/>
          </p:cNvSpPr>
          <p:nvPr>
            <p:ph type="body" sz="quarter" idx="10"/>
          </p:nvPr>
        </p:nvSpPr>
        <p:spPr>
          <a:xfrm>
            <a:off x="6749934" y="781397"/>
            <a:ext cx="4880091" cy="4995876"/>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bildnummer 5">
            <a:extLst>
              <a:ext uri="{FF2B5EF4-FFF2-40B4-BE49-F238E27FC236}">
                <a16:creationId xmlns:a16="http://schemas.microsoft.com/office/drawing/2014/main" id="{A164EF78-DEEC-6388-FACB-C26790AF8334}"/>
              </a:ext>
            </a:extLst>
          </p:cNvPr>
          <p:cNvSpPr>
            <a:spLocks noGrp="1"/>
          </p:cNvSpPr>
          <p:nvPr>
            <p:ph type="sldNum" sz="quarter" idx="4"/>
          </p:nvPr>
        </p:nvSpPr>
        <p:spPr bwMode="white">
          <a:xfrm>
            <a:off x="108284" y="6426926"/>
            <a:ext cx="471753" cy="294549"/>
          </a:xfrm>
          <a:prstGeom prst="rect">
            <a:avLst/>
          </a:prstGeom>
        </p:spPr>
        <p:txBody>
          <a:bodyPr vert="horz" lIns="91440" tIns="45720" rIns="91440" bIns="45720" rtlCol="0" anchor="ctr"/>
          <a:lstStyle>
            <a:lvl1pPr algn="r">
              <a:defRPr sz="1200">
                <a:solidFill>
                  <a:schemeClr val="bg1"/>
                </a:solidFill>
              </a:defRPr>
            </a:lvl1pPr>
          </a:lstStyle>
          <a:p>
            <a:fld id="{FDD9FC71-94E5-4C63-83F9-09F1766974D0}" type="slidenum">
              <a:rPr lang="sv-SE" smtClean="0"/>
              <a:pPr/>
              <a:t>‹#›</a:t>
            </a:fld>
            <a:endParaRPr lang="sv-SE" dirty="0"/>
          </a:p>
        </p:txBody>
      </p:sp>
      <p:sp>
        <p:nvSpPr>
          <p:cNvPr id="2" name="Platshållare för datum 3">
            <a:extLst>
              <a:ext uri="{FF2B5EF4-FFF2-40B4-BE49-F238E27FC236}">
                <a16:creationId xmlns:a16="http://schemas.microsoft.com/office/drawing/2014/main" id="{3B684164-7CDF-B192-9F03-5ED1A1105727}"/>
              </a:ext>
            </a:extLst>
          </p:cNvPr>
          <p:cNvSpPr>
            <a:spLocks noGrp="1"/>
          </p:cNvSpPr>
          <p:nvPr>
            <p:ph type="dt" sz="half" idx="2"/>
          </p:nvPr>
        </p:nvSpPr>
        <p:spPr bwMode="white">
          <a:xfrm>
            <a:off x="637903" y="6426926"/>
            <a:ext cx="1129937" cy="294549"/>
          </a:xfrm>
          <a:prstGeom prst="rect">
            <a:avLst/>
          </a:prstGeom>
        </p:spPr>
        <p:txBody>
          <a:bodyPr vert="horz" lIns="91440" tIns="45720" rIns="91440" bIns="45720" rtlCol="0" anchor="ctr"/>
          <a:lstStyle>
            <a:lvl1pPr algn="l">
              <a:defRPr sz="1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4" name="Platshållare för sidfot 4">
            <a:extLst>
              <a:ext uri="{FF2B5EF4-FFF2-40B4-BE49-F238E27FC236}">
                <a16:creationId xmlns:a16="http://schemas.microsoft.com/office/drawing/2014/main" id="{2C9FA2B6-4370-0FAC-64A2-925191566060}"/>
              </a:ext>
            </a:extLst>
          </p:cNvPr>
          <p:cNvSpPr>
            <a:spLocks noGrp="1"/>
          </p:cNvSpPr>
          <p:nvPr>
            <p:ph type="ftr" sz="quarter" idx="3"/>
          </p:nvPr>
        </p:nvSpPr>
        <p:spPr bwMode="white">
          <a:xfrm>
            <a:off x="2087880" y="6426926"/>
            <a:ext cx="3844569" cy="294549"/>
          </a:xfrm>
          <a:prstGeom prst="rect">
            <a:avLst/>
          </a:prstGeom>
        </p:spPr>
        <p:txBody>
          <a:bodyPr vert="horz" lIns="91440" tIns="45720" rIns="91440" bIns="45720" rtlCol="0" anchor="ctr"/>
          <a:lstStyle>
            <a:lvl1pPr algn="r">
              <a:defRPr sz="1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1400400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vådelat innehåll_Mörkrosa">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BDEC135-66DF-CEC9-615D-56171E81A97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r="50000"/>
          <a:stretch/>
        </p:blipFill>
        <p:spPr>
          <a:xfrm>
            <a:off x="0" y="-7497"/>
            <a:ext cx="6096000" cy="6858000"/>
          </a:xfrm>
          <a:prstGeom prst="rect">
            <a:avLst/>
          </a:prstGeom>
          <a:solidFill>
            <a:srgbClr val="700545"/>
          </a:solidFill>
        </p:spPr>
      </p:pic>
      <p:sp>
        <p:nvSpPr>
          <p:cNvPr id="3" name="Rubrik 2">
            <a:extLst>
              <a:ext uri="{FF2B5EF4-FFF2-40B4-BE49-F238E27FC236}">
                <a16:creationId xmlns:a16="http://schemas.microsoft.com/office/drawing/2014/main" id="{3807393C-14C5-817F-0FB7-0BCDC99C30B2}"/>
              </a:ext>
            </a:extLst>
          </p:cNvPr>
          <p:cNvSpPr>
            <a:spLocks noGrp="1"/>
          </p:cNvSpPr>
          <p:nvPr>
            <p:ph type="title"/>
          </p:nvPr>
        </p:nvSpPr>
        <p:spPr bwMode="white">
          <a:xfrm>
            <a:off x="963924" y="1894115"/>
            <a:ext cx="4168151" cy="3069770"/>
          </a:xfrm>
        </p:spPr>
        <p:txBody>
          <a:bodyPr>
            <a:noAutofit/>
          </a:bodyPr>
          <a:lstStyle>
            <a:lvl1pPr algn="ctr">
              <a:defRPr sz="4400">
                <a:solidFill>
                  <a:schemeClr val="bg1"/>
                </a:solidFill>
              </a:defRPr>
            </a:lvl1pPr>
          </a:lstStyle>
          <a:p>
            <a:r>
              <a:rPr lang="sv-SE"/>
              <a:t>Klicka här för att ändra mall för rubrikformat</a:t>
            </a:r>
            <a:endParaRPr lang="sv-SE" dirty="0"/>
          </a:p>
        </p:txBody>
      </p:sp>
      <p:sp>
        <p:nvSpPr>
          <p:cNvPr id="7" name="Platshållare för text 11">
            <a:extLst>
              <a:ext uri="{FF2B5EF4-FFF2-40B4-BE49-F238E27FC236}">
                <a16:creationId xmlns:a16="http://schemas.microsoft.com/office/drawing/2014/main" id="{AB69E867-06EA-137D-F928-667746C1A6C2}"/>
              </a:ext>
            </a:extLst>
          </p:cNvPr>
          <p:cNvSpPr>
            <a:spLocks noGrp="1"/>
          </p:cNvSpPr>
          <p:nvPr>
            <p:ph type="body" sz="quarter" idx="10"/>
          </p:nvPr>
        </p:nvSpPr>
        <p:spPr>
          <a:xfrm>
            <a:off x="6749934" y="781397"/>
            <a:ext cx="4880091" cy="4995876"/>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bildnummer 5">
            <a:extLst>
              <a:ext uri="{FF2B5EF4-FFF2-40B4-BE49-F238E27FC236}">
                <a16:creationId xmlns:a16="http://schemas.microsoft.com/office/drawing/2014/main" id="{A164EF78-DEEC-6388-FACB-C26790AF8334}"/>
              </a:ext>
            </a:extLst>
          </p:cNvPr>
          <p:cNvSpPr>
            <a:spLocks noGrp="1"/>
          </p:cNvSpPr>
          <p:nvPr>
            <p:ph type="sldNum" sz="quarter" idx="4"/>
          </p:nvPr>
        </p:nvSpPr>
        <p:spPr bwMode="white">
          <a:xfrm>
            <a:off x="108284" y="6426926"/>
            <a:ext cx="471753" cy="294549"/>
          </a:xfrm>
          <a:prstGeom prst="rect">
            <a:avLst/>
          </a:prstGeom>
        </p:spPr>
        <p:txBody>
          <a:bodyPr vert="horz" lIns="91440" tIns="45720" rIns="91440" bIns="45720" rtlCol="0" anchor="ctr"/>
          <a:lstStyle>
            <a:lvl1pPr algn="r">
              <a:defRPr sz="1200">
                <a:solidFill>
                  <a:schemeClr val="bg1"/>
                </a:solidFill>
              </a:defRPr>
            </a:lvl1pPr>
          </a:lstStyle>
          <a:p>
            <a:fld id="{FDD9FC71-94E5-4C63-83F9-09F1766974D0}" type="slidenum">
              <a:rPr lang="sv-SE" smtClean="0"/>
              <a:pPr/>
              <a:t>‹#›</a:t>
            </a:fld>
            <a:endParaRPr lang="sv-SE" dirty="0"/>
          </a:p>
        </p:txBody>
      </p:sp>
      <p:sp>
        <p:nvSpPr>
          <p:cNvPr id="2" name="Platshållare för datum 3">
            <a:extLst>
              <a:ext uri="{FF2B5EF4-FFF2-40B4-BE49-F238E27FC236}">
                <a16:creationId xmlns:a16="http://schemas.microsoft.com/office/drawing/2014/main" id="{3B684164-7CDF-B192-9F03-5ED1A1105727}"/>
              </a:ext>
            </a:extLst>
          </p:cNvPr>
          <p:cNvSpPr>
            <a:spLocks noGrp="1"/>
          </p:cNvSpPr>
          <p:nvPr>
            <p:ph type="dt" sz="half" idx="2"/>
          </p:nvPr>
        </p:nvSpPr>
        <p:spPr bwMode="white">
          <a:xfrm>
            <a:off x="637903" y="6426926"/>
            <a:ext cx="1129937" cy="294549"/>
          </a:xfrm>
          <a:prstGeom prst="rect">
            <a:avLst/>
          </a:prstGeom>
        </p:spPr>
        <p:txBody>
          <a:bodyPr vert="horz" lIns="91440" tIns="45720" rIns="91440" bIns="45720" rtlCol="0" anchor="ctr"/>
          <a:lstStyle>
            <a:lvl1pPr algn="l">
              <a:defRPr sz="1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4" name="Platshållare för sidfot 4">
            <a:extLst>
              <a:ext uri="{FF2B5EF4-FFF2-40B4-BE49-F238E27FC236}">
                <a16:creationId xmlns:a16="http://schemas.microsoft.com/office/drawing/2014/main" id="{2C9FA2B6-4370-0FAC-64A2-925191566060}"/>
              </a:ext>
            </a:extLst>
          </p:cNvPr>
          <p:cNvSpPr>
            <a:spLocks noGrp="1"/>
          </p:cNvSpPr>
          <p:nvPr>
            <p:ph type="ftr" sz="quarter" idx="3"/>
          </p:nvPr>
        </p:nvSpPr>
        <p:spPr bwMode="white">
          <a:xfrm>
            <a:off x="2087880" y="6426926"/>
            <a:ext cx="3844569" cy="294549"/>
          </a:xfrm>
          <a:prstGeom prst="rect">
            <a:avLst/>
          </a:prstGeom>
        </p:spPr>
        <p:txBody>
          <a:bodyPr vert="horz" lIns="91440" tIns="45720" rIns="91440" bIns="45720" rtlCol="0" anchor="ctr"/>
          <a:lstStyle>
            <a:lvl1pPr algn="r">
              <a:defRPr sz="1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3776455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vslutningsbil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3241DCC-EF83-BA75-77E2-666C4BAED7BA}"/>
              </a:ext>
              <a:ext uri="{C183D7F6-B498-43B3-948B-1728B52AA6E4}">
                <adec:decorative xmlns:adec="http://schemas.microsoft.com/office/drawing/2017/decorative" val="1"/>
              </a:ext>
            </a:extLst>
          </p:cNvPr>
          <p:cNvSpPr/>
          <p:nvPr userDrawn="1"/>
        </p:nvSpPr>
        <p:spPr>
          <a:xfrm>
            <a:off x="-1" y="3429000"/>
            <a:ext cx="12192000" cy="3429000"/>
          </a:xfrm>
          <a:prstGeom prst="rect">
            <a:avLst/>
          </a:prstGeom>
          <a:solidFill>
            <a:srgbClr val="004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2" name="Bildobjekt 1">
            <a:extLst>
              <a:ext uri="{FF2B5EF4-FFF2-40B4-BE49-F238E27FC236}">
                <a16:creationId xmlns:a16="http://schemas.microsoft.com/office/drawing/2014/main" id="{77AFBECA-246A-05A7-5C17-D7BFBDBC79D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5038" t="-506" r="4923" b="69"/>
          <a:stretch/>
        </p:blipFill>
        <p:spPr>
          <a:xfrm>
            <a:off x="-1" y="294214"/>
            <a:ext cx="12192001" cy="6419017"/>
          </a:xfrm>
          <a:prstGeom prst="rect">
            <a:avLst/>
          </a:prstGeom>
        </p:spPr>
      </p:pic>
      <p:pic>
        <p:nvPicPr>
          <p:cNvPr id="3" name="Bildobjekt 2" descr="Region Kronobergs logotyp">
            <a:extLst>
              <a:ext uri="{FF2B5EF4-FFF2-40B4-BE49-F238E27FC236}">
                <a16:creationId xmlns:a16="http://schemas.microsoft.com/office/drawing/2014/main" id="{C21C4AE1-A668-3E47-ACF7-601DCA98DC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5101680" y="2255506"/>
            <a:ext cx="1988638" cy="2346987"/>
          </a:xfrm>
          <a:prstGeom prst="rect">
            <a:avLst/>
          </a:prstGeom>
        </p:spPr>
      </p:pic>
      <p:sp>
        <p:nvSpPr>
          <p:cNvPr id="17" name="Rubrik 16">
            <a:extLst>
              <a:ext uri="{FF2B5EF4-FFF2-40B4-BE49-F238E27FC236}">
                <a16:creationId xmlns:a16="http://schemas.microsoft.com/office/drawing/2014/main" id="{A17BA132-B236-B5C8-8E0E-6E209B945A23}"/>
              </a:ext>
            </a:extLst>
          </p:cNvPr>
          <p:cNvSpPr>
            <a:spLocks noGrp="1"/>
          </p:cNvSpPr>
          <p:nvPr>
            <p:ph type="title" hasCustomPrompt="1"/>
          </p:nvPr>
        </p:nvSpPr>
        <p:spPr>
          <a:xfrm>
            <a:off x="4065915" y="4938771"/>
            <a:ext cx="4060168" cy="582133"/>
          </a:xfrm>
        </p:spPr>
        <p:txBody>
          <a:bodyPr>
            <a:normAutofit/>
          </a:bodyPr>
          <a:lstStyle>
            <a:lvl1pPr algn="ctr">
              <a:defRPr sz="16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sv-SE" dirty="0"/>
              <a:t>Lägg till webbadress</a:t>
            </a:r>
          </a:p>
        </p:txBody>
      </p:sp>
    </p:spTree>
    <p:extLst>
      <p:ext uri="{BB962C8B-B14F-4D97-AF65-F5344CB8AC3E}">
        <p14:creationId xmlns:p14="http://schemas.microsoft.com/office/powerpoint/2010/main" val="35522841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vslutningsbild_2">
    <p:bg>
      <p:bgPr>
        <a:solidFill>
          <a:srgbClr val="004131"/>
        </a:solidFill>
        <a:effectLst/>
      </p:bgPr>
    </p:bg>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C91BEC45-D6B1-C25B-B718-25A7D269D28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8837" b="5077"/>
          <a:stretch/>
        </p:blipFill>
        <p:spPr>
          <a:xfrm>
            <a:off x="1974449" y="0"/>
            <a:ext cx="8243100" cy="6858000"/>
          </a:xfrm>
          <a:prstGeom prst="rect">
            <a:avLst/>
          </a:prstGeom>
        </p:spPr>
      </p:pic>
      <p:pic>
        <p:nvPicPr>
          <p:cNvPr id="3" name="Bildobjekt 2" descr="Region Kronobergs logotyp">
            <a:extLst>
              <a:ext uri="{FF2B5EF4-FFF2-40B4-BE49-F238E27FC236}">
                <a16:creationId xmlns:a16="http://schemas.microsoft.com/office/drawing/2014/main" id="{EDD5676D-7486-6BF0-3060-3690D28E94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5081877" y="2231968"/>
            <a:ext cx="2028246" cy="2394063"/>
          </a:xfrm>
          <a:prstGeom prst="rect">
            <a:avLst/>
          </a:prstGeom>
        </p:spPr>
      </p:pic>
      <p:sp>
        <p:nvSpPr>
          <p:cNvPr id="17" name="Rubrik 16">
            <a:extLst>
              <a:ext uri="{FF2B5EF4-FFF2-40B4-BE49-F238E27FC236}">
                <a16:creationId xmlns:a16="http://schemas.microsoft.com/office/drawing/2014/main" id="{A17BA132-B236-B5C8-8E0E-6E209B945A23}"/>
              </a:ext>
            </a:extLst>
          </p:cNvPr>
          <p:cNvSpPr>
            <a:spLocks noGrp="1"/>
          </p:cNvSpPr>
          <p:nvPr>
            <p:ph type="title" hasCustomPrompt="1"/>
          </p:nvPr>
        </p:nvSpPr>
        <p:spPr>
          <a:xfrm>
            <a:off x="3423555" y="5319890"/>
            <a:ext cx="5344888" cy="582133"/>
          </a:xfrm>
        </p:spPr>
        <p:txBody>
          <a:bodyPr>
            <a:normAutofit/>
          </a:bodyPr>
          <a:lstStyle>
            <a:lvl1pPr algn="ctr">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sv-SE" dirty="0"/>
              <a:t>Lägg till webbadress</a:t>
            </a:r>
          </a:p>
        </p:txBody>
      </p:sp>
    </p:spTree>
    <p:extLst>
      <p:ext uri="{BB962C8B-B14F-4D97-AF65-F5344CB8AC3E}">
        <p14:creationId xmlns:p14="http://schemas.microsoft.com/office/powerpoint/2010/main" val="29157780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vslutningsbild_Text_Grön">
    <p:bg>
      <p:bgPr>
        <a:solidFill>
          <a:schemeClr val="accent1"/>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6FCAF63-D791-08FB-B447-275E5EBA9214}"/>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500" t="9062" r="71690" b="14627"/>
          <a:stretch/>
        </p:blipFill>
        <p:spPr>
          <a:xfrm>
            <a:off x="6706601" y="-1"/>
            <a:ext cx="5485398" cy="6857999"/>
          </a:xfrm>
          <a:prstGeom prst="rect">
            <a:avLst/>
          </a:prstGeom>
        </p:spPr>
      </p:pic>
      <p:pic>
        <p:nvPicPr>
          <p:cNvPr id="4" name="Bildobjekt 3" descr="Region Kronobergs logotyp">
            <a:extLst>
              <a:ext uri="{FF2B5EF4-FFF2-40B4-BE49-F238E27FC236}">
                <a16:creationId xmlns:a16="http://schemas.microsoft.com/office/drawing/2014/main" id="{7D7E0653-9834-7D40-C136-8456753114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9253990" y="3158068"/>
            <a:ext cx="1820640" cy="2148714"/>
          </a:xfrm>
          <a:prstGeom prst="rect">
            <a:avLst/>
          </a:prstGeom>
        </p:spPr>
      </p:pic>
      <p:sp>
        <p:nvSpPr>
          <p:cNvPr id="13" name="Rubrik 8">
            <a:extLst>
              <a:ext uri="{FF2B5EF4-FFF2-40B4-BE49-F238E27FC236}">
                <a16:creationId xmlns:a16="http://schemas.microsoft.com/office/drawing/2014/main" id="{68A95451-3858-D0F1-2E01-C8409482E820}"/>
              </a:ext>
            </a:extLst>
          </p:cNvPr>
          <p:cNvSpPr>
            <a:spLocks noGrp="1"/>
          </p:cNvSpPr>
          <p:nvPr>
            <p:ph type="title" hasCustomPrompt="1"/>
          </p:nvPr>
        </p:nvSpPr>
        <p:spPr>
          <a:xfrm>
            <a:off x="633530" y="1130064"/>
            <a:ext cx="5711548" cy="2929285"/>
          </a:xfrm>
        </p:spPr>
        <p:txBody>
          <a:bodyPr anchor="b">
            <a:noAutofit/>
          </a:bodyPr>
          <a:lstStyle>
            <a:lvl1pPr>
              <a:defRPr sz="5200">
                <a:solidFill>
                  <a:schemeClr val="bg1"/>
                </a:solidFill>
              </a:defRPr>
            </a:lvl1pPr>
          </a:lstStyle>
          <a:p>
            <a:pPr lvl="0"/>
            <a:r>
              <a:rPr lang="sv-SE" dirty="0"/>
              <a:t>Avslutning eller kontakt</a:t>
            </a:r>
          </a:p>
        </p:txBody>
      </p:sp>
      <p:sp>
        <p:nvSpPr>
          <p:cNvPr id="14" name="Underrubrik 2">
            <a:extLst>
              <a:ext uri="{FF2B5EF4-FFF2-40B4-BE49-F238E27FC236}">
                <a16:creationId xmlns:a16="http://schemas.microsoft.com/office/drawing/2014/main" id="{89EB1D23-790B-FFF2-213B-EE9E4F185956}"/>
              </a:ext>
            </a:extLst>
          </p:cNvPr>
          <p:cNvSpPr>
            <a:spLocks noGrp="1"/>
          </p:cNvSpPr>
          <p:nvPr>
            <p:ph type="subTitle" idx="1" hasCustomPrompt="1"/>
          </p:nvPr>
        </p:nvSpPr>
        <p:spPr>
          <a:xfrm>
            <a:off x="633529" y="4238964"/>
            <a:ext cx="5711548" cy="1747769"/>
          </a:xfrm>
        </p:spPr>
        <p:txBody>
          <a:bodyPr anchor="t">
            <a:normAutofit/>
          </a:bodyPr>
          <a:lstStyle>
            <a:lvl1pPr marL="0" indent="0" algn="l">
              <a:buNone/>
              <a:defRPr sz="24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Lägg till text</a:t>
            </a:r>
          </a:p>
        </p:txBody>
      </p:sp>
    </p:spTree>
    <p:extLst>
      <p:ext uri="{BB962C8B-B14F-4D97-AF65-F5344CB8AC3E}">
        <p14:creationId xmlns:p14="http://schemas.microsoft.com/office/powerpoint/2010/main" val="30414343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vslutningsbild_Text_Rosa">
    <p:bg>
      <p:bgPr>
        <a:solidFill>
          <a:schemeClr val="accent2"/>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303A58C-AEBC-590B-41F0-90C687CF7B37}"/>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500" t="9062" r="71690" b="14627"/>
          <a:stretch/>
        </p:blipFill>
        <p:spPr>
          <a:xfrm>
            <a:off x="6706601" y="-1"/>
            <a:ext cx="5485398" cy="6857999"/>
          </a:xfrm>
          <a:prstGeom prst="rect">
            <a:avLst/>
          </a:prstGeom>
        </p:spPr>
      </p:pic>
      <p:pic>
        <p:nvPicPr>
          <p:cNvPr id="2" name="Bildobjekt 1" descr="Region Kronobergs logotyp">
            <a:extLst>
              <a:ext uri="{FF2B5EF4-FFF2-40B4-BE49-F238E27FC236}">
                <a16:creationId xmlns:a16="http://schemas.microsoft.com/office/drawing/2014/main" id="{CFC138CB-6770-7654-B2E1-BE56E63AA11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9253990" y="3158068"/>
            <a:ext cx="1820640" cy="2148714"/>
          </a:xfrm>
          <a:prstGeom prst="rect">
            <a:avLst/>
          </a:prstGeom>
        </p:spPr>
      </p:pic>
      <p:sp>
        <p:nvSpPr>
          <p:cNvPr id="9" name="Rubrik 8">
            <a:extLst>
              <a:ext uri="{FF2B5EF4-FFF2-40B4-BE49-F238E27FC236}">
                <a16:creationId xmlns:a16="http://schemas.microsoft.com/office/drawing/2014/main" id="{69EE33FE-F484-2AF6-5C44-24CE79007602}"/>
              </a:ext>
            </a:extLst>
          </p:cNvPr>
          <p:cNvSpPr>
            <a:spLocks noGrp="1"/>
          </p:cNvSpPr>
          <p:nvPr>
            <p:ph type="title" hasCustomPrompt="1"/>
          </p:nvPr>
        </p:nvSpPr>
        <p:spPr>
          <a:xfrm>
            <a:off x="633530" y="1130064"/>
            <a:ext cx="5711548" cy="2929285"/>
          </a:xfrm>
        </p:spPr>
        <p:txBody>
          <a:bodyPr anchor="b">
            <a:noAutofit/>
          </a:bodyPr>
          <a:lstStyle>
            <a:lvl1pPr>
              <a:defRPr sz="5200">
                <a:solidFill>
                  <a:schemeClr val="bg1"/>
                </a:solidFill>
              </a:defRPr>
            </a:lvl1pPr>
          </a:lstStyle>
          <a:p>
            <a:pPr lvl="0"/>
            <a:r>
              <a:rPr lang="sv-SE" dirty="0"/>
              <a:t>Avslutning eller kontakt</a:t>
            </a:r>
          </a:p>
        </p:txBody>
      </p:sp>
      <p:sp>
        <p:nvSpPr>
          <p:cNvPr id="12" name="Underrubrik 2">
            <a:extLst>
              <a:ext uri="{FF2B5EF4-FFF2-40B4-BE49-F238E27FC236}">
                <a16:creationId xmlns:a16="http://schemas.microsoft.com/office/drawing/2014/main" id="{6F52D620-F16A-6BB7-3456-DCA46CEAFD27}"/>
              </a:ext>
            </a:extLst>
          </p:cNvPr>
          <p:cNvSpPr>
            <a:spLocks noGrp="1"/>
          </p:cNvSpPr>
          <p:nvPr>
            <p:ph type="subTitle" idx="1" hasCustomPrompt="1"/>
          </p:nvPr>
        </p:nvSpPr>
        <p:spPr>
          <a:xfrm>
            <a:off x="633529" y="4238964"/>
            <a:ext cx="5711548" cy="1747769"/>
          </a:xfrm>
        </p:spPr>
        <p:txBody>
          <a:bodyPr anchor="t">
            <a:normAutofit/>
          </a:bodyPr>
          <a:lstStyle>
            <a:lvl1pPr marL="0" indent="0" algn="l">
              <a:buNone/>
              <a:defRPr sz="2400" cap="none"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Lägg till text</a:t>
            </a:r>
          </a:p>
        </p:txBody>
      </p:sp>
    </p:spTree>
    <p:extLst>
      <p:ext uri="{BB962C8B-B14F-4D97-AF65-F5344CB8AC3E}">
        <p14:creationId xmlns:p14="http://schemas.microsoft.com/office/powerpoint/2010/main" val="7683900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Rubrik &amp; innehåll">
    <p:bg>
      <p:bgPr>
        <a:solidFill>
          <a:schemeClr val="bg1"/>
        </a:solidFill>
        <a:effectLst/>
      </p:bgPr>
    </p:bg>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3E2DAA93-7C8C-4D51-93DF-15EE88B4A960}"/>
              </a:ext>
            </a:extLst>
          </p:cNvPr>
          <p:cNvSpPr>
            <a:spLocks noGrp="1"/>
          </p:cNvSpPr>
          <p:nvPr>
            <p:ph sz="quarter" idx="11"/>
          </p:nvPr>
        </p:nvSpPr>
        <p:spPr>
          <a:xfrm>
            <a:off x="628650" y="1719263"/>
            <a:ext cx="9670382" cy="403985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a:extLst>
              <a:ext uri="{FF2B5EF4-FFF2-40B4-BE49-F238E27FC236}">
                <a16:creationId xmlns:a16="http://schemas.microsoft.com/office/drawing/2014/main" id="{DA21450B-C9A2-4212-850A-E639BD517290}"/>
              </a:ext>
            </a:extLst>
          </p:cNvPr>
          <p:cNvSpPr>
            <a:spLocks noGrp="1"/>
          </p:cNvSpPr>
          <p:nvPr>
            <p:ph type="title" hasCustomPrompt="1"/>
          </p:nvPr>
        </p:nvSpPr>
        <p:spPr>
          <a:xfrm>
            <a:off x="629194" y="230157"/>
            <a:ext cx="9669809" cy="1325563"/>
          </a:xfrm>
        </p:spPr>
        <p:txBody>
          <a:bodyPr/>
          <a:lstStyle>
            <a:lvl1pPr>
              <a:defRPr>
                <a:solidFill>
                  <a:schemeClr val="tx2"/>
                </a:solidFill>
                <a:latin typeface="Brandon Grotesque Black" panose="020B0A03020203060202" pitchFamily="34" charset="0"/>
              </a:defRPr>
            </a:lvl1pPr>
          </a:lstStyle>
          <a:p>
            <a:r>
              <a:rPr lang="sv-SE" dirty="0"/>
              <a:t>Rubrik</a:t>
            </a:r>
            <a:br>
              <a:rPr lang="sv-SE" dirty="0"/>
            </a:br>
            <a:r>
              <a:rPr lang="sv-SE" dirty="0"/>
              <a:t>2 rader</a:t>
            </a:r>
          </a:p>
        </p:txBody>
      </p:sp>
    </p:spTree>
    <p:extLst>
      <p:ext uri="{BB962C8B-B14F-4D97-AF65-F5344CB8AC3E}">
        <p14:creationId xmlns:p14="http://schemas.microsoft.com/office/powerpoint/2010/main" val="5683829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a:xfrm>
            <a:off x="838200" y="1825625"/>
            <a:ext cx="10515600" cy="415688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Carina Elmqvist</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34EC4E-653F-44F8-91A4-8055E33ABF2E}" type="slidenum">
              <a:rPr kumimoji="0" lang="sv-SE" sz="1200" b="0" i="0" u="none" strike="noStrike" kern="1200" cap="none" spc="0" normalizeH="0" baseline="0" noProof="0" smtClean="0">
                <a:ln>
                  <a:noFill/>
                </a:ln>
                <a:solidFill>
                  <a:srgbClr val="000000"/>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1200" b="0" i="0" u="none" strike="noStrike" kern="1200" cap="none" spc="0" normalizeH="0" baseline="0" noProof="0">
              <a:ln>
                <a:noFill/>
              </a:ln>
              <a:solidFill>
                <a:srgbClr val="000000"/>
              </a:solidFill>
              <a:effectLst/>
              <a:uLnTx/>
              <a:uFillTx/>
              <a:latin typeface="Open Sans"/>
              <a:ea typeface="+mn-ea"/>
              <a:cs typeface="+mn-cs"/>
            </a:endParaRPr>
          </a:p>
        </p:txBody>
      </p:sp>
    </p:spTree>
    <p:extLst>
      <p:ext uri="{BB962C8B-B14F-4D97-AF65-F5344CB8AC3E}">
        <p14:creationId xmlns:p14="http://schemas.microsoft.com/office/powerpoint/2010/main" val="34429259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BCAD085-E8A6-8845-BD4E-CB4CCA059FC4}" type="datetimeFigureOut">
              <a:rPr kumimoji="0" lang="en-US" sz="1200" b="0" i="0" u="none" strike="noStrike" kern="1200" cap="none" spc="0" normalizeH="0" baseline="0" noProof="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7/9/2026</a:t>
            </a:fld>
            <a:endParaRPr kumimoji="0" lang="en-US"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FF6DA9-008F-8B48-92A6-B652298478BF}" type="slidenum">
              <a:rPr kumimoji="0" lang="en-US" sz="1200" b="0" i="0" u="none" strike="noStrike" kern="1200" cap="none" spc="0" normalizeH="0" baseline="0" noProof="0" smtClean="0">
                <a:ln>
                  <a:noFill/>
                </a:ln>
                <a:solidFill>
                  <a:srgbClr val="000000"/>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solidFill>
              <a:effectLst/>
              <a:uLnTx/>
              <a:uFillTx/>
              <a:latin typeface="Open Sans"/>
              <a:ea typeface="+mn-ea"/>
              <a:cs typeface="+mn-cs"/>
            </a:endParaRPr>
          </a:p>
        </p:txBody>
      </p:sp>
    </p:spTree>
    <p:extLst>
      <p:ext uri="{BB962C8B-B14F-4D97-AF65-F5344CB8AC3E}">
        <p14:creationId xmlns:p14="http://schemas.microsoft.com/office/powerpoint/2010/main" val="14848078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Rubrik &amp; 2 spalter">
    <p:bg>
      <p:bgPr>
        <a:solidFill>
          <a:schemeClr val="bg1"/>
        </a:solidFill>
        <a:effectLst/>
      </p:bgPr>
    </p:bg>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3E2DAA93-7C8C-4D51-93DF-15EE88B4A960}"/>
              </a:ext>
            </a:extLst>
          </p:cNvPr>
          <p:cNvSpPr>
            <a:spLocks noGrp="1"/>
          </p:cNvSpPr>
          <p:nvPr>
            <p:ph sz="quarter" idx="11"/>
          </p:nvPr>
        </p:nvSpPr>
        <p:spPr>
          <a:xfrm>
            <a:off x="628651" y="1719263"/>
            <a:ext cx="4649202" cy="403985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a:extLst>
              <a:ext uri="{FF2B5EF4-FFF2-40B4-BE49-F238E27FC236}">
                <a16:creationId xmlns:a16="http://schemas.microsoft.com/office/drawing/2014/main" id="{DA21450B-C9A2-4212-850A-E639BD517290}"/>
              </a:ext>
            </a:extLst>
          </p:cNvPr>
          <p:cNvSpPr>
            <a:spLocks noGrp="1"/>
          </p:cNvSpPr>
          <p:nvPr>
            <p:ph type="title" hasCustomPrompt="1"/>
          </p:nvPr>
        </p:nvSpPr>
        <p:spPr>
          <a:xfrm>
            <a:off x="629194" y="230157"/>
            <a:ext cx="9669600" cy="1325563"/>
          </a:xfrm>
        </p:spPr>
        <p:txBody>
          <a:bodyPr/>
          <a:lstStyle>
            <a:lvl1pPr>
              <a:defRPr>
                <a:solidFill>
                  <a:schemeClr val="tx2"/>
                </a:solidFill>
                <a:latin typeface="Brandon Grotesque Black" panose="020B0A03020203060202" pitchFamily="34" charset="0"/>
              </a:defRPr>
            </a:lvl1pPr>
          </a:lstStyle>
          <a:p>
            <a:r>
              <a:rPr lang="sv-SE" dirty="0"/>
              <a:t>Rubrik</a:t>
            </a:r>
            <a:br>
              <a:rPr lang="sv-SE" dirty="0"/>
            </a:br>
            <a:r>
              <a:rPr lang="sv-SE" dirty="0"/>
              <a:t>2 rader</a:t>
            </a:r>
          </a:p>
        </p:txBody>
      </p:sp>
      <p:sp>
        <p:nvSpPr>
          <p:cNvPr id="6" name="Platshållare för innehåll 3">
            <a:extLst>
              <a:ext uri="{FF2B5EF4-FFF2-40B4-BE49-F238E27FC236}">
                <a16:creationId xmlns:a16="http://schemas.microsoft.com/office/drawing/2014/main" id="{080DDE41-53B5-421A-9E94-B341E8631D9B}"/>
              </a:ext>
            </a:extLst>
          </p:cNvPr>
          <p:cNvSpPr>
            <a:spLocks noGrp="1"/>
          </p:cNvSpPr>
          <p:nvPr>
            <p:ph sz="quarter" idx="12"/>
          </p:nvPr>
        </p:nvSpPr>
        <p:spPr>
          <a:xfrm>
            <a:off x="5633788" y="1719263"/>
            <a:ext cx="4649202" cy="403985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159672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amp; 2 spalter">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0E7A07BE-FCFC-1EFE-15DE-8F28EC177ECC}"/>
              </a:ext>
            </a:extLst>
          </p:cNvPr>
          <p:cNvSpPr>
            <a:spLocks noGrp="1"/>
          </p:cNvSpPr>
          <p:nvPr>
            <p:ph type="title"/>
          </p:nvPr>
        </p:nvSpPr>
        <p:spPr/>
        <p:txBody>
          <a:bodyPr/>
          <a:lstStyle/>
          <a:p>
            <a:r>
              <a:rPr lang="sv-SE"/>
              <a:t>Klicka här för att ändra mall för rubrikformat</a:t>
            </a:r>
          </a:p>
        </p:txBody>
      </p:sp>
      <p:sp>
        <p:nvSpPr>
          <p:cNvPr id="10" name="Platshållare för innehåll 10">
            <a:extLst>
              <a:ext uri="{FF2B5EF4-FFF2-40B4-BE49-F238E27FC236}">
                <a16:creationId xmlns:a16="http://schemas.microsoft.com/office/drawing/2014/main" id="{E4FEB789-CFC9-2534-8ED9-E95125A2C064}"/>
              </a:ext>
            </a:extLst>
          </p:cNvPr>
          <p:cNvSpPr>
            <a:spLocks noGrp="1"/>
          </p:cNvSpPr>
          <p:nvPr>
            <p:ph sz="quarter" idx="16"/>
          </p:nvPr>
        </p:nvSpPr>
        <p:spPr>
          <a:xfrm>
            <a:off x="633528" y="2025497"/>
            <a:ext cx="4901030" cy="401564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1" name="Platshållare för innehåll 10">
            <a:extLst>
              <a:ext uri="{FF2B5EF4-FFF2-40B4-BE49-F238E27FC236}">
                <a16:creationId xmlns:a16="http://schemas.microsoft.com/office/drawing/2014/main" id="{11B4E59E-0FE4-B739-9766-FB27CDB1DFCE}"/>
              </a:ext>
            </a:extLst>
          </p:cNvPr>
          <p:cNvSpPr>
            <a:spLocks noGrp="1"/>
          </p:cNvSpPr>
          <p:nvPr>
            <p:ph sz="quarter" idx="17"/>
          </p:nvPr>
        </p:nvSpPr>
        <p:spPr>
          <a:xfrm>
            <a:off x="5638664" y="2025497"/>
            <a:ext cx="4901030" cy="401564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bildnummer 4">
            <a:extLst>
              <a:ext uri="{FF2B5EF4-FFF2-40B4-BE49-F238E27FC236}">
                <a16:creationId xmlns:a16="http://schemas.microsoft.com/office/drawing/2014/main" id="{66034EB9-0D0C-D10C-1222-AA3B36F37AEB}"/>
              </a:ext>
            </a:extLst>
          </p:cNvPr>
          <p:cNvSpPr>
            <a:spLocks noGrp="1"/>
          </p:cNvSpPr>
          <p:nvPr>
            <p:ph type="sldNum" sz="quarter" idx="15"/>
          </p:nvPr>
        </p:nvSpPr>
        <p:spPr/>
        <p:txBody>
          <a:bodyPr/>
          <a:lstStyle/>
          <a:p>
            <a:fld id="{FDD9FC71-94E5-4C63-83F9-09F1766974D0}" type="slidenum">
              <a:rPr lang="sv-SE" smtClean="0"/>
              <a:pPr/>
              <a:t>‹#›</a:t>
            </a:fld>
            <a:endParaRPr lang="sv-SE"/>
          </a:p>
        </p:txBody>
      </p:sp>
      <p:sp>
        <p:nvSpPr>
          <p:cNvPr id="2" name="Platshållare för datum 1">
            <a:extLst>
              <a:ext uri="{FF2B5EF4-FFF2-40B4-BE49-F238E27FC236}">
                <a16:creationId xmlns:a16="http://schemas.microsoft.com/office/drawing/2014/main" id="{249C2014-E2DB-E174-515A-4EA228E8E07D}"/>
              </a:ext>
            </a:extLst>
          </p:cNvPr>
          <p:cNvSpPr>
            <a:spLocks noGrp="1"/>
          </p:cNvSpPr>
          <p:nvPr>
            <p:ph type="dt" sz="half" idx="13"/>
          </p:nvPr>
        </p:nvSpPr>
        <p:spPr/>
        <p:txBody>
          <a:bodyPr/>
          <a:lstStyle/>
          <a:p>
            <a:fld id="{663AC0A1-BF03-4687-BDDD-A787ED1917E4}" type="datetimeFigureOut">
              <a:rPr lang="sv-SE" smtClean="0"/>
              <a:pPr/>
              <a:t>2026-07-09</a:t>
            </a:fld>
            <a:endParaRPr lang="sv-SE" dirty="0"/>
          </a:p>
        </p:txBody>
      </p:sp>
      <p:sp>
        <p:nvSpPr>
          <p:cNvPr id="3" name="Platshållare för sidfot 2">
            <a:extLst>
              <a:ext uri="{FF2B5EF4-FFF2-40B4-BE49-F238E27FC236}">
                <a16:creationId xmlns:a16="http://schemas.microsoft.com/office/drawing/2014/main" id="{F66F0875-1F5F-2D2B-867F-83DBF7430B50}"/>
              </a:ext>
            </a:extLst>
          </p:cNvPr>
          <p:cNvSpPr>
            <a:spLocks noGrp="1"/>
          </p:cNvSpPr>
          <p:nvPr>
            <p:ph type="ftr" sz="quarter" idx="14"/>
          </p:nvPr>
        </p:nvSpPr>
        <p:spPr/>
        <p:txBody>
          <a:bodyPr/>
          <a:lstStyle/>
          <a:p>
            <a:endParaRPr lang="sv-SE" dirty="0"/>
          </a:p>
        </p:txBody>
      </p:sp>
    </p:spTree>
    <p:extLst>
      <p:ext uri="{BB962C8B-B14F-4D97-AF65-F5344CB8AC3E}">
        <p14:creationId xmlns:p14="http://schemas.microsoft.com/office/powerpoint/2010/main" val="14105573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amp; innehåll">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51B29E2-75A6-293F-DDDA-01AD3A6BCD3A}"/>
              </a:ext>
            </a:extLst>
          </p:cNvPr>
          <p:cNvSpPr>
            <a:spLocks noGrp="1"/>
          </p:cNvSpPr>
          <p:nvPr>
            <p:ph type="title"/>
          </p:nvPr>
        </p:nvSpPr>
        <p:spPr/>
        <p:txBody>
          <a:bodyPr/>
          <a:lstStyle>
            <a:lvl1pPr>
              <a:defRPr b="1" i="0">
                <a:latin typeface="+mj-lt"/>
                <a:ea typeface="Open Sans Bold" panose="020B0806030504020204" pitchFamily="34" charset="0"/>
                <a:cs typeface="Open Sans Bold" panose="020B0806030504020204" pitchFamily="34" charset="0"/>
              </a:defRPr>
            </a:lvl1p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3E2DAA93-7C8C-4D51-93DF-15EE88B4A960}"/>
              </a:ext>
            </a:extLst>
          </p:cNvPr>
          <p:cNvSpPr>
            <a:spLocks noGrp="1"/>
          </p:cNvSpPr>
          <p:nvPr>
            <p:ph sz="quarter" idx="11"/>
          </p:nvPr>
        </p:nvSpPr>
        <p:spPr>
          <a:xfrm>
            <a:off x="633527" y="2025497"/>
            <a:ext cx="8336301" cy="4015649"/>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5" name="Platshållare för bildnummer 5">
            <a:extLst>
              <a:ext uri="{FF2B5EF4-FFF2-40B4-BE49-F238E27FC236}">
                <a16:creationId xmlns:a16="http://schemas.microsoft.com/office/drawing/2014/main" id="{12D118FC-EE09-9189-C275-E873A462B8F9}"/>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13" name="Platshållare för datum 3">
            <a:extLst>
              <a:ext uri="{FF2B5EF4-FFF2-40B4-BE49-F238E27FC236}">
                <a16:creationId xmlns:a16="http://schemas.microsoft.com/office/drawing/2014/main" id="{A01D25B9-C79D-A274-58C7-62B33FF4287A}"/>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14" name="Platshållare för sidfot 4">
            <a:extLst>
              <a:ext uri="{FF2B5EF4-FFF2-40B4-BE49-F238E27FC236}">
                <a16:creationId xmlns:a16="http://schemas.microsoft.com/office/drawing/2014/main" id="{670F659B-43B1-5F87-B495-101348349521}"/>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27936327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amp; 2 spalter">
    <p:spTree>
      <p:nvGrpSpPr>
        <p:cNvPr id="1" name=""/>
        <p:cNvGrpSpPr/>
        <p:nvPr/>
      </p:nvGrpSpPr>
      <p:grpSpPr>
        <a:xfrm>
          <a:off x="0" y="0"/>
          <a:ext cx="0" cy="0"/>
          <a:chOff x="0" y="0"/>
          <a:chExt cx="0" cy="0"/>
        </a:xfrm>
      </p:grpSpPr>
      <p:sp>
        <p:nvSpPr>
          <p:cNvPr id="11" name="Rubrik 10">
            <a:extLst>
              <a:ext uri="{FF2B5EF4-FFF2-40B4-BE49-F238E27FC236}">
                <a16:creationId xmlns:a16="http://schemas.microsoft.com/office/drawing/2014/main" id="{513E1985-DEB6-B4FA-D8EF-15C862B6F61D}"/>
              </a:ext>
            </a:extLst>
          </p:cNvPr>
          <p:cNvSpPr>
            <a:spLocks noGrp="1"/>
          </p:cNvSpPr>
          <p:nvPr>
            <p:ph type="title"/>
          </p:nvPr>
        </p:nvSpPr>
        <p:spPr/>
        <p:txBody>
          <a:bodyPr/>
          <a:lstStyle>
            <a:lvl1pPr>
              <a:defRPr b="1" i="0">
                <a:latin typeface="Open Sans Bold" panose="020B0806030504020204" pitchFamily="34" charset="0"/>
                <a:ea typeface="Open Sans Bold" panose="020B0806030504020204" pitchFamily="34" charset="0"/>
                <a:cs typeface="Open Sans Bold" panose="020B0806030504020204" pitchFamily="34" charset="0"/>
              </a:defRPr>
            </a:lvl1pPr>
          </a:lstStyle>
          <a:p>
            <a:r>
              <a:rPr lang="sv-SE"/>
              <a:t>Klicka här för att ändra mall för rubrikformat</a:t>
            </a:r>
          </a:p>
        </p:txBody>
      </p:sp>
      <p:sp>
        <p:nvSpPr>
          <p:cNvPr id="4" name="Platshållare för innehåll 3">
            <a:extLst>
              <a:ext uri="{FF2B5EF4-FFF2-40B4-BE49-F238E27FC236}">
                <a16:creationId xmlns:a16="http://schemas.microsoft.com/office/drawing/2014/main" id="{3E2DAA93-7C8C-4D51-93DF-15EE88B4A960}"/>
              </a:ext>
            </a:extLst>
          </p:cNvPr>
          <p:cNvSpPr>
            <a:spLocks noGrp="1"/>
          </p:cNvSpPr>
          <p:nvPr>
            <p:ph sz="quarter" idx="11"/>
          </p:nvPr>
        </p:nvSpPr>
        <p:spPr>
          <a:xfrm>
            <a:off x="633527" y="2025497"/>
            <a:ext cx="4649202" cy="403985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innehåll 3">
            <a:extLst>
              <a:ext uri="{FF2B5EF4-FFF2-40B4-BE49-F238E27FC236}">
                <a16:creationId xmlns:a16="http://schemas.microsoft.com/office/drawing/2014/main" id="{080DDE41-53B5-421A-9E94-B341E8631D9B}"/>
              </a:ext>
            </a:extLst>
          </p:cNvPr>
          <p:cNvSpPr>
            <a:spLocks noGrp="1"/>
          </p:cNvSpPr>
          <p:nvPr>
            <p:ph sz="quarter" idx="12"/>
          </p:nvPr>
        </p:nvSpPr>
        <p:spPr>
          <a:xfrm>
            <a:off x="5638664" y="2025497"/>
            <a:ext cx="4649202" cy="403985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bildnummer 5">
            <a:extLst>
              <a:ext uri="{FF2B5EF4-FFF2-40B4-BE49-F238E27FC236}">
                <a16:creationId xmlns:a16="http://schemas.microsoft.com/office/drawing/2014/main" id="{7C006566-392A-D605-2590-6469889C1F6C}"/>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8" name="Platshållare för datum 3">
            <a:extLst>
              <a:ext uri="{FF2B5EF4-FFF2-40B4-BE49-F238E27FC236}">
                <a16:creationId xmlns:a16="http://schemas.microsoft.com/office/drawing/2014/main" id="{B3804973-0D2A-DF23-8E3D-0A574005BAFC}"/>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9" name="Platshållare för sidfot 4">
            <a:extLst>
              <a:ext uri="{FF2B5EF4-FFF2-40B4-BE49-F238E27FC236}">
                <a16:creationId xmlns:a16="http://schemas.microsoft.com/office/drawing/2014/main" id="{BB084F17-CF16-C29C-9E8B-74DB7C1401C5}"/>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27974386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ld till vänster">
    <p:spTree>
      <p:nvGrpSpPr>
        <p:cNvPr id="1" name=""/>
        <p:cNvGrpSpPr/>
        <p:nvPr/>
      </p:nvGrpSpPr>
      <p:grpSpPr>
        <a:xfrm>
          <a:off x="0" y="0"/>
          <a:ext cx="0" cy="0"/>
          <a:chOff x="0" y="0"/>
          <a:chExt cx="0" cy="0"/>
        </a:xfrm>
      </p:grpSpPr>
      <p:sp>
        <p:nvSpPr>
          <p:cNvPr id="22" name="Rubrik 21">
            <a:extLst>
              <a:ext uri="{FF2B5EF4-FFF2-40B4-BE49-F238E27FC236}">
                <a16:creationId xmlns:a16="http://schemas.microsoft.com/office/drawing/2014/main" id="{D2256EB1-EAAE-3FFE-A737-12DF0B010D73}"/>
              </a:ext>
            </a:extLst>
          </p:cNvPr>
          <p:cNvSpPr>
            <a:spLocks noGrp="1"/>
          </p:cNvSpPr>
          <p:nvPr>
            <p:ph type="title"/>
          </p:nvPr>
        </p:nvSpPr>
        <p:spPr>
          <a:xfrm>
            <a:off x="6749932" y="517522"/>
            <a:ext cx="4880093" cy="1325563"/>
          </a:xfrm>
        </p:spPr>
        <p:txBody>
          <a:bodyPr/>
          <a:lstStyle>
            <a:lvl1pPr>
              <a:defRPr b="1" i="0">
                <a:latin typeface="Open Sans Bold" panose="020B0806030504020204" pitchFamily="34" charset="0"/>
                <a:ea typeface="Open Sans Bold" panose="020B0806030504020204" pitchFamily="34" charset="0"/>
                <a:cs typeface="Open Sans Bold" panose="020B0806030504020204" pitchFamily="34" charset="0"/>
              </a:defRPr>
            </a:lvl1pPr>
          </a:lstStyle>
          <a:p>
            <a:r>
              <a:rPr lang="sv-SE" dirty="0"/>
              <a:t>Klicka här för att ändra mall för rubrikformat</a:t>
            </a:r>
          </a:p>
        </p:txBody>
      </p:sp>
      <p:sp>
        <p:nvSpPr>
          <p:cNvPr id="12" name="Platshållare för text 11">
            <a:extLst>
              <a:ext uri="{FF2B5EF4-FFF2-40B4-BE49-F238E27FC236}">
                <a16:creationId xmlns:a16="http://schemas.microsoft.com/office/drawing/2014/main" id="{3D6D32C4-CF2A-4531-BDF0-9775B888B724}"/>
              </a:ext>
            </a:extLst>
          </p:cNvPr>
          <p:cNvSpPr>
            <a:spLocks noGrp="1"/>
          </p:cNvSpPr>
          <p:nvPr>
            <p:ph type="body" sz="quarter" idx="10"/>
          </p:nvPr>
        </p:nvSpPr>
        <p:spPr>
          <a:xfrm>
            <a:off x="6749934" y="2025497"/>
            <a:ext cx="4880092" cy="40156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Platshållare för bild 8">
            <a:extLst>
              <a:ext uri="{FF2B5EF4-FFF2-40B4-BE49-F238E27FC236}">
                <a16:creationId xmlns:a16="http://schemas.microsoft.com/office/drawing/2014/main" id="{D8625CD9-B7E5-4A83-826F-2160CEFBE4B3}"/>
              </a:ext>
            </a:extLst>
          </p:cNvPr>
          <p:cNvSpPr>
            <a:spLocks noGrp="1"/>
          </p:cNvSpPr>
          <p:nvPr>
            <p:ph type="pic" sz="quarter" idx="13"/>
          </p:nvPr>
        </p:nvSpPr>
        <p:spPr>
          <a:xfrm>
            <a:off x="-1" y="0"/>
            <a:ext cx="6096001" cy="6858000"/>
          </a:xfrm>
          <a:noFill/>
        </p:spPr>
        <p:txBody>
          <a:bodyPr/>
          <a:lstStyle/>
          <a:p>
            <a:endParaRPr lang="sv-SE"/>
          </a:p>
        </p:txBody>
      </p:sp>
      <p:sp>
        <p:nvSpPr>
          <p:cNvPr id="7" name="Slide Number Placeholder 6">
            <a:extLst>
              <a:ext uri="{FF2B5EF4-FFF2-40B4-BE49-F238E27FC236}">
                <a16:creationId xmlns:a16="http://schemas.microsoft.com/office/drawing/2014/main" id="{0B9D0988-67F2-ECF6-1602-F1D93017BA60}"/>
              </a:ext>
            </a:extLst>
          </p:cNvPr>
          <p:cNvSpPr>
            <a:spLocks noGrp="1"/>
          </p:cNvSpPr>
          <p:nvPr>
            <p:ph type="sldNum" sz="quarter" idx="16"/>
          </p:nvPr>
        </p:nvSpPr>
        <p:spPr>
          <a:xfrm>
            <a:off x="6252786" y="6426926"/>
            <a:ext cx="471753" cy="294549"/>
          </a:xfrm>
        </p:spPr>
        <p:txBody>
          <a:bodyPr/>
          <a:lstStyle/>
          <a:p>
            <a:fld id="{FDD9FC71-94E5-4C63-83F9-09F1766974D0}" type="slidenum">
              <a:rPr lang="sv-SE" smtClean="0"/>
              <a:pPr/>
              <a:t>‹#›</a:t>
            </a:fld>
            <a:endParaRPr lang="sv-SE"/>
          </a:p>
        </p:txBody>
      </p:sp>
      <p:sp>
        <p:nvSpPr>
          <p:cNvPr id="5" name="Date Placeholder 4">
            <a:extLst>
              <a:ext uri="{FF2B5EF4-FFF2-40B4-BE49-F238E27FC236}">
                <a16:creationId xmlns:a16="http://schemas.microsoft.com/office/drawing/2014/main" id="{6ED41BA6-E131-E7FD-4535-07177B0ABA91}"/>
              </a:ext>
            </a:extLst>
          </p:cNvPr>
          <p:cNvSpPr>
            <a:spLocks noGrp="1"/>
          </p:cNvSpPr>
          <p:nvPr>
            <p:ph type="dt" sz="half" idx="14"/>
          </p:nvPr>
        </p:nvSpPr>
        <p:spPr>
          <a:xfrm>
            <a:off x="6782405" y="6426926"/>
            <a:ext cx="1129937" cy="294549"/>
          </a:xfrm>
        </p:spPr>
        <p:txBody>
          <a:bodyPr/>
          <a:lstStyle/>
          <a:p>
            <a:fld id="{663AC0A1-BF03-4687-BDDD-A787ED1917E4}" type="datetimeFigureOut">
              <a:rPr lang="sv-SE" smtClean="0"/>
              <a:pPr/>
              <a:t>2026-07-09</a:t>
            </a:fld>
            <a:endParaRPr lang="sv-SE" dirty="0"/>
          </a:p>
        </p:txBody>
      </p:sp>
    </p:spTree>
    <p:extLst>
      <p:ext uri="{BB962C8B-B14F-4D97-AF65-F5344CB8AC3E}">
        <p14:creationId xmlns:p14="http://schemas.microsoft.com/office/powerpoint/2010/main" val="26009136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ld till vänster_2">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C8BEBAC8-A98F-5385-F98A-E772E6EC55D1}"/>
              </a:ext>
            </a:extLst>
          </p:cNvPr>
          <p:cNvSpPr>
            <a:spLocks noGrp="1"/>
          </p:cNvSpPr>
          <p:nvPr>
            <p:ph type="title"/>
          </p:nvPr>
        </p:nvSpPr>
        <p:spPr>
          <a:xfrm>
            <a:off x="6749932" y="517522"/>
            <a:ext cx="4880093" cy="1325563"/>
          </a:xfrm>
        </p:spPr>
        <p:txBody>
          <a:bodyPr/>
          <a:lstStyle/>
          <a:p>
            <a:r>
              <a:rPr lang="sv-SE" dirty="0"/>
              <a:t>Klicka här för att ändra mall för rubrikformat</a:t>
            </a:r>
          </a:p>
        </p:txBody>
      </p:sp>
      <p:sp>
        <p:nvSpPr>
          <p:cNvPr id="12" name="Platshållare för text 11">
            <a:extLst>
              <a:ext uri="{FF2B5EF4-FFF2-40B4-BE49-F238E27FC236}">
                <a16:creationId xmlns:a16="http://schemas.microsoft.com/office/drawing/2014/main" id="{3D6D32C4-CF2A-4531-BDF0-9775B888B724}"/>
              </a:ext>
            </a:extLst>
          </p:cNvPr>
          <p:cNvSpPr>
            <a:spLocks noGrp="1"/>
          </p:cNvSpPr>
          <p:nvPr>
            <p:ph type="body" sz="quarter" idx="10"/>
          </p:nvPr>
        </p:nvSpPr>
        <p:spPr>
          <a:xfrm>
            <a:off x="6749934" y="2025497"/>
            <a:ext cx="4880092" cy="40156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7" name="Platshållare för bild 16">
            <a:extLst>
              <a:ext uri="{FF2B5EF4-FFF2-40B4-BE49-F238E27FC236}">
                <a16:creationId xmlns:a16="http://schemas.microsoft.com/office/drawing/2014/main" id="{7990E242-628B-CE46-E817-2EA4D6F6F1AD}"/>
              </a:ext>
            </a:extLst>
          </p:cNvPr>
          <p:cNvSpPr>
            <a:spLocks noGrp="1"/>
          </p:cNvSpPr>
          <p:nvPr>
            <p:ph type="pic" sz="quarter" idx="15"/>
          </p:nvPr>
        </p:nvSpPr>
        <p:spPr>
          <a:xfrm>
            <a:off x="-1225296" y="704336"/>
            <a:ext cx="7321296" cy="7321296"/>
          </a:xfrm>
          <a:prstGeom prst="teardrop">
            <a:avLst/>
          </a:prstGeom>
          <a:noFill/>
        </p:spPr>
        <p:txBody>
          <a:bodyPr anchor="t"/>
          <a:lstStyle>
            <a:lvl1pPr marL="0" indent="0" algn="r">
              <a:buNone/>
              <a:defRPr/>
            </a:lvl1pPr>
          </a:lstStyle>
          <a:p>
            <a:endParaRPr lang="sv-SE" dirty="0"/>
          </a:p>
        </p:txBody>
      </p:sp>
      <p:sp>
        <p:nvSpPr>
          <p:cNvPr id="3" name="Slide Number Placeholder 6">
            <a:extLst>
              <a:ext uri="{FF2B5EF4-FFF2-40B4-BE49-F238E27FC236}">
                <a16:creationId xmlns:a16="http://schemas.microsoft.com/office/drawing/2014/main" id="{E13E6EFE-454E-E0E6-5F20-B9D7596464F2}"/>
              </a:ext>
            </a:extLst>
          </p:cNvPr>
          <p:cNvSpPr>
            <a:spLocks noGrp="1"/>
          </p:cNvSpPr>
          <p:nvPr>
            <p:ph type="sldNum" sz="quarter" idx="16"/>
          </p:nvPr>
        </p:nvSpPr>
        <p:spPr>
          <a:xfrm>
            <a:off x="6252786" y="6426926"/>
            <a:ext cx="471753" cy="294549"/>
          </a:xfrm>
        </p:spPr>
        <p:txBody>
          <a:bodyPr/>
          <a:lstStyle/>
          <a:p>
            <a:fld id="{FDD9FC71-94E5-4C63-83F9-09F1766974D0}" type="slidenum">
              <a:rPr lang="sv-SE" smtClean="0"/>
              <a:pPr/>
              <a:t>‹#›</a:t>
            </a:fld>
            <a:endParaRPr lang="sv-SE"/>
          </a:p>
        </p:txBody>
      </p:sp>
      <p:sp>
        <p:nvSpPr>
          <p:cNvPr id="2" name="Date Placeholder 4">
            <a:extLst>
              <a:ext uri="{FF2B5EF4-FFF2-40B4-BE49-F238E27FC236}">
                <a16:creationId xmlns:a16="http://schemas.microsoft.com/office/drawing/2014/main" id="{82D842ED-9775-7E0C-0353-CAD6AE3604C9}"/>
              </a:ext>
            </a:extLst>
          </p:cNvPr>
          <p:cNvSpPr>
            <a:spLocks noGrp="1"/>
          </p:cNvSpPr>
          <p:nvPr>
            <p:ph type="dt" sz="half" idx="14"/>
          </p:nvPr>
        </p:nvSpPr>
        <p:spPr>
          <a:xfrm>
            <a:off x="6782405" y="6426926"/>
            <a:ext cx="1129937" cy="294549"/>
          </a:xfrm>
        </p:spPr>
        <p:txBody>
          <a:bodyPr/>
          <a:lstStyle/>
          <a:p>
            <a:fld id="{663AC0A1-BF03-4687-BDDD-A787ED1917E4}" type="datetimeFigureOut">
              <a:rPr lang="sv-SE" smtClean="0"/>
              <a:pPr/>
              <a:t>2026-07-09</a:t>
            </a:fld>
            <a:endParaRPr lang="sv-SE" dirty="0"/>
          </a:p>
        </p:txBody>
      </p:sp>
    </p:spTree>
    <p:extLst>
      <p:ext uri="{BB962C8B-B14F-4D97-AF65-F5344CB8AC3E}">
        <p14:creationId xmlns:p14="http://schemas.microsoft.com/office/powerpoint/2010/main" val="2243637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ld och vinge till vänster">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C8BEBAC8-A98F-5385-F98A-E772E6EC55D1}"/>
              </a:ext>
            </a:extLst>
          </p:cNvPr>
          <p:cNvSpPr>
            <a:spLocks noGrp="1"/>
          </p:cNvSpPr>
          <p:nvPr>
            <p:ph type="title"/>
          </p:nvPr>
        </p:nvSpPr>
        <p:spPr>
          <a:xfrm>
            <a:off x="6749932" y="517522"/>
            <a:ext cx="4880093" cy="1325563"/>
          </a:xfrm>
        </p:spPr>
        <p:txBody>
          <a:bodyPr/>
          <a:lstStyle/>
          <a:p>
            <a:r>
              <a:rPr lang="sv-SE" dirty="0"/>
              <a:t>Klicka här för att ändra mall för rubrikformat</a:t>
            </a:r>
          </a:p>
        </p:txBody>
      </p:sp>
      <p:sp>
        <p:nvSpPr>
          <p:cNvPr id="12" name="Platshållare för text 11">
            <a:extLst>
              <a:ext uri="{FF2B5EF4-FFF2-40B4-BE49-F238E27FC236}">
                <a16:creationId xmlns:a16="http://schemas.microsoft.com/office/drawing/2014/main" id="{3D6D32C4-CF2A-4531-BDF0-9775B888B724}"/>
              </a:ext>
            </a:extLst>
          </p:cNvPr>
          <p:cNvSpPr>
            <a:spLocks noGrp="1"/>
          </p:cNvSpPr>
          <p:nvPr>
            <p:ph type="body" sz="quarter" idx="10"/>
          </p:nvPr>
        </p:nvSpPr>
        <p:spPr>
          <a:xfrm>
            <a:off x="6749934" y="2025497"/>
            <a:ext cx="4880092" cy="40156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7" name="Platshållare för bild 16">
            <a:extLst>
              <a:ext uri="{FF2B5EF4-FFF2-40B4-BE49-F238E27FC236}">
                <a16:creationId xmlns:a16="http://schemas.microsoft.com/office/drawing/2014/main" id="{7990E242-628B-CE46-E817-2EA4D6F6F1AD}"/>
              </a:ext>
            </a:extLst>
          </p:cNvPr>
          <p:cNvSpPr>
            <a:spLocks noGrp="1"/>
          </p:cNvSpPr>
          <p:nvPr>
            <p:ph type="pic" sz="quarter" idx="15"/>
          </p:nvPr>
        </p:nvSpPr>
        <p:spPr>
          <a:xfrm>
            <a:off x="0" y="2146852"/>
            <a:ext cx="6096000" cy="4711147"/>
          </a:xfrm>
          <a:prstGeom prst="round1Rect">
            <a:avLst>
              <a:gd name="adj" fmla="val 50000"/>
            </a:avLst>
          </a:prstGeom>
          <a:noFill/>
        </p:spPr>
        <p:txBody>
          <a:bodyPr anchor="b"/>
          <a:lstStyle>
            <a:lvl1pPr algn="l">
              <a:defRPr/>
            </a:lvl1pPr>
          </a:lstStyle>
          <a:p>
            <a:endParaRPr lang="sv-SE" dirty="0"/>
          </a:p>
        </p:txBody>
      </p:sp>
      <p:sp>
        <p:nvSpPr>
          <p:cNvPr id="8" name="Platshållare för text 10">
            <a:extLst>
              <a:ext uri="{FF2B5EF4-FFF2-40B4-BE49-F238E27FC236}">
                <a16:creationId xmlns:a16="http://schemas.microsoft.com/office/drawing/2014/main" id="{383B43EA-D897-39A6-66BF-D21512B2A3B3}"/>
              </a:ext>
            </a:extLst>
          </p:cNvPr>
          <p:cNvSpPr>
            <a:spLocks noGrp="1"/>
          </p:cNvSpPr>
          <p:nvPr>
            <p:ph type="body" sz="quarter" idx="17"/>
          </p:nvPr>
        </p:nvSpPr>
        <p:spPr>
          <a:xfrm>
            <a:off x="561974" y="556599"/>
            <a:ext cx="2657654" cy="2815311"/>
          </a:xfrm>
          <a:prstGeom prst="round2DiagRect">
            <a:avLst>
              <a:gd name="adj1" fmla="val 41601"/>
              <a:gd name="adj2" fmla="val 0"/>
            </a:avLst>
          </a:prstGeom>
          <a:solidFill>
            <a:schemeClr val="accent1"/>
          </a:solidFill>
        </p:spPr>
        <p:txBody>
          <a:bodyPr anchor="ctr">
            <a:noAutofit/>
          </a:bodyPr>
          <a:lstStyle>
            <a:lvl1pPr marL="0" indent="0" algn="ctr">
              <a:buNone/>
              <a:defRPr sz="2400" b="1"/>
            </a:lvl1pPr>
            <a:lvl2pPr marL="244475" indent="0" algn="ctr">
              <a:buNone/>
              <a:defRPr sz="2000" b="1"/>
            </a:lvl2pPr>
            <a:lvl3pPr marL="511175" indent="0" algn="ctr">
              <a:buNone/>
              <a:defRPr sz="1800" b="1"/>
            </a:lvl3pPr>
            <a:lvl4pPr marL="762000" indent="0" algn="ctr">
              <a:buNone/>
              <a:defRPr sz="1600" b="1"/>
            </a:lvl4pPr>
            <a:lvl5pPr marL="1030288" indent="0" algn="ctr">
              <a:buNone/>
              <a:defRPr sz="1400" b="1"/>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Slide Number Placeholder 6">
            <a:extLst>
              <a:ext uri="{FF2B5EF4-FFF2-40B4-BE49-F238E27FC236}">
                <a16:creationId xmlns:a16="http://schemas.microsoft.com/office/drawing/2014/main" id="{8C5A5ACD-6A3B-7965-FFBF-5BE8A1391E38}"/>
              </a:ext>
            </a:extLst>
          </p:cNvPr>
          <p:cNvSpPr>
            <a:spLocks noGrp="1"/>
          </p:cNvSpPr>
          <p:nvPr>
            <p:ph type="sldNum" sz="quarter" idx="16"/>
          </p:nvPr>
        </p:nvSpPr>
        <p:spPr>
          <a:xfrm>
            <a:off x="6252786" y="6426926"/>
            <a:ext cx="471753" cy="294549"/>
          </a:xfrm>
        </p:spPr>
        <p:txBody>
          <a:bodyPr/>
          <a:lstStyle/>
          <a:p>
            <a:fld id="{FDD9FC71-94E5-4C63-83F9-09F1766974D0}" type="slidenum">
              <a:rPr lang="sv-SE" smtClean="0"/>
              <a:pPr/>
              <a:t>‹#›</a:t>
            </a:fld>
            <a:endParaRPr lang="sv-SE"/>
          </a:p>
        </p:txBody>
      </p:sp>
      <p:sp>
        <p:nvSpPr>
          <p:cNvPr id="2" name="Date Placeholder 4">
            <a:extLst>
              <a:ext uri="{FF2B5EF4-FFF2-40B4-BE49-F238E27FC236}">
                <a16:creationId xmlns:a16="http://schemas.microsoft.com/office/drawing/2014/main" id="{3F09FD99-77B7-C63C-2EF5-8E45BA2F4883}"/>
              </a:ext>
            </a:extLst>
          </p:cNvPr>
          <p:cNvSpPr>
            <a:spLocks noGrp="1"/>
          </p:cNvSpPr>
          <p:nvPr>
            <p:ph type="dt" sz="half" idx="14"/>
          </p:nvPr>
        </p:nvSpPr>
        <p:spPr>
          <a:xfrm>
            <a:off x="6782405" y="6426926"/>
            <a:ext cx="1129937" cy="294549"/>
          </a:xfrm>
        </p:spPr>
        <p:txBody>
          <a:bodyPr/>
          <a:lstStyle/>
          <a:p>
            <a:fld id="{663AC0A1-BF03-4687-BDDD-A787ED1917E4}" type="datetimeFigureOut">
              <a:rPr lang="sv-SE" smtClean="0"/>
              <a:pPr/>
              <a:t>2026-07-09</a:t>
            </a:fld>
            <a:endParaRPr lang="sv-SE" dirty="0"/>
          </a:p>
        </p:txBody>
      </p:sp>
    </p:spTree>
    <p:extLst>
      <p:ext uri="{BB962C8B-B14F-4D97-AF65-F5344CB8AC3E}">
        <p14:creationId xmlns:p14="http://schemas.microsoft.com/office/powerpoint/2010/main" val="40442714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ld och cirkel till vänster">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C8BEBAC8-A98F-5385-F98A-E772E6EC55D1}"/>
              </a:ext>
            </a:extLst>
          </p:cNvPr>
          <p:cNvSpPr>
            <a:spLocks noGrp="1"/>
          </p:cNvSpPr>
          <p:nvPr>
            <p:ph type="title"/>
          </p:nvPr>
        </p:nvSpPr>
        <p:spPr>
          <a:xfrm>
            <a:off x="6749932" y="517522"/>
            <a:ext cx="4880093" cy="1325563"/>
          </a:xfrm>
        </p:spPr>
        <p:txBody>
          <a:bodyPr/>
          <a:lstStyle/>
          <a:p>
            <a:r>
              <a:rPr lang="sv-SE" dirty="0"/>
              <a:t>Klicka här för att ändra mall för rubrikformat</a:t>
            </a:r>
          </a:p>
        </p:txBody>
      </p:sp>
      <p:sp>
        <p:nvSpPr>
          <p:cNvPr id="12" name="Platshållare för text 11">
            <a:extLst>
              <a:ext uri="{FF2B5EF4-FFF2-40B4-BE49-F238E27FC236}">
                <a16:creationId xmlns:a16="http://schemas.microsoft.com/office/drawing/2014/main" id="{3D6D32C4-CF2A-4531-BDF0-9775B888B724}"/>
              </a:ext>
            </a:extLst>
          </p:cNvPr>
          <p:cNvSpPr>
            <a:spLocks noGrp="1"/>
          </p:cNvSpPr>
          <p:nvPr>
            <p:ph type="body" sz="quarter" idx="10"/>
          </p:nvPr>
        </p:nvSpPr>
        <p:spPr>
          <a:xfrm>
            <a:off x="6749934" y="2025497"/>
            <a:ext cx="4880092" cy="40156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3" name="Platshållare för bild 16">
            <a:extLst>
              <a:ext uri="{FF2B5EF4-FFF2-40B4-BE49-F238E27FC236}">
                <a16:creationId xmlns:a16="http://schemas.microsoft.com/office/drawing/2014/main" id="{EA50C948-0247-7936-CCAF-38904905F4EA}"/>
              </a:ext>
            </a:extLst>
          </p:cNvPr>
          <p:cNvSpPr>
            <a:spLocks noGrp="1"/>
          </p:cNvSpPr>
          <p:nvPr>
            <p:ph type="pic" sz="quarter" idx="15"/>
          </p:nvPr>
        </p:nvSpPr>
        <p:spPr>
          <a:xfrm>
            <a:off x="561974" y="658365"/>
            <a:ext cx="5534026" cy="5534026"/>
          </a:xfrm>
          <a:prstGeom prst="teardrop">
            <a:avLst/>
          </a:prstGeom>
          <a:noFill/>
        </p:spPr>
        <p:txBody>
          <a:bodyPr anchor="b"/>
          <a:lstStyle>
            <a:lvl1pPr algn="l">
              <a:defRPr/>
            </a:lvl1pPr>
          </a:lstStyle>
          <a:p>
            <a:endParaRPr lang="sv-SE" dirty="0"/>
          </a:p>
        </p:txBody>
      </p:sp>
      <p:sp>
        <p:nvSpPr>
          <p:cNvPr id="2" name="Platshållare för text 10">
            <a:extLst>
              <a:ext uri="{FF2B5EF4-FFF2-40B4-BE49-F238E27FC236}">
                <a16:creationId xmlns:a16="http://schemas.microsoft.com/office/drawing/2014/main" id="{6FBCD0DE-5E17-C743-9CED-779F9D7E2CFC}"/>
              </a:ext>
            </a:extLst>
          </p:cNvPr>
          <p:cNvSpPr>
            <a:spLocks noGrp="1"/>
          </p:cNvSpPr>
          <p:nvPr>
            <p:ph type="body" sz="quarter" idx="17"/>
          </p:nvPr>
        </p:nvSpPr>
        <p:spPr>
          <a:xfrm>
            <a:off x="4322616" y="4005728"/>
            <a:ext cx="2251625" cy="2251625"/>
          </a:xfrm>
          <a:prstGeom prst="ellipse">
            <a:avLst/>
          </a:prstGeom>
          <a:solidFill>
            <a:schemeClr val="accent2"/>
          </a:solidFill>
        </p:spPr>
        <p:txBody>
          <a:bodyPr anchor="ctr">
            <a:noAutofit/>
          </a:bodyPr>
          <a:lstStyle>
            <a:lvl1pPr marL="0" indent="0" algn="ctr">
              <a:buNone/>
              <a:defRPr sz="2400" b="1"/>
            </a:lvl1pPr>
            <a:lvl2pPr marL="244475" indent="0" algn="ctr">
              <a:buNone/>
              <a:defRPr sz="2000" b="1"/>
            </a:lvl2pPr>
            <a:lvl3pPr marL="511175" indent="0" algn="ctr">
              <a:buNone/>
              <a:defRPr sz="1800" b="1"/>
            </a:lvl3pPr>
            <a:lvl4pPr marL="762000" indent="0" algn="ctr">
              <a:buNone/>
              <a:defRPr sz="1600" b="1"/>
            </a:lvl4pPr>
            <a:lvl5pPr marL="1030288" indent="0" algn="ctr">
              <a:buNone/>
              <a:defRPr sz="1400" b="1"/>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Slide Number Placeholder 6">
            <a:extLst>
              <a:ext uri="{FF2B5EF4-FFF2-40B4-BE49-F238E27FC236}">
                <a16:creationId xmlns:a16="http://schemas.microsoft.com/office/drawing/2014/main" id="{3BB90457-5C74-78FC-02D9-FC32640C0662}"/>
              </a:ext>
            </a:extLst>
          </p:cNvPr>
          <p:cNvSpPr>
            <a:spLocks noGrp="1"/>
          </p:cNvSpPr>
          <p:nvPr>
            <p:ph type="sldNum" sz="quarter" idx="16"/>
          </p:nvPr>
        </p:nvSpPr>
        <p:spPr>
          <a:xfrm>
            <a:off x="6252786" y="6426926"/>
            <a:ext cx="471753" cy="294549"/>
          </a:xfrm>
        </p:spPr>
        <p:txBody>
          <a:bodyPr/>
          <a:lstStyle/>
          <a:p>
            <a:fld id="{FDD9FC71-94E5-4C63-83F9-09F1766974D0}" type="slidenum">
              <a:rPr lang="sv-SE" smtClean="0"/>
              <a:pPr/>
              <a:t>‹#›</a:t>
            </a:fld>
            <a:endParaRPr lang="sv-SE"/>
          </a:p>
        </p:txBody>
      </p:sp>
      <p:sp>
        <p:nvSpPr>
          <p:cNvPr id="4" name="Date Placeholder 4">
            <a:extLst>
              <a:ext uri="{FF2B5EF4-FFF2-40B4-BE49-F238E27FC236}">
                <a16:creationId xmlns:a16="http://schemas.microsoft.com/office/drawing/2014/main" id="{85BB414F-7DEA-E72F-A351-D5902F17B477}"/>
              </a:ext>
            </a:extLst>
          </p:cNvPr>
          <p:cNvSpPr>
            <a:spLocks noGrp="1"/>
          </p:cNvSpPr>
          <p:nvPr>
            <p:ph type="dt" sz="half" idx="14"/>
          </p:nvPr>
        </p:nvSpPr>
        <p:spPr>
          <a:xfrm>
            <a:off x="6782405" y="6426926"/>
            <a:ext cx="1129937" cy="294549"/>
          </a:xfrm>
        </p:spPr>
        <p:txBody>
          <a:bodyPr/>
          <a:lstStyle/>
          <a:p>
            <a:fld id="{663AC0A1-BF03-4687-BDDD-A787ED1917E4}" type="datetimeFigureOut">
              <a:rPr lang="sv-SE" smtClean="0"/>
              <a:pPr/>
              <a:t>2026-07-09</a:t>
            </a:fld>
            <a:endParaRPr lang="sv-SE" dirty="0"/>
          </a:p>
        </p:txBody>
      </p:sp>
    </p:spTree>
    <p:extLst>
      <p:ext uri="{BB962C8B-B14F-4D97-AF65-F5344CB8AC3E}">
        <p14:creationId xmlns:p14="http://schemas.microsoft.com/office/powerpoint/2010/main" val="2841304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ild till höger">
    <p:spTree>
      <p:nvGrpSpPr>
        <p:cNvPr id="1" name=""/>
        <p:cNvGrpSpPr/>
        <p:nvPr/>
      </p:nvGrpSpPr>
      <p:grpSpPr>
        <a:xfrm>
          <a:off x="0" y="0"/>
          <a:ext cx="0" cy="0"/>
          <a:chOff x="0" y="0"/>
          <a:chExt cx="0" cy="0"/>
        </a:xfrm>
      </p:grpSpPr>
      <p:sp>
        <p:nvSpPr>
          <p:cNvPr id="19" name="Rubrik 18">
            <a:extLst>
              <a:ext uri="{FF2B5EF4-FFF2-40B4-BE49-F238E27FC236}">
                <a16:creationId xmlns:a16="http://schemas.microsoft.com/office/drawing/2014/main" id="{9C2854A0-3C5F-7E0A-ED5F-3AE2429722A4}"/>
              </a:ext>
            </a:extLst>
          </p:cNvPr>
          <p:cNvSpPr>
            <a:spLocks noGrp="1"/>
          </p:cNvSpPr>
          <p:nvPr>
            <p:ph type="title"/>
          </p:nvPr>
        </p:nvSpPr>
        <p:spPr>
          <a:xfrm>
            <a:off x="633529" y="517522"/>
            <a:ext cx="4359386" cy="1325563"/>
          </a:xfrm>
        </p:spPr>
        <p:txBody>
          <a:bodyPr/>
          <a:lstStyle/>
          <a:p>
            <a:r>
              <a:rPr lang="sv-SE" dirty="0"/>
              <a:t>Klicka här för att ändra mall för rubrikformat</a:t>
            </a:r>
          </a:p>
        </p:txBody>
      </p:sp>
      <p:sp>
        <p:nvSpPr>
          <p:cNvPr id="24" name="Platshållare för text 23">
            <a:extLst>
              <a:ext uri="{FF2B5EF4-FFF2-40B4-BE49-F238E27FC236}">
                <a16:creationId xmlns:a16="http://schemas.microsoft.com/office/drawing/2014/main" id="{21E6B3DC-E005-65F6-7865-029466C45C1E}"/>
              </a:ext>
            </a:extLst>
          </p:cNvPr>
          <p:cNvSpPr>
            <a:spLocks noGrp="1"/>
          </p:cNvSpPr>
          <p:nvPr>
            <p:ph type="body" sz="quarter" idx="16"/>
          </p:nvPr>
        </p:nvSpPr>
        <p:spPr>
          <a:xfrm>
            <a:off x="633530" y="2025497"/>
            <a:ext cx="4359386" cy="401564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7990E242-628B-CE46-E817-2EA4D6F6F1AD}"/>
              </a:ext>
            </a:extLst>
          </p:cNvPr>
          <p:cNvSpPr>
            <a:spLocks noGrp="1"/>
          </p:cNvSpPr>
          <p:nvPr>
            <p:ph type="pic" sz="quarter" idx="15"/>
          </p:nvPr>
        </p:nvSpPr>
        <p:spPr>
          <a:xfrm>
            <a:off x="5239657" y="-1220312"/>
            <a:ext cx="7097483" cy="7097483"/>
          </a:xfrm>
          <a:prstGeom prst="teardrop">
            <a:avLst/>
          </a:prstGeom>
          <a:noFill/>
        </p:spPr>
        <p:txBody>
          <a:bodyPr anchor="b"/>
          <a:lstStyle>
            <a:lvl1pPr algn="l">
              <a:defRPr/>
            </a:lvl1pPr>
          </a:lstStyle>
          <a:p>
            <a:endParaRPr lang="sv-SE" dirty="0"/>
          </a:p>
        </p:txBody>
      </p:sp>
      <p:sp>
        <p:nvSpPr>
          <p:cNvPr id="9" name="Platshållare för bildnummer 5">
            <a:extLst>
              <a:ext uri="{FF2B5EF4-FFF2-40B4-BE49-F238E27FC236}">
                <a16:creationId xmlns:a16="http://schemas.microsoft.com/office/drawing/2014/main" id="{62873D0D-FB42-E43A-D086-74A407FA819C}"/>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6" name="Platshållare för datum 3">
            <a:extLst>
              <a:ext uri="{FF2B5EF4-FFF2-40B4-BE49-F238E27FC236}">
                <a16:creationId xmlns:a16="http://schemas.microsoft.com/office/drawing/2014/main" id="{9BA7FDBC-9535-9890-068D-8BC2F23B124F}"/>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8" name="Platshållare för sidfot 4">
            <a:extLst>
              <a:ext uri="{FF2B5EF4-FFF2-40B4-BE49-F238E27FC236}">
                <a16:creationId xmlns:a16="http://schemas.microsoft.com/office/drawing/2014/main" id="{CCA83016-5EAD-C785-E43A-DEFD208FF16D}"/>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36464912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ild till höger_2">
    <p:spTree>
      <p:nvGrpSpPr>
        <p:cNvPr id="1" name=""/>
        <p:cNvGrpSpPr/>
        <p:nvPr/>
      </p:nvGrpSpPr>
      <p:grpSpPr>
        <a:xfrm>
          <a:off x="0" y="0"/>
          <a:ext cx="0" cy="0"/>
          <a:chOff x="0" y="0"/>
          <a:chExt cx="0" cy="0"/>
        </a:xfrm>
      </p:grpSpPr>
      <p:sp>
        <p:nvSpPr>
          <p:cNvPr id="31" name="Rektangel med rundat hörn 30">
            <a:extLst>
              <a:ext uri="{FF2B5EF4-FFF2-40B4-BE49-F238E27FC236}">
                <a16:creationId xmlns:a16="http://schemas.microsoft.com/office/drawing/2014/main" id="{14E865C4-2AAB-7D8B-EC3A-97BBE53BB780}"/>
              </a:ext>
              <a:ext uri="{C183D7F6-B498-43B3-948B-1728B52AA6E4}">
                <adec:decorative xmlns:adec="http://schemas.microsoft.com/office/drawing/2017/decorative" val="1"/>
              </a:ext>
            </a:extLst>
          </p:cNvPr>
          <p:cNvSpPr/>
          <p:nvPr userDrawn="1"/>
        </p:nvSpPr>
        <p:spPr>
          <a:xfrm>
            <a:off x="8562973" y="616114"/>
            <a:ext cx="3629027" cy="6241886"/>
          </a:xfrm>
          <a:prstGeom prst="round1Rect">
            <a:avLst>
              <a:gd name="adj" fmla="val 50000"/>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Rubrik 28">
            <a:extLst>
              <a:ext uri="{FF2B5EF4-FFF2-40B4-BE49-F238E27FC236}">
                <a16:creationId xmlns:a16="http://schemas.microsoft.com/office/drawing/2014/main" id="{C158849C-30A8-FB72-39FB-B32011BE14F0}"/>
              </a:ext>
            </a:extLst>
          </p:cNvPr>
          <p:cNvSpPr>
            <a:spLocks noGrp="1"/>
          </p:cNvSpPr>
          <p:nvPr>
            <p:ph type="title"/>
          </p:nvPr>
        </p:nvSpPr>
        <p:spPr>
          <a:xfrm>
            <a:off x="633528" y="517522"/>
            <a:ext cx="5052899" cy="1325563"/>
          </a:xfrm>
        </p:spPr>
        <p:txBody>
          <a:bodyPr/>
          <a:lstStyle/>
          <a:p>
            <a:r>
              <a:rPr lang="sv-SE" dirty="0"/>
              <a:t>Klicka här för att ändra mall för rubrikformat</a:t>
            </a:r>
          </a:p>
        </p:txBody>
      </p:sp>
      <p:sp>
        <p:nvSpPr>
          <p:cNvPr id="30" name="Platshållare för text 23">
            <a:extLst>
              <a:ext uri="{FF2B5EF4-FFF2-40B4-BE49-F238E27FC236}">
                <a16:creationId xmlns:a16="http://schemas.microsoft.com/office/drawing/2014/main" id="{C2AAFA03-2D02-09D7-6A14-3C1178DD2EDC}"/>
              </a:ext>
            </a:extLst>
          </p:cNvPr>
          <p:cNvSpPr>
            <a:spLocks noGrp="1"/>
          </p:cNvSpPr>
          <p:nvPr>
            <p:ph type="body" sz="quarter" idx="20"/>
          </p:nvPr>
        </p:nvSpPr>
        <p:spPr>
          <a:xfrm>
            <a:off x="633529" y="2025497"/>
            <a:ext cx="5052897" cy="4015649"/>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8" name="Platshållare för bild 27">
            <a:extLst>
              <a:ext uri="{FF2B5EF4-FFF2-40B4-BE49-F238E27FC236}">
                <a16:creationId xmlns:a16="http://schemas.microsoft.com/office/drawing/2014/main" id="{976D0C01-CC2E-282A-9FA6-A5D978963CC3}"/>
              </a:ext>
            </a:extLst>
          </p:cNvPr>
          <p:cNvSpPr>
            <a:spLocks noGrp="1"/>
          </p:cNvSpPr>
          <p:nvPr>
            <p:ph type="pic" sz="quarter" idx="15"/>
          </p:nvPr>
        </p:nvSpPr>
        <p:spPr>
          <a:xfrm>
            <a:off x="6244303" y="1233946"/>
            <a:ext cx="4537997" cy="4807200"/>
          </a:xfrm>
          <a:prstGeom prst="round2DiagRect">
            <a:avLst>
              <a:gd name="adj1" fmla="val 41761"/>
              <a:gd name="adj2" fmla="val 0"/>
            </a:avLst>
          </a:prstGeom>
          <a:noFill/>
        </p:spPr>
        <p:txBody>
          <a:bodyPr/>
          <a:lstStyle/>
          <a:p>
            <a:endParaRPr lang="sv-SE"/>
          </a:p>
        </p:txBody>
      </p:sp>
      <p:sp>
        <p:nvSpPr>
          <p:cNvPr id="22" name="Platshållare för bildnummer 5">
            <a:extLst>
              <a:ext uri="{FF2B5EF4-FFF2-40B4-BE49-F238E27FC236}">
                <a16:creationId xmlns:a16="http://schemas.microsoft.com/office/drawing/2014/main" id="{482E1F2C-2820-71FD-F462-305268E22848}"/>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17" name="Platshållare för datum 3">
            <a:extLst>
              <a:ext uri="{FF2B5EF4-FFF2-40B4-BE49-F238E27FC236}">
                <a16:creationId xmlns:a16="http://schemas.microsoft.com/office/drawing/2014/main" id="{981AD465-A6B2-E97D-4E98-7C31C66E63FB}"/>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19" name="Platshållare för sidfot 4">
            <a:extLst>
              <a:ext uri="{FF2B5EF4-FFF2-40B4-BE49-F238E27FC236}">
                <a16:creationId xmlns:a16="http://schemas.microsoft.com/office/drawing/2014/main" id="{16FEF121-A9B5-604D-F142-82B62704C6A9}"/>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11" name="Bildobjekt 10" descr="Region Kronobergs logotyp">
            <a:extLst>
              <a:ext uri="{FF2B5EF4-FFF2-40B4-BE49-F238E27FC236}">
                <a16:creationId xmlns:a16="http://schemas.microsoft.com/office/drawing/2014/main" id="{4C65C9E4-6A18-4E47-AF4A-18AC385A4B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094" t="11082" r="4760" b="13048"/>
          <a:stretch/>
        </p:blipFill>
        <p:spPr bwMode="white">
          <a:xfrm>
            <a:off x="10299103" y="6130234"/>
            <a:ext cx="1718777" cy="534864"/>
          </a:xfrm>
          <a:prstGeom prst="rect">
            <a:avLst/>
          </a:prstGeom>
        </p:spPr>
      </p:pic>
    </p:spTree>
    <p:extLst>
      <p:ext uri="{BB962C8B-B14F-4D97-AF65-F5344CB8AC3E}">
        <p14:creationId xmlns:p14="http://schemas.microsoft.com/office/powerpoint/2010/main" val="10735212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Bild till höger_3">
    <p:spTree>
      <p:nvGrpSpPr>
        <p:cNvPr id="1" name=""/>
        <p:cNvGrpSpPr/>
        <p:nvPr/>
      </p:nvGrpSpPr>
      <p:grpSpPr>
        <a:xfrm>
          <a:off x="0" y="0"/>
          <a:ext cx="0" cy="0"/>
          <a:chOff x="0" y="0"/>
          <a:chExt cx="0" cy="0"/>
        </a:xfrm>
      </p:grpSpPr>
      <p:sp>
        <p:nvSpPr>
          <p:cNvPr id="31" name="Rektangel med rundat hörn 30">
            <a:extLst>
              <a:ext uri="{FF2B5EF4-FFF2-40B4-BE49-F238E27FC236}">
                <a16:creationId xmlns:a16="http://schemas.microsoft.com/office/drawing/2014/main" id="{14E865C4-2AAB-7D8B-EC3A-97BBE53BB780}"/>
              </a:ext>
              <a:ext uri="{C183D7F6-B498-43B3-948B-1728B52AA6E4}">
                <adec:decorative xmlns:adec="http://schemas.microsoft.com/office/drawing/2017/decorative" val="1"/>
              </a:ext>
            </a:extLst>
          </p:cNvPr>
          <p:cNvSpPr/>
          <p:nvPr userDrawn="1"/>
        </p:nvSpPr>
        <p:spPr>
          <a:xfrm>
            <a:off x="8562973" y="616114"/>
            <a:ext cx="3629027" cy="6241886"/>
          </a:xfrm>
          <a:prstGeom prst="round1Rect">
            <a:avLst>
              <a:gd name="adj" fmla="val 50000"/>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Rubrik 28">
            <a:extLst>
              <a:ext uri="{FF2B5EF4-FFF2-40B4-BE49-F238E27FC236}">
                <a16:creationId xmlns:a16="http://schemas.microsoft.com/office/drawing/2014/main" id="{C158849C-30A8-FB72-39FB-B32011BE14F0}"/>
              </a:ext>
            </a:extLst>
          </p:cNvPr>
          <p:cNvSpPr>
            <a:spLocks noGrp="1"/>
          </p:cNvSpPr>
          <p:nvPr>
            <p:ph type="title"/>
          </p:nvPr>
        </p:nvSpPr>
        <p:spPr>
          <a:xfrm>
            <a:off x="633528" y="517522"/>
            <a:ext cx="5052899" cy="1325563"/>
          </a:xfrm>
        </p:spPr>
        <p:txBody>
          <a:bodyPr/>
          <a:lstStyle/>
          <a:p>
            <a:r>
              <a:rPr lang="sv-SE" dirty="0"/>
              <a:t>Klicka här för att ändra mall för rubrikformat</a:t>
            </a:r>
          </a:p>
        </p:txBody>
      </p:sp>
      <p:sp>
        <p:nvSpPr>
          <p:cNvPr id="30" name="Platshållare för text 23">
            <a:extLst>
              <a:ext uri="{FF2B5EF4-FFF2-40B4-BE49-F238E27FC236}">
                <a16:creationId xmlns:a16="http://schemas.microsoft.com/office/drawing/2014/main" id="{C2AAFA03-2D02-09D7-6A14-3C1178DD2EDC}"/>
              </a:ext>
            </a:extLst>
          </p:cNvPr>
          <p:cNvSpPr>
            <a:spLocks noGrp="1"/>
          </p:cNvSpPr>
          <p:nvPr>
            <p:ph type="body" sz="quarter" idx="20"/>
          </p:nvPr>
        </p:nvSpPr>
        <p:spPr>
          <a:xfrm>
            <a:off x="633529" y="2025497"/>
            <a:ext cx="5052897" cy="4015649"/>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8" name="Platshållare för bild 27">
            <a:extLst>
              <a:ext uri="{FF2B5EF4-FFF2-40B4-BE49-F238E27FC236}">
                <a16:creationId xmlns:a16="http://schemas.microsoft.com/office/drawing/2014/main" id="{976D0C01-CC2E-282A-9FA6-A5D978963CC3}"/>
              </a:ext>
            </a:extLst>
          </p:cNvPr>
          <p:cNvSpPr>
            <a:spLocks noGrp="1"/>
          </p:cNvSpPr>
          <p:nvPr>
            <p:ph type="pic" sz="quarter" idx="15"/>
          </p:nvPr>
        </p:nvSpPr>
        <p:spPr>
          <a:xfrm>
            <a:off x="6244303" y="1233946"/>
            <a:ext cx="4537997" cy="4807200"/>
          </a:xfrm>
          <a:prstGeom prst="round2DiagRect">
            <a:avLst>
              <a:gd name="adj1" fmla="val 41761"/>
              <a:gd name="adj2" fmla="val 0"/>
            </a:avLst>
          </a:prstGeom>
          <a:noFill/>
        </p:spPr>
        <p:txBody>
          <a:bodyPr/>
          <a:lstStyle/>
          <a:p>
            <a:endParaRPr lang="sv-SE"/>
          </a:p>
        </p:txBody>
      </p:sp>
      <p:sp>
        <p:nvSpPr>
          <p:cNvPr id="22" name="Platshållare för bildnummer 5">
            <a:extLst>
              <a:ext uri="{FF2B5EF4-FFF2-40B4-BE49-F238E27FC236}">
                <a16:creationId xmlns:a16="http://schemas.microsoft.com/office/drawing/2014/main" id="{482E1F2C-2820-71FD-F462-305268E22848}"/>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17" name="Platshållare för datum 3">
            <a:extLst>
              <a:ext uri="{FF2B5EF4-FFF2-40B4-BE49-F238E27FC236}">
                <a16:creationId xmlns:a16="http://schemas.microsoft.com/office/drawing/2014/main" id="{981AD465-A6B2-E97D-4E98-7C31C66E63FB}"/>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19" name="Platshållare för sidfot 4">
            <a:extLst>
              <a:ext uri="{FF2B5EF4-FFF2-40B4-BE49-F238E27FC236}">
                <a16:creationId xmlns:a16="http://schemas.microsoft.com/office/drawing/2014/main" id="{16FEF121-A9B5-604D-F142-82B62704C6A9}"/>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11" name="Bildobjekt 10" descr="Region Kronobergs logotyp">
            <a:extLst>
              <a:ext uri="{FF2B5EF4-FFF2-40B4-BE49-F238E27FC236}">
                <a16:creationId xmlns:a16="http://schemas.microsoft.com/office/drawing/2014/main" id="{4C65C9E4-6A18-4E47-AF4A-18AC385A4BE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094" t="11082" r="4760" b="13048"/>
          <a:stretch/>
        </p:blipFill>
        <p:spPr bwMode="white">
          <a:xfrm>
            <a:off x="10299103" y="6130234"/>
            <a:ext cx="1718777" cy="534864"/>
          </a:xfrm>
          <a:prstGeom prst="rect">
            <a:avLst/>
          </a:prstGeom>
        </p:spPr>
      </p:pic>
    </p:spTree>
    <p:extLst>
      <p:ext uri="{BB962C8B-B14F-4D97-AF65-F5344CB8AC3E}">
        <p14:creationId xmlns:p14="http://schemas.microsoft.com/office/powerpoint/2010/main" val="35015241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ld och vinge till höger">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2EE59EE3-2143-C1B1-A9C0-AFD1AB684EB2}"/>
              </a:ext>
            </a:extLst>
          </p:cNvPr>
          <p:cNvSpPr>
            <a:spLocks noGrp="1"/>
          </p:cNvSpPr>
          <p:nvPr>
            <p:ph type="title"/>
          </p:nvPr>
        </p:nvSpPr>
        <p:spPr>
          <a:xfrm>
            <a:off x="633531" y="517522"/>
            <a:ext cx="5264852" cy="1325563"/>
          </a:xfrm>
        </p:spPr>
        <p:txBody>
          <a:bodyPr/>
          <a:lstStyle/>
          <a:p>
            <a:r>
              <a:rPr lang="sv-SE" dirty="0"/>
              <a:t>Klicka här för att ändra mall för rubrikformat</a:t>
            </a:r>
          </a:p>
        </p:txBody>
      </p:sp>
      <p:sp>
        <p:nvSpPr>
          <p:cNvPr id="20" name="Platshållare för text 23">
            <a:extLst>
              <a:ext uri="{FF2B5EF4-FFF2-40B4-BE49-F238E27FC236}">
                <a16:creationId xmlns:a16="http://schemas.microsoft.com/office/drawing/2014/main" id="{768531DD-7107-45FB-A5E1-64F1B2F78FA2}"/>
              </a:ext>
            </a:extLst>
          </p:cNvPr>
          <p:cNvSpPr>
            <a:spLocks noGrp="1"/>
          </p:cNvSpPr>
          <p:nvPr>
            <p:ph type="body" sz="quarter" idx="20"/>
          </p:nvPr>
        </p:nvSpPr>
        <p:spPr>
          <a:xfrm>
            <a:off x="633532" y="2025497"/>
            <a:ext cx="5264850" cy="4015649"/>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2" name="Platshållare för bild 16">
            <a:extLst>
              <a:ext uri="{FF2B5EF4-FFF2-40B4-BE49-F238E27FC236}">
                <a16:creationId xmlns:a16="http://schemas.microsoft.com/office/drawing/2014/main" id="{A6653161-3AC6-49BC-67C5-FB5599F51153}"/>
              </a:ext>
            </a:extLst>
          </p:cNvPr>
          <p:cNvSpPr>
            <a:spLocks noGrp="1"/>
          </p:cNvSpPr>
          <p:nvPr>
            <p:ph type="pic" sz="quarter" idx="15"/>
          </p:nvPr>
        </p:nvSpPr>
        <p:spPr>
          <a:xfrm>
            <a:off x="7094483" y="0"/>
            <a:ext cx="5097517" cy="5849007"/>
          </a:xfrm>
          <a:prstGeom prst="round2SameRect">
            <a:avLst>
              <a:gd name="adj1" fmla="val 0"/>
              <a:gd name="adj2" fmla="val 50000"/>
            </a:avLst>
          </a:prstGeom>
          <a:noFill/>
        </p:spPr>
        <p:txBody>
          <a:bodyPr anchor="b"/>
          <a:lstStyle>
            <a:lvl1pPr algn="l">
              <a:defRPr/>
            </a:lvl1pPr>
          </a:lstStyle>
          <a:p>
            <a:endParaRPr lang="sv-SE" dirty="0"/>
          </a:p>
        </p:txBody>
      </p:sp>
      <p:sp>
        <p:nvSpPr>
          <p:cNvPr id="2" name="Platshållare för text 10">
            <a:extLst>
              <a:ext uri="{FF2B5EF4-FFF2-40B4-BE49-F238E27FC236}">
                <a16:creationId xmlns:a16="http://schemas.microsoft.com/office/drawing/2014/main" id="{89BE894C-7FFB-094A-BDD2-295F19358BEC}"/>
              </a:ext>
            </a:extLst>
          </p:cNvPr>
          <p:cNvSpPr>
            <a:spLocks noGrp="1"/>
          </p:cNvSpPr>
          <p:nvPr>
            <p:ph type="body" sz="quarter" idx="25"/>
          </p:nvPr>
        </p:nvSpPr>
        <p:spPr>
          <a:xfrm>
            <a:off x="6194450" y="1691925"/>
            <a:ext cx="2657654" cy="2815311"/>
          </a:xfrm>
          <a:prstGeom prst="round2DiagRect">
            <a:avLst>
              <a:gd name="adj1" fmla="val 0"/>
              <a:gd name="adj2" fmla="val 42021"/>
            </a:avLst>
          </a:prstGeom>
          <a:solidFill>
            <a:schemeClr val="accent1"/>
          </a:solidFill>
        </p:spPr>
        <p:txBody>
          <a:bodyPr anchor="ctr">
            <a:noAutofit/>
          </a:bodyPr>
          <a:lstStyle>
            <a:lvl1pPr marL="0" indent="0" algn="ctr">
              <a:buNone/>
              <a:defRPr sz="2400" b="1">
                <a:solidFill>
                  <a:schemeClr val="tx1"/>
                </a:solidFill>
              </a:defRPr>
            </a:lvl1pPr>
            <a:lvl2pPr marL="244475" indent="0" algn="ctr">
              <a:buNone/>
              <a:defRPr sz="2000" b="1">
                <a:solidFill>
                  <a:schemeClr val="tx1"/>
                </a:solidFill>
              </a:defRPr>
            </a:lvl2pPr>
            <a:lvl3pPr marL="511175" indent="0" algn="ctr">
              <a:buNone/>
              <a:defRPr sz="1800" b="1">
                <a:solidFill>
                  <a:schemeClr val="tx1"/>
                </a:solidFill>
              </a:defRPr>
            </a:lvl3pPr>
            <a:lvl4pPr marL="762000" indent="0" algn="ctr">
              <a:buNone/>
              <a:defRPr sz="1600" b="1">
                <a:solidFill>
                  <a:schemeClr val="tx1"/>
                </a:solidFill>
              </a:defRPr>
            </a:lvl4pPr>
            <a:lvl5pPr marL="1030288" indent="0" algn="ctr">
              <a:buNone/>
              <a:defRPr sz="1400" b="1">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29" name="Platshållare för bildnummer 28">
            <a:extLst>
              <a:ext uri="{FF2B5EF4-FFF2-40B4-BE49-F238E27FC236}">
                <a16:creationId xmlns:a16="http://schemas.microsoft.com/office/drawing/2014/main" id="{7DC0CC2B-BA1D-E748-9270-B5901D12948B}"/>
              </a:ext>
            </a:extLst>
          </p:cNvPr>
          <p:cNvSpPr>
            <a:spLocks noGrp="1"/>
          </p:cNvSpPr>
          <p:nvPr>
            <p:ph type="sldNum" sz="quarter" idx="24"/>
          </p:nvPr>
        </p:nvSpPr>
        <p:spPr/>
        <p:txBody>
          <a:bodyPr/>
          <a:lstStyle/>
          <a:p>
            <a:fld id="{FDD9FC71-94E5-4C63-83F9-09F1766974D0}" type="slidenum">
              <a:rPr lang="sv-SE" smtClean="0"/>
              <a:pPr/>
              <a:t>‹#›</a:t>
            </a:fld>
            <a:endParaRPr lang="sv-SE"/>
          </a:p>
        </p:txBody>
      </p:sp>
      <p:sp>
        <p:nvSpPr>
          <p:cNvPr id="27" name="Platshållare för datum 26">
            <a:extLst>
              <a:ext uri="{FF2B5EF4-FFF2-40B4-BE49-F238E27FC236}">
                <a16:creationId xmlns:a16="http://schemas.microsoft.com/office/drawing/2014/main" id="{439C5372-91A2-AD10-7FDC-6B153E2FEBDD}"/>
              </a:ext>
            </a:extLst>
          </p:cNvPr>
          <p:cNvSpPr>
            <a:spLocks noGrp="1"/>
          </p:cNvSpPr>
          <p:nvPr>
            <p:ph type="dt" sz="half" idx="22"/>
          </p:nvPr>
        </p:nvSpPr>
        <p:spPr/>
        <p:txBody>
          <a:bodyPr/>
          <a:lstStyle/>
          <a:p>
            <a:fld id="{663AC0A1-BF03-4687-BDDD-A787ED1917E4}" type="datetimeFigureOut">
              <a:rPr lang="sv-SE" smtClean="0"/>
              <a:pPr/>
              <a:t>2026-07-09</a:t>
            </a:fld>
            <a:endParaRPr lang="sv-SE" dirty="0"/>
          </a:p>
        </p:txBody>
      </p:sp>
      <p:sp>
        <p:nvSpPr>
          <p:cNvPr id="28" name="Platshållare för sidfot 27">
            <a:extLst>
              <a:ext uri="{FF2B5EF4-FFF2-40B4-BE49-F238E27FC236}">
                <a16:creationId xmlns:a16="http://schemas.microsoft.com/office/drawing/2014/main" id="{48E51396-5C82-1B3F-5E8F-777BBDE1AB90}"/>
              </a:ext>
            </a:extLst>
          </p:cNvPr>
          <p:cNvSpPr>
            <a:spLocks noGrp="1"/>
          </p:cNvSpPr>
          <p:nvPr>
            <p:ph type="ftr" sz="quarter" idx="23"/>
          </p:nvPr>
        </p:nvSpPr>
        <p:spPr/>
        <p:txBody>
          <a:bodyPr/>
          <a:lstStyle/>
          <a:p>
            <a:endParaRPr lang="sv-SE" dirty="0"/>
          </a:p>
        </p:txBody>
      </p:sp>
    </p:spTree>
    <p:extLst>
      <p:ext uri="{BB962C8B-B14F-4D97-AF65-F5344CB8AC3E}">
        <p14:creationId xmlns:p14="http://schemas.microsoft.com/office/powerpoint/2010/main" val="3667646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till vänster">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1FA3189C-AC3C-5251-C5C2-4B0A658D97D5}"/>
              </a:ext>
            </a:extLst>
          </p:cNvPr>
          <p:cNvSpPr>
            <a:spLocks noGrp="1"/>
          </p:cNvSpPr>
          <p:nvPr>
            <p:ph type="title"/>
          </p:nvPr>
        </p:nvSpPr>
        <p:spPr>
          <a:xfrm>
            <a:off x="6749928" y="517522"/>
            <a:ext cx="4880094" cy="1325563"/>
          </a:xfrm>
        </p:spPr>
        <p:txBody>
          <a:bodyPr/>
          <a:lstStyle/>
          <a:p>
            <a:r>
              <a:rPr lang="sv-SE"/>
              <a:t>Klicka här för att ändra mall för rubrikformat</a:t>
            </a:r>
          </a:p>
        </p:txBody>
      </p:sp>
      <p:sp>
        <p:nvSpPr>
          <p:cNvPr id="7" name="Platshållare för text 6">
            <a:extLst>
              <a:ext uri="{FF2B5EF4-FFF2-40B4-BE49-F238E27FC236}">
                <a16:creationId xmlns:a16="http://schemas.microsoft.com/office/drawing/2014/main" id="{CDAB5293-169E-6682-278F-924CC29F2273}"/>
              </a:ext>
            </a:extLst>
          </p:cNvPr>
          <p:cNvSpPr>
            <a:spLocks noGrp="1"/>
          </p:cNvSpPr>
          <p:nvPr>
            <p:ph type="body" sz="quarter" idx="18"/>
          </p:nvPr>
        </p:nvSpPr>
        <p:spPr>
          <a:xfrm>
            <a:off x="6749929" y="2025650"/>
            <a:ext cx="4880093" cy="40147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9" name="Platshållare för bild 8">
            <a:extLst>
              <a:ext uri="{FF2B5EF4-FFF2-40B4-BE49-F238E27FC236}">
                <a16:creationId xmlns:a16="http://schemas.microsoft.com/office/drawing/2014/main" id="{D8625CD9-B7E5-4A83-826F-2160CEFBE4B3}"/>
              </a:ext>
            </a:extLst>
          </p:cNvPr>
          <p:cNvSpPr>
            <a:spLocks noGrp="1"/>
          </p:cNvSpPr>
          <p:nvPr>
            <p:ph type="pic" sz="quarter" idx="13"/>
          </p:nvPr>
        </p:nvSpPr>
        <p:spPr>
          <a:xfrm>
            <a:off x="-1" y="0"/>
            <a:ext cx="6096001" cy="6858000"/>
          </a:xfrm>
          <a:noFill/>
        </p:spPr>
        <p:txBody>
          <a:bodyPr/>
          <a:lstStyle/>
          <a:p>
            <a:r>
              <a:rPr lang="sv-SE"/>
              <a:t>Klicka på ikonen för att lägga till en bild</a:t>
            </a:r>
          </a:p>
        </p:txBody>
      </p:sp>
      <p:sp>
        <p:nvSpPr>
          <p:cNvPr id="5" name="Slide Number Placeholder 6">
            <a:extLst>
              <a:ext uri="{FF2B5EF4-FFF2-40B4-BE49-F238E27FC236}">
                <a16:creationId xmlns:a16="http://schemas.microsoft.com/office/drawing/2014/main" id="{7A3898C3-C390-76C6-3A23-0DB49CB28E46}"/>
              </a:ext>
            </a:extLst>
          </p:cNvPr>
          <p:cNvSpPr>
            <a:spLocks noGrp="1"/>
          </p:cNvSpPr>
          <p:nvPr>
            <p:ph type="sldNum" sz="quarter" idx="17"/>
          </p:nvPr>
        </p:nvSpPr>
        <p:spPr>
          <a:xfrm>
            <a:off x="6252786" y="6426926"/>
            <a:ext cx="471753" cy="294549"/>
          </a:xfrm>
        </p:spPr>
        <p:txBody>
          <a:bodyPr/>
          <a:lstStyle/>
          <a:p>
            <a:fld id="{FDD9FC71-94E5-4C63-83F9-09F1766974D0}" type="slidenum">
              <a:rPr lang="sv-SE" smtClean="0"/>
              <a:pPr/>
              <a:t>‹#›</a:t>
            </a:fld>
            <a:endParaRPr lang="sv-SE"/>
          </a:p>
        </p:txBody>
      </p:sp>
      <p:sp>
        <p:nvSpPr>
          <p:cNvPr id="2" name="Date Placeholder 4">
            <a:extLst>
              <a:ext uri="{FF2B5EF4-FFF2-40B4-BE49-F238E27FC236}">
                <a16:creationId xmlns:a16="http://schemas.microsoft.com/office/drawing/2014/main" id="{39399EC5-13DF-600B-6291-F3F79844E92D}"/>
              </a:ext>
            </a:extLst>
          </p:cNvPr>
          <p:cNvSpPr>
            <a:spLocks noGrp="1"/>
          </p:cNvSpPr>
          <p:nvPr>
            <p:ph type="dt" sz="half" idx="14"/>
          </p:nvPr>
        </p:nvSpPr>
        <p:spPr>
          <a:xfrm>
            <a:off x="6782405" y="6426926"/>
            <a:ext cx="1129937" cy="294549"/>
          </a:xfrm>
        </p:spPr>
        <p:txBody>
          <a:bodyPr/>
          <a:lstStyle/>
          <a:p>
            <a:fld id="{663AC0A1-BF03-4687-BDDD-A787ED1917E4}" type="datetimeFigureOut">
              <a:rPr lang="sv-SE" smtClean="0"/>
              <a:pPr/>
              <a:t>2026-07-09</a:t>
            </a:fld>
            <a:endParaRPr lang="sv-SE" dirty="0"/>
          </a:p>
        </p:txBody>
      </p:sp>
    </p:spTree>
    <p:extLst>
      <p:ext uri="{BB962C8B-B14F-4D97-AF65-F5344CB8AC3E}">
        <p14:creationId xmlns:p14="http://schemas.microsoft.com/office/powerpoint/2010/main" val="15181195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ratbubbla till höger">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2EE59EE3-2143-C1B1-A9C0-AFD1AB684EB2}"/>
              </a:ext>
            </a:extLst>
          </p:cNvPr>
          <p:cNvSpPr>
            <a:spLocks noGrp="1"/>
          </p:cNvSpPr>
          <p:nvPr>
            <p:ph type="title"/>
          </p:nvPr>
        </p:nvSpPr>
        <p:spPr>
          <a:xfrm>
            <a:off x="633529" y="517522"/>
            <a:ext cx="7519872" cy="1325563"/>
          </a:xfrm>
        </p:spPr>
        <p:txBody>
          <a:bodyPr/>
          <a:lstStyle/>
          <a:p>
            <a:r>
              <a:rPr lang="sv-SE" dirty="0"/>
              <a:t>Klicka här för att ändra mall för rubrikformat</a:t>
            </a:r>
          </a:p>
        </p:txBody>
      </p:sp>
      <p:sp>
        <p:nvSpPr>
          <p:cNvPr id="6" name="Platshållare för text 23">
            <a:extLst>
              <a:ext uri="{FF2B5EF4-FFF2-40B4-BE49-F238E27FC236}">
                <a16:creationId xmlns:a16="http://schemas.microsoft.com/office/drawing/2014/main" id="{2B0E109E-854A-2C92-6415-8827F23B78A2}"/>
              </a:ext>
            </a:extLst>
          </p:cNvPr>
          <p:cNvSpPr>
            <a:spLocks noGrp="1"/>
          </p:cNvSpPr>
          <p:nvPr>
            <p:ph type="body" sz="quarter" idx="20"/>
          </p:nvPr>
        </p:nvSpPr>
        <p:spPr>
          <a:xfrm>
            <a:off x="633530" y="2025497"/>
            <a:ext cx="7519870" cy="401564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text 10">
            <a:extLst>
              <a:ext uri="{FF2B5EF4-FFF2-40B4-BE49-F238E27FC236}">
                <a16:creationId xmlns:a16="http://schemas.microsoft.com/office/drawing/2014/main" id="{291BF0A9-BCD6-7A10-D8DA-E20A25D13F5F}"/>
              </a:ext>
            </a:extLst>
          </p:cNvPr>
          <p:cNvSpPr>
            <a:spLocks noGrp="1"/>
          </p:cNvSpPr>
          <p:nvPr>
            <p:ph type="body" sz="quarter" idx="25"/>
          </p:nvPr>
        </p:nvSpPr>
        <p:spPr>
          <a:xfrm>
            <a:off x="8480608" y="674112"/>
            <a:ext cx="3024466" cy="3203883"/>
          </a:xfrm>
          <a:prstGeom prst="teardrop">
            <a:avLst/>
          </a:prstGeom>
          <a:solidFill>
            <a:schemeClr val="accent2"/>
          </a:solidFill>
        </p:spPr>
        <p:txBody>
          <a:bodyPr anchor="ctr">
            <a:noAutofit/>
          </a:bodyPr>
          <a:lstStyle>
            <a:lvl1pPr marL="0" indent="0" algn="ctr">
              <a:buNone/>
              <a:defRPr sz="2400" b="1">
                <a:solidFill>
                  <a:schemeClr val="tx1"/>
                </a:solidFill>
              </a:defRPr>
            </a:lvl1pPr>
            <a:lvl2pPr marL="244475" indent="0" algn="ctr">
              <a:buNone/>
              <a:defRPr sz="2000" b="1">
                <a:solidFill>
                  <a:schemeClr val="tx1"/>
                </a:solidFill>
              </a:defRPr>
            </a:lvl2pPr>
            <a:lvl3pPr marL="511175" indent="0" algn="ctr">
              <a:buNone/>
              <a:defRPr sz="1800" b="1">
                <a:solidFill>
                  <a:schemeClr val="tx1"/>
                </a:solidFill>
              </a:defRPr>
            </a:lvl3pPr>
            <a:lvl4pPr marL="762000" indent="0" algn="ctr">
              <a:buNone/>
              <a:defRPr sz="1600" b="1">
                <a:solidFill>
                  <a:schemeClr val="tx1"/>
                </a:solidFill>
              </a:defRPr>
            </a:lvl4pPr>
            <a:lvl5pPr marL="1030288" indent="0" algn="ctr">
              <a:buNone/>
              <a:defRPr sz="1400" b="1">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4" name="Platshållare för bildnummer 13">
            <a:extLst>
              <a:ext uri="{FF2B5EF4-FFF2-40B4-BE49-F238E27FC236}">
                <a16:creationId xmlns:a16="http://schemas.microsoft.com/office/drawing/2014/main" id="{F478A2B2-935D-A2B7-DB5E-B89C67E23D69}"/>
              </a:ext>
            </a:extLst>
          </p:cNvPr>
          <p:cNvSpPr>
            <a:spLocks noGrp="1"/>
          </p:cNvSpPr>
          <p:nvPr>
            <p:ph type="sldNum" sz="quarter" idx="18"/>
          </p:nvPr>
        </p:nvSpPr>
        <p:spPr/>
        <p:txBody>
          <a:bodyPr/>
          <a:lstStyle/>
          <a:p>
            <a:fld id="{FDD9FC71-94E5-4C63-83F9-09F1766974D0}" type="slidenum">
              <a:rPr lang="sv-SE" smtClean="0"/>
              <a:pPr/>
              <a:t>‹#›</a:t>
            </a:fld>
            <a:endParaRPr lang="sv-SE"/>
          </a:p>
        </p:txBody>
      </p:sp>
      <p:sp>
        <p:nvSpPr>
          <p:cNvPr id="10" name="Platshållare för datum 9">
            <a:extLst>
              <a:ext uri="{FF2B5EF4-FFF2-40B4-BE49-F238E27FC236}">
                <a16:creationId xmlns:a16="http://schemas.microsoft.com/office/drawing/2014/main" id="{58B928F3-F06C-53B4-8A5C-BFAD3E53449C}"/>
              </a:ext>
            </a:extLst>
          </p:cNvPr>
          <p:cNvSpPr>
            <a:spLocks noGrp="1"/>
          </p:cNvSpPr>
          <p:nvPr>
            <p:ph type="dt" sz="half" idx="16"/>
          </p:nvPr>
        </p:nvSpPr>
        <p:spPr/>
        <p:txBody>
          <a:bodyPr/>
          <a:lstStyle/>
          <a:p>
            <a:fld id="{663AC0A1-BF03-4687-BDDD-A787ED1917E4}" type="datetimeFigureOut">
              <a:rPr lang="sv-SE" smtClean="0"/>
              <a:pPr/>
              <a:t>2026-07-09</a:t>
            </a:fld>
            <a:endParaRPr lang="sv-SE" dirty="0"/>
          </a:p>
        </p:txBody>
      </p:sp>
      <p:sp>
        <p:nvSpPr>
          <p:cNvPr id="11" name="Platshållare för sidfot 10">
            <a:extLst>
              <a:ext uri="{FF2B5EF4-FFF2-40B4-BE49-F238E27FC236}">
                <a16:creationId xmlns:a16="http://schemas.microsoft.com/office/drawing/2014/main" id="{5CB1FC55-8B48-449E-87CC-81CEC5C3B912}"/>
              </a:ext>
            </a:extLst>
          </p:cNvPr>
          <p:cNvSpPr>
            <a:spLocks noGrp="1"/>
          </p:cNvSpPr>
          <p:nvPr>
            <p:ph type="ftr" sz="quarter" idx="17"/>
          </p:nvPr>
        </p:nvSpPr>
        <p:spPr/>
        <p:txBody>
          <a:bodyPr/>
          <a:lstStyle/>
          <a:p>
            <a:endParaRPr lang="sv-SE" dirty="0"/>
          </a:p>
        </p:txBody>
      </p:sp>
    </p:spTree>
    <p:extLst>
      <p:ext uri="{BB962C8B-B14F-4D97-AF65-F5344CB8AC3E}">
        <p14:creationId xmlns:p14="http://schemas.microsoft.com/office/powerpoint/2010/main" val="25500234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1BD3A308-7549-9FA9-D648-1FF66274FDC9}"/>
              </a:ext>
            </a:extLst>
          </p:cNvPr>
          <p:cNvSpPr>
            <a:spLocks noGrp="1"/>
          </p:cNvSpPr>
          <p:nvPr>
            <p:ph type="title"/>
          </p:nvPr>
        </p:nvSpPr>
        <p:spPr/>
        <p:txBody>
          <a:bodyPr/>
          <a:lstStyle/>
          <a:p>
            <a:r>
              <a:rPr lang="sv-SE" dirty="0"/>
              <a:t>Klicka här för att ändra mall för rubrikformat</a:t>
            </a:r>
          </a:p>
        </p:txBody>
      </p:sp>
      <p:sp>
        <p:nvSpPr>
          <p:cNvPr id="8" name="Platshållare för bildnummer 5">
            <a:extLst>
              <a:ext uri="{FF2B5EF4-FFF2-40B4-BE49-F238E27FC236}">
                <a16:creationId xmlns:a16="http://schemas.microsoft.com/office/drawing/2014/main" id="{4EB31791-A8BC-1E33-F99C-CD5EF0F9C045}"/>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dirty="0"/>
          </a:p>
        </p:txBody>
      </p:sp>
      <p:sp>
        <p:nvSpPr>
          <p:cNvPr id="6" name="Platshållare för datum 3">
            <a:extLst>
              <a:ext uri="{FF2B5EF4-FFF2-40B4-BE49-F238E27FC236}">
                <a16:creationId xmlns:a16="http://schemas.microsoft.com/office/drawing/2014/main" id="{FF38E539-0181-C3BE-D65D-6D2DA08EB419}"/>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7" name="Platshållare för sidfot 4">
            <a:extLst>
              <a:ext uri="{FF2B5EF4-FFF2-40B4-BE49-F238E27FC236}">
                <a16:creationId xmlns:a16="http://schemas.microsoft.com/office/drawing/2014/main" id="{2F6CC1F0-0F70-C897-1CBE-7223943F5FF0}"/>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19344326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bildnummer 5">
            <a:extLst>
              <a:ext uri="{FF2B5EF4-FFF2-40B4-BE49-F238E27FC236}">
                <a16:creationId xmlns:a16="http://schemas.microsoft.com/office/drawing/2014/main" id="{F2A93950-5ED0-47AC-DE6E-A06210CA6C52}"/>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dirty="0"/>
          </a:p>
        </p:txBody>
      </p:sp>
      <p:sp>
        <p:nvSpPr>
          <p:cNvPr id="2" name="Platshållare för datum 3">
            <a:extLst>
              <a:ext uri="{FF2B5EF4-FFF2-40B4-BE49-F238E27FC236}">
                <a16:creationId xmlns:a16="http://schemas.microsoft.com/office/drawing/2014/main" id="{AD121485-9AA9-0D96-4272-489D6518D6C4}"/>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3" name="Platshållare för sidfot 4">
            <a:extLst>
              <a:ext uri="{FF2B5EF4-FFF2-40B4-BE49-F238E27FC236}">
                <a16:creationId xmlns:a16="http://schemas.microsoft.com/office/drawing/2014/main" id="{C7647F53-7F9E-5368-783E-DA11170BF433}"/>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38283512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Citat">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5F02269-457D-71B6-35A9-850BBE531FD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Freeform 9">
            <a:extLst>
              <a:ext uri="{FF2B5EF4-FFF2-40B4-BE49-F238E27FC236}">
                <a16:creationId xmlns:a16="http://schemas.microsoft.com/office/drawing/2014/main" id="{1709AE4F-DE07-4194-9808-48C512EAA1A1}"/>
              </a:ext>
              <a:ext uri="{C183D7F6-B498-43B3-948B-1728B52AA6E4}">
                <adec:decorative xmlns:adec="http://schemas.microsoft.com/office/drawing/2017/decorative" val="1"/>
              </a:ext>
            </a:extLst>
          </p:cNvPr>
          <p:cNvSpPr>
            <a:spLocks noEditPoints="1"/>
          </p:cNvSpPr>
          <p:nvPr userDrawn="1"/>
        </p:nvSpPr>
        <p:spPr bwMode="auto">
          <a:xfrm>
            <a:off x="2019300" y="1303392"/>
            <a:ext cx="848052" cy="687556"/>
          </a:xfrm>
          <a:custGeom>
            <a:avLst/>
            <a:gdLst>
              <a:gd name="T0" fmla="*/ 212 w 1284"/>
              <a:gd name="T1" fmla="*/ 1035 h 1041"/>
              <a:gd name="T2" fmla="*/ 250 w 1284"/>
              <a:gd name="T3" fmla="*/ 1037 h 1041"/>
              <a:gd name="T4" fmla="*/ 306 w 1284"/>
              <a:gd name="T5" fmla="*/ 995 h 1041"/>
              <a:gd name="T6" fmla="*/ 432 w 1284"/>
              <a:gd name="T7" fmla="*/ 863 h 1041"/>
              <a:gd name="T8" fmla="*/ 532 w 1284"/>
              <a:gd name="T9" fmla="*/ 697 h 1041"/>
              <a:gd name="T10" fmla="*/ 580 w 1284"/>
              <a:gd name="T11" fmla="*/ 533 h 1041"/>
              <a:gd name="T12" fmla="*/ 592 w 1284"/>
              <a:gd name="T13" fmla="*/ 404 h 1041"/>
              <a:gd name="T14" fmla="*/ 574 w 1284"/>
              <a:gd name="T15" fmla="*/ 254 h 1041"/>
              <a:gd name="T16" fmla="*/ 506 w 1284"/>
              <a:gd name="T17" fmla="*/ 114 h 1041"/>
              <a:gd name="T18" fmla="*/ 408 w 1284"/>
              <a:gd name="T19" fmla="*/ 34 h 1041"/>
              <a:gd name="T20" fmla="*/ 300 w 1284"/>
              <a:gd name="T21" fmla="*/ 2 h 1041"/>
              <a:gd name="T22" fmla="*/ 218 w 1284"/>
              <a:gd name="T23" fmla="*/ 6 h 1041"/>
              <a:gd name="T24" fmla="*/ 118 w 1284"/>
              <a:gd name="T25" fmla="*/ 44 h 1041"/>
              <a:gd name="T26" fmla="*/ 46 w 1284"/>
              <a:gd name="T27" fmla="*/ 112 h 1041"/>
              <a:gd name="T28" fmla="*/ 6 w 1284"/>
              <a:gd name="T29" fmla="*/ 202 h 1041"/>
              <a:gd name="T30" fmla="*/ 2 w 1284"/>
              <a:gd name="T31" fmla="*/ 278 h 1041"/>
              <a:gd name="T32" fmla="*/ 32 w 1284"/>
              <a:gd name="T33" fmla="*/ 370 h 1041"/>
              <a:gd name="T34" fmla="*/ 92 w 1284"/>
              <a:gd name="T35" fmla="*/ 442 h 1041"/>
              <a:gd name="T36" fmla="*/ 178 w 1284"/>
              <a:gd name="T37" fmla="*/ 488 h 1041"/>
              <a:gd name="T38" fmla="*/ 250 w 1284"/>
              <a:gd name="T39" fmla="*/ 498 h 1041"/>
              <a:gd name="T40" fmla="*/ 350 w 1284"/>
              <a:gd name="T41" fmla="*/ 486 h 1041"/>
              <a:gd name="T42" fmla="*/ 386 w 1284"/>
              <a:gd name="T43" fmla="*/ 518 h 1041"/>
              <a:gd name="T44" fmla="*/ 338 w 1284"/>
              <a:gd name="T45" fmla="*/ 669 h 1041"/>
              <a:gd name="T46" fmla="*/ 258 w 1284"/>
              <a:gd name="T47" fmla="*/ 785 h 1041"/>
              <a:gd name="T48" fmla="*/ 144 w 1284"/>
              <a:gd name="T49" fmla="*/ 891 h 1041"/>
              <a:gd name="T50" fmla="*/ 126 w 1284"/>
              <a:gd name="T51" fmla="*/ 915 h 1041"/>
              <a:gd name="T52" fmla="*/ 132 w 1284"/>
              <a:gd name="T53" fmla="*/ 957 h 1041"/>
              <a:gd name="T54" fmla="*/ 884 w 1284"/>
              <a:gd name="T55" fmla="*/ 1019 h 1041"/>
              <a:gd name="T56" fmla="*/ 924 w 1284"/>
              <a:gd name="T57" fmla="*/ 1041 h 1041"/>
              <a:gd name="T58" fmla="*/ 960 w 1284"/>
              <a:gd name="T59" fmla="*/ 1025 h 1041"/>
              <a:gd name="T60" fmla="*/ 1070 w 1284"/>
              <a:gd name="T61" fmla="*/ 925 h 1041"/>
              <a:gd name="T62" fmla="*/ 1178 w 1284"/>
              <a:gd name="T63" fmla="*/ 787 h 1041"/>
              <a:gd name="T64" fmla="*/ 1260 w 1284"/>
              <a:gd name="T65" fmla="*/ 591 h 1041"/>
              <a:gd name="T66" fmla="*/ 1280 w 1284"/>
              <a:gd name="T67" fmla="*/ 470 h 1041"/>
              <a:gd name="T68" fmla="*/ 1282 w 1284"/>
              <a:gd name="T69" fmla="*/ 350 h 1041"/>
              <a:gd name="T70" fmla="*/ 1236 w 1284"/>
              <a:gd name="T71" fmla="*/ 176 h 1041"/>
              <a:gd name="T72" fmla="*/ 1150 w 1284"/>
              <a:gd name="T73" fmla="*/ 68 h 1041"/>
              <a:gd name="T74" fmla="*/ 1046 w 1284"/>
              <a:gd name="T75" fmla="*/ 12 h 1041"/>
              <a:gd name="T76" fmla="*/ 968 w 1284"/>
              <a:gd name="T77" fmla="*/ 0 h 1041"/>
              <a:gd name="T78" fmla="*/ 856 w 1284"/>
              <a:gd name="T79" fmla="*/ 22 h 1041"/>
              <a:gd name="T80" fmla="*/ 770 w 1284"/>
              <a:gd name="T81" fmla="*/ 76 h 1041"/>
              <a:gd name="T82" fmla="*/ 712 w 1284"/>
              <a:gd name="T83" fmla="*/ 154 h 1041"/>
              <a:gd name="T84" fmla="*/ 692 w 1284"/>
              <a:gd name="T85" fmla="*/ 252 h 1041"/>
              <a:gd name="T86" fmla="*/ 704 w 1284"/>
              <a:gd name="T87" fmla="*/ 326 h 1041"/>
              <a:gd name="T88" fmla="*/ 750 w 1284"/>
              <a:gd name="T89" fmla="*/ 410 h 1041"/>
              <a:gd name="T90" fmla="*/ 824 w 1284"/>
              <a:gd name="T91" fmla="*/ 468 h 1041"/>
              <a:gd name="T92" fmla="*/ 918 w 1284"/>
              <a:gd name="T93" fmla="*/ 496 h 1041"/>
              <a:gd name="T94" fmla="*/ 998 w 1284"/>
              <a:gd name="T95" fmla="*/ 494 h 1041"/>
              <a:gd name="T96" fmla="*/ 1082 w 1284"/>
              <a:gd name="T97" fmla="*/ 474 h 1041"/>
              <a:gd name="T98" fmla="*/ 1062 w 1284"/>
              <a:gd name="T99" fmla="*/ 597 h 1041"/>
              <a:gd name="T100" fmla="*/ 992 w 1284"/>
              <a:gd name="T101" fmla="*/ 731 h 1041"/>
              <a:gd name="T102" fmla="*/ 890 w 1284"/>
              <a:gd name="T103" fmla="*/ 847 h 1041"/>
              <a:gd name="T104" fmla="*/ 828 w 1284"/>
              <a:gd name="T105" fmla="*/ 897 h 1041"/>
              <a:gd name="T106" fmla="*/ 816 w 1284"/>
              <a:gd name="T107" fmla="*/ 935 h 1041"/>
              <a:gd name="T108" fmla="*/ 884 w 1284"/>
              <a:gd name="T109" fmla="*/ 1019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84" h="1041">
                <a:moveTo>
                  <a:pt x="192" y="1019"/>
                </a:moveTo>
                <a:lnTo>
                  <a:pt x="192" y="1019"/>
                </a:lnTo>
                <a:lnTo>
                  <a:pt x="202" y="1029"/>
                </a:lnTo>
                <a:lnTo>
                  <a:pt x="212" y="1035"/>
                </a:lnTo>
                <a:lnTo>
                  <a:pt x="222" y="1039"/>
                </a:lnTo>
                <a:lnTo>
                  <a:pt x="232" y="1041"/>
                </a:lnTo>
                <a:lnTo>
                  <a:pt x="240" y="1039"/>
                </a:lnTo>
                <a:lnTo>
                  <a:pt x="250" y="1037"/>
                </a:lnTo>
                <a:lnTo>
                  <a:pt x="260" y="1031"/>
                </a:lnTo>
                <a:lnTo>
                  <a:pt x="268" y="1025"/>
                </a:lnTo>
                <a:lnTo>
                  <a:pt x="268" y="1025"/>
                </a:lnTo>
                <a:lnTo>
                  <a:pt x="306" y="995"/>
                </a:lnTo>
                <a:lnTo>
                  <a:pt x="352" y="951"/>
                </a:lnTo>
                <a:lnTo>
                  <a:pt x="378" y="925"/>
                </a:lnTo>
                <a:lnTo>
                  <a:pt x="406" y="895"/>
                </a:lnTo>
                <a:lnTo>
                  <a:pt x="432" y="863"/>
                </a:lnTo>
                <a:lnTo>
                  <a:pt x="460" y="827"/>
                </a:lnTo>
                <a:lnTo>
                  <a:pt x="486" y="787"/>
                </a:lnTo>
                <a:lnTo>
                  <a:pt x="510" y="743"/>
                </a:lnTo>
                <a:lnTo>
                  <a:pt x="532" y="697"/>
                </a:lnTo>
                <a:lnTo>
                  <a:pt x="552" y="645"/>
                </a:lnTo>
                <a:lnTo>
                  <a:pt x="568" y="591"/>
                </a:lnTo>
                <a:lnTo>
                  <a:pt x="576" y="561"/>
                </a:lnTo>
                <a:lnTo>
                  <a:pt x="580" y="533"/>
                </a:lnTo>
                <a:lnTo>
                  <a:pt x="586" y="502"/>
                </a:lnTo>
                <a:lnTo>
                  <a:pt x="588" y="470"/>
                </a:lnTo>
                <a:lnTo>
                  <a:pt x="590" y="438"/>
                </a:lnTo>
                <a:lnTo>
                  <a:pt x="592" y="404"/>
                </a:lnTo>
                <a:lnTo>
                  <a:pt x="592" y="404"/>
                </a:lnTo>
                <a:lnTo>
                  <a:pt x="590" y="350"/>
                </a:lnTo>
                <a:lnTo>
                  <a:pt x="584" y="300"/>
                </a:lnTo>
                <a:lnTo>
                  <a:pt x="574" y="254"/>
                </a:lnTo>
                <a:lnTo>
                  <a:pt x="560" y="214"/>
                </a:lnTo>
                <a:lnTo>
                  <a:pt x="544" y="176"/>
                </a:lnTo>
                <a:lnTo>
                  <a:pt x="526" y="144"/>
                </a:lnTo>
                <a:lnTo>
                  <a:pt x="506" y="114"/>
                </a:lnTo>
                <a:lnTo>
                  <a:pt x="482" y="90"/>
                </a:lnTo>
                <a:lnTo>
                  <a:pt x="458" y="68"/>
                </a:lnTo>
                <a:lnTo>
                  <a:pt x="434" y="48"/>
                </a:lnTo>
                <a:lnTo>
                  <a:pt x="408" y="34"/>
                </a:lnTo>
                <a:lnTo>
                  <a:pt x="380" y="22"/>
                </a:lnTo>
                <a:lnTo>
                  <a:pt x="354" y="12"/>
                </a:lnTo>
                <a:lnTo>
                  <a:pt x="326" y="6"/>
                </a:lnTo>
                <a:lnTo>
                  <a:pt x="300" y="2"/>
                </a:lnTo>
                <a:lnTo>
                  <a:pt x="276" y="0"/>
                </a:lnTo>
                <a:lnTo>
                  <a:pt x="276" y="0"/>
                </a:lnTo>
                <a:lnTo>
                  <a:pt x="246" y="2"/>
                </a:lnTo>
                <a:lnTo>
                  <a:pt x="218" y="6"/>
                </a:lnTo>
                <a:lnTo>
                  <a:pt x="190" y="12"/>
                </a:lnTo>
                <a:lnTo>
                  <a:pt x="164" y="22"/>
                </a:lnTo>
                <a:lnTo>
                  <a:pt x="140" y="32"/>
                </a:lnTo>
                <a:lnTo>
                  <a:pt x="118" y="44"/>
                </a:lnTo>
                <a:lnTo>
                  <a:pt x="98" y="58"/>
                </a:lnTo>
                <a:lnTo>
                  <a:pt x="78" y="76"/>
                </a:lnTo>
                <a:lnTo>
                  <a:pt x="60" y="94"/>
                </a:lnTo>
                <a:lnTo>
                  <a:pt x="46" y="112"/>
                </a:lnTo>
                <a:lnTo>
                  <a:pt x="32" y="134"/>
                </a:lnTo>
                <a:lnTo>
                  <a:pt x="20" y="154"/>
                </a:lnTo>
                <a:lnTo>
                  <a:pt x="12" y="178"/>
                </a:lnTo>
                <a:lnTo>
                  <a:pt x="6" y="202"/>
                </a:lnTo>
                <a:lnTo>
                  <a:pt x="2" y="226"/>
                </a:lnTo>
                <a:lnTo>
                  <a:pt x="0" y="252"/>
                </a:lnTo>
                <a:lnTo>
                  <a:pt x="0" y="252"/>
                </a:lnTo>
                <a:lnTo>
                  <a:pt x="2" y="278"/>
                </a:lnTo>
                <a:lnTo>
                  <a:pt x="6" y="302"/>
                </a:lnTo>
                <a:lnTo>
                  <a:pt x="12" y="326"/>
                </a:lnTo>
                <a:lnTo>
                  <a:pt x="20" y="348"/>
                </a:lnTo>
                <a:lnTo>
                  <a:pt x="32" y="370"/>
                </a:lnTo>
                <a:lnTo>
                  <a:pt x="44" y="390"/>
                </a:lnTo>
                <a:lnTo>
                  <a:pt x="58" y="410"/>
                </a:lnTo>
                <a:lnTo>
                  <a:pt x="74" y="426"/>
                </a:lnTo>
                <a:lnTo>
                  <a:pt x="92" y="442"/>
                </a:lnTo>
                <a:lnTo>
                  <a:pt x="112" y="456"/>
                </a:lnTo>
                <a:lnTo>
                  <a:pt x="132" y="468"/>
                </a:lnTo>
                <a:lnTo>
                  <a:pt x="154" y="480"/>
                </a:lnTo>
                <a:lnTo>
                  <a:pt x="178" y="488"/>
                </a:lnTo>
                <a:lnTo>
                  <a:pt x="202" y="494"/>
                </a:lnTo>
                <a:lnTo>
                  <a:pt x="226" y="496"/>
                </a:lnTo>
                <a:lnTo>
                  <a:pt x="250" y="498"/>
                </a:lnTo>
                <a:lnTo>
                  <a:pt x="250" y="498"/>
                </a:lnTo>
                <a:lnTo>
                  <a:pt x="280" y="498"/>
                </a:lnTo>
                <a:lnTo>
                  <a:pt x="306" y="494"/>
                </a:lnTo>
                <a:lnTo>
                  <a:pt x="330" y="490"/>
                </a:lnTo>
                <a:lnTo>
                  <a:pt x="350" y="486"/>
                </a:lnTo>
                <a:lnTo>
                  <a:pt x="380" y="478"/>
                </a:lnTo>
                <a:lnTo>
                  <a:pt x="390" y="474"/>
                </a:lnTo>
                <a:lnTo>
                  <a:pt x="390" y="474"/>
                </a:lnTo>
                <a:lnTo>
                  <a:pt x="386" y="518"/>
                </a:lnTo>
                <a:lnTo>
                  <a:pt x="380" y="557"/>
                </a:lnTo>
                <a:lnTo>
                  <a:pt x="370" y="597"/>
                </a:lnTo>
                <a:lnTo>
                  <a:pt x="356" y="633"/>
                </a:lnTo>
                <a:lnTo>
                  <a:pt x="338" y="669"/>
                </a:lnTo>
                <a:lnTo>
                  <a:pt x="320" y="701"/>
                </a:lnTo>
                <a:lnTo>
                  <a:pt x="300" y="731"/>
                </a:lnTo>
                <a:lnTo>
                  <a:pt x="280" y="759"/>
                </a:lnTo>
                <a:lnTo>
                  <a:pt x="258" y="785"/>
                </a:lnTo>
                <a:lnTo>
                  <a:pt x="238" y="809"/>
                </a:lnTo>
                <a:lnTo>
                  <a:pt x="198" y="847"/>
                </a:lnTo>
                <a:lnTo>
                  <a:pt x="164" y="873"/>
                </a:lnTo>
                <a:lnTo>
                  <a:pt x="144" y="891"/>
                </a:lnTo>
                <a:lnTo>
                  <a:pt x="144" y="891"/>
                </a:lnTo>
                <a:lnTo>
                  <a:pt x="136" y="897"/>
                </a:lnTo>
                <a:lnTo>
                  <a:pt x="130" y="905"/>
                </a:lnTo>
                <a:lnTo>
                  <a:pt x="126" y="915"/>
                </a:lnTo>
                <a:lnTo>
                  <a:pt x="124" y="925"/>
                </a:lnTo>
                <a:lnTo>
                  <a:pt x="124" y="935"/>
                </a:lnTo>
                <a:lnTo>
                  <a:pt x="126" y="945"/>
                </a:lnTo>
                <a:lnTo>
                  <a:pt x="132" y="957"/>
                </a:lnTo>
                <a:lnTo>
                  <a:pt x="140" y="967"/>
                </a:lnTo>
                <a:lnTo>
                  <a:pt x="192" y="1019"/>
                </a:lnTo>
                <a:close/>
                <a:moveTo>
                  <a:pt x="884" y="1019"/>
                </a:moveTo>
                <a:lnTo>
                  <a:pt x="884" y="1019"/>
                </a:lnTo>
                <a:lnTo>
                  <a:pt x="894" y="1029"/>
                </a:lnTo>
                <a:lnTo>
                  <a:pt x="904" y="1035"/>
                </a:lnTo>
                <a:lnTo>
                  <a:pt x="914" y="1039"/>
                </a:lnTo>
                <a:lnTo>
                  <a:pt x="924" y="1041"/>
                </a:lnTo>
                <a:lnTo>
                  <a:pt x="932" y="1039"/>
                </a:lnTo>
                <a:lnTo>
                  <a:pt x="942" y="1037"/>
                </a:lnTo>
                <a:lnTo>
                  <a:pt x="952" y="1031"/>
                </a:lnTo>
                <a:lnTo>
                  <a:pt x="960" y="1025"/>
                </a:lnTo>
                <a:lnTo>
                  <a:pt x="960" y="1025"/>
                </a:lnTo>
                <a:lnTo>
                  <a:pt x="998" y="995"/>
                </a:lnTo>
                <a:lnTo>
                  <a:pt x="1044" y="951"/>
                </a:lnTo>
                <a:lnTo>
                  <a:pt x="1070" y="925"/>
                </a:lnTo>
                <a:lnTo>
                  <a:pt x="1098" y="895"/>
                </a:lnTo>
                <a:lnTo>
                  <a:pt x="1124" y="863"/>
                </a:lnTo>
                <a:lnTo>
                  <a:pt x="1152" y="827"/>
                </a:lnTo>
                <a:lnTo>
                  <a:pt x="1178" y="787"/>
                </a:lnTo>
                <a:lnTo>
                  <a:pt x="1202" y="743"/>
                </a:lnTo>
                <a:lnTo>
                  <a:pt x="1224" y="697"/>
                </a:lnTo>
                <a:lnTo>
                  <a:pt x="1244" y="645"/>
                </a:lnTo>
                <a:lnTo>
                  <a:pt x="1260" y="591"/>
                </a:lnTo>
                <a:lnTo>
                  <a:pt x="1268" y="561"/>
                </a:lnTo>
                <a:lnTo>
                  <a:pt x="1272" y="533"/>
                </a:lnTo>
                <a:lnTo>
                  <a:pt x="1278" y="502"/>
                </a:lnTo>
                <a:lnTo>
                  <a:pt x="1280" y="470"/>
                </a:lnTo>
                <a:lnTo>
                  <a:pt x="1282" y="438"/>
                </a:lnTo>
                <a:lnTo>
                  <a:pt x="1284" y="404"/>
                </a:lnTo>
                <a:lnTo>
                  <a:pt x="1284" y="404"/>
                </a:lnTo>
                <a:lnTo>
                  <a:pt x="1282" y="350"/>
                </a:lnTo>
                <a:lnTo>
                  <a:pt x="1276" y="300"/>
                </a:lnTo>
                <a:lnTo>
                  <a:pt x="1266" y="254"/>
                </a:lnTo>
                <a:lnTo>
                  <a:pt x="1252" y="214"/>
                </a:lnTo>
                <a:lnTo>
                  <a:pt x="1236" y="176"/>
                </a:lnTo>
                <a:lnTo>
                  <a:pt x="1218" y="144"/>
                </a:lnTo>
                <a:lnTo>
                  <a:pt x="1198" y="114"/>
                </a:lnTo>
                <a:lnTo>
                  <a:pt x="1174" y="90"/>
                </a:lnTo>
                <a:lnTo>
                  <a:pt x="1150" y="68"/>
                </a:lnTo>
                <a:lnTo>
                  <a:pt x="1126" y="48"/>
                </a:lnTo>
                <a:lnTo>
                  <a:pt x="1100" y="34"/>
                </a:lnTo>
                <a:lnTo>
                  <a:pt x="1072" y="22"/>
                </a:lnTo>
                <a:lnTo>
                  <a:pt x="1046" y="12"/>
                </a:lnTo>
                <a:lnTo>
                  <a:pt x="1018" y="6"/>
                </a:lnTo>
                <a:lnTo>
                  <a:pt x="992" y="2"/>
                </a:lnTo>
                <a:lnTo>
                  <a:pt x="968" y="0"/>
                </a:lnTo>
                <a:lnTo>
                  <a:pt x="968" y="0"/>
                </a:lnTo>
                <a:lnTo>
                  <a:pt x="938" y="2"/>
                </a:lnTo>
                <a:lnTo>
                  <a:pt x="910" y="6"/>
                </a:lnTo>
                <a:lnTo>
                  <a:pt x="882" y="12"/>
                </a:lnTo>
                <a:lnTo>
                  <a:pt x="856" y="22"/>
                </a:lnTo>
                <a:lnTo>
                  <a:pt x="832" y="32"/>
                </a:lnTo>
                <a:lnTo>
                  <a:pt x="810" y="44"/>
                </a:lnTo>
                <a:lnTo>
                  <a:pt x="788" y="58"/>
                </a:lnTo>
                <a:lnTo>
                  <a:pt x="770" y="76"/>
                </a:lnTo>
                <a:lnTo>
                  <a:pt x="752" y="94"/>
                </a:lnTo>
                <a:lnTo>
                  <a:pt x="738" y="112"/>
                </a:lnTo>
                <a:lnTo>
                  <a:pt x="724" y="134"/>
                </a:lnTo>
                <a:lnTo>
                  <a:pt x="712" y="154"/>
                </a:lnTo>
                <a:lnTo>
                  <a:pt x="704" y="178"/>
                </a:lnTo>
                <a:lnTo>
                  <a:pt x="698" y="202"/>
                </a:lnTo>
                <a:lnTo>
                  <a:pt x="694" y="226"/>
                </a:lnTo>
                <a:lnTo>
                  <a:pt x="692" y="252"/>
                </a:lnTo>
                <a:lnTo>
                  <a:pt x="692" y="252"/>
                </a:lnTo>
                <a:lnTo>
                  <a:pt x="694" y="278"/>
                </a:lnTo>
                <a:lnTo>
                  <a:pt x="698" y="302"/>
                </a:lnTo>
                <a:lnTo>
                  <a:pt x="704" y="326"/>
                </a:lnTo>
                <a:lnTo>
                  <a:pt x="712" y="348"/>
                </a:lnTo>
                <a:lnTo>
                  <a:pt x="724" y="370"/>
                </a:lnTo>
                <a:lnTo>
                  <a:pt x="736" y="390"/>
                </a:lnTo>
                <a:lnTo>
                  <a:pt x="750" y="410"/>
                </a:lnTo>
                <a:lnTo>
                  <a:pt x="766" y="426"/>
                </a:lnTo>
                <a:lnTo>
                  <a:pt x="784" y="442"/>
                </a:lnTo>
                <a:lnTo>
                  <a:pt x="804" y="456"/>
                </a:lnTo>
                <a:lnTo>
                  <a:pt x="824" y="468"/>
                </a:lnTo>
                <a:lnTo>
                  <a:pt x="846" y="480"/>
                </a:lnTo>
                <a:lnTo>
                  <a:pt x="870" y="488"/>
                </a:lnTo>
                <a:lnTo>
                  <a:pt x="894" y="494"/>
                </a:lnTo>
                <a:lnTo>
                  <a:pt x="918" y="496"/>
                </a:lnTo>
                <a:lnTo>
                  <a:pt x="942" y="498"/>
                </a:lnTo>
                <a:lnTo>
                  <a:pt x="942" y="498"/>
                </a:lnTo>
                <a:lnTo>
                  <a:pt x="972" y="498"/>
                </a:lnTo>
                <a:lnTo>
                  <a:pt x="998" y="494"/>
                </a:lnTo>
                <a:lnTo>
                  <a:pt x="1022" y="490"/>
                </a:lnTo>
                <a:lnTo>
                  <a:pt x="1042" y="486"/>
                </a:lnTo>
                <a:lnTo>
                  <a:pt x="1072" y="478"/>
                </a:lnTo>
                <a:lnTo>
                  <a:pt x="1082" y="474"/>
                </a:lnTo>
                <a:lnTo>
                  <a:pt x="1082" y="474"/>
                </a:lnTo>
                <a:lnTo>
                  <a:pt x="1078" y="518"/>
                </a:lnTo>
                <a:lnTo>
                  <a:pt x="1072" y="557"/>
                </a:lnTo>
                <a:lnTo>
                  <a:pt x="1062" y="597"/>
                </a:lnTo>
                <a:lnTo>
                  <a:pt x="1048" y="633"/>
                </a:lnTo>
                <a:lnTo>
                  <a:pt x="1030" y="669"/>
                </a:lnTo>
                <a:lnTo>
                  <a:pt x="1012" y="701"/>
                </a:lnTo>
                <a:lnTo>
                  <a:pt x="992" y="731"/>
                </a:lnTo>
                <a:lnTo>
                  <a:pt x="972" y="759"/>
                </a:lnTo>
                <a:lnTo>
                  <a:pt x="950" y="785"/>
                </a:lnTo>
                <a:lnTo>
                  <a:pt x="928" y="809"/>
                </a:lnTo>
                <a:lnTo>
                  <a:pt x="890" y="847"/>
                </a:lnTo>
                <a:lnTo>
                  <a:pt x="856" y="873"/>
                </a:lnTo>
                <a:lnTo>
                  <a:pt x="834" y="891"/>
                </a:lnTo>
                <a:lnTo>
                  <a:pt x="834" y="891"/>
                </a:lnTo>
                <a:lnTo>
                  <a:pt x="828" y="897"/>
                </a:lnTo>
                <a:lnTo>
                  <a:pt x="822" y="905"/>
                </a:lnTo>
                <a:lnTo>
                  <a:pt x="818" y="915"/>
                </a:lnTo>
                <a:lnTo>
                  <a:pt x="816" y="925"/>
                </a:lnTo>
                <a:lnTo>
                  <a:pt x="816" y="935"/>
                </a:lnTo>
                <a:lnTo>
                  <a:pt x="818" y="945"/>
                </a:lnTo>
                <a:lnTo>
                  <a:pt x="824" y="957"/>
                </a:lnTo>
                <a:lnTo>
                  <a:pt x="832" y="967"/>
                </a:lnTo>
                <a:lnTo>
                  <a:pt x="884" y="1019"/>
                </a:lnTo>
                <a:close/>
              </a:path>
            </a:pathLst>
          </a:custGeom>
          <a:solidFill>
            <a:srgbClr val="B5D9AF"/>
          </a:solidFill>
          <a:ln>
            <a:noFill/>
          </a:ln>
        </p:spPr>
        <p:txBody>
          <a:bodyPr vert="horz" wrap="square" lIns="91440" tIns="45720" rIns="91440" bIns="45720" numCol="1" anchor="t" anchorCtr="0" compatLnSpc="1">
            <a:prstTxWarp prst="textNoShape">
              <a:avLst/>
            </a:prstTxWarp>
          </a:bodyPr>
          <a:lstStyle/>
          <a:p>
            <a:endParaRPr lang="sv-SE" dirty="0"/>
          </a:p>
        </p:txBody>
      </p:sp>
      <p:sp>
        <p:nvSpPr>
          <p:cNvPr id="8" name="Rubrik 1">
            <a:extLst>
              <a:ext uri="{FF2B5EF4-FFF2-40B4-BE49-F238E27FC236}">
                <a16:creationId xmlns:a16="http://schemas.microsoft.com/office/drawing/2014/main" id="{3CCAE72D-F891-F7EC-0A60-881018CEEEAE}"/>
              </a:ext>
            </a:extLst>
          </p:cNvPr>
          <p:cNvSpPr>
            <a:spLocks noGrp="1"/>
          </p:cNvSpPr>
          <p:nvPr>
            <p:ph type="ctrTitle" hasCustomPrompt="1"/>
          </p:nvPr>
        </p:nvSpPr>
        <p:spPr>
          <a:xfrm>
            <a:off x="2019300" y="2322786"/>
            <a:ext cx="8153400" cy="2354145"/>
          </a:xfrm>
          <a:prstGeom prst="rect">
            <a:avLst/>
          </a:prstGeom>
        </p:spPr>
        <p:txBody>
          <a:bodyPr anchor="ctr" anchorCtr="0"/>
          <a:lstStyle>
            <a:lvl1pPr algn="l">
              <a:lnSpc>
                <a:spcPts val="6800"/>
              </a:lnSpc>
              <a:defRPr sz="5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sv-SE" dirty="0"/>
              <a:t>Citat</a:t>
            </a:r>
          </a:p>
        </p:txBody>
      </p:sp>
      <p:sp>
        <p:nvSpPr>
          <p:cNvPr id="7" name="Platshållare för bildnummer 5">
            <a:extLst>
              <a:ext uri="{FF2B5EF4-FFF2-40B4-BE49-F238E27FC236}">
                <a16:creationId xmlns:a16="http://schemas.microsoft.com/office/drawing/2014/main" id="{3B4830F9-A051-2AAE-E0FF-9BA9538D3F23}"/>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5" name="Platshållare för datum 3">
            <a:extLst>
              <a:ext uri="{FF2B5EF4-FFF2-40B4-BE49-F238E27FC236}">
                <a16:creationId xmlns:a16="http://schemas.microsoft.com/office/drawing/2014/main" id="{260B711B-581C-C7B9-9F13-7716E8C827BA}"/>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6" name="Platshållare för sidfot 4">
            <a:extLst>
              <a:ext uri="{FF2B5EF4-FFF2-40B4-BE49-F238E27FC236}">
                <a16:creationId xmlns:a16="http://schemas.microsoft.com/office/drawing/2014/main" id="{003CB0C0-0880-078B-8BE7-DC07972BB80B}"/>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9" name="Bildobjekt 8" descr="Region Kronobergs logotyp">
            <a:extLst>
              <a:ext uri="{FF2B5EF4-FFF2-40B4-BE49-F238E27FC236}">
                <a16:creationId xmlns:a16="http://schemas.microsoft.com/office/drawing/2014/main" id="{1BCF48E4-2D2A-F0C6-11B4-36A1A5D5C22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94" t="11082" r="4760" b="13048"/>
          <a:stretch/>
        </p:blipFill>
        <p:spPr bwMode="black">
          <a:xfrm>
            <a:off x="10301607" y="6128077"/>
            <a:ext cx="1718777" cy="534864"/>
          </a:xfrm>
          <a:prstGeom prst="rect">
            <a:avLst/>
          </a:prstGeom>
          <a:noFill/>
          <a:ln>
            <a:noFill/>
          </a:ln>
        </p:spPr>
      </p:pic>
    </p:spTree>
    <p:extLst>
      <p:ext uri="{BB962C8B-B14F-4D97-AF65-F5344CB8AC3E}">
        <p14:creationId xmlns:p14="http://schemas.microsoft.com/office/powerpoint/2010/main" val="19254984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itat_2">
    <p:bg>
      <p:bgPr>
        <a:solidFill>
          <a:srgbClr val="004131"/>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5F02269-457D-71B6-35A9-850BBE531FD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Freeform 9">
            <a:extLst>
              <a:ext uri="{FF2B5EF4-FFF2-40B4-BE49-F238E27FC236}">
                <a16:creationId xmlns:a16="http://schemas.microsoft.com/office/drawing/2014/main" id="{1709AE4F-DE07-4194-9808-48C512EAA1A1}"/>
              </a:ext>
              <a:ext uri="{C183D7F6-B498-43B3-948B-1728B52AA6E4}">
                <adec:decorative xmlns:adec="http://schemas.microsoft.com/office/drawing/2017/decorative" val="1"/>
              </a:ext>
            </a:extLst>
          </p:cNvPr>
          <p:cNvSpPr>
            <a:spLocks noEditPoints="1"/>
          </p:cNvSpPr>
          <p:nvPr userDrawn="1"/>
        </p:nvSpPr>
        <p:spPr bwMode="auto">
          <a:xfrm>
            <a:off x="2019300" y="1303392"/>
            <a:ext cx="848052" cy="687556"/>
          </a:xfrm>
          <a:custGeom>
            <a:avLst/>
            <a:gdLst>
              <a:gd name="T0" fmla="*/ 212 w 1284"/>
              <a:gd name="T1" fmla="*/ 1035 h 1041"/>
              <a:gd name="T2" fmla="*/ 250 w 1284"/>
              <a:gd name="T3" fmla="*/ 1037 h 1041"/>
              <a:gd name="T4" fmla="*/ 306 w 1284"/>
              <a:gd name="T5" fmla="*/ 995 h 1041"/>
              <a:gd name="T6" fmla="*/ 432 w 1284"/>
              <a:gd name="T7" fmla="*/ 863 h 1041"/>
              <a:gd name="T8" fmla="*/ 532 w 1284"/>
              <a:gd name="T9" fmla="*/ 697 h 1041"/>
              <a:gd name="T10" fmla="*/ 580 w 1284"/>
              <a:gd name="T11" fmla="*/ 533 h 1041"/>
              <a:gd name="T12" fmla="*/ 592 w 1284"/>
              <a:gd name="T13" fmla="*/ 404 h 1041"/>
              <a:gd name="T14" fmla="*/ 574 w 1284"/>
              <a:gd name="T15" fmla="*/ 254 h 1041"/>
              <a:gd name="T16" fmla="*/ 506 w 1284"/>
              <a:gd name="T17" fmla="*/ 114 h 1041"/>
              <a:gd name="T18" fmla="*/ 408 w 1284"/>
              <a:gd name="T19" fmla="*/ 34 h 1041"/>
              <a:gd name="T20" fmla="*/ 300 w 1284"/>
              <a:gd name="T21" fmla="*/ 2 h 1041"/>
              <a:gd name="T22" fmla="*/ 218 w 1284"/>
              <a:gd name="T23" fmla="*/ 6 h 1041"/>
              <a:gd name="T24" fmla="*/ 118 w 1284"/>
              <a:gd name="T25" fmla="*/ 44 h 1041"/>
              <a:gd name="T26" fmla="*/ 46 w 1284"/>
              <a:gd name="T27" fmla="*/ 112 h 1041"/>
              <a:gd name="T28" fmla="*/ 6 w 1284"/>
              <a:gd name="T29" fmla="*/ 202 h 1041"/>
              <a:gd name="T30" fmla="*/ 2 w 1284"/>
              <a:gd name="T31" fmla="*/ 278 h 1041"/>
              <a:gd name="T32" fmla="*/ 32 w 1284"/>
              <a:gd name="T33" fmla="*/ 370 h 1041"/>
              <a:gd name="T34" fmla="*/ 92 w 1284"/>
              <a:gd name="T35" fmla="*/ 442 h 1041"/>
              <a:gd name="T36" fmla="*/ 178 w 1284"/>
              <a:gd name="T37" fmla="*/ 488 h 1041"/>
              <a:gd name="T38" fmla="*/ 250 w 1284"/>
              <a:gd name="T39" fmla="*/ 498 h 1041"/>
              <a:gd name="T40" fmla="*/ 350 w 1284"/>
              <a:gd name="T41" fmla="*/ 486 h 1041"/>
              <a:gd name="T42" fmla="*/ 386 w 1284"/>
              <a:gd name="T43" fmla="*/ 518 h 1041"/>
              <a:gd name="T44" fmla="*/ 338 w 1284"/>
              <a:gd name="T45" fmla="*/ 669 h 1041"/>
              <a:gd name="T46" fmla="*/ 258 w 1284"/>
              <a:gd name="T47" fmla="*/ 785 h 1041"/>
              <a:gd name="T48" fmla="*/ 144 w 1284"/>
              <a:gd name="T49" fmla="*/ 891 h 1041"/>
              <a:gd name="T50" fmla="*/ 126 w 1284"/>
              <a:gd name="T51" fmla="*/ 915 h 1041"/>
              <a:gd name="T52" fmla="*/ 132 w 1284"/>
              <a:gd name="T53" fmla="*/ 957 h 1041"/>
              <a:gd name="T54" fmla="*/ 884 w 1284"/>
              <a:gd name="T55" fmla="*/ 1019 h 1041"/>
              <a:gd name="T56" fmla="*/ 924 w 1284"/>
              <a:gd name="T57" fmla="*/ 1041 h 1041"/>
              <a:gd name="T58" fmla="*/ 960 w 1284"/>
              <a:gd name="T59" fmla="*/ 1025 h 1041"/>
              <a:gd name="T60" fmla="*/ 1070 w 1284"/>
              <a:gd name="T61" fmla="*/ 925 h 1041"/>
              <a:gd name="T62" fmla="*/ 1178 w 1284"/>
              <a:gd name="T63" fmla="*/ 787 h 1041"/>
              <a:gd name="T64" fmla="*/ 1260 w 1284"/>
              <a:gd name="T65" fmla="*/ 591 h 1041"/>
              <a:gd name="T66" fmla="*/ 1280 w 1284"/>
              <a:gd name="T67" fmla="*/ 470 h 1041"/>
              <a:gd name="T68" fmla="*/ 1282 w 1284"/>
              <a:gd name="T69" fmla="*/ 350 h 1041"/>
              <a:gd name="T70" fmla="*/ 1236 w 1284"/>
              <a:gd name="T71" fmla="*/ 176 h 1041"/>
              <a:gd name="T72" fmla="*/ 1150 w 1284"/>
              <a:gd name="T73" fmla="*/ 68 h 1041"/>
              <a:gd name="T74" fmla="*/ 1046 w 1284"/>
              <a:gd name="T75" fmla="*/ 12 h 1041"/>
              <a:gd name="T76" fmla="*/ 968 w 1284"/>
              <a:gd name="T77" fmla="*/ 0 h 1041"/>
              <a:gd name="T78" fmla="*/ 856 w 1284"/>
              <a:gd name="T79" fmla="*/ 22 h 1041"/>
              <a:gd name="T80" fmla="*/ 770 w 1284"/>
              <a:gd name="T81" fmla="*/ 76 h 1041"/>
              <a:gd name="T82" fmla="*/ 712 w 1284"/>
              <a:gd name="T83" fmla="*/ 154 h 1041"/>
              <a:gd name="T84" fmla="*/ 692 w 1284"/>
              <a:gd name="T85" fmla="*/ 252 h 1041"/>
              <a:gd name="T86" fmla="*/ 704 w 1284"/>
              <a:gd name="T87" fmla="*/ 326 h 1041"/>
              <a:gd name="T88" fmla="*/ 750 w 1284"/>
              <a:gd name="T89" fmla="*/ 410 h 1041"/>
              <a:gd name="T90" fmla="*/ 824 w 1284"/>
              <a:gd name="T91" fmla="*/ 468 h 1041"/>
              <a:gd name="T92" fmla="*/ 918 w 1284"/>
              <a:gd name="T93" fmla="*/ 496 h 1041"/>
              <a:gd name="T94" fmla="*/ 998 w 1284"/>
              <a:gd name="T95" fmla="*/ 494 h 1041"/>
              <a:gd name="T96" fmla="*/ 1082 w 1284"/>
              <a:gd name="T97" fmla="*/ 474 h 1041"/>
              <a:gd name="T98" fmla="*/ 1062 w 1284"/>
              <a:gd name="T99" fmla="*/ 597 h 1041"/>
              <a:gd name="T100" fmla="*/ 992 w 1284"/>
              <a:gd name="T101" fmla="*/ 731 h 1041"/>
              <a:gd name="T102" fmla="*/ 890 w 1284"/>
              <a:gd name="T103" fmla="*/ 847 h 1041"/>
              <a:gd name="T104" fmla="*/ 828 w 1284"/>
              <a:gd name="T105" fmla="*/ 897 h 1041"/>
              <a:gd name="T106" fmla="*/ 816 w 1284"/>
              <a:gd name="T107" fmla="*/ 935 h 1041"/>
              <a:gd name="T108" fmla="*/ 884 w 1284"/>
              <a:gd name="T109" fmla="*/ 1019 h 1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84" h="1041">
                <a:moveTo>
                  <a:pt x="192" y="1019"/>
                </a:moveTo>
                <a:lnTo>
                  <a:pt x="192" y="1019"/>
                </a:lnTo>
                <a:lnTo>
                  <a:pt x="202" y="1029"/>
                </a:lnTo>
                <a:lnTo>
                  <a:pt x="212" y="1035"/>
                </a:lnTo>
                <a:lnTo>
                  <a:pt x="222" y="1039"/>
                </a:lnTo>
                <a:lnTo>
                  <a:pt x="232" y="1041"/>
                </a:lnTo>
                <a:lnTo>
                  <a:pt x="240" y="1039"/>
                </a:lnTo>
                <a:lnTo>
                  <a:pt x="250" y="1037"/>
                </a:lnTo>
                <a:lnTo>
                  <a:pt x="260" y="1031"/>
                </a:lnTo>
                <a:lnTo>
                  <a:pt x="268" y="1025"/>
                </a:lnTo>
                <a:lnTo>
                  <a:pt x="268" y="1025"/>
                </a:lnTo>
                <a:lnTo>
                  <a:pt x="306" y="995"/>
                </a:lnTo>
                <a:lnTo>
                  <a:pt x="352" y="951"/>
                </a:lnTo>
                <a:lnTo>
                  <a:pt x="378" y="925"/>
                </a:lnTo>
                <a:lnTo>
                  <a:pt x="406" y="895"/>
                </a:lnTo>
                <a:lnTo>
                  <a:pt x="432" y="863"/>
                </a:lnTo>
                <a:lnTo>
                  <a:pt x="460" y="827"/>
                </a:lnTo>
                <a:lnTo>
                  <a:pt x="486" y="787"/>
                </a:lnTo>
                <a:lnTo>
                  <a:pt x="510" y="743"/>
                </a:lnTo>
                <a:lnTo>
                  <a:pt x="532" y="697"/>
                </a:lnTo>
                <a:lnTo>
                  <a:pt x="552" y="645"/>
                </a:lnTo>
                <a:lnTo>
                  <a:pt x="568" y="591"/>
                </a:lnTo>
                <a:lnTo>
                  <a:pt x="576" y="561"/>
                </a:lnTo>
                <a:lnTo>
                  <a:pt x="580" y="533"/>
                </a:lnTo>
                <a:lnTo>
                  <a:pt x="586" y="502"/>
                </a:lnTo>
                <a:lnTo>
                  <a:pt x="588" y="470"/>
                </a:lnTo>
                <a:lnTo>
                  <a:pt x="590" y="438"/>
                </a:lnTo>
                <a:lnTo>
                  <a:pt x="592" y="404"/>
                </a:lnTo>
                <a:lnTo>
                  <a:pt x="592" y="404"/>
                </a:lnTo>
                <a:lnTo>
                  <a:pt x="590" y="350"/>
                </a:lnTo>
                <a:lnTo>
                  <a:pt x="584" y="300"/>
                </a:lnTo>
                <a:lnTo>
                  <a:pt x="574" y="254"/>
                </a:lnTo>
                <a:lnTo>
                  <a:pt x="560" y="214"/>
                </a:lnTo>
                <a:lnTo>
                  <a:pt x="544" y="176"/>
                </a:lnTo>
                <a:lnTo>
                  <a:pt x="526" y="144"/>
                </a:lnTo>
                <a:lnTo>
                  <a:pt x="506" y="114"/>
                </a:lnTo>
                <a:lnTo>
                  <a:pt x="482" y="90"/>
                </a:lnTo>
                <a:lnTo>
                  <a:pt x="458" y="68"/>
                </a:lnTo>
                <a:lnTo>
                  <a:pt x="434" y="48"/>
                </a:lnTo>
                <a:lnTo>
                  <a:pt x="408" y="34"/>
                </a:lnTo>
                <a:lnTo>
                  <a:pt x="380" y="22"/>
                </a:lnTo>
                <a:lnTo>
                  <a:pt x="354" y="12"/>
                </a:lnTo>
                <a:lnTo>
                  <a:pt x="326" y="6"/>
                </a:lnTo>
                <a:lnTo>
                  <a:pt x="300" y="2"/>
                </a:lnTo>
                <a:lnTo>
                  <a:pt x="276" y="0"/>
                </a:lnTo>
                <a:lnTo>
                  <a:pt x="276" y="0"/>
                </a:lnTo>
                <a:lnTo>
                  <a:pt x="246" y="2"/>
                </a:lnTo>
                <a:lnTo>
                  <a:pt x="218" y="6"/>
                </a:lnTo>
                <a:lnTo>
                  <a:pt x="190" y="12"/>
                </a:lnTo>
                <a:lnTo>
                  <a:pt x="164" y="22"/>
                </a:lnTo>
                <a:lnTo>
                  <a:pt x="140" y="32"/>
                </a:lnTo>
                <a:lnTo>
                  <a:pt x="118" y="44"/>
                </a:lnTo>
                <a:lnTo>
                  <a:pt x="98" y="58"/>
                </a:lnTo>
                <a:lnTo>
                  <a:pt x="78" y="76"/>
                </a:lnTo>
                <a:lnTo>
                  <a:pt x="60" y="94"/>
                </a:lnTo>
                <a:lnTo>
                  <a:pt x="46" y="112"/>
                </a:lnTo>
                <a:lnTo>
                  <a:pt x="32" y="134"/>
                </a:lnTo>
                <a:lnTo>
                  <a:pt x="20" y="154"/>
                </a:lnTo>
                <a:lnTo>
                  <a:pt x="12" y="178"/>
                </a:lnTo>
                <a:lnTo>
                  <a:pt x="6" y="202"/>
                </a:lnTo>
                <a:lnTo>
                  <a:pt x="2" y="226"/>
                </a:lnTo>
                <a:lnTo>
                  <a:pt x="0" y="252"/>
                </a:lnTo>
                <a:lnTo>
                  <a:pt x="0" y="252"/>
                </a:lnTo>
                <a:lnTo>
                  <a:pt x="2" y="278"/>
                </a:lnTo>
                <a:lnTo>
                  <a:pt x="6" y="302"/>
                </a:lnTo>
                <a:lnTo>
                  <a:pt x="12" y="326"/>
                </a:lnTo>
                <a:lnTo>
                  <a:pt x="20" y="348"/>
                </a:lnTo>
                <a:lnTo>
                  <a:pt x="32" y="370"/>
                </a:lnTo>
                <a:lnTo>
                  <a:pt x="44" y="390"/>
                </a:lnTo>
                <a:lnTo>
                  <a:pt x="58" y="410"/>
                </a:lnTo>
                <a:lnTo>
                  <a:pt x="74" y="426"/>
                </a:lnTo>
                <a:lnTo>
                  <a:pt x="92" y="442"/>
                </a:lnTo>
                <a:lnTo>
                  <a:pt x="112" y="456"/>
                </a:lnTo>
                <a:lnTo>
                  <a:pt x="132" y="468"/>
                </a:lnTo>
                <a:lnTo>
                  <a:pt x="154" y="480"/>
                </a:lnTo>
                <a:lnTo>
                  <a:pt x="178" y="488"/>
                </a:lnTo>
                <a:lnTo>
                  <a:pt x="202" y="494"/>
                </a:lnTo>
                <a:lnTo>
                  <a:pt x="226" y="496"/>
                </a:lnTo>
                <a:lnTo>
                  <a:pt x="250" y="498"/>
                </a:lnTo>
                <a:lnTo>
                  <a:pt x="250" y="498"/>
                </a:lnTo>
                <a:lnTo>
                  <a:pt x="280" y="498"/>
                </a:lnTo>
                <a:lnTo>
                  <a:pt x="306" y="494"/>
                </a:lnTo>
                <a:lnTo>
                  <a:pt x="330" y="490"/>
                </a:lnTo>
                <a:lnTo>
                  <a:pt x="350" y="486"/>
                </a:lnTo>
                <a:lnTo>
                  <a:pt x="380" y="478"/>
                </a:lnTo>
                <a:lnTo>
                  <a:pt x="390" y="474"/>
                </a:lnTo>
                <a:lnTo>
                  <a:pt x="390" y="474"/>
                </a:lnTo>
                <a:lnTo>
                  <a:pt x="386" y="518"/>
                </a:lnTo>
                <a:lnTo>
                  <a:pt x="380" y="557"/>
                </a:lnTo>
                <a:lnTo>
                  <a:pt x="370" y="597"/>
                </a:lnTo>
                <a:lnTo>
                  <a:pt x="356" y="633"/>
                </a:lnTo>
                <a:lnTo>
                  <a:pt x="338" y="669"/>
                </a:lnTo>
                <a:lnTo>
                  <a:pt x="320" y="701"/>
                </a:lnTo>
                <a:lnTo>
                  <a:pt x="300" y="731"/>
                </a:lnTo>
                <a:lnTo>
                  <a:pt x="280" y="759"/>
                </a:lnTo>
                <a:lnTo>
                  <a:pt x="258" y="785"/>
                </a:lnTo>
                <a:lnTo>
                  <a:pt x="238" y="809"/>
                </a:lnTo>
                <a:lnTo>
                  <a:pt x="198" y="847"/>
                </a:lnTo>
                <a:lnTo>
                  <a:pt x="164" y="873"/>
                </a:lnTo>
                <a:lnTo>
                  <a:pt x="144" y="891"/>
                </a:lnTo>
                <a:lnTo>
                  <a:pt x="144" y="891"/>
                </a:lnTo>
                <a:lnTo>
                  <a:pt x="136" y="897"/>
                </a:lnTo>
                <a:lnTo>
                  <a:pt x="130" y="905"/>
                </a:lnTo>
                <a:lnTo>
                  <a:pt x="126" y="915"/>
                </a:lnTo>
                <a:lnTo>
                  <a:pt x="124" y="925"/>
                </a:lnTo>
                <a:lnTo>
                  <a:pt x="124" y="935"/>
                </a:lnTo>
                <a:lnTo>
                  <a:pt x="126" y="945"/>
                </a:lnTo>
                <a:lnTo>
                  <a:pt x="132" y="957"/>
                </a:lnTo>
                <a:lnTo>
                  <a:pt x="140" y="967"/>
                </a:lnTo>
                <a:lnTo>
                  <a:pt x="192" y="1019"/>
                </a:lnTo>
                <a:close/>
                <a:moveTo>
                  <a:pt x="884" y="1019"/>
                </a:moveTo>
                <a:lnTo>
                  <a:pt x="884" y="1019"/>
                </a:lnTo>
                <a:lnTo>
                  <a:pt x="894" y="1029"/>
                </a:lnTo>
                <a:lnTo>
                  <a:pt x="904" y="1035"/>
                </a:lnTo>
                <a:lnTo>
                  <a:pt x="914" y="1039"/>
                </a:lnTo>
                <a:lnTo>
                  <a:pt x="924" y="1041"/>
                </a:lnTo>
                <a:lnTo>
                  <a:pt x="932" y="1039"/>
                </a:lnTo>
                <a:lnTo>
                  <a:pt x="942" y="1037"/>
                </a:lnTo>
                <a:lnTo>
                  <a:pt x="952" y="1031"/>
                </a:lnTo>
                <a:lnTo>
                  <a:pt x="960" y="1025"/>
                </a:lnTo>
                <a:lnTo>
                  <a:pt x="960" y="1025"/>
                </a:lnTo>
                <a:lnTo>
                  <a:pt x="998" y="995"/>
                </a:lnTo>
                <a:lnTo>
                  <a:pt x="1044" y="951"/>
                </a:lnTo>
                <a:lnTo>
                  <a:pt x="1070" y="925"/>
                </a:lnTo>
                <a:lnTo>
                  <a:pt x="1098" y="895"/>
                </a:lnTo>
                <a:lnTo>
                  <a:pt x="1124" y="863"/>
                </a:lnTo>
                <a:lnTo>
                  <a:pt x="1152" y="827"/>
                </a:lnTo>
                <a:lnTo>
                  <a:pt x="1178" y="787"/>
                </a:lnTo>
                <a:lnTo>
                  <a:pt x="1202" y="743"/>
                </a:lnTo>
                <a:lnTo>
                  <a:pt x="1224" y="697"/>
                </a:lnTo>
                <a:lnTo>
                  <a:pt x="1244" y="645"/>
                </a:lnTo>
                <a:lnTo>
                  <a:pt x="1260" y="591"/>
                </a:lnTo>
                <a:lnTo>
                  <a:pt x="1268" y="561"/>
                </a:lnTo>
                <a:lnTo>
                  <a:pt x="1272" y="533"/>
                </a:lnTo>
                <a:lnTo>
                  <a:pt x="1278" y="502"/>
                </a:lnTo>
                <a:lnTo>
                  <a:pt x="1280" y="470"/>
                </a:lnTo>
                <a:lnTo>
                  <a:pt x="1282" y="438"/>
                </a:lnTo>
                <a:lnTo>
                  <a:pt x="1284" y="404"/>
                </a:lnTo>
                <a:lnTo>
                  <a:pt x="1284" y="404"/>
                </a:lnTo>
                <a:lnTo>
                  <a:pt x="1282" y="350"/>
                </a:lnTo>
                <a:lnTo>
                  <a:pt x="1276" y="300"/>
                </a:lnTo>
                <a:lnTo>
                  <a:pt x="1266" y="254"/>
                </a:lnTo>
                <a:lnTo>
                  <a:pt x="1252" y="214"/>
                </a:lnTo>
                <a:lnTo>
                  <a:pt x="1236" y="176"/>
                </a:lnTo>
                <a:lnTo>
                  <a:pt x="1218" y="144"/>
                </a:lnTo>
                <a:lnTo>
                  <a:pt x="1198" y="114"/>
                </a:lnTo>
                <a:lnTo>
                  <a:pt x="1174" y="90"/>
                </a:lnTo>
                <a:lnTo>
                  <a:pt x="1150" y="68"/>
                </a:lnTo>
                <a:lnTo>
                  <a:pt x="1126" y="48"/>
                </a:lnTo>
                <a:lnTo>
                  <a:pt x="1100" y="34"/>
                </a:lnTo>
                <a:lnTo>
                  <a:pt x="1072" y="22"/>
                </a:lnTo>
                <a:lnTo>
                  <a:pt x="1046" y="12"/>
                </a:lnTo>
                <a:lnTo>
                  <a:pt x="1018" y="6"/>
                </a:lnTo>
                <a:lnTo>
                  <a:pt x="992" y="2"/>
                </a:lnTo>
                <a:lnTo>
                  <a:pt x="968" y="0"/>
                </a:lnTo>
                <a:lnTo>
                  <a:pt x="968" y="0"/>
                </a:lnTo>
                <a:lnTo>
                  <a:pt x="938" y="2"/>
                </a:lnTo>
                <a:lnTo>
                  <a:pt x="910" y="6"/>
                </a:lnTo>
                <a:lnTo>
                  <a:pt x="882" y="12"/>
                </a:lnTo>
                <a:lnTo>
                  <a:pt x="856" y="22"/>
                </a:lnTo>
                <a:lnTo>
                  <a:pt x="832" y="32"/>
                </a:lnTo>
                <a:lnTo>
                  <a:pt x="810" y="44"/>
                </a:lnTo>
                <a:lnTo>
                  <a:pt x="788" y="58"/>
                </a:lnTo>
                <a:lnTo>
                  <a:pt x="770" y="76"/>
                </a:lnTo>
                <a:lnTo>
                  <a:pt x="752" y="94"/>
                </a:lnTo>
                <a:lnTo>
                  <a:pt x="738" y="112"/>
                </a:lnTo>
                <a:lnTo>
                  <a:pt x="724" y="134"/>
                </a:lnTo>
                <a:lnTo>
                  <a:pt x="712" y="154"/>
                </a:lnTo>
                <a:lnTo>
                  <a:pt x="704" y="178"/>
                </a:lnTo>
                <a:lnTo>
                  <a:pt x="698" y="202"/>
                </a:lnTo>
                <a:lnTo>
                  <a:pt x="694" y="226"/>
                </a:lnTo>
                <a:lnTo>
                  <a:pt x="692" y="252"/>
                </a:lnTo>
                <a:lnTo>
                  <a:pt x="692" y="252"/>
                </a:lnTo>
                <a:lnTo>
                  <a:pt x="694" y="278"/>
                </a:lnTo>
                <a:lnTo>
                  <a:pt x="698" y="302"/>
                </a:lnTo>
                <a:lnTo>
                  <a:pt x="704" y="326"/>
                </a:lnTo>
                <a:lnTo>
                  <a:pt x="712" y="348"/>
                </a:lnTo>
                <a:lnTo>
                  <a:pt x="724" y="370"/>
                </a:lnTo>
                <a:lnTo>
                  <a:pt x="736" y="390"/>
                </a:lnTo>
                <a:lnTo>
                  <a:pt x="750" y="410"/>
                </a:lnTo>
                <a:lnTo>
                  <a:pt x="766" y="426"/>
                </a:lnTo>
                <a:lnTo>
                  <a:pt x="784" y="442"/>
                </a:lnTo>
                <a:lnTo>
                  <a:pt x="804" y="456"/>
                </a:lnTo>
                <a:lnTo>
                  <a:pt x="824" y="468"/>
                </a:lnTo>
                <a:lnTo>
                  <a:pt x="846" y="480"/>
                </a:lnTo>
                <a:lnTo>
                  <a:pt x="870" y="488"/>
                </a:lnTo>
                <a:lnTo>
                  <a:pt x="894" y="494"/>
                </a:lnTo>
                <a:lnTo>
                  <a:pt x="918" y="496"/>
                </a:lnTo>
                <a:lnTo>
                  <a:pt x="942" y="498"/>
                </a:lnTo>
                <a:lnTo>
                  <a:pt x="942" y="498"/>
                </a:lnTo>
                <a:lnTo>
                  <a:pt x="972" y="498"/>
                </a:lnTo>
                <a:lnTo>
                  <a:pt x="998" y="494"/>
                </a:lnTo>
                <a:lnTo>
                  <a:pt x="1022" y="490"/>
                </a:lnTo>
                <a:lnTo>
                  <a:pt x="1042" y="486"/>
                </a:lnTo>
                <a:lnTo>
                  <a:pt x="1072" y="478"/>
                </a:lnTo>
                <a:lnTo>
                  <a:pt x="1082" y="474"/>
                </a:lnTo>
                <a:lnTo>
                  <a:pt x="1082" y="474"/>
                </a:lnTo>
                <a:lnTo>
                  <a:pt x="1078" y="518"/>
                </a:lnTo>
                <a:lnTo>
                  <a:pt x="1072" y="557"/>
                </a:lnTo>
                <a:lnTo>
                  <a:pt x="1062" y="597"/>
                </a:lnTo>
                <a:lnTo>
                  <a:pt x="1048" y="633"/>
                </a:lnTo>
                <a:lnTo>
                  <a:pt x="1030" y="669"/>
                </a:lnTo>
                <a:lnTo>
                  <a:pt x="1012" y="701"/>
                </a:lnTo>
                <a:lnTo>
                  <a:pt x="992" y="731"/>
                </a:lnTo>
                <a:lnTo>
                  <a:pt x="972" y="759"/>
                </a:lnTo>
                <a:lnTo>
                  <a:pt x="950" y="785"/>
                </a:lnTo>
                <a:lnTo>
                  <a:pt x="928" y="809"/>
                </a:lnTo>
                <a:lnTo>
                  <a:pt x="890" y="847"/>
                </a:lnTo>
                <a:lnTo>
                  <a:pt x="856" y="873"/>
                </a:lnTo>
                <a:lnTo>
                  <a:pt x="834" y="891"/>
                </a:lnTo>
                <a:lnTo>
                  <a:pt x="834" y="891"/>
                </a:lnTo>
                <a:lnTo>
                  <a:pt x="828" y="897"/>
                </a:lnTo>
                <a:lnTo>
                  <a:pt x="822" y="905"/>
                </a:lnTo>
                <a:lnTo>
                  <a:pt x="818" y="915"/>
                </a:lnTo>
                <a:lnTo>
                  <a:pt x="816" y="925"/>
                </a:lnTo>
                <a:lnTo>
                  <a:pt x="816" y="935"/>
                </a:lnTo>
                <a:lnTo>
                  <a:pt x="818" y="945"/>
                </a:lnTo>
                <a:lnTo>
                  <a:pt x="824" y="957"/>
                </a:lnTo>
                <a:lnTo>
                  <a:pt x="832" y="967"/>
                </a:lnTo>
                <a:lnTo>
                  <a:pt x="884" y="1019"/>
                </a:lnTo>
                <a:close/>
              </a:path>
            </a:pathLst>
          </a:custGeom>
          <a:solidFill>
            <a:srgbClr val="B5D9AF"/>
          </a:solidFill>
          <a:ln>
            <a:noFill/>
          </a:ln>
        </p:spPr>
        <p:txBody>
          <a:bodyPr vert="horz" wrap="square" lIns="91440" tIns="45720" rIns="91440" bIns="45720" numCol="1" anchor="t" anchorCtr="0" compatLnSpc="1">
            <a:prstTxWarp prst="textNoShape">
              <a:avLst/>
            </a:prstTxWarp>
          </a:bodyPr>
          <a:lstStyle/>
          <a:p>
            <a:endParaRPr lang="sv-SE" dirty="0"/>
          </a:p>
        </p:txBody>
      </p:sp>
      <p:sp>
        <p:nvSpPr>
          <p:cNvPr id="2" name="Rubrik 1">
            <a:extLst>
              <a:ext uri="{FF2B5EF4-FFF2-40B4-BE49-F238E27FC236}">
                <a16:creationId xmlns:a16="http://schemas.microsoft.com/office/drawing/2014/main" id="{4EA76ECA-CF40-4A60-B309-60280244B606}"/>
              </a:ext>
            </a:extLst>
          </p:cNvPr>
          <p:cNvSpPr>
            <a:spLocks noGrp="1"/>
          </p:cNvSpPr>
          <p:nvPr userDrawn="1">
            <p:ph type="ctrTitle" hasCustomPrompt="1"/>
          </p:nvPr>
        </p:nvSpPr>
        <p:spPr>
          <a:xfrm>
            <a:off x="2019300" y="2322786"/>
            <a:ext cx="8153400" cy="2354145"/>
          </a:xfrm>
          <a:prstGeom prst="rect">
            <a:avLst/>
          </a:prstGeom>
        </p:spPr>
        <p:txBody>
          <a:bodyPr anchor="ctr" anchorCtr="0"/>
          <a:lstStyle>
            <a:lvl1pPr algn="l">
              <a:lnSpc>
                <a:spcPts val="6800"/>
              </a:lnSpc>
              <a:defRPr sz="5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sv-SE" dirty="0"/>
              <a:t>Citat</a:t>
            </a:r>
          </a:p>
        </p:txBody>
      </p:sp>
      <p:sp>
        <p:nvSpPr>
          <p:cNvPr id="6" name="Platshållare för bildnummer 5">
            <a:extLst>
              <a:ext uri="{FF2B5EF4-FFF2-40B4-BE49-F238E27FC236}">
                <a16:creationId xmlns:a16="http://schemas.microsoft.com/office/drawing/2014/main" id="{203C5CDB-1A46-C16E-45B0-3A7401F57953}"/>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3" name="Platshållare för datum 3">
            <a:extLst>
              <a:ext uri="{FF2B5EF4-FFF2-40B4-BE49-F238E27FC236}">
                <a16:creationId xmlns:a16="http://schemas.microsoft.com/office/drawing/2014/main" id="{BF65B4B6-9E14-4B74-5571-49A0ECE84252}"/>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5" name="Platshållare för sidfot 4">
            <a:extLst>
              <a:ext uri="{FF2B5EF4-FFF2-40B4-BE49-F238E27FC236}">
                <a16:creationId xmlns:a16="http://schemas.microsoft.com/office/drawing/2014/main" id="{2AF5E637-68B2-975F-0AB8-6103F58F7030}"/>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7" name="Bildobjekt 6" descr="Region Kronobergs logotyp">
            <a:extLst>
              <a:ext uri="{FF2B5EF4-FFF2-40B4-BE49-F238E27FC236}">
                <a16:creationId xmlns:a16="http://schemas.microsoft.com/office/drawing/2014/main" id="{2A24C050-2A7E-9D77-4DDD-F8A83EB7B7E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94" t="11082" r="4760" b="13048"/>
          <a:stretch/>
        </p:blipFill>
        <p:spPr bwMode="black">
          <a:xfrm>
            <a:off x="10301607" y="6128077"/>
            <a:ext cx="1718777" cy="534864"/>
          </a:xfrm>
          <a:prstGeom prst="rect">
            <a:avLst/>
          </a:prstGeom>
          <a:noFill/>
          <a:ln>
            <a:noFill/>
          </a:ln>
        </p:spPr>
      </p:pic>
    </p:spTree>
    <p:extLst>
      <p:ext uri="{BB962C8B-B14F-4D97-AF65-F5344CB8AC3E}">
        <p14:creationId xmlns:p14="http://schemas.microsoft.com/office/powerpoint/2010/main" val="4477779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Avsnitt_Mörkblå">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5F02269-457D-71B6-35A9-850BBE531FD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Rubrik 2">
            <a:extLst>
              <a:ext uri="{FF2B5EF4-FFF2-40B4-BE49-F238E27FC236}">
                <a16:creationId xmlns:a16="http://schemas.microsoft.com/office/drawing/2014/main" id="{9304E0E5-6541-AB7F-7614-3EBE51B625F4}"/>
              </a:ext>
            </a:extLst>
          </p:cNvPr>
          <p:cNvSpPr>
            <a:spLocks noGrp="1"/>
          </p:cNvSpPr>
          <p:nvPr>
            <p:ph type="title"/>
          </p:nvPr>
        </p:nvSpPr>
        <p:spPr>
          <a:xfrm>
            <a:off x="1927849" y="1954923"/>
            <a:ext cx="8336301" cy="2086671"/>
          </a:xfrm>
        </p:spPr>
        <p:txBody>
          <a:bodyPr anchor="ctr">
            <a:noAutofit/>
          </a:bodyPr>
          <a:lstStyle>
            <a:lvl1pPr algn="ctr">
              <a:defRPr sz="5400"/>
            </a:lvl1pPr>
          </a:lstStyle>
          <a:p>
            <a:r>
              <a:rPr lang="sv-SE" dirty="0"/>
              <a:t>Klicka här för att ändra mall för rubrikformat</a:t>
            </a:r>
          </a:p>
        </p:txBody>
      </p:sp>
      <p:sp>
        <p:nvSpPr>
          <p:cNvPr id="5" name="Underrubrik 2">
            <a:extLst>
              <a:ext uri="{FF2B5EF4-FFF2-40B4-BE49-F238E27FC236}">
                <a16:creationId xmlns:a16="http://schemas.microsoft.com/office/drawing/2014/main" id="{1E434150-9D3A-3924-2208-1068EDB4831F}"/>
              </a:ext>
            </a:extLst>
          </p:cNvPr>
          <p:cNvSpPr>
            <a:spLocks noGrp="1"/>
          </p:cNvSpPr>
          <p:nvPr>
            <p:ph type="subTitle" idx="1" hasCustomPrompt="1"/>
          </p:nvPr>
        </p:nvSpPr>
        <p:spPr>
          <a:xfrm>
            <a:off x="2218212" y="4284267"/>
            <a:ext cx="7755574" cy="1207758"/>
          </a:xfrm>
        </p:spPr>
        <p:txBody>
          <a:bodyPr>
            <a:normAutofit/>
          </a:bodyPr>
          <a:lstStyle>
            <a:lvl1pPr marL="0" indent="0" algn="ctr">
              <a:buNone/>
              <a:defRPr sz="24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8" name="Platshållare för bildnummer 5">
            <a:extLst>
              <a:ext uri="{FF2B5EF4-FFF2-40B4-BE49-F238E27FC236}">
                <a16:creationId xmlns:a16="http://schemas.microsoft.com/office/drawing/2014/main" id="{BF785853-D5FC-5D6F-4080-BE226062A69F}"/>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6" name="Platshållare för datum 3">
            <a:extLst>
              <a:ext uri="{FF2B5EF4-FFF2-40B4-BE49-F238E27FC236}">
                <a16:creationId xmlns:a16="http://schemas.microsoft.com/office/drawing/2014/main" id="{C0D64608-E567-A380-2507-6F7BE5416B98}"/>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7" name="Platshållare för sidfot 4">
            <a:extLst>
              <a:ext uri="{FF2B5EF4-FFF2-40B4-BE49-F238E27FC236}">
                <a16:creationId xmlns:a16="http://schemas.microsoft.com/office/drawing/2014/main" id="{F91447F9-AD75-4018-24B0-8A81F9B418D4}"/>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9" name="Bildobjekt 8" descr="Region Kronobergs logotyp">
            <a:extLst>
              <a:ext uri="{FF2B5EF4-FFF2-40B4-BE49-F238E27FC236}">
                <a16:creationId xmlns:a16="http://schemas.microsoft.com/office/drawing/2014/main" id="{6B1CBEAB-2F9F-AF1D-27EC-625F300A090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94" t="11082" r="4760" b="13048"/>
          <a:stretch/>
        </p:blipFill>
        <p:spPr bwMode="black">
          <a:xfrm>
            <a:off x="10301607" y="6128077"/>
            <a:ext cx="1718777" cy="534864"/>
          </a:xfrm>
          <a:prstGeom prst="rect">
            <a:avLst/>
          </a:prstGeom>
          <a:noFill/>
          <a:ln>
            <a:noFill/>
          </a:ln>
        </p:spPr>
      </p:pic>
    </p:spTree>
    <p:extLst>
      <p:ext uri="{BB962C8B-B14F-4D97-AF65-F5344CB8AC3E}">
        <p14:creationId xmlns:p14="http://schemas.microsoft.com/office/powerpoint/2010/main" val="19715013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Avsnitt_Mörkgrön">
    <p:bg>
      <p:bgPr>
        <a:solidFill>
          <a:srgbClr val="004131"/>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5F02269-457D-71B6-35A9-850BBE531FD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ubrik 2">
            <a:extLst>
              <a:ext uri="{FF2B5EF4-FFF2-40B4-BE49-F238E27FC236}">
                <a16:creationId xmlns:a16="http://schemas.microsoft.com/office/drawing/2014/main" id="{3807393C-14C5-817F-0FB7-0BCDC99C30B2}"/>
              </a:ext>
            </a:extLst>
          </p:cNvPr>
          <p:cNvSpPr>
            <a:spLocks noGrp="1"/>
          </p:cNvSpPr>
          <p:nvPr>
            <p:ph type="title"/>
          </p:nvPr>
        </p:nvSpPr>
        <p:spPr>
          <a:xfrm>
            <a:off x="1927849" y="1954923"/>
            <a:ext cx="8336301" cy="2086671"/>
          </a:xfrm>
        </p:spPr>
        <p:txBody>
          <a:bodyPr anchor="ctr">
            <a:noAutofit/>
          </a:bodyPr>
          <a:lstStyle>
            <a:lvl1pPr algn="ctr">
              <a:defRPr sz="5400"/>
            </a:lvl1pPr>
          </a:lstStyle>
          <a:p>
            <a:r>
              <a:rPr lang="sv-SE" dirty="0"/>
              <a:t>Klicka här för att ändra mall för rubrikformat</a:t>
            </a:r>
          </a:p>
        </p:txBody>
      </p:sp>
      <p:sp>
        <p:nvSpPr>
          <p:cNvPr id="5" name="Underrubrik 2">
            <a:extLst>
              <a:ext uri="{FF2B5EF4-FFF2-40B4-BE49-F238E27FC236}">
                <a16:creationId xmlns:a16="http://schemas.microsoft.com/office/drawing/2014/main" id="{1E434150-9D3A-3924-2208-1068EDB4831F}"/>
              </a:ext>
            </a:extLst>
          </p:cNvPr>
          <p:cNvSpPr>
            <a:spLocks noGrp="1"/>
          </p:cNvSpPr>
          <p:nvPr>
            <p:ph type="subTitle" idx="1" hasCustomPrompt="1"/>
          </p:nvPr>
        </p:nvSpPr>
        <p:spPr>
          <a:xfrm>
            <a:off x="2218212" y="4284267"/>
            <a:ext cx="7755574" cy="1207758"/>
          </a:xfrm>
        </p:spPr>
        <p:txBody>
          <a:bodyPr>
            <a:normAutofit/>
          </a:bodyPr>
          <a:lstStyle>
            <a:lvl1pPr marL="0" indent="0" algn="ctr">
              <a:buNone/>
              <a:defRPr sz="24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7" name="Platshållare för bildnummer 5">
            <a:extLst>
              <a:ext uri="{FF2B5EF4-FFF2-40B4-BE49-F238E27FC236}">
                <a16:creationId xmlns:a16="http://schemas.microsoft.com/office/drawing/2014/main" id="{65F0A775-D430-03FA-0E80-939547111B4D}"/>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2" name="Platshållare för datum 3">
            <a:extLst>
              <a:ext uri="{FF2B5EF4-FFF2-40B4-BE49-F238E27FC236}">
                <a16:creationId xmlns:a16="http://schemas.microsoft.com/office/drawing/2014/main" id="{15BBD14D-1797-314B-496A-71DEF29E00DF}"/>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6" name="Platshållare för sidfot 4">
            <a:extLst>
              <a:ext uri="{FF2B5EF4-FFF2-40B4-BE49-F238E27FC236}">
                <a16:creationId xmlns:a16="http://schemas.microsoft.com/office/drawing/2014/main" id="{E2C9097C-BFA2-08AC-1533-85BF710AE597}"/>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8" name="Bildobjekt 7" descr="Region Kronobergs logotyp">
            <a:extLst>
              <a:ext uri="{FF2B5EF4-FFF2-40B4-BE49-F238E27FC236}">
                <a16:creationId xmlns:a16="http://schemas.microsoft.com/office/drawing/2014/main" id="{97D2BF5A-4596-9DF0-0AC2-33CE1AC93DF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94" t="11082" r="4760" b="13048"/>
          <a:stretch/>
        </p:blipFill>
        <p:spPr bwMode="black">
          <a:xfrm>
            <a:off x="10301607" y="6128077"/>
            <a:ext cx="1718777" cy="534864"/>
          </a:xfrm>
          <a:prstGeom prst="rect">
            <a:avLst/>
          </a:prstGeom>
          <a:noFill/>
          <a:ln>
            <a:noFill/>
          </a:ln>
        </p:spPr>
      </p:pic>
    </p:spTree>
    <p:extLst>
      <p:ext uri="{BB962C8B-B14F-4D97-AF65-F5344CB8AC3E}">
        <p14:creationId xmlns:p14="http://schemas.microsoft.com/office/powerpoint/2010/main" val="6283097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Avsnitt_Mörkrosa">
    <p:bg>
      <p:bgPr>
        <a:solidFill>
          <a:srgbClr val="700545"/>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5F02269-457D-71B6-35A9-850BBE531FD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ubrik 2">
            <a:extLst>
              <a:ext uri="{FF2B5EF4-FFF2-40B4-BE49-F238E27FC236}">
                <a16:creationId xmlns:a16="http://schemas.microsoft.com/office/drawing/2014/main" id="{BF154BB3-81AC-7FCF-9AA7-3FFA545321ED}"/>
              </a:ext>
            </a:extLst>
          </p:cNvPr>
          <p:cNvSpPr>
            <a:spLocks noGrp="1"/>
          </p:cNvSpPr>
          <p:nvPr>
            <p:ph type="title"/>
          </p:nvPr>
        </p:nvSpPr>
        <p:spPr>
          <a:xfrm>
            <a:off x="1927849" y="1954923"/>
            <a:ext cx="8336301" cy="2086671"/>
          </a:xfrm>
        </p:spPr>
        <p:txBody>
          <a:bodyPr anchor="ctr">
            <a:noAutofit/>
          </a:bodyPr>
          <a:lstStyle>
            <a:lvl1pPr algn="ctr">
              <a:defRPr sz="5400"/>
            </a:lvl1pPr>
          </a:lstStyle>
          <a:p>
            <a:r>
              <a:rPr lang="sv-SE" dirty="0"/>
              <a:t>Klicka här för att ändra mall för rubrikformat</a:t>
            </a:r>
          </a:p>
        </p:txBody>
      </p:sp>
      <p:sp>
        <p:nvSpPr>
          <p:cNvPr id="5" name="Underrubrik 2">
            <a:extLst>
              <a:ext uri="{FF2B5EF4-FFF2-40B4-BE49-F238E27FC236}">
                <a16:creationId xmlns:a16="http://schemas.microsoft.com/office/drawing/2014/main" id="{1E434150-9D3A-3924-2208-1068EDB4831F}"/>
              </a:ext>
            </a:extLst>
          </p:cNvPr>
          <p:cNvSpPr>
            <a:spLocks noGrp="1"/>
          </p:cNvSpPr>
          <p:nvPr>
            <p:ph type="subTitle" idx="1" hasCustomPrompt="1"/>
          </p:nvPr>
        </p:nvSpPr>
        <p:spPr>
          <a:xfrm>
            <a:off x="2218212" y="4284267"/>
            <a:ext cx="7755574" cy="1207758"/>
          </a:xfrm>
        </p:spPr>
        <p:txBody>
          <a:bodyPr>
            <a:normAutofit/>
          </a:bodyPr>
          <a:lstStyle>
            <a:lvl1pPr marL="0" indent="0" algn="ctr">
              <a:buNone/>
              <a:defRPr sz="24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7" name="Platshållare för bildnummer 5">
            <a:extLst>
              <a:ext uri="{FF2B5EF4-FFF2-40B4-BE49-F238E27FC236}">
                <a16:creationId xmlns:a16="http://schemas.microsoft.com/office/drawing/2014/main" id="{1A065A83-AA1E-5F57-0ACB-667631FF1300}"/>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2" name="Platshållare för datum 3">
            <a:extLst>
              <a:ext uri="{FF2B5EF4-FFF2-40B4-BE49-F238E27FC236}">
                <a16:creationId xmlns:a16="http://schemas.microsoft.com/office/drawing/2014/main" id="{DC6FED08-65E3-1863-C1B7-F35BDE01AE31}"/>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6" name="Platshållare för sidfot 4">
            <a:extLst>
              <a:ext uri="{FF2B5EF4-FFF2-40B4-BE49-F238E27FC236}">
                <a16:creationId xmlns:a16="http://schemas.microsoft.com/office/drawing/2014/main" id="{92D948F9-5C99-C750-9EA9-E6D60B6E9C6B}"/>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8" name="Bildobjekt 7" descr="Region Kronobergs logotyp">
            <a:extLst>
              <a:ext uri="{FF2B5EF4-FFF2-40B4-BE49-F238E27FC236}">
                <a16:creationId xmlns:a16="http://schemas.microsoft.com/office/drawing/2014/main" id="{3BBAEC73-A09F-7C8D-F202-96148CC7BBA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94" t="11082" r="4760" b="13048"/>
          <a:stretch/>
        </p:blipFill>
        <p:spPr bwMode="black">
          <a:xfrm>
            <a:off x="10301607" y="6128077"/>
            <a:ext cx="1718777" cy="534864"/>
          </a:xfrm>
          <a:prstGeom prst="rect">
            <a:avLst/>
          </a:prstGeom>
          <a:noFill/>
          <a:ln>
            <a:noFill/>
          </a:ln>
        </p:spPr>
      </p:pic>
    </p:spTree>
    <p:extLst>
      <p:ext uri="{BB962C8B-B14F-4D97-AF65-F5344CB8AC3E}">
        <p14:creationId xmlns:p14="http://schemas.microsoft.com/office/powerpoint/2010/main" val="27921134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Avsnitt_Rosa">
    <p:bg>
      <p:bgPr>
        <a:solidFill>
          <a:schemeClr val="accent2"/>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5F02269-457D-71B6-35A9-850BBE531FD1}"/>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Rubrik 2">
            <a:extLst>
              <a:ext uri="{FF2B5EF4-FFF2-40B4-BE49-F238E27FC236}">
                <a16:creationId xmlns:a16="http://schemas.microsoft.com/office/drawing/2014/main" id="{4AA424CA-FCDC-245E-15FC-E36E748B7BF9}"/>
              </a:ext>
            </a:extLst>
          </p:cNvPr>
          <p:cNvSpPr>
            <a:spLocks noGrp="1"/>
          </p:cNvSpPr>
          <p:nvPr>
            <p:ph type="title"/>
          </p:nvPr>
        </p:nvSpPr>
        <p:spPr>
          <a:xfrm>
            <a:off x="1927849" y="1954923"/>
            <a:ext cx="8336301" cy="2086671"/>
          </a:xfrm>
        </p:spPr>
        <p:txBody>
          <a:bodyPr anchor="ctr">
            <a:noAutofit/>
          </a:bodyPr>
          <a:lstStyle>
            <a:lvl1pPr algn="ctr">
              <a:defRPr sz="5400"/>
            </a:lvl1pPr>
          </a:lstStyle>
          <a:p>
            <a:r>
              <a:rPr lang="sv-SE" dirty="0"/>
              <a:t>Klicka här för att ändra mall för rubrikformat</a:t>
            </a:r>
          </a:p>
        </p:txBody>
      </p:sp>
      <p:sp>
        <p:nvSpPr>
          <p:cNvPr id="5" name="Underrubrik 2">
            <a:extLst>
              <a:ext uri="{FF2B5EF4-FFF2-40B4-BE49-F238E27FC236}">
                <a16:creationId xmlns:a16="http://schemas.microsoft.com/office/drawing/2014/main" id="{1E434150-9D3A-3924-2208-1068EDB4831F}"/>
              </a:ext>
            </a:extLst>
          </p:cNvPr>
          <p:cNvSpPr>
            <a:spLocks noGrp="1"/>
          </p:cNvSpPr>
          <p:nvPr>
            <p:ph type="subTitle" idx="1" hasCustomPrompt="1"/>
          </p:nvPr>
        </p:nvSpPr>
        <p:spPr>
          <a:xfrm>
            <a:off x="2218212" y="4284267"/>
            <a:ext cx="7755574" cy="1207758"/>
          </a:xfrm>
        </p:spPr>
        <p:txBody>
          <a:bodyPr>
            <a:normAutofit/>
          </a:bodyPr>
          <a:lstStyle>
            <a:lvl1pPr marL="0" indent="0" algn="ctr">
              <a:buNone/>
              <a:defRPr sz="24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Underrubrik</a:t>
            </a:r>
          </a:p>
        </p:txBody>
      </p:sp>
      <p:sp>
        <p:nvSpPr>
          <p:cNvPr id="7" name="Platshållare för bildnummer 5">
            <a:extLst>
              <a:ext uri="{FF2B5EF4-FFF2-40B4-BE49-F238E27FC236}">
                <a16:creationId xmlns:a16="http://schemas.microsoft.com/office/drawing/2014/main" id="{9F59BC06-BE1E-50F8-CFBF-81D75CB54DE3}"/>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dirty="0"/>
          </a:p>
        </p:txBody>
      </p:sp>
      <p:sp>
        <p:nvSpPr>
          <p:cNvPr id="2" name="Platshållare för datum 3">
            <a:extLst>
              <a:ext uri="{FF2B5EF4-FFF2-40B4-BE49-F238E27FC236}">
                <a16:creationId xmlns:a16="http://schemas.microsoft.com/office/drawing/2014/main" id="{3775C409-E6E6-8340-B1FF-A7171D839781}"/>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6" name="Platshållare för sidfot 4">
            <a:extLst>
              <a:ext uri="{FF2B5EF4-FFF2-40B4-BE49-F238E27FC236}">
                <a16:creationId xmlns:a16="http://schemas.microsoft.com/office/drawing/2014/main" id="{86492A95-E3DE-744A-DC1E-24AC20D4C57E}"/>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8" name="Bildobjekt 7" descr="Region Kronobergs logotyp">
            <a:extLst>
              <a:ext uri="{FF2B5EF4-FFF2-40B4-BE49-F238E27FC236}">
                <a16:creationId xmlns:a16="http://schemas.microsoft.com/office/drawing/2014/main" id="{9D78E102-C7CD-1129-5DB5-73339A11AB5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094" t="11082" r="4760" b="13048"/>
          <a:stretch/>
        </p:blipFill>
        <p:spPr bwMode="black">
          <a:xfrm>
            <a:off x="10301607" y="6128077"/>
            <a:ext cx="1718777" cy="534864"/>
          </a:xfrm>
          <a:prstGeom prst="rect">
            <a:avLst/>
          </a:prstGeom>
          <a:noFill/>
          <a:ln>
            <a:noFill/>
          </a:ln>
        </p:spPr>
      </p:pic>
    </p:spTree>
    <p:extLst>
      <p:ext uri="{BB962C8B-B14F-4D97-AF65-F5344CB8AC3E}">
        <p14:creationId xmlns:p14="http://schemas.microsoft.com/office/powerpoint/2010/main" val="36731799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vådelat innehåll_Grön">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BDEC135-66DF-CEC9-615D-56171E81A97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r="50000"/>
          <a:stretch/>
        </p:blipFill>
        <p:spPr>
          <a:xfrm>
            <a:off x="0" y="-7497"/>
            <a:ext cx="6096000" cy="6858000"/>
          </a:xfrm>
          <a:prstGeom prst="rect">
            <a:avLst/>
          </a:prstGeom>
          <a:solidFill>
            <a:schemeClr val="accent1"/>
          </a:solidFill>
        </p:spPr>
      </p:pic>
      <p:sp>
        <p:nvSpPr>
          <p:cNvPr id="3" name="Rubrik 2">
            <a:extLst>
              <a:ext uri="{FF2B5EF4-FFF2-40B4-BE49-F238E27FC236}">
                <a16:creationId xmlns:a16="http://schemas.microsoft.com/office/drawing/2014/main" id="{3807393C-14C5-817F-0FB7-0BCDC99C30B2}"/>
              </a:ext>
            </a:extLst>
          </p:cNvPr>
          <p:cNvSpPr>
            <a:spLocks noGrp="1"/>
          </p:cNvSpPr>
          <p:nvPr>
            <p:ph type="title"/>
          </p:nvPr>
        </p:nvSpPr>
        <p:spPr bwMode="white">
          <a:xfrm>
            <a:off x="963924" y="1894115"/>
            <a:ext cx="4168151" cy="3069770"/>
          </a:xfrm>
        </p:spPr>
        <p:txBody>
          <a:bodyPr>
            <a:noAutofit/>
          </a:bodyPr>
          <a:lstStyle>
            <a:lvl1pPr algn="ctr">
              <a:defRPr sz="4400">
                <a:solidFill>
                  <a:schemeClr val="tx1"/>
                </a:solidFill>
              </a:defRPr>
            </a:lvl1pPr>
          </a:lstStyle>
          <a:p>
            <a:r>
              <a:rPr lang="sv-SE" dirty="0"/>
              <a:t>Klicka här för att ändra mall för rubrikformat</a:t>
            </a:r>
          </a:p>
        </p:txBody>
      </p:sp>
      <p:sp>
        <p:nvSpPr>
          <p:cNvPr id="7" name="Platshållare för text 11">
            <a:extLst>
              <a:ext uri="{FF2B5EF4-FFF2-40B4-BE49-F238E27FC236}">
                <a16:creationId xmlns:a16="http://schemas.microsoft.com/office/drawing/2014/main" id="{AB69E867-06EA-137D-F928-667746C1A6C2}"/>
              </a:ext>
            </a:extLst>
          </p:cNvPr>
          <p:cNvSpPr>
            <a:spLocks noGrp="1"/>
          </p:cNvSpPr>
          <p:nvPr>
            <p:ph type="body" sz="quarter" idx="10"/>
          </p:nvPr>
        </p:nvSpPr>
        <p:spPr>
          <a:xfrm>
            <a:off x="6749934" y="781397"/>
            <a:ext cx="4880091" cy="4995876"/>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bildnummer 5">
            <a:extLst>
              <a:ext uri="{FF2B5EF4-FFF2-40B4-BE49-F238E27FC236}">
                <a16:creationId xmlns:a16="http://schemas.microsoft.com/office/drawing/2014/main" id="{A164EF78-DEEC-6388-FACB-C26790AF8334}"/>
              </a:ext>
            </a:extLst>
          </p:cNvPr>
          <p:cNvSpPr>
            <a:spLocks noGrp="1"/>
          </p:cNvSpPr>
          <p:nvPr>
            <p:ph type="sldNum" sz="quarter" idx="4"/>
          </p:nvPr>
        </p:nvSpPr>
        <p:spPr bwMode="white">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dirty="0"/>
          </a:p>
        </p:txBody>
      </p:sp>
      <p:sp>
        <p:nvSpPr>
          <p:cNvPr id="2" name="Platshållare för datum 3">
            <a:extLst>
              <a:ext uri="{FF2B5EF4-FFF2-40B4-BE49-F238E27FC236}">
                <a16:creationId xmlns:a16="http://schemas.microsoft.com/office/drawing/2014/main" id="{3B684164-7CDF-B192-9F03-5ED1A1105727}"/>
              </a:ext>
            </a:extLst>
          </p:cNvPr>
          <p:cNvSpPr>
            <a:spLocks noGrp="1"/>
          </p:cNvSpPr>
          <p:nvPr>
            <p:ph type="dt" sz="half" idx="2"/>
          </p:nvPr>
        </p:nvSpPr>
        <p:spPr bwMode="white">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4" name="Platshållare för sidfot 4">
            <a:extLst>
              <a:ext uri="{FF2B5EF4-FFF2-40B4-BE49-F238E27FC236}">
                <a16:creationId xmlns:a16="http://schemas.microsoft.com/office/drawing/2014/main" id="{2C9FA2B6-4370-0FAC-64A2-925191566060}"/>
              </a:ext>
            </a:extLst>
          </p:cNvPr>
          <p:cNvSpPr>
            <a:spLocks noGrp="1"/>
          </p:cNvSpPr>
          <p:nvPr>
            <p:ph type="ftr" sz="quarter" idx="3"/>
          </p:nvPr>
        </p:nvSpPr>
        <p:spPr bwMode="white">
          <a:xfrm>
            <a:off x="2087880" y="6426926"/>
            <a:ext cx="3844569" cy="294549"/>
          </a:xfrm>
          <a:prstGeom prst="rect">
            <a:avLst/>
          </a:prstGeom>
        </p:spPr>
        <p:txBody>
          <a:bodyPr vert="horz" lIns="91440" tIns="45720" rIns="91440" bIns="45720" rtlCol="0" anchor="ctr"/>
          <a:lstStyle>
            <a:lvl1pPr algn="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3448501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 till vänster_2">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A256862-EE6C-34AD-6C41-43F80B95E148}"/>
              </a:ext>
            </a:extLst>
          </p:cNvPr>
          <p:cNvSpPr>
            <a:spLocks noGrp="1"/>
          </p:cNvSpPr>
          <p:nvPr>
            <p:ph type="title"/>
          </p:nvPr>
        </p:nvSpPr>
        <p:spPr>
          <a:xfrm>
            <a:off x="6749930" y="517522"/>
            <a:ext cx="4880094" cy="1325563"/>
          </a:xfrm>
        </p:spPr>
        <p:txBody>
          <a:bodyPr/>
          <a:lstStyle/>
          <a:p>
            <a:r>
              <a:rPr lang="sv-SE"/>
              <a:t>Klicka här för att ändra mall för rubrikformat</a:t>
            </a:r>
          </a:p>
        </p:txBody>
      </p:sp>
      <p:sp>
        <p:nvSpPr>
          <p:cNvPr id="8" name="Platshållare för text 7">
            <a:extLst>
              <a:ext uri="{FF2B5EF4-FFF2-40B4-BE49-F238E27FC236}">
                <a16:creationId xmlns:a16="http://schemas.microsoft.com/office/drawing/2014/main" id="{C1981DC1-92EB-A0FE-DDCD-63F7EB68BC94}"/>
              </a:ext>
            </a:extLst>
          </p:cNvPr>
          <p:cNvSpPr>
            <a:spLocks noGrp="1"/>
          </p:cNvSpPr>
          <p:nvPr>
            <p:ph type="body" sz="quarter" idx="18"/>
          </p:nvPr>
        </p:nvSpPr>
        <p:spPr>
          <a:xfrm>
            <a:off x="6749928" y="2025650"/>
            <a:ext cx="4880095" cy="40147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7990E242-628B-CE46-E817-2EA4D6F6F1AD}"/>
              </a:ext>
            </a:extLst>
          </p:cNvPr>
          <p:cNvSpPr>
            <a:spLocks noGrp="1"/>
          </p:cNvSpPr>
          <p:nvPr>
            <p:ph type="pic" sz="quarter" idx="15"/>
          </p:nvPr>
        </p:nvSpPr>
        <p:spPr>
          <a:xfrm>
            <a:off x="-1225296" y="704336"/>
            <a:ext cx="7321296" cy="7321296"/>
          </a:xfrm>
          <a:prstGeom prst="teardrop">
            <a:avLst/>
          </a:prstGeom>
          <a:noFill/>
        </p:spPr>
        <p:txBody>
          <a:bodyPr anchor="t"/>
          <a:lstStyle>
            <a:lvl1pPr marL="0" indent="0" algn="r">
              <a:buNone/>
              <a:defRPr/>
            </a:lvl1pPr>
          </a:lstStyle>
          <a:p>
            <a:r>
              <a:rPr lang="sv-SE"/>
              <a:t>Klicka på ikonen för att lägga till en bild</a:t>
            </a:r>
            <a:endParaRPr lang="sv-SE" dirty="0"/>
          </a:p>
        </p:txBody>
      </p:sp>
      <p:sp>
        <p:nvSpPr>
          <p:cNvPr id="5" name="Slide Number Placeholder 6">
            <a:extLst>
              <a:ext uri="{FF2B5EF4-FFF2-40B4-BE49-F238E27FC236}">
                <a16:creationId xmlns:a16="http://schemas.microsoft.com/office/drawing/2014/main" id="{C3B6E33D-BA6F-2C1F-3C14-C99DDBF609D4}"/>
              </a:ext>
            </a:extLst>
          </p:cNvPr>
          <p:cNvSpPr>
            <a:spLocks noGrp="1"/>
          </p:cNvSpPr>
          <p:nvPr>
            <p:ph type="sldNum" sz="quarter" idx="17"/>
          </p:nvPr>
        </p:nvSpPr>
        <p:spPr>
          <a:xfrm>
            <a:off x="6252786" y="6426926"/>
            <a:ext cx="471753" cy="294549"/>
          </a:xfrm>
        </p:spPr>
        <p:txBody>
          <a:bodyPr/>
          <a:lstStyle/>
          <a:p>
            <a:fld id="{FDD9FC71-94E5-4C63-83F9-09F1766974D0}" type="slidenum">
              <a:rPr lang="sv-SE" smtClean="0"/>
              <a:pPr/>
              <a:t>‹#›</a:t>
            </a:fld>
            <a:endParaRPr lang="sv-SE"/>
          </a:p>
        </p:txBody>
      </p:sp>
      <p:sp>
        <p:nvSpPr>
          <p:cNvPr id="3" name="Date Placeholder 4">
            <a:extLst>
              <a:ext uri="{FF2B5EF4-FFF2-40B4-BE49-F238E27FC236}">
                <a16:creationId xmlns:a16="http://schemas.microsoft.com/office/drawing/2014/main" id="{888EF1CC-0BBB-23D6-30A8-9F4910180270}"/>
              </a:ext>
            </a:extLst>
          </p:cNvPr>
          <p:cNvSpPr>
            <a:spLocks noGrp="1"/>
          </p:cNvSpPr>
          <p:nvPr>
            <p:ph type="dt" sz="half" idx="14"/>
          </p:nvPr>
        </p:nvSpPr>
        <p:spPr>
          <a:xfrm>
            <a:off x="6782405" y="6426926"/>
            <a:ext cx="1129937" cy="294549"/>
          </a:xfrm>
        </p:spPr>
        <p:txBody>
          <a:bodyPr/>
          <a:lstStyle/>
          <a:p>
            <a:fld id="{663AC0A1-BF03-4687-BDDD-A787ED1917E4}" type="datetimeFigureOut">
              <a:rPr lang="sv-SE" smtClean="0"/>
              <a:pPr/>
              <a:t>2026-07-09</a:t>
            </a:fld>
            <a:endParaRPr lang="sv-SE" dirty="0"/>
          </a:p>
        </p:txBody>
      </p:sp>
    </p:spTree>
    <p:extLst>
      <p:ext uri="{BB962C8B-B14F-4D97-AF65-F5344CB8AC3E}">
        <p14:creationId xmlns:p14="http://schemas.microsoft.com/office/powerpoint/2010/main" val="15858357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vådelat innehåll_Rosa">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CBDEC135-66DF-CEC9-615D-56171E81A97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r="50000"/>
          <a:stretch/>
        </p:blipFill>
        <p:spPr>
          <a:xfrm>
            <a:off x="0" y="-7497"/>
            <a:ext cx="6096000" cy="6858000"/>
          </a:xfrm>
          <a:prstGeom prst="rect">
            <a:avLst/>
          </a:prstGeom>
          <a:solidFill>
            <a:schemeClr val="accent2"/>
          </a:solidFill>
        </p:spPr>
      </p:pic>
      <p:sp>
        <p:nvSpPr>
          <p:cNvPr id="3" name="Rubrik 2">
            <a:extLst>
              <a:ext uri="{FF2B5EF4-FFF2-40B4-BE49-F238E27FC236}">
                <a16:creationId xmlns:a16="http://schemas.microsoft.com/office/drawing/2014/main" id="{3807393C-14C5-817F-0FB7-0BCDC99C30B2}"/>
              </a:ext>
            </a:extLst>
          </p:cNvPr>
          <p:cNvSpPr>
            <a:spLocks noGrp="1"/>
          </p:cNvSpPr>
          <p:nvPr>
            <p:ph type="title"/>
          </p:nvPr>
        </p:nvSpPr>
        <p:spPr bwMode="white">
          <a:xfrm>
            <a:off x="963924" y="1894115"/>
            <a:ext cx="4168151" cy="3069770"/>
          </a:xfrm>
        </p:spPr>
        <p:txBody>
          <a:bodyPr>
            <a:noAutofit/>
          </a:bodyPr>
          <a:lstStyle>
            <a:lvl1pPr algn="ctr">
              <a:defRPr sz="4400">
                <a:solidFill>
                  <a:schemeClr val="tx1"/>
                </a:solidFill>
              </a:defRPr>
            </a:lvl1pPr>
          </a:lstStyle>
          <a:p>
            <a:r>
              <a:rPr lang="sv-SE" dirty="0"/>
              <a:t>Klicka här för att ändra mall för rubrikformat</a:t>
            </a:r>
          </a:p>
        </p:txBody>
      </p:sp>
      <p:sp>
        <p:nvSpPr>
          <p:cNvPr id="7" name="Platshållare för text 11">
            <a:extLst>
              <a:ext uri="{FF2B5EF4-FFF2-40B4-BE49-F238E27FC236}">
                <a16:creationId xmlns:a16="http://schemas.microsoft.com/office/drawing/2014/main" id="{AB69E867-06EA-137D-F928-667746C1A6C2}"/>
              </a:ext>
            </a:extLst>
          </p:cNvPr>
          <p:cNvSpPr>
            <a:spLocks noGrp="1"/>
          </p:cNvSpPr>
          <p:nvPr>
            <p:ph type="body" sz="quarter" idx="10"/>
          </p:nvPr>
        </p:nvSpPr>
        <p:spPr>
          <a:xfrm>
            <a:off x="6749934" y="781397"/>
            <a:ext cx="4880091" cy="4995876"/>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bildnummer 5">
            <a:extLst>
              <a:ext uri="{FF2B5EF4-FFF2-40B4-BE49-F238E27FC236}">
                <a16:creationId xmlns:a16="http://schemas.microsoft.com/office/drawing/2014/main" id="{A164EF78-DEEC-6388-FACB-C26790AF8334}"/>
              </a:ext>
            </a:extLst>
          </p:cNvPr>
          <p:cNvSpPr>
            <a:spLocks noGrp="1"/>
          </p:cNvSpPr>
          <p:nvPr>
            <p:ph type="sldNum" sz="quarter" idx="4"/>
          </p:nvPr>
        </p:nvSpPr>
        <p:spPr bwMode="white">
          <a:xfrm>
            <a:off x="108284" y="6426926"/>
            <a:ext cx="471753" cy="294549"/>
          </a:xfrm>
          <a:prstGeom prst="rect">
            <a:avLst/>
          </a:prstGeom>
        </p:spPr>
        <p:txBody>
          <a:bodyPr vert="horz" lIns="91440" tIns="45720" rIns="91440" bIns="45720" rtlCol="0" anchor="ctr"/>
          <a:lstStyle>
            <a:lvl1pPr algn="r">
              <a:defRPr sz="1200">
                <a:solidFill>
                  <a:schemeClr val="bg1"/>
                </a:solidFill>
              </a:defRPr>
            </a:lvl1pPr>
          </a:lstStyle>
          <a:p>
            <a:fld id="{FDD9FC71-94E5-4C63-83F9-09F1766974D0}" type="slidenum">
              <a:rPr lang="sv-SE" smtClean="0"/>
              <a:pPr/>
              <a:t>‹#›</a:t>
            </a:fld>
            <a:endParaRPr lang="sv-SE" dirty="0"/>
          </a:p>
        </p:txBody>
      </p:sp>
      <p:sp>
        <p:nvSpPr>
          <p:cNvPr id="2" name="Platshållare för datum 3">
            <a:extLst>
              <a:ext uri="{FF2B5EF4-FFF2-40B4-BE49-F238E27FC236}">
                <a16:creationId xmlns:a16="http://schemas.microsoft.com/office/drawing/2014/main" id="{3B684164-7CDF-B192-9F03-5ED1A1105727}"/>
              </a:ext>
            </a:extLst>
          </p:cNvPr>
          <p:cNvSpPr>
            <a:spLocks noGrp="1"/>
          </p:cNvSpPr>
          <p:nvPr>
            <p:ph type="dt" sz="half" idx="2"/>
          </p:nvPr>
        </p:nvSpPr>
        <p:spPr bwMode="white">
          <a:xfrm>
            <a:off x="637903" y="6426926"/>
            <a:ext cx="1129937" cy="294549"/>
          </a:xfrm>
          <a:prstGeom prst="rect">
            <a:avLst/>
          </a:prstGeom>
        </p:spPr>
        <p:txBody>
          <a:bodyPr vert="horz" lIns="91440" tIns="45720" rIns="91440" bIns="45720" rtlCol="0" anchor="ctr"/>
          <a:lstStyle>
            <a:lvl1pPr algn="l">
              <a:defRPr sz="1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4" name="Platshållare för sidfot 4">
            <a:extLst>
              <a:ext uri="{FF2B5EF4-FFF2-40B4-BE49-F238E27FC236}">
                <a16:creationId xmlns:a16="http://schemas.microsoft.com/office/drawing/2014/main" id="{2C9FA2B6-4370-0FAC-64A2-925191566060}"/>
              </a:ext>
            </a:extLst>
          </p:cNvPr>
          <p:cNvSpPr>
            <a:spLocks noGrp="1"/>
          </p:cNvSpPr>
          <p:nvPr>
            <p:ph type="ftr" sz="quarter" idx="3"/>
          </p:nvPr>
        </p:nvSpPr>
        <p:spPr bwMode="white">
          <a:xfrm>
            <a:off x="2087880" y="6426926"/>
            <a:ext cx="3844569" cy="294549"/>
          </a:xfrm>
          <a:prstGeom prst="rect">
            <a:avLst/>
          </a:prstGeom>
        </p:spPr>
        <p:txBody>
          <a:bodyPr vert="horz" lIns="91440" tIns="45720" rIns="91440" bIns="45720" rtlCol="0" anchor="ctr"/>
          <a:lstStyle>
            <a:lvl1pPr algn="r">
              <a:defRPr sz="1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spTree>
    <p:extLst>
      <p:ext uri="{BB962C8B-B14F-4D97-AF65-F5344CB8AC3E}">
        <p14:creationId xmlns:p14="http://schemas.microsoft.com/office/powerpoint/2010/main" val="41655465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Avslutningsbil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3241DCC-EF83-BA75-77E2-666C4BAED7BA}"/>
              </a:ext>
              <a:ext uri="{C183D7F6-B498-43B3-948B-1728B52AA6E4}">
                <adec:decorative xmlns:adec="http://schemas.microsoft.com/office/drawing/2017/decorative" val="1"/>
              </a:ext>
            </a:extLst>
          </p:cNvPr>
          <p:cNvSpPr/>
          <p:nvPr userDrawn="1"/>
        </p:nvSpPr>
        <p:spPr>
          <a:xfrm>
            <a:off x="-1" y="3429000"/>
            <a:ext cx="12192000" cy="3429000"/>
          </a:xfrm>
          <a:prstGeom prst="rect">
            <a:avLst/>
          </a:prstGeom>
          <a:solidFill>
            <a:srgbClr val="004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pic>
        <p:nvPicPr>
          <p:cNvPr id="2" name="Bildobjekt 1">
            <a:extLst>
              <a:ext uri="{FF2B5EF4-FFF2-40B4-BE49-F238E27FC236}">
                <a16:creationId xmlns:a16="http://schemas.microsoft.com/office/drawing/2014/main" id="{DCABAA49-B847-E534-66D8-9342DE1766F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5038" t="-506" r="4923" b="69"/>
          <a:stretch/>
        </p:blipFill>
        <p:spPr>
          <a:xfrm>
            <a:off x="-1" y="294214"/>
            <a:ext cx="12192001" cy="6419017"/>
          </a:xfrm>
          <a:prstGeom prst="rect">
            <a:avLst/>
          </a:prstGeom>
        </p:spPr>
      </p:pic>
      <p:pic>
        <p:nvPicPr>
          <p:cNvPr id="3" name="Bildobjekt 2" descr="Region Kronobergs logotyp">
            <a:extLst>
              <a:ext uri="{FF2B5EF4-FFF2-40B4-BE49-F238E27FC236}">
                <a16:creationId xmlns:a16="http://schemas.microsoft.com/office/drawing/2014/main" id="{3C0F82EB-5ACD-C7CA-05AD-B96BC9CDB0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5101680" y="2255506"/>
            <a:ext cx="1988638" cy="2346987"/>
          </a:xfrm>
          <a:prstGeom prst="rect">
            <a:avLst/>
          </a:prstGeom>
        </p:spPr>
      </p:pic>
      <p:sp>
        <p:nvSpPr>
          <p:cNvPr id="17" name="Rubrik 16">
            <a:extLst>
              <a:ext uri="{FF2B5EF4-FFF2-40B4-BE49-F238E27FC236}">
                <a16:creationId xmlns:a16="http://schemas.microsoft.com/office/drawing/2014/main" id="{A17BA132-B236-B5C8-8E0E-6E209B945A23}"/>
              </a:ext>
            </a:extLst>
          </p:cNvPr>
          <p:cNvSpPr>
            <a:spLocks noGrp="1"/>
          </p:cNvSpPr>
          <p:nvPr>
            <p:ph type="title" hasCustomPrompt="1"/>
          </p:nvPr>
        </p:nvSpPr>
        <p:spPr>
          <a:xfrm>
            <a:off x="4065915" y="4938771"/>
            <a:ext cx="4060168" cy="582133"/>
          </a:xfrm>
        </p:spPr>
        <p:txBody>
          <a:bodyPr>
            <a:normAutofit/>
          </a:bodyPr>
          <a:lstStyle>
            <a:lvl1pPr algn="ctr">
              <a:defRPr sz="1600" b="0" i="0">
                <a:solidFill>
                  <a:schemeClr val="bg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sv-SE" dirty="0"/>
              <a:t>Lägg till webbadress</a:t>
            </a:r>
          </a:p>
        </p:txBody>
      </p:sp>
    </p:spTree>
    <p:extLst>
      <p:ext uri="{BB962C8B-B14F-4D97-AF65-F5344CB8AC3E}">
        <p14:creationId xmlns:p14="http://schemas.microsoft.com/office/powerpoint/2010/main" val="38573240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Avslutningsbild_2">
    <p:bg>
      <p:bgPr>
        <a:solidFill>
          <a:srgbClr val="00413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CA3558A6-D80F-9805-281E-5B97F9A0A9C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t="8837" b="5077"/>
          <a:stretch/>
        </p:blipFill>
        <p:spPr>
          <a:xfrm>
            <a:off x="1974449" y="0"/>
            <a:ext cx="8243100" cy="6858000"/>
          </a:xfrm>
          <a:prstGeom prst="rect">
            <a:avLst/>
          </a:prstGeom>
        </p:spPr>
      </p:pic>
      <p:pic>
        <p:nvPicPr>
          <p:cNvPr id="3" name="Bildobjekt 2" descr="Region Kronobergs logotyp">
            <a:extLst>
              <a:ext uri="{FF2B5EF4-FFF2-40B4-BE49-F238E27FC236}">
                <a16:creationId xmlns:a16="http://schemas.microsoft.com/office/drawing/2014/main" id="{EDD5676D-7486-6BF0-3060-3690D28E94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5081877" y="2231968"/>
            <a:ext cx="2028246" cy="2394063"/>
          </a:xfrm>
          <a:prstGeom prst="rect">
            <a:avLst/>
          </a:prstGeom>
        </p:spPr>
      </p:pic>
      <p:sp>
        <p:nvSpPr>
          <p:cNvPr id="17" name="Rubrik 16">
            <a:extLst>
              <a:ext uri="{FF2B5EF4-FFF2-40B4-BE49-F238E27FC236}">
                <a16:creationId xmlns:a16="http://schemas.microsoft.com/office/drawing/2014/main" id="{A17BA132-B236-B5C8-8E0E-6E209B945A23}"/>
              </a:ext>
            </a:extLst>
          </p:cNvPr>
          <p:cNvSpPr>
            <a:spLocks noGrp="1"/>
          </p:cNvSpPr>
          <p:nvPr>
            <p:ph type="title" hasCustomPrompt="1"/>
          </p:nvPr>
        </p:nvSpPr>
        <p:spPr>
          <a:xfrm>
            <a:off x="3423555" y="5319890"/>
            <a:ext cx="5344888" cy="582133"/>
          </a:xfrm>
        </p:spPr>
        <p:txBody>
          <a:bodyPr>
            <a:normAutofit/>
          </a:bodyPr>
          <a:lstStyle>
            <a:lvl1pPr algn="ctr">
              <a:defRPr sz="20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sv-SE" dirty="0"/>
              <a:t>Lägg till webbadress</a:t>
            </a:r>
          </a:p>
        </p:txBody>
      </p:sp>
    </p:spTree>
    <p:extLst>
      <p:ext uri="{BB962C8B-B14F-4D97-AF65-F5344CB8AC3E}">
        <p14:creationId xmlns:p14="http://schemas.microsoft.com/office/powerpoint/2010/main" val="13262143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Avslutningsbild_Text_Grön">
    <p:bg>
      <p:bgPr>
        <a:solidFill>
          <a:schemeClr val="accent1"/>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A5E67BAE-5378-A2B3-DCDA-3A8067B4774E}"/>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500" t="9062" r="71690" b="14627"/>
          <a:stretch/>
        </p:blipFill>
        <p:spPr>
          <a:xfrm>
            <a:off x="6706601" y="-1"/>
            <a:ext cx="5485398" cy="6857999"/>
          </a:xfrm>
          <a:prstGeom prst="rect">
            <a:avLst/>
          </a:prstGeom>
        </p:spPr>
      </p:pic>
      <p:pic>
        <p:nvPicPr>
          <p:cNvPr id="2" name="Bildobjekt 1" descr="Region Kronobergs logotyp">
            <a:extLst>
              <a:ext uri="{FF2B5EF4-FFF2-40B4-BE49-F238E27FC236}">
                <a16:creationId xmlns:a16="http://schemas.microsoft.com/office/drawing/2014/main" id="{7F25A052-AB9F-0133-DEB4-B5A74D6B97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9253990" y="3158068"/>
            <a:ext cx="1820640" cy="2148714"/>
          </a:xfrm>
          <a:prstGeom prst="rect">
            <a:avLst/>
          </a:prstGeom>
        </p:spPr>
      </p:pic>
      <p:sp>
        <p:nvSpPr>
          <p:cNvPr id="13" name="Rubrik 8">
            <a:extLst>
              <a:ext uri="{FF2B5EF4-FFF2-40B4-BE49-F238E27FC236}">
                <a16:creationId xmlns:a16="http://schemas.microsoft.com/office/drawing/2014/main" id="{68A95451-3858-D0F1-2E01-C8409482E820}"/>
              </a:ext>
            </a:extLst>
          </p:cNvPr>
          <p:cNvSpPr>
            <a:spLocks noGrp="1"/>
          </p:cNvSpPr>
          <p:nvPr>
            <p:ph type="title" hasCustomPrompt="1"/>
          </p:nvPr>
        </p:nvSpPr>
        <p:spPr>
          <a:xfrm>
            <a:off x="633530" y="1130064"/>
            <a:ext cx="5711548" cy="2929285"/>
          </a:xfrm>
        </p:spPr>
        <p:txBody>
          <a:bodyPr anchor="b">
            <a:noAutofit/>
          </a:bodyPr>
          <a:lstStyle>
            <a:lvl1pPr>
              <a:defRPr sz="5200">
                <a:latin typeface="+mj-lt"/>
              </a:defRPr>
            </a:lvl1pPr>
          </a:lstStyle>
          <a:p>
            <a:pPr lvl="0"/>
            <a:r>
              <a:rPr lang="sv-SE" dirty="0"/>
              <a:t>Avslutning eller kontakt</a:t>
            </a:r>
          </a:p>
        </p:txBody>
      </p:sp>
      <p:sp>
        <p:nvSpPr>
          <p:cNvPr id="14" name="Underrubrik 2">
            <a:extLst>
              <a:ext uri="{FF2B5EF4-FFF2-40B4-BE49-F238E27FC236}">
                <a16:creationId xmlns:a16="http://schemas.microsoft.com/office/drawing/2014/main" id="{89EB1D23-790B-FFF2-213B-EE9E4F185956}"/>
              </a:ext>
            </a:extLst>
          </p:cNvPr>
          <p:cNvSpPr>
            <a:spLocks noGrp="1"/>
          </p:cNvSpPr>
          <p:nvPr>
            <p:ph type="subTitle" idx="1" hasCustomPrompt="1"/>
          </p:nvPr>
        </p:nvSpPr>
        <p:spPr>
          <a:xfrm>
            <a:off x="633529" y="4238964"/>
            <a:ext cx="5711548" cy="1747769"/>
          </a:xfrm>
        </p:spPr>
        <p:txBody>
          <a:bodyPr anchor="t">
            <a:normAutofit/>
          </a:bodyPr>
          <a:lstStyle>
            <a:lvl1pPr marL="0" indent="0" algn="l">
              <a:buNone/>
              <a:defRPr sz="2400" cap="none" baseline="0">
                <a:solidFill>
                  <a:schemeClr val="tx1"/>
                </a:solidFill>
                <a:latin typeface="+mn-lt"/>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Lägg till text</a:t>
            </a:r>
          </a:p>
        </p:txBody>
      </p:sp>
    </p:spTree>
    <p:extLst>
      <p:ext uri="{BB962C8B-B14F-4D97-AF65-F5344CB8AC3E}">
        <p14:creationId xmlns:p14="http://schemas.microsoft.com/office/powerpoint/2010/main" val="27167385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vslutningsbild_Text_Rosa">
    <p:bg>
      <p:bgPr>
        <a:solidFill>
          <a:schemeClr val="accent2"/>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C63BFF-6B4C-BC38-47EC-F7FCD69E6E2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l="-500" t="9062" r="71690" b="14627"/>
          <a:stretch/>
        </p:blipFill>
        <p:spPr>
          <a:xfrm>
            <a:off x="6706601" y="-1"/>
            <a:ext cx="5485398" cy="6857999"/>
          </a:xfrm>
          <a:prstGeom prst="rect">
            <a:avLst/>
          </a:prstGeom>
        </p:spPr>
      </p:pic>
      <p:pic>
        <p:nvPicPr>
          <p:cNvPr id="2" name="Bildobjekt 1" descr="Region Kronobergs logotyp">
            <a:extLst>
              <a:ext uri="{FF2B5EF4-FFF2-40B4-BE49-F238E27FC236}">
                <a16:creationId xmlns:a16="http://schemas.microsoft.com/office/drawing/2014/main" id="{97C8BF8A-DC13-5EFE-8932-91F8595846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black">
          <a:xfrm>
            <a:off x="9253990" y="3158068"/>
            <a:ext cx="1820640" cy="2148714"/>
          </a:xfrm>
          <a:prstGeom prst="rect">
            <a:avLst/>
          </a:prstGeom>
        </p:spPr>
      </p:pic>
      <p:sp>
        <p:nvSpPr>
          <p:cNvPr id="9" name="Rubrik 8">
            <a:extLst>
              <a:ext uri="{FF2B5EF4-FFF2-40B4-BE49-F238E27FC236}">
                <a16:creationId xmlns:a16="http://schemas.microsoft.com/office/drawing/2014/main" id="{69EE33FE-F484-2AF6-5C44-24CE79007602}"/>
              </a:ext>
            </a:extLst>
          </p:cNvPr>
          <p:cNvSpPr>
            <a:spLocks noGrp="1"/>
          </p:cNvSpPr>
          <p:nvPr>
            <p:ph type="title" hasCustomPrompt="1"/>
          </p:nvPr>
        </p:nvSpPr>
        <p:spPr>
          <a:xfrm>
            <a:off x="633530" y="1130064"/>
            <a:ext cx="5711548" cy="2929285"/>
          </a:xfrm>
        </p:spPr>
        <p:txBody>
          <a:bodyPr anchor="b">
            <a:noAutofit/>
          </a:bodyPr>
          <a:lstStyle>
            <a:lvl1pPr>
              <a:defRPr sz="5200">
                <a:latin typeface="+mj-lt"/>
              </a:defRPr>
            </a:lvl1pPr>
          </a:lstStyle>
          <a:p>
            <a:pPr lvl="0"/>
            <a:r>
              <a:rPr lang="sv-SE" noProof="0" dirty="0"/>
              <a:t>Avslutning eller kontakt</a:t>
            </a:r>
          </a:p>
        </p:txBody>
      </p:sp>
      <p:sp>
        <p:nvSpPr>
          <p:cNvPr id="12" name="Underrubrik 2">
            <a:extLst>
              <a:ext uri="{FF2B5EF4-FFF2-40B4-BE49-F238E27FC236}">
                <a16:creationId xmlns:a16="http://schemas.microsoft.com/office/drawing/2014/main" id="{6F52D620-F16A-6BB7-3456-DCA46CEAFD27}"/>
              </a:ext>
            </a:extLst>
          </p:cNvPr>
          <p:cNvSpPr>
            <a:spLocks noGrp="1"/>
          </p:cNvSpPr>
          <p:nvPr>
            <p:ph type="subTitle" idx="1" hasCustomPrompt="1"/>
          </p:nvPr>
        </p:nvSpPr>
        <p:spPr>
          <a:xfrm>
            <a:off x="633529" y="4238964"/>
            <a:ext cx="5711548" cy="1747769"/>
          </a:xfrm>
        </p:spPr>
        <p:txBody>
          <a:bodyPr anchor="t">
            <a:normAutofit/>
          </a:bodyPr>
          <a:lstStyle>
            <a:lvl1pPr marL="0" indent="0" algn="l">
              <a:buNone/>
              <a:defRPr sz="24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noProof="0" dirty="0"/>
              <a:t>Lägg till text</a:t>
            </a:r>
          </a:p>
        </p:txBody>
      </p:sp>
    </p:spTree>
    <p:extLst>
      <p:ext uri="{BB962C8B-B14F-4D97-AF65-F5344CB8AC3E}">
        <p14:creationId xmlns:p14="http://schemas.microsoft.com/office/powerpoint/2010/main" val="34424661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l">
              <a:defRPr sz="6000"/>
            </a:lvl1pPr>
          </a:lstStyle>
          <a:p>
            <a:r>
              <a:rPr lang="en-US"/>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10"/>
            <a:ext cx="9144000" cy="1828801"/>
          </a:xfrm>
        </p:spPr>
        <p:txBody>
          <a:bodyPr>
            <a:noAutofit/>
          </a:bodyPr>
          <a:lstStyle>
            <a:lvl1pPr marL="0" indent="0" algn="l">
              <a:buNone/>
              <a:defRPr sz="24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dirty="0"/>
              <a:t>Click to edit Master subtitle style</a:t>
            </a:r>
            <a:endParaRPr lang="sv-SE" dirty="0"/>
          </a:p>
        </p:txBody>
      </p:sp>
      <p:pic>
        <p:nvPicPr>
          <p:cNvPr id="8" name="Picture 7" descr="Logotype">
            <a:extLst>
              <a:ext uri="{FF2B5EF4-FFF2-40B4-BE49-F238E27FC236}">
                <a16:creationId xmlns:a16="http://schemas.microsoft.com/office/drawing/2014/main" id="{FF82CF39-0EC9-4B3A-8AFE-616290878585}"/>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8" y="5612106"/>
            <a:ext cx="3375001" cy="1193349"/>
          </a:xfrm>
          <a:prstGeom prst="rect">
            <a:avLst/>
          </a:prstGeom>
        </p:spPr>
      </p:pic>
    </p:spTree>
    <p:extLst>
      <p:ext uri="{BB962C8B-B14F-4D97-AF65-F5344CB8AC3E}">
        <p14:creationId xmlns:p14="http://schemas.microsoft.com/office/powerpoint/2010/main" val="29824477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Avslu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ctr">
              <a:defRPr sz="2400"/>
            </a:lvl1pPr>
          </a:lstStyle>
          <a:p>
            <a:r>
              <a:rPr lang="en-US"/>
              <a:t>Click to edit Master title style</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00"/>
            <a:ext cx="9144000" cy="1828800"/>
          </a:xfrm>
        </p:spPr>
        <p:txBody>
          <a:bodyPr>
            <a:noAutofit/>
          </a:bodyPr>
          <a:lstStyle>
            <a:lvl1pPr marL="0" indent="0" algn="ctr">
              <a:buNone/>
              <a:defRPr sz="60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en-US"/>
              <a:t>Click to edit Master subtitle style</a:t>
            </a:r>
            <a:endParaRPr lang="sv-SE" dirty="0"/>
          </a:p>
        </p:txBody>
      </p:sp>
      <p:pic>
        <p:nvPicPr>
          <p:cNvPr id="10" name="Picture 9" descr="Logotype">
            <a:extLst>
              <a:ext uri="{FF2B5EF4-FFF2-40B4-BE49-F238E27FC236}">
                <a16:creationId xmlns:a16="http://schemas.microsoft.com/office/drawing/2014/main" id="{78C1664C-277F-43EB-BE5D-2AD17CAE3CC5}"/>
              </a:ext>
            </a:extLst>
          </p:cNvPr>
          <p:cNvPicPr preferRelativeResize="0">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8" y="5612106"/>
            <a:ext cx="3375001" cy="1193349"/>
          </a:xfrm>
          <a:prstGeom prst="rect">
            <a:avLst/>
          </a:prstGeom>
        </p:spPr>
      </p:pic>
    </p:spTree>
    <p:extLst>
      <p:ext uri="{BB962C8B-B14F-4D97-AF65-F5344CB8AC3E}">
        <p14:creationId xmlns:p14="http://schemas.microsoft.com/office/powerpoint/2010/main" val="246161255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322-5373-499E-AF2D-2170CC9A00DC}"/>
              </a:ext>
            </a:extLst>
          </p:cNvPr>
          <p:cNvSpPr>
            <a:spLocks noGrp="1"/>
          </p:cNvSpPr>
          <p:nvPr>
            <p:ph type="title"/>
          </p:nvPr>
        </p:nvSpPr>
        <p:spPr>
          <a:xfrm>
            <a:off x="831851" y="1519242"/>
            <a:ext cx="10515600" cy="1909758"/>
          </a:xfrm>
        </p:spPr>
        <p:txBody>
          <a:bodyPr anchor="b">
            <a:normAutofit/>
          </a:bodyPr>
          <a:lstStyle>
            <a:lvl1pPr>
              <a:defRPr sz="3600"/>
            </a:lvl1p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380AD21B-931A-4064-8D73-165D96D916F3}"/>
              </a:ext>
            </a:extLst>
          </p:cNvPr>
          <p:cNvSpPr>
            <a:spLocks noGrp="1"/>
          </p:cNvSpPr>
          <p:nvPr>
            <p:ph type="body" idx="1"/>
          </p:nvPr>
        </p:nvSpPr>
        <p:spPr>
          <a:xfrm>
            <a:off x="831851" y="3502800"/>
            <a:ext cx="10515600" cy="2628000"/>
          </a:xfrm>
        </p:spPr>
        <p:txBody>
          <a:bodyPr/>
          <a:lstStyle>
            <a:lvl1pPr marL="0" indent="0">
              <a:buNone/>
              <a:defRPr sz="2400">
                <a:solidFill>
                  <a:schemeClr val="tx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D9D274-9D58-4C59-BF24-08319E8A8277}"/>
              </a:ext>
            </a:extLst>
          </p:cNvPr>
          <p:cNvSpPr>
            <a:spLocks noGrp="1"/>
          </p:cNvSpPr>
          <p:nvPr>
            <p:ph type="dt" sz="half" idx="10"/>
          </p:nvPr>
        </p:nvSpPr>
        <p:spPr/>
        <p:txBody>
          <a:bodyPr/>
          <a:lstStyle/>
          <a:p>
            <a:fld id="{DCCF291D-8549-BC44-8F4B-AC830741645B}" type="datetime1">
              <a:rPr lang="sv-SE" smtClean="0"/>
              <a:t>2026-07-09</a:t>
            </a:fld>
            <a:endParaRPr lang="sv-SE"/>
          </a:p>
        </p:txBody>
      </p:sp>
      <p:sp>
        <p:nvSpPr>
          <p:cNvPr id="5" name="Footer Placeholder 4">
            <a:extLst>
              <a:ext uri="{FF2B5EF4-FFF2-40B4-BE49-F238E27FC236}">
                <a16:creationId xmlns:a16="http://schemas.microsoft.com/office/drawing/2014/main" id="{A0AFF1B3-BEF7-476C-9C24-6F6824C23A59}"/>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85ADCECA-8742-4DDD-8038-0C0682EA7913}"/>
              </a:ext>
            </a:extLst>
          </p:cNvPr>
          <p:cNvSpPr>
            <a:spLocks noGrp="1"/>
          </p:cNvSpPr>
          <p:nvPr>
            <p:ph type="sldNum" sz="quarter" idx="12"/>
          </p:nvPr>
        </p:nvSpPr>
        <p:spPr/>
        <p:txBody>
          <a:bodyPr/>
          <a:lstStyle/>
          <a:p>
            <a:fld id="{1D05C8B6-EC5E-42D9-8D75-1E05D6428564}" type="slidenum">
              <a:rPr lang="sv-SE" smtClean="0"/>
              <a:t>‹#›</a:t>
            </a:fld>
            <a:endParaRPr lang="sv-SE"/>
          </a:p>
        </p:txBody>
      </p:sp>
      <p:pic>
        <p:nvPicPr>
          <p:cNvPr id="9" name="Picture 8" descr="Logotype">
            <a:extLst>
              <a:ext uri="{FF2B5EF4-FFF2-40B4-BE49-F238E27FC236}">
                <a16:creationId xmlns:a16="http://schemas.microsoft.com/office/drawing/2014/main" id="{FCFA31B6-BC02-4354-A1DB-49F7B0C933D9}"/>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2288204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l">
              <a:defRPr sz="6000">
                <a:latin typeface="Calibri" panose="020F0502020204030204" pitchFamily="34" charset="0"/>
                <a:cs typeface="Calibri" panose="020F0502020204030204" pitchFamily="34" charset="0"/>
              </a:defRPr>
            </a:lvl1pPr>
          </a:lstStyle>
          <a:p>
            <a:r>
              <a:rPr lang="sv-SE"/>
              <a:t>Klicka här för att ändra mall för rubrikformat</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10"/>
            <a:ext cx="9144000" cy="1828801"/>
          </a:xfrm>
        </p:spPr>
        <p:txBody>
          <a:bodyPr>
            <a:noAutofit/>
          </a:bodyPr>
          <a:lstStyle>
            <a:lvl1pPr marL="0" indent="0" algn="l">
              <a:buNone/>
              <a:defRPr sz="2400">
                <a:latin typeface="Calibri" panose="020F0502020204030204" pitchFamily="34" charset="0"/>
                <a:cs typeface="Calibri" panose="020F0502020204030204" pitchFamily="34" charset="0"/>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sv-SE"/>
              <a:t>Klicka här för att ändra mall för underrubrikformat</a:t>
            </a:r>
            <a:endParaRPr lang="sv-SE" dirty="0"/>
          </a:p>
        </p:txBody>
      </p:sp>
      <p:pic>
        <p:nvPicPr>
          <p:cNvPr id="5" name="Bildobjekt 4">
            <a:extLst>
              <a:ext uri="{FF2B5EF4-FFF2-40B4-BE49-F238E27FC236}">
                <a16:creationId xmlns:a16="http://schemas.microsoft.com/office/drawing/2014/main" id="{08218D40-CAA9-109D-AEF7-F94A3BCE7C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6287" y="5567833"/>
            <a:ext cx="3011556" cy="1038359"/>
          </a:xfrm>
          <a:prstGeom prst="rect">
            <a:avLst/>
          </a:prstGeom>
        </p:spPr>
      </p:pic>
      <p:pic>
        <p:nvPicPr>
          <p:cNvPr id="7" name="Bildobjekt 6">
            <a:extLst>
              <a:ext uri="{FF2B5EF4-FFF2-40B4-BE49-F238E27FC236}">
                <a16:creationId xmlns:a16="http://schemas.microsoft.com/office/drawing/2014/main" id="{50607416-0BAD-2200-7322-00B4F68B00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32035" y="5918633"/>
            <a:ext cx="2835965" cy="508518"/>
          </a:xfrm>
          <a:prstGeom prst="rect">
            <a:avLst/>
          </a:prstGeom>
        </p:spPr>
      </p:pic>
    </p:spTree>
    <p:extLst>
      <p:ext uri="{BB962C8B-B14F-4D97-AF65-F5344CB8AC3E}">
        <p14:creationId xmlns:p14="http://schemas.microsoft.com/office/powerpoint/2010/main" val="14829652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Avslu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DC8CC-6DA1-44E1-AA32-45B9D76EB5A8}"/>
              </a:ext>
            </a:extLst>
          </p:cNvPr>
          <p:cNvSpPr>
            <a:spLocks noGrp="1"/>
          </p:cNvSpPr>
          <p:nvPr>
            <p:ph type="ctrTitle"/>
          </p:nvPr>
        </p:nvSpPr>
        <p:spPr>
          <a:xfrm>
            <a:off x="1524000" y="1122373"/>
            <a:ext cx="9144000" cy="2306637"/>
          </a:xfrm>
        </p:spPr>
        <p:txBody>
          <a:bodyPr anchor="b">
            <a:normAutofit/>
          </a:bodyPr>
          <a:lstStyle>
            <a:lvl1pPr algn="ctr">
              <a:defRPr sz="2400"/>
            </a:lvl1pPr>
          </a:lstStyle>
          <a:p>
            <a:r>
              <a:rPr lang="sv-SE"/>
              <a:t>Klicka här för att ändra mall för rubrikformat</a:t>
            </a:r>
            <a:endParaRPr lang="sv-SE" dirty="0"/>
          </a:p>
        </p:txBody>
      </p:sp>
      <p:sp>
        <p:nvSpPr>
          <p:cNvPr id="3" name="Subtitle 2">
            <a:extLst>
              <a:ext uri="{FF2B5EF4-FFF2-40B4-BE49-F238E27FC236}">
                <a16:creationId xmlns:a16="http://schemas.microsoft.com/office/drawing/2014/main" id="{203186BF-7340-4334-86FF-20FAAF566CBC}"/>
              </a:ext>
            </a:extLst>
          </p:cNvPr>
          <p:cNvSpPr>
            <a:spLocks noGrp="1"/>
          </p:cNvSpPr>
          <p:nvPr>
            <p:ph type="subTitle" idx="1"/>
          </p:nvPr>
        </p:nvSpPr>
        <p:spPr>
          <a:xfrm>
            <a:off x="1524000" y="3502800"/>
            <a:ext cx="9144000" cy="1828800"/>
          </a:xfrm>
        </p:spPr>
        <p:txBody>
          <a:bodyPr>
            <a:noAutofit/>
          </a:bodyPr>
          <a:lstStyle>
            <a:lvl1pPr marL="0" indent="0" algn="ctr">
              <a:buNone/>
              <a:defRPr sz="6000">
                <a:latin typeface="+mj-lt"/>
              </a:defRPr>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sv-SE"/>
              <a:t>Klicka här för att ändra mall för underrubrikformat</a:t>
            </a:r>
            <a:endParaRPr lang="sv-SE" dirty="0"/>
          </a:p>
        </p:txBody>
      </p:sp>
      <p:pic>
        <p:nvPicPr>
          <p:cNvPr id="12" name="Picture 11" descr="Logotype">
            <a:extLst>
              <a:ext uri="{FF2B5EF4-FFF2-40B4-BE49-F238E27FC236}">
                <a16:creationId xmlns:a16="http://schemas.microsoft.com/office/drawing/2014/main" id="{C28FFEF4-4F3A-41C8-A52E-4FD1787D53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773" y="5610253"/>
            <a:ext cx="3380235" cy="1195200"/>
          </a:xfrm>
          <a:prstGeom prst="rect">
            <a:avLst/>
          </a:prstGeom>
        </p:spPr>
      </p:pic>
    </p:spTree>
    <p:extLst>
      <p:ext uri="{BB962C8B-B14F-4D97-AF65-F5344CB8AC3E}">
        <p14:creationId xmlns:p14="http://schemas.microsoft.com/office/powerpoint/2010/main" val="1248132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ld och vinge till vänster">
    <p:spTree>
      <p:nvGrpSpPr>
        <p:cNvPr id="1" name=""/>
        <p:cNvGrpSpPr/>
        <p:nvPr/>
      </p:nvGrpSpPr>
      <p:grpSpPr>
        <a:xfrm>
          <a:off x="0" y="0"/>
          <a:ext cx="0" cy="0"/>
          <a:chOff x="0" y="0"/>
          <a:chExt cx="0" cy="0"/>
        </a:xfrm>
      </p:grpSpPr>
      <p:sp>
        <p:nvSpPr>
          <p:cNvPr id="3" name="Rubrik 5">
            <a:extLst>
              <a:ext uri="{FF2B5EF4-FFF2-40B4-BE49-F238E27FC236}">
                <a16:creationId xmlns:a16="http://schemas.microsoft.com/office/drawing/2014/main" id="{941F2BB2-4923-2EB4-A32E-700491F95E90}"/>
              </a:ext>
            </a:extLst>
          </p:cNvPr>
          <p:cNvSpPr>
            <a:spLocks noGrp="1"/>
          </p:cNvSpPr>
          <p:nvPr>
            <p:ph type="title"/>
          </p:nvPr>
        </p:nvSpPr>
        <p:spPr>
          <a:xfrm>
            <a:off x="6749930" y="517522"/>
            <a:ext cx="4880094" cy="1325563"/>
          </a:xfrm>
        </p:spPr>
        <p:txBody>
          <a:bodyPr/>
          <a:lstStyle/>
          <a:p>
            <a:r>
              <a:rPr lang="sv-SE"/>
              <a:t>Klicka här för att ändra mall för rubrikformat</a:t>
            </a:r>
          </a:p>
        </p:txBody>
      </p:sp>
      <p:sp>
        <p:nvSpPr>
          <p:cNvPr id="4" name="Platshållare för text 7">
            <a:extLst>
              <a:ext uri="{FF2B5EF4-FFF2-40B4-BE49-F238E27FC236}">
                <a16:creationId xmlns:a16="http://schemas.microsoft.com/office/drawing/2014/main" id="{174581D9-B191-A6A5-28F5-081EB298C8EA}"/>
              </a:ext>
            </a:extLst>
          </p:cNvPr>
          <p:cNvSpPr>
            <a:spLocks noGrp="1"/>
          </p:cNvSpPr>
          <p:nvPr>
            <p:ph type="body" sz="quarter" idx="19"/>
          </p:nvPr>
        </p:nvSpPr>
        <p:spPr>
          <a:xfrm>
            <a:off x="6749928" y="2025650"/>
            <a:ext cx="4880095" cy="40147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7990E242-628B-CE46-E817-2EA4D6F6F1AD}"/>
              </a:ext>
            </a:extLst>
          </p:cNvPr>
          <p:cNvSpPr>
            <a:spLocks noGrp="1"/>
          </p:cNvSpPr>
          <p:nvPr>
            <p:ph type="pic" sz="quarter" idx="15"/>
          </p:nvPr>
        </p:nvSpPr>
        <p:spPr>
          <a:xfrm>
            <a:off x="0" y="2146852"/>
            <a:ext cx="6096000" cy="4711147"/>
          </a:xfrm>
          <a:prstGeom prst="round1Rect">
            <a:avLst>
              <a:gd name="adj" fmla="val 50000"/>
            </a:avLst>
          </a:prstGeom>
          <a:noFill/>
        </p:spPr>
        <p:txBody>
          <a:bodyPr anchor="b"/>
          <a:lstStyle>
            <a:lvl1pPr algn="l">
              <a:defRPr/>
            </a:lvl1pPr>
          </a:lstStyle>
          <a:p>
            <a:r>
              <a:rPr lang="sv-SE"/>
              <a:t>Klicka på ikonen för att lägga till en bild</a:t>
            </a:r>
            <a:endParaRPr lang="sv-SE" dirty="0"/>
          </a:p>
        </p:txBody>
      </p:sp>
      <p:sp>
        <p:nvSpPr>
          <p:cNvPr id="8" name="Platshållare för text 10">
            <a:extLst>
              <a:ext uri="{FF2B5EF4-FFF2-40B4-BE49-F238E27FC236}">
                <a16:creationId xmlns:a16="http://schemas.microsoft.com/office/drawing/2014/main" id="{383B43EA-D897-39A6-66BF-D21512B2A3B3}"/>
              </a:ext>
            </a:extLst>
          </p:cNvPr>
          <p:cNvSpPr>
            <a:spLocks noGrp="1"/>
          </p:cNvSpPr>
          <p:nvPr>
            <p:ph type="body" sz="quarter" idx="17"/>
          </p:nvPr>
        </p:nvSpPr>
        <p:spPr>
          <a:xfrm>
            <a:off x="561974" y="556599"/>
            <a:ext cx="2657654" cy="2815311"/>
          </a:xfrm>
          <a:prstGeom prst="round2DiagRect">
            <a:avLst>
              <a:gd name="adj1" fmla="val 41601"/>
              <a:gd name="adj2" fmla="val 0"/>
            </a:avLst>
          </a:prstGeom>
          <a:solidFill>
            <a:srgbClr val="004131"/>
          </a:solidFill>
        </p:spPr>
        <p:txBody>
          <a:bodyPr anchor="ctr">
            <a:noAutofit/>
          </a:bodyPr>
          <a:lstStyle>
            <a:lvl1pPr marL="0" indent="0" algn="ctr">
              <a:buNone/>
              <a:defRPr sz="2400" b="1">
                <a:solidFill>
                  <a:schemeClr val="bg1"/>
                </a:solidFill>
              </a:defRPr>
            </a:lvl1pPr>
            <a:lvl2pPr marL="244475" indent="0" algn="ctr">
              <a:buNone/>
              <a:defRPr sz="2000" b="1">
                <a:solidFill>
                  <a:schemeClr val="bg1"/>
                </a:solidFill>
              </a:defRPr>
            </a:lvl2pPr>
            <a:lvl3pPr marL="511175" indent="0" algn="ctr">
              <a:buNone/>
              <a:defRPr sz="1800" b="1">
                <a:solidFill>
                  <a:schemeClr val="bg1"/>
                </a:solidFill>
              </a:defRPr>
            </a:lvl3pPr>
            <a:lvl4pPr marL="762000" indent="0" algn="ctr">
              <a:buNone/>
              <a:defRPr sz="1600" b="1">
                <a:solidFill>
                  <a:schemeClr val="bg1"/>
                </a:solidFill>
              </a:defRPr>
            </a:lvl4pPr>
            <a:lvl5pPr marL="1030288" indent="0" algn="ctr">
              <a:buNone/>
              <a:defRPr sz="1400" b="1">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Slide Number Placeholder 6">
            <a:extLst>
              <a:ext uri="{FF2B5EF4-FFF2-40B4-BE49-F238E27FC236}">
                <a16:creationId xmlns:a16="http://schemas.microsoft.com/office/drawing/2014/main" id="{47A9AE5B-5646-B1B0-2B6D-F4BEB241C7B9}"/>
              </a:ext>
            </a:extLst>
          </p:cNvPr>
          <p:cNvSpPr>
            <a:spLocks noGrp="1"/>
          </p:cNvSpPr>
          <p:nvPr>
            <p:ph type="sldNum" sz="quarter" idx="18"/>
          </p:nvPr>
        </p:nvSpPr>
        <p:spPr>
          <a:xfrm>
            <a:off x="6252786" y="6426926"/>
            <a:ext cx="471753" cy="294549"/>
          </a:xfrm>
        </p:spPr>
        <p:txBody>
          <a:bodyPr/>
          <a:lstStyle/>
          <a:p>
            <a:fld id="{FDD9FC71-94E5-4C63-83F9-09F1766974D0}" type="slidenum">
              <a:rPr lang="sv-SE" smtClean="0"/>
              <a:pPr/>
              <a:t>‹#›</a:t>
            </a:fld>
            <a:endParaRPr lang="sv-SE"/>
          </a:p>
        </p:txBody>
      </p:sp>
      <p:sp>
        <p:nvSpPr>
          <p:cNvPr id="5" name="Date Placeholder 4">
            <a:extLst>
              <a:ext uri="{FF2B5EF4-FFF2-40B4-BE49-F238E27FC236}">
                <a16:creationId xmlns:a16="http://schemas.microsoft.com/office/drawing/2014/main" id="{DB0EF968-2B22-8C20-6352-D7111C1A2FD1}"/>
              </a:ext>
            </a:extLst>
          </p:cNvPr>
          <p:cNvSpPr>
            <a:spLocks noGrp="1"/>
          </p:cNvSpPr>
          <p:nvPr>
            <p:ph type="dt" sz="half" idx="14"/>
          </p:nvPr>
        </p:nvSpPr>
        <p:spPr>
          <a:xfrm>
            <a:off x="6782405" y="6426926"/>
            <a:ext cx="1129937" cy="294549"/>
          </a:xfrm>
        </p:spPr>
        <p:txBody>
          <a:bodyPr/>
          <a:lstStyle/>
          <a:p>
            <a:fld id="{663AC0A1-BF03-4687-BDDD-A787ED1917E4}" type="datetimeFigureOut">
              <a:rPr lang="sv-SE" smtClean="0"/>
              <a:pPr/>
              <a:t>2026-07-09</a:t>
            </a:fld>
            <a:endParaRPr lang="sv-SE" dirty="0"/>
          </a:p>
        </p:txBody>
      </p:sp>
    </p:spTree>
    <p:extLst>
      <p:ext uri="{BB962C8B-B14F-4D97-AF65-F5344CB8AC3E}">
        <p14:creationId xmlns:p14="http://schemas.microsoft.com/office/powerpoint/2010/main" val="7170502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75322-5373-499E-AF2D-2170CC9A00DC}"/>
              </a:ext>
            </a:extLst>
          </p:cNvPr>
          <p:cNvSpPr>
            <a:spLocks noGrp="1"/>
          </p:cNvSpPr>
          <p:nvPr>
            <p:ph type="title"/>
          </p:nvPr>
        </p:nvSpPr>
        <p:spPr>
          <a:xfrm>
            <a:off x="831851" y="1519242"/>
            <a:ext cx="10515600" cy="1909758"/>
          </a:xfrm>
        </p:spPr>
        <p:txBody>
          <a:bodyPr anchor="b">
            <a:normAutofit/>
          </a:bodyPr>
          <a:lstStyle>
            <a:lvl1pPr>
              <a:defRPr sz="3600"/>
            </a:lvl1p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380AD21B-931A-4064-8D73-165D96D916F3}"/>
              </a:ext>
            </a:extLst>
          </p:cNvPr>
          <p:cNvSpPr>
            <a:spLocks noGrp="1"/>
          </p:cNvSpPr>
          <p:nvPr>
            <p:ph type="body" idx="1"/>
          </p:nvPr>
        </p:nvSpPr>
        <p:spPr>
          <a:xfrm>
            <a:off x="831851" y="3502800"/>
            <a:ext cx="10515600" cy="2628000"/>
          </a:xfrm>
        </p:spPr>
        <p:txBody>
          <a:bodyPr/>
          <a:lstStyle>
            <a:lvl1pPr marL="0" indent="0">
              <a:lnSpc>
                <a:spcPct val="100000"/>
              </a:lnSpc>
              <a:buNone/>
              <a:defRPr sz="2400">
                <a:solidFill>
                  <a:schemeClr val="tx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sv-SE"/>
              <a:t>Klicka här för att ändra format på bakgrundstexten</a:t>
            </a:r>
          </a:p>
        </p:txBody>
      </p:sp>
      <p:sp>
        <p:nvSpPr>
          <p:cNvPr id="4" name="Date Placeholder 3">
            <a:extLst>
              <a:ext uri="{FF2B5EF4-FFF2-40B4-BE49-F238E27FC236}">
                <a16:creationId xmlns:a16="http://schemas.microsoft.com/office/drawing/2014/main" id="{9BD9D274-9D58-4C59-BF24-08319E8A8277}"/>
              </a:ext>
            </a:extLst>
          </p:cNvPr>
          <p:cNvSpPr>
            <a:spLocks noGrp="1"/>
          </p:cNvSpPr>
          <p:nvPr>
            <p:ph type="dt" sz="half" idx="10"/>
          </p:nvPr>
        </p:nvSpPr>
        <p:spPr/>
        <p:txBody>
          <a:bodyPr/>
          <a:lstStyle/>
          <a:p>
            <a:fld id="{1130E869-33E5-AA47-9215-FFB6D21BF7C7}" type="datetime1">
              <a:rPr lang="sv-SE" smtClean="0"/>
              <a:t>2026-07-09</a:t>
            </a:fld>
            <a:endParaRPr lang="sv-SE" dirty="0"/>
          </a:p>
        </p:txBody>
      </p:sp>
      <p:sp>
        <p:nvSpPr>
          <p:cNvPr id="5" name="Footer Placeholder 4">
            <a:extLst>
              <a:ext uri="{FF2B5EF4-FFF2-40B4-BE49-F238E27FC236}">
                <a16:creationId xmlns:a16="http://schemas.microsoft.com/office/drawing/2014/main" id="{A0AFF1B3-BEF7-476C-9C24-6F6824C23A59}"/>
              </a:ext>
            </a:extLst>
          </p:cNvPr>
          <p:cNvSpPr>
            <a:spLocks noGrp="1"/>
          </p:cNvSpPr>
          <p:nvPr>
            <p:ph type="ftr" sz="quarter" idx="11"/>
          </p:nvPr>
        </p:nvSpPr>
        <p:spPr/>
        <p:txBody>
          <a:bodyPr/>
          <a:lstStyle/>
          <a:p>
            <a:r>
              <a:rPr lang="sv-SE" dirty="0" err="1"/>
              <a:t>LiU</a:t>
            </a:r>
            <a:r>
              <a:rPr lang="sv-SE" dirty="0"/>
              <a:t> PowerPoint-mall</a:t>
            </a:r>
          </a:p>
        </p:txBody>
      </p:sp>
      <p:sp>
        <p:nvSpPr>
          <p:cNvPr id="6" name="Slide Number Placeholder 5">
            <a:extLst>
              <a:ext uri="{FF2B5EF4-FFF2-40B4-BE49-F238E27FC236}">
                <a16:creationId xmlns:a16="http://schemas.microsoft.com/office/drawing/2014/main" id="{85ADCECA-8742-4DDD-8038-0C0682EA7913}"/>
              </a:ext>
            </a:extLst>
          </p:cNvPr>
          <p:cNvSpPr>
            <a:spLocks noGrp="1"/>
          </p:cNvSpPr>
          <p:nvPr>
            <p:ph type="sldNum" sz="quarter" idx="12"/>
          </p:nvPr>
        </p:nvSpPr>
        <p:spPr/>
        <p:txBody>
          <a:bodyPr/>
          <a:lstStyle/>
          <a:p>
            <a:fld id="{1D05C8B6-EC5E-42D9-8D75-1E05D6428564}" type="slidenum">
              <a:rPr lang="sv-SE" smtClean="0"/>
              <a:t>‹#›</a:t>
            </a:fld>
            <a:endParaRPr lang="sv-SE"/>
          </a:p>
        </p:txBody>
      </p:sp>
      <p:pic>
        <p:nvPicPr>
          <p:cNvPr id="9" name="Picture 8">
            <a:extLst>
              <a:ext uri="{FF2B5EF4-FFF2-40B4-BE49-F238E27FC236}">
                <a16:creationId xmlns:a16="http://schemas.microsoft.com/office/drawing/2014/main" id="{FCFA31B6-BC02-4354-A1DB-49F7B0C933D9}"/>
              </a:ext>
            </a:extLst>
          </p:cNvPr>
          <p:cNvPicPr>
            <a:picLocks noChangeAspect="1"/>
          </p:cNvPicPr>
          <p:nvPr userDrawn="1"/>
        </p:nvPicPr>
        <p:blipFill>
          <a:blip r:embed="rId2">
            <a:lum bright="100000" contrast="100000"/>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pic>
        <p:nvPicPr>
          <p:cNvPr id="11" name="Picture 10" descr="Logotype">
            <a:extLst>
              <a:ext uri="{FF2B5EF4-FFF2-40B4-BE49-F238E27FC236}">
                <a16:creationId xmlns:a16="http://schemas.microsoft.com/office/drawing/2014/main" id="{7ABB9FFA-9B21-4C8C-AC48-62DD981503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11993832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D5F28-9CA8-4998-8631-C03E7886FE15}"/>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F83CC860-BB16-4E0C-B870-8B2366E75AF0}"/>
              </a:ext>
            </a:extLst>
          </p:cNvPr>
          <p:cNvSpPr>
            <a:spLocks noGrp="1"/>
          </p:cNvSpPr>
          <p:nvPr>
            <p:ph idx="1"/>
          </p:nvPr>
        </p:nvSpPr>
        <p:spPr>
          <a:xfrm>
            <a:off x="838200" y="1825626"/>
            <a:ext cx="10515600" cy="4254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Date Placeholder 3">
            <a:extLst>
              <a:ext uri="{FF2B5EF4-FFF2-40B4-BE49-F238E27FC236}">
                <a16:creationId xmlns:a16="http://schemas.microsoft.com/office/drawing/2014/main" id="{FB2F96C9-5579-4CED-A338-A836AEE06E7E}"/>
              </a:ext>
            </a:extLst>
          </p:cNvPr>
          <p:cNvSpPr>
            <a:spLocks noGrp="1"/>
          </p:cNvSpPr>
          <p:nvPr>
            <p:ph type="dt" sz="half" idx="10"/>
          </p:nvPr>
        </p:nvSpPr>
        <p:spPr>
          <a:xfrm>
            <a:off x="8292263" y="0"/>
            <a:ext cx="2520000" cy="360000"/>
          </a:xfrm>
        </p:spPr>
        <p:txBody>
          <a:bodyPr/>
          <a:lstStyle/>
          <a:p>
            <a:fld id="{A0D3A54C-EB03-A244-88F0-70D5D8782B1B}" type="datetime1">
              <a:rPr lang="sv-SE" smtClean="0"/>
              <a:t>2026-07-09</a:t>
            </a:fld>
            <a:endParaRPr lang="sv-SE"/>
          </a:p>
        </p:txBody>
      </p:sp>
      <p:sp>
        <p:nvSpPr>
          <p:cNvPr id="5" name="Footer Placeholder 4">
            <a:extLst>
              <a:ext uri="{FF2B5EF4-FFF2-40B4-BE49-F238E27FC236}">
                <a16:creationId xmlns:a16="http://schemas.microsoft.com/office/drawing/2014/main" id="{835A41CD-1A6A-456B-BCAE-4B73471B30D0}"/>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9E8AF9EE-7694-4BC1-BDBC-514D317EEE90}"/>
              </a:ext>
            </a:extLst>
          </p:cNvPr>
          <p:cNvSpPr>
            <a:spLocks noGrp="1"/>
          </p:cNvSpPr>
          <p:nvPr>
            <p:ph type="sldNum" sz="quarter" idx="12"/>
          </p:nvPr>
        </p:nvSpPr>
        <p:spPr>
          <a:xfrm>
            <a:off x="10812263" y="0"/>
            <a:ext cx="432000" cy="360000"/>
          </a:xfrm>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D2B6CEC0-7FA1-4DD6-9711-E98236C44181}"/>
              </a:ext>
            </a:extLst>
          </p:cNvPr>
          <p:cNvCxnSpPr>
            <a:cxnSpLocks/>
          </p:cNvCxnSpPr>
          <p:nvPr/>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0" name="Picture 19" descr="Logotype">
            <a:extLst>
              <a:ext uri="{FF2B5EF4-FFF2-40B4-BE49-F238E27FC236}">
                <a16:creationId xmlns:a16="http://schemas.microsoft.com/office/drawing/2014/main" id="{38E76754-54E4-4E46-A42B-165CB1D043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6226562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E5D60-9FEA-4061-AE29-F7A1A0AE668D}"/>
              </a:ext>
            </a:extLst>
          </p:cNvPr>
          <p:cNvSpPr>
            <a:spLocks noGrp="1"/>
          </p:cNvSpPr>
          <p:nvPr>
            <p:ph type="title"/>
          </p:nvPr>
        </p:nvSpPr>
        <p:spPr/>
        <p:txBody>
          <a:body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79AD652D-D723-4261-9B8C-661B6699F950}"/>
              </a:ext>
            </a:extLst>
          </p:cNvPr>
          <p:cNvSpPr>
            <a:spLocks noGrp="1"/>
          </p:cNvSpPr>
          <p:nvPr>
            <p:ph sz="half" idx="1"/>
          </p:nvPr>
        </p:nvSpPr>
        <p:spPr>
          <a:xfrm>
            <a:off x="838200" y="1825629"/>
            <a:ext cx="5181600" cy="4241481"/>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Content Placeholder 3">
            <a:extLst>
              <a:ext uri="{FF2B5EF4-FFF2-40B4-BE49-F238E27FC236}">
                <a16:creationId xmlns:a16="http://schemas.microsoft.com/office/drawing/2014/main" id="{8D72E162-7D8A-446C-B6C3-D85896811443}"/>
              </a:ext>
            </a:extLst>
          </p:cNvPr>
          <p:cNvSpPr>
            <a:spLocks noGrp="1"/>
          </p:cNvSpPr>
          <p:nvPr>
            <p:ph sz="half" idx="2"/>
          </p:nvPr>
        </p:nvSpPr>
        <p:spPr>
          <a:xfrm>
            <a:off x="6172200" y="1825626"/>
            <a:ext cx="5181600" cy="425433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Date Placeholder 4">
            <a:extLst>
              <a:ext uri="{FF2B5EF4-FFF2-40B4-BE49-F238E27FC236}">
                <a16:creationId xmlns:a16="http://schemas.microsoft.com/office/drawing/2014/main" id="{C6CCDECF-AB46-421A-B3EA-954167E551C6}"/>
              </a:ext>
            </a:extLst>
          </p:cNvPr>
          <p:cNvSpPr>
            <a:spLocks noGrp="1"/>
          </p:cNvSpPr>
          <p:nvPr>
            <p:ph type="dt" sz="half" idx="10"/>
          </p:nvPr>
        </p:nvSpPr>
        <p:spPr/>
        <p:txBody>
          <a:bodyPr/>
          <a:lstStyle/>
          <a:p>
            <a:fld id="{8799C4C0-6F97-2E48-B093-E07FB97419C9}" type="datetime1">
              <a:rPr lang="sv-SE" smtClean="0"/>
              <a:t>2026-07-09</a:t>
            </a:fld>
            <a:endParaRPr lang="sv-SE"/>
          </a:p>
        </p:txBody>
      </p:sp>
      <p:sp>
        <p:nvSpPr>
          <p:cNvPr id="6" name="Footer Placeholder 5">
            <a:extLst>
              <a:ext uri="{FF2B5EF4-FFF2-40B4-BE49-F238E27FC236}">
                <a16:creationId xmlns:a16="http://schemas.microsoft.com/office/drawing/2014/main" id="{20FFB67D-8CC2-4E5B-BF93-6B7E5BF4B2AC}"/>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3CAF80C1-A5DA-4E08-8CAE-B47DD97A3975}"/>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1" name="Rak 5">
            <a:extLst>
              <a:ext uri="{FF2B5EF4-FFF2-40B4-BE49-F238E27FC236}">
                <a16:creationId xmlns:a16="http://schemas.microsoft.com/office/drawing/2014/main" id="{1DBCDB3C-6D20-4691-BDE2-381FEEBC114C}"/>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2" name="Picture 11" descr="Logotype">
            <a:extLst>
              <a:ext uri="{FF2B5EF4-FFF2-40B4-BE49-F238E27FC236}">
                <a16:creationId xmlns:a16="http://schemas.microsoft.com/office/drawing/2014/main" id="{09F3A704-4A19-43BE-95E7-C2EE1D44AE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413589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C1DA-1DF7-4806-9BFE-693752D8E5AA}"/>
              </a:ext>
            </a:extLst>
          </p:cNvPr>
          <p:cNvSpPr>
            <a:spLocks noGrp="1"/>
          </p:cNvSpPr>
          <p:nvPr>
            <p:ph type="title"/>
          </p:nvPr>
        </p:nvSpPr>
        <p:spPr>
          <a:xfrm>
            <a:off x="839788" y="365129"/>
            <a:ext cx="10515600" cy="1325563"/>
          </a:xfrm>
        </p:spPr>
        <p:txBody>
          <a:body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4E0AEAAB-6C1D-4159-B092-4584A8886AC8}"/>
              </a:ext>
            </a:extLst>
          </p:cNvPr>
          <p:cNvSpPr>
            <a:spLocks noGrp="1"/>
          </p:cNvSpPr>
          <p:nvPr>
            <p:ph type="body" idx="1"/>
          </p:nvPr>
        </p:nvSpPr>
        <p:spPr>
          <a:xfrm>
            <a:off x="839789" y="1681163"/>
            <a:ext cx="5157787"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4" name="Content Placeholder 3">
            <a:extLst>
              <a:ext uri="{FF2B5EF4-FFF2-40B4-BE49-F238E27FC236}">
                <a16:creationId xmlns:a16="http://schemas.microsoft.com/office/drawing/2014/main" id="{7B835E44-E48F-4B64-BC38-36AE1423EEC3}"/>
              </a:ext>
            </a:extLst>
          </p:cNvPr>
          <p:cNvSpPr>
            <a:spLocks noGrp="1"/>
          </p:cNvSpPr>
          <p:nvPr>
            <p:ph sz="half" idx="2"/>
          </p:nvPr>
        </p:nvSpPr>
        <p:spPr>
          <a:xfrm>
            <a:off x="839789" y="2505085"/>
            <a:ext cx="5157787" cy="3571673"/>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Text Placeholder 4">
            <a:extLst>
              <a:ext uri="{FF2B5EF4-FFF2-40B4-BE49-F238E27FC236}">
                <a16:creationId xmlns:a16="http://schemas.microsoft.com/office/drawing/2014/main" id="{CF40FBBF-9493-4795-A84B-B36E22050892}"/>
              </a:ext>
            </a:extLst>
          </p:cNvPr>
          <p:cNvSpPr>
            <a:spLocks noGrp="1"/>
          </p:cNvSpPr>
          <p:nvPr>
            <p:ph type="body" sz="quarter" idx="3"/>
          </p:nvPr>
        </p:nvSpPr>
        <p:spPr>
          <a:xfrm>
            <a:off x="6172203" y="1681163"/>
            <a:ext cx="5183188" cy="823912"/>
          </a:xfrm>
        </p:spPr>
        <p:txBody>
          <a:bodyPr anchor="b">
            <a:normAutofit/>
          </a:bodyPr>
          <a:lstStyle>
            <a:lvl1pPr marL="0" indent="0">
              <a:buNone/>
              <a:defRPr sz="2800" b="1">
                <a:latin typeface="+mj-lt"/>
              </a:defRPr>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sv-SE"/>
              <a:t>Klicka här för att ändra format på bakgrundstexten</a:t>
            </a:r>
          </a:p>
        </p:txBody>
      </p:sp>
      <p:sp>
        <p:nvSpPr>
          <p:cNvPr id="6" name="Content Placeholder 5">
            <a:extLst>
              <a:ext uri="{FF2B5EF4-FFF2-40B4-BE49-F238E27FC236}">
                <a16:creationId xmlns:a16="http://schemas.microsoft.com/office/drawing/2014/main" id="{BD7B4785-7E60-4E95-8686-807938974191}"/>
              </a:ext>
            </a:extLst>
          </p:cNvPr>
          <p:cNvSpPr>
            <a:spLocks noGrp="1"/>
          </p:cNvSpPr>
          <p:nvPr>
            <p:ph sz="quarter" idx="4"/>
          </p:nvPr>
        </p:nvSpPr>
        <p:spPr>
          <a:xfrm>
            <a:off x="6172203" y="2505085"/>
            <a:ext cx="5183188" cy="3568459"/>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Date Placeholder 6">
            <a:extLst>
              <a:ext uri="{FF2B5EF4-FFF2-40B4-BE49-F238E27FC236}">
                <a16:creationId xmlns:a16="http://schemas.microsoft.com/office/drawing/2014/main" id="{7352B86A-85B7-4456-A609-BB084D0B26B0}"/>
              </a:ext>
            </a:extLst>
          </p:cNvPr>
          <p:cNvSpPr>
            <a:spLocks noGrp="1"/>
          </p:cNvSpPr>
          <p:nvPr>
            <p:ph type="dt" sz="half" idx="10"/>
          </p:nvPr>
        </p:nvSpPr>
        <p:spPr/>
        <p:txBody>
          <a:bodyPr/>
          <a:lstStyle/>
          <a:p>
            <a:fld id="{6910F6FE-1EF1-3543-A93C-A13D5DBCD153}" type="datetime1">
              <a:rPr lang="sv-SE" smtClean="0"/>
              <a:t>2026-07-09</a:t>
            </a:fld>
            <a:endParaRPr lang="sv-SE"/>
          </a:p>
        </p:txBody>
      </p:sp>
      <p:sp>
        <p:nvSpPr>
          <p:cNvPr id="8" name="Footer Placeholder 7">
            <a:extLst>
              <a:ext uri="{FF2B5EF4-FFF2-40B4-BE49-F238E27FC236}">
                <a16:creationId xmlns:a16="http://schemas.microsoft.com/office/drawing/2014/main" id="{91C08846-8A71-4321-93F6-BFCE99CB4A5E}"/>
              </a:ext>
            </a:extLst>
          </p:cNvPr>
          <p:cNvSpPr>
            <a:spLocks noGrp="1"/>
          </p:cNvSpPr>
          <p:nvPr>
            <p:ph type="ftr" sz="quarter" idx="11"/>
          </p:nvPr>
        </p:nvSpPr>
        <p:spPr/>
        <p:txBody>
          <a:bodyPr/>
          <a:lstStyle/>
          <a:p>
            <a:r>
              <a:rPr lang="sv-SE"/>
              <a:t>LiU PowerPoint-mall</a:t>
            </a:r>
          </a:p>
        </p:txBody>
      </p:sp>
      <p:sp>
        <p:nvSpPr>
          <p:cNvPr id="9" name="Slide Number Placeholder 8">
            <a:extLst>
              <a:ext uri="{FF2B5EF4-FFF2-40B4-BE49-F238E27FC236}">
                <a16:creationId xmlns:a16="http://schemas.microsoft.com/office/drawing/2014/main" id="{3AB0CCA9-80F4-4FE7-B4FD-9FB654545F31}"/>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13" name="Rak 5">
            <a:extLst>
              <a:ext uri="{FF2B5EF4-FFF2-40B4-BE49-F238E27FC236}">
                <a16:creationId xmlns:a16="http://schemas.microsoft.com/office/drawing/2014/main" id="{EC927C92-6210-4B4D-895A-19AADBEF8F6E}"/>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4" name="Picture 13" descr="Logotype">
            <a:extLst>
              <a:ext uri="{FF2B5EF4-FFF2-40B4-BE49-F238E27FC236}">
                <a16:creationId xmlns:a16="http://schemas.microsoft.com/office/drawing/2014/main" id="{16070C61-E474-42D9-94A1-967A6D1BE7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8981973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3FE9-5F5B-413D-B4E8-BD7E2968FF45}"/>
              </a:ext>
            </a:extLst>
          </p:cNvPr>
          <p:cNvSpPr>
            <a:spLocks noGrp="1"/>
          </p:cNvSpPr>
          <p:nvPr>
            <p:ph type="title"/>
          </p:nvPr>
        </p:nvSpPr>
        <p:spPr/>
        <p:txBody>
          <a:bodyPr/>
          <a:lstStyle/>
          <a:p>
            <a:r>
              <a:rPr lang="sv-SE"/>
              <a:t>Klicka här för att ändra mall för rubrikformat</a:t>
            </a:r>
            <a:endParaRPr lang="sv-SE" dirty="0"/>
          </a:p>
        </p:txBody>
      </p:sp>
      <p:sp>
        <p:nvSpPr>
          <p:cNvPr id="3" name="Date Placeholder 2">
            <a:extLst>
              <a:ext uri="{FF2B5EF4-FFF2-40B4-BE49-F238E27FC236}">
                <a16:creationId xmlns:a16="http://schemas.microsoft.com/office/drawing/2014/main" id="{55082EEB-76C9-46A2-8992-24100BBA5F96}"/>
              </a:ext>
            </a:extLst>
          </p:cNvPr>
          <p:cNvSpPr>
            <a:spLocks noGrp="1"/>
          </p:cNvSpPr>
          <p:nvPr>
            <p:ph type="dt" sz="half" idx="10"/>
          </p:nvPr>
        </p:nvSpPr>
        <p:spPr/>
        <p:txBody>
          <a:bodyPr/>
          <a:lstStyle/>
          <a:p>
            <a:fld id="{DC60EFBD-E0CA-9D4E-9724-19DA9E74433A}" type="datetime1">
              <a:rPr lang="sv-SE" smtClean="0"/>
              <a:t>2026-07-09</a:t>
            </a:fld>
            <a:endParaRPr lang="sv-SE"/>
          </a:p>
        </p:txBody>
      </p:sp>
      <p:sp>
        <p:nvSpPr>
          <p:cNvPr id="4" name="Footer Placeholder 3">
            <a:extLst>
              <a:ext uri="{FF2B5EF4-FFF2-40B4-BE49-F238E27FC236}">
                <a16:creationId xmlns:a16="http://schemas.microsoft.com/office/drawing/2014/main" id="{771F3176-8332-460F-839F-8C36305CF839}"/>
              </a:ext>
            </a:extLst>
          </p:cNvPr>
          <p:cNvSpPr>
            <a:spLocks noGrp="1"/>
          </p:cNvSpPr>
          <p:nvPr>
            <p:ph type="ftr" sz="quarter" idx="11"/>
          </p:nvPr>
        </p:nvSpPr>
        <p:spPr/>
        <p:txBody>
          <a:bodyPr/>
          <a:lstStyle/>
          <a:p>
            <a:r>
              <a:rPr lang="sv-SE"/>
              <a:t>LiU PowerPoint-mall</a:t>
            </a:r>
          </a:p>
        </p:txBody>
      </p:sp>
      <p:sp>
        <p:nvSpPr>
          <p:cNvPr id="5" name="Slide Number Placeholder 4">
            <a:extLst>
              <a:ext uri="{FF2B5EF4-FFF2-40B4-BE49-F238E27FC236}">
                <a16:creationId xmlns:a16="http://schemas.microsoft.com/office/drawing/2014/main" id="{470BA3FD-78E6-4451-96E1-12B31AC3BAD8}"/>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9" name="Rak 5">
            <a:extLst>
              <a:ext uri="{FF2B5EF4-FFF2-40B4-BE49-F238E27FC236}">
                <a16:creationId xmlns:a16="http://schemas.microsoft.com/office/drawing/2014/main" id="{95DA7626-B115-4C4F-9B3C-FE5B663044E7}"/>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10" name="Picture 9" descr="Logotype">
            <a:extLst>
              <a:ext uri="{FF2B5EF4-FFF2-40B4-BE49-F238E27FC236}">
                <a16:creationId xmlns:a16="http://schemas.microsoft.com/office/drawing/2014/main" id="{981D80BE-49D3-48FC-AC64-622528B8A1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2498757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96CBC0-C319-4952-8F5C-99292872E293}"/>
              </a:ext>
            </a:extLst>
          </p:cNvPr>
          <p:cNvSpPr>
            <a:spLocks noGrp="1"/>
          </p:cNvSpPr>
          <p:nvPr>
            <p:ph type="dt" sz="half" idx="10"/>
          </p:nvPr>
        </p:nvSpPr>
        <p:spPr/>
        <p:txBody>
          <a:bodyPr/>
          <a:lstStyle/>
          <a:p>
            <a:fld id="{350CEA87-5627-084D-AE08-C5534DC614BD}" type="datetime1">
              <a:rPr lang="sv-SE" smtClean="0"/>
              <a:t>2026-07-09</a:t>
            </a:fld>
            <a:endParaRPr lang="sv-SE"/>
          </a:p>
        </p:txBody>
      </p:sp>
      <p:sp>
        <p:nvSpPr>
          <p:cNvPr id="3" name="Footer Placeholder 2">
            <a:extLst>
              <a:ext uri="{FF2B5EF4-FFF2-40B4-BE49-F238E27FC236}">
                <a16:creationId xmlns:a16="http://schemas.microsoft.com/office/drawing/2014/main" id="{EC66394A-EC6D-4B1F-8267-B06B10136441}"/>
              </a:ext>
            </a:extLst>
          </p:cNvPr>
          <p:cNvSpPr>
            <a:spLocks noGrp="1"/>
          </p:cNvSpPr>
          <p:nvPr>
            <p:ph type="ftr" sz="quarter" idx="11"/>
          </p:nvPr>
        </p:nvSpPr>
        <p:spPr/>
        <p:txBody>
          <a:bodyPr/>
          <a:lstStyle/>
          <a:p>
            <a:r>
              <a:rPr lang="sv-SE"/>
              <a:t>LiU PowerPoint-mall</a:t>
            </a:r>
          </a:p>
        </p:txBody>
      </p:sp>
      <p:sp>
        <p:nvSpPr>
          <p:cNvPr id="4" name="Slide Number Placeholder 3">
            <a:extLst>
              <a:ext uri="{FF2B5EF4-FFF2-40B4-BE49-F238E27FC236}">
                <a16:creationId xmlns:a16="http://schemas.microsoft.com/office/drawing/2014/main" id="{BD7DF935-E895-4D21-A182-6E15EDC728FD}"/>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97E9F04A-B552-451B-920C-ED4546809656}"/>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2EB1136A-B5C1-474E-856C-5B6E55AEC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8738769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980A2-67AA-45AE-A4A3-02C24D5D2D1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SE" dirty="0"/>
          </a:p>
        </p:txBody>
      </p:sp>
      <p:sp>
        <p:nvSpPr>
          <p:cNvPr id="3" name="Content Placeholder 2">
            <a:extLst>
              <a:ext uri="{FF2B5EF4-FFF2-40B4-BE49-F238E27FC236}">
                <a16:creationId xmlns:a16="http://schemas.microsoft.com/office/drawing/2014/main" id="{9B3FC7A9-016D-4F8D-95F8-AE268FFCD56E}"/>
              </a:ext>
            </a:extLst>
          </p:cNvPr>
          <p:cNvSpPr>
            <a:spLocks noGrp="1"/>
          </p:cNvSpPr>
          <p:nvPr>
            <p:ph idx="1"/>
          </p:nvPr>
        </p:nvSpPr>
        <p:spPr>
          <a:xfrm>
            <a:off x="5183188" y="987429"/>
            <a:ext cx="6172200" cy="5092533"/>
          </a:xfrm>
        </p:spPr>
        <p:txBody>
          <a:bodyPr/>
          <a:lstStyle>
            <a:lvl1pPr>
              <a:lnSpc>
                <a:spcPct val="100000"/>
              </a:lnSpc>
              <a:defRPr sz="2800"/>
            </a:lvl1pPr>
            <a:lvl2pPr>
              <a:lnSpc>
                <a:spcPct val="100000"/>
              </a:lnSpc>
              <a:defRPr sz="2400"/>
            </a:lvl2pPr>
            <a:lvl3pPr>
              <a:lnSpc>
                <a:spcPct val="100000"/>
              </a:lnSpc>
              <a:defRPr sz="2000"/>
            </a:lvl3pPr>
            <a:lvl4pPr>
              <a:lnSpc>
                <a:spcPct val="100000"/>
              </a:lnSpc>
              <a:defRPr sz="1800"/>
            </a:lvl4pPr>
            <a:lvl5pPr>
              <a:lnSpc>
                <a:spcPct val="100000"/>
              </a:lnSpc>
              <a:defRPr sz="18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Text Placeholder 3">
            <a:extLst>
              <a:ext uri="{FF2B5EF4-FFF2-40B4-BE49-F238E27FC236}">
                <a16:creationId xmlns:a16="http://schemas.microsoft.com/office/drawing/2014/main" id="{1B9E2521-9433-4ED7-A38E-EB976F0B35CD}"/>
              </a:ext>
            </a:extLst>
          </p:cNvPr>
          <p:cNvSpPr>
            <a:spLocks noGrp="1"/>
          </p:cNvSpPr>
          <p:nvPr>
            <p:ph type="body" sz="half" idx="2"/>
          </p:nvPr>
        </p:nvSpPr>
        <p:spPr>
          <a:xfrm>
            <a:off x="839788" y="2057402"/>
            <a:ext cx="3932237" cy="4022563"/>
          </a:xfrm>
        </p:spPr>
        <p:txBody>
          <a:bodyPr/>
          <a:lstStyle>
            <a:lvl1pPr marL="0" indent="0">
              <a:lnSpc>
                <a:spcPct val="100000"/>
              </a:lnSpc>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Date Placeholder 4">
            <a:extLst>
              <a:ext uri="{FF2B5EF4-FFF2-40B4-BE49-F238E27FC236}">
                <a16:creationId xmlns:a16="http://schemas.microsoft.com/office/drawing/2014/main" id="{3ADAEBBB-5F59-4CE5-8F95-88A1C1885396}"/>
              </a:ext>
            </a:extLst>
          </p:cNvPr>
          <p:cNvSpPr>
            <a:spLocks noGrp="1"/>
          </p:cNvSpPr>
          <p:nvPr>
            <p:ph type="dt" sz="half" idx="10"/>
          </p:nvPr>
        </p:nvSpPr>
        <p:spPr/>
        <p:txBody>
          <a:bodyPr/>
          <a:lstStyle/>
          <a:p>
            <a:fld id="{87AB5AB5-DF39-3E46-90CF-6EF276B06A93}" type="datetime1">
              <a:rPr lang="sv-SE" smtClean="0"/>
              <a:t>2026-07-09</a:t>
            </a:fld>
            <a:endParaRPr lang="sv-SE"/>
          </a:p>
        </p:txBody>
      </p:sp>
      <p:sp>
        <p:nvSpPr>
          <p:cNvPr id="6" name="Footer Placeholder 5">
            <a:extLst>
              <a:ext uri="{FF2B5EF4-FFF2-40B4-BE49-F238E27FC236}">
                <a16:creationId xmlns:a16="http://schemas.microsoft.com/office/drawing/2014/main" id="{052D4F3F-4FD6-423B-8630-8675366330DD}"/>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BFE6012F-A692-4BBB-B0E2-A40D6C39170B}"/>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26" name="Rak 5">
            <a:extLst>
              <a:ext uri="{FF2B5EF4-FFF2-40B4-BE49-F238E27FC236}">
                <a16:creationId xmlns:a16="http://schemas.microsoft.com/office/drawing/2014/main" id="{125440BF-FF8E-4F55-AC91-862AB2B62D8D}"/>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27" name="Picture 26" descr="Logotype">
            <a:extLst>
              <a:ext uri="{FF2B5EF4-FFF2-40B4-BE49-F238E27FC236}">
                <a16:creationId xmlns:a16="http://schemas.microsoft.com/office/drawing/2014/main" id="{D90BB542-B2DE-4722-88B8-0ED2E3A963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160057873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48F90-6F0B-4082-A03A-25C0D0EEE64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sv-SE" dirty="0"/>
          </a:p>
        </p:txBody>
      </p:sp>
      <p:sp>
        <p:nvSpPr>
          <p:cNvPr id="3" name="Picture Placeholder 2">
            <a:extLst>
              <a:ext uri="{FF2B5EF4-FFF2-40B4-BE49-F238E27FC236}">
                <a16:creationId xmlns:a16="http://schemas.microsoft.com/office/drawing/2014/main" id="{1BBE1322-944E-410B-A503-071D16B244F1}"/>
              </a:ext>
            </a:extLst>
          </p:cNvPr>
          <p:cNvSpPr>
            <a:spLocks noGrp="1"/>
          </p:cNvSpPr>
          <p:nvPr>
            <p:ph type="pic" idx="1"/>
          </p:nvPr>
        </p:nvSpPr>
        <p:spPr>
          <a:xfrm>
            <a:off x="5183188" y="987429"/>
            <a:ext cx="6172200" cy="5092533"/>
          </a:xfrm>
        </p:spPr>
        <p:txBody>
          <a:bodyPr>
            <a:normAutofit/>
          </a:bodyPr>
          <a:lstStyle>
            <a:lvl1pPr marL="0" indent="0">
              <a:buNone/>
              <a:defRPr sz="28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sv-SE"/>
              <a:t>Klicka på ikonen för att lägga till en bild</a:t>
            </a:r>
            <a:endParaRPr lang="sv-SE" dirty="0"/>
          </a:p>
        </p:txBody>
      </p:sp>
      <p:sp>
        <p:nvSpPr>
          <p:cNvPr id="4" name="Text Placeholder 3">
            <a:extLst>
              <a:ext uri="{FF2B5EF4-FFF2-40B4-BE49-F238E27FC236}">
                <a16:creationId xmlns:a16="http://schemas.microsoft.com/office/drawing/2014/main" id="{D396F69F-E2CD-4CAC-B28E-04F7F59CDF7B}"/>
              </a:ext>
            </a:extLst>
          </p:cNvPr>
          <p:cNvSpPr>
            <a:spLocks noGrp="1"/>
          </p:cNvSpPr>
          <p:nvPr>
            <p:ph type="body" sz="half" idx="2"/>
          </p:nvPr>
        </p:nvSpPr>
        <p:spPr>
          <a:xfrm>
            <a:off x="839788" y="2057402"/>
            <a:ext cx="3932237" cy="4022563"/>
          </a:xfrm>
        </p:spPr>
        <p:txBody>
          <a:bodyPr/>
          <a:lstStyle>
            <a:lvl1pPr marL="0" indent="0">
              <a:lnSpc>
                <a:spcPct val="100000"/>
              </a:lnSpc>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sv-SE"/>
              <a:t>Klicka här för att ändra format på bakgrundstexten</a:t>
            </a:r>
          </a:p>
        </p:txBody>
      </p:sp>
      <p:sp>
        <p:nvSpPr>
          <p:cNvPr id="5" name="Date Placeholder 4">
            <a:extLst>
              <a:ext uri="{FF2B5EF4-FFF2-40B4-BE49-F238E27FC236}">
                <a16:creationId xmlns:a16="http://schemas.microsoft.com/office/drawing/2014/main" id="{D0D6119C-D6E1-438D-B01E-CF6E63D023A2}"/>
              </a:ext>
            </a:extLst>
          </p:cNvPr>
          <p:cNvSpPr>
            <a:spLocks noGrp="1"/>
          </p:cNvSpPr>
          <p:nvPr>
            <p:ph type="dt" sz="half" idx="10"/>
          </p:nvPr>
        </p:nvSpPr>
        <p:spPr/>
        <p:txBody>
          <a:bodyPr/>
          <a:lstStyle/>
          <a:p>
            <a:fld id="{F12634F6-C518-8447-9BCD-875F25BBAC2E}" type="datetime1">
              <a:rPr lang="sv-SE" smtClean="0"/>
              <a:t>2026-07-09</a:t>
            </a:fld>
            <a:endParaRPr lang="sv-SE"/>
          </a:p>
        </p:txBody>
      </p:sp>
      <p:sp>
        <p:nvSpPr>
          <p:cNvPr id="6" name="Footer Placeholder 5">
            <a:extLst>
              <a:ext uri="{FF2B5EF4-FFF2-40B4-BE49-F238E27FC236}">
                <a16:creationId xmlns:a16="http://schemas.microsoft.com/office/drawing/2014/main" id="{F0D2FECA-0FDF-4E93-B1B1-6CF623CF2A1B}"/>
              </a:ext>
            </a:extLst>
          </p:cNvPr>
          <p:cNvSpPr>
            <a:spLocks noGrp="1"/>
          </p:cNvSpPr>
          <p:nvPr>
            <p:ph type="ftr" sz="quarter" idx="11"/>
          </p:nvPr>
        </p:nvSpPr>
        <p:spPr/>
        <p:txBody>
          <a:bodyPr/>
          <a:lstStyle/>
          <a:p>
            <a:r>
              <a:rPr lang="sv-SE"/>
              <a:t>LiU PowerPoint-mall</a:t>
            </a:r>
          </a:p>
        </p:txBody>
      </p:sp>
      <p:sp>
        <p:nvSpPr>
          <p:cNvPr id="7" name="Slide Number Placeholder 6">
            <a:extLst>
              <a:ext uri="{FF2B5EF4-FFF2-40B4-BE49-F238E27FC236}">
                <a16:creationId xmlns:a16="http://schemas.microsoft.com/office/drawing/2014/main" id="{86155D90-D9E3-425D-B3DC-406845F9C0F6}"/>
              </a:ext>
            </a:extLst>
          </p:cNvPr>
          <p:cNvSpPr>
            <a:spLocks noGrp="1"/>
          </p:cNvSpPr>
          <p:nvPr>
            <p:ph type="sldNum" sz="quarter" idx="12"/>
          </p:nvPr>
        </p:nvSpPr>
        <p:spPr/>
        <p:txBody>
          <a:bodyPr/>
          <a:lstStyle/>
          <a:p>
            <a:fld id="{1D05C8B6-EC5E-42D9-8D75-1E05D6428564}" type="slidenum">
              <a:rPr lang="sv-SE" smtClean="0"/>
              <a:t>‹#›</a:t>
            </a:fld>
            <a:endParaRPr lang="sv-SE"/>
          </a:p>
        </p:txBody>
      </p:sp>
      <p:cxnSp>
        <p:nvCxnSpPr>
          <p:cNvPr id="8" name="Rak 5">
            <a:extLst>
              <a:ext uri="{FF2B5EF4-FFF2-40B4-BE49-F238E27FC236}">
                <a16:creationId xmlns:a16="http://schemas.microsoft.com/office/drawing/2014/main" id="{65E233A8-C457-415A-B25B-AC4916975090}"/>
              </a:ext>
            </a:extLst>
          </p:cNvPr>
          <p:cNvCxnSpPr>
            <a:cxnSpLocks/>
          </p:cNvCxnSpPr>
          <p:nvPr userDrawn="1"/>
        </p:nvCxnSpPr>
        <p:spPr>
          <a:xfrm>
            <a:off x="180000" y="6079962"/>
            <a:ext cx="11833200" cy="3214"/>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pic>
        <p:nvPicPr>
          <p:cNvPr id="9" name="Picture 8" descr="Logotype">
            <a:extLst>
              <a:ext uri="{FF2B5EF4-FFF2-40B4-BE49-F238E27FC236}">
                <a16:creationId xmlns:a16="http://schemas.microsoft.com/office/drawing/2014/main" id="{C1102840-461E-4176-9749-A28A0655A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 y="6130800"/>
            <a:ext cx="1908000" cy="674640"/>
          </a:xfrm>
          <a:prstGeom prst="rect">
            <a:avLst/>
          </a:prstGeom>
        </p:spPr>
      </p:pic>
    </p:spTree>
    <p:extLst>
      <p:ext uri="{BB962C8B-B14F-4D97-AF65-F5344CB8AC3E}">
        <p14:creationId xmlns:p14="http://schemas.microsoft.com/office/powerpoint/2010/main" val="36332579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37040-A9FD-4D9F-927E-3D89FFE81C35}"/>
              </a:ext>
            </a:extLst>
          </p:cNvPr>
          <p:cNvSpPr>
            <a:spLocks noGrp="1"/>
          </p:cNvSpPr>
          <p:nvPr>
            <p:ph type="title"/>
          </p:nvPr>
        </p:nvSpPr>
        <p:spPr/>
        <p:txBody>
          <a:bodyPr/>
          <a:lstStyle/>
          <a:p>
            <a:r>
              <a:rPr lang="sv-SE"/>
              <a:t>Klicka här för att ändra mall för rubrikformat</a:t>
            </a:r>
            <a:endParaRPr lang="sv-SE" dirty="0"/>
          </a:p>
        </p:txBody>
      </p:sp>
      <p:sp>
        <p:nvSpPr>
          <p:cNvPr id="3" name="Vertical Text Placeholder 2">
            <a:extLst>
              <a:ext uri="{FF2B5EF4-FFF2-40B4-BE49-F238E27FC236}">
                <a16:creationId xmlns:a16="http://schemas.microsoft.com/office/drawing/2014/main" id="{303F4497-9EDB-4DEA-8405-69C17F3ABC86}"/>
              </a:ext>
            </a:extLst>
          </p:cNvPr>
          <p:cNvSpPr>
            <a:spLocks noGrp="1"/>
          </p:cNvSpPr>
          <p:nvPr>
            <p:ph type="body" orient="vert" idx="1"/>
          </p:nvPr>
        </p:nvSpPr>
        <p:spPr/>
        <p:txBody>
          <a:bodyPr vert="eaVert"/>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Date Placeholder 3">
            <a:extLst>
              <a:ext uri="{FF2B5EF4-FFF2-40B4-BE49-F238E27FC236}">
                <a16:creationId xmlns:a16="http://schemas.microsoft.com/office/drawing/2014/main" id="{E02985C7-46FC-4066-B9D3-B0D0DB8037A9}"/>
              </a:ext>
            </a:extLst>
          </p:cNvPr>
          <p:cNvSpPr>
            <a:spLocks noGrp="1"/>
          </p:cNvSpPr>
          <p:nvPr>
            <p:ph type="dt" sz="half" idx="10"/>
          </p:nvPr>
        </p:nvSpPr>
        <p:spPr/>
        <p:txBody>
          <a:bodyPr/>
          <a:lstStyle/>
          <a:p>
            <a:fld id="{2517F516-837E-3C40-BC80-453250E5C1D6}" type="datetime1">
              <a:rPr lang="sv-SE" smtClean="0"/>
              <a:t>2026-07-09</a:t>
            </a:fld>
            <a:endParaRPr lang="sv-SE"/>
          </a:p>
        </p:txBody>
      </p:sp>
      <p:sp>
        <p:nvSpPr>
          <p:cNvPr id="5" name="Footer Placeholder 4">
            <a:extLst>
              <a:ext uri="{FF2B5EF4-FFF2-40B4-BE49-F238E27FC236}">
                <a16:creationId xmlns:a16="http://schemas.microsoft.com/office/drawing/2014/main" id="{CCD83B8B-54A4-4A15-BB63-FCDC3A44F50E}"/>
              </a:ext>
            </a:extLst>
          </p:cNvPr>
          <p:cNvSpPr>
            <a:spLocks noGrp="1"/>
          </p:cNvSpPr>
          <p:nvPr>
            <p:ph type="ftr" sz="quarter" idx="11"/>
          </p:nvPr>
        </p:nvSpPr>
        <p:spPr/>
        <p:txBody>
          <a:bodyPr/>
          <a:lstStyle/>
          <a:p>
            <a:r>
              <a:rPr lang="sv-SE"/>
              <a:t>LiU PowerPoint-mall</a:t>
            </a:r>
          </a:p>
        </p:txBody>
      </p:sp>
      <p:sp>
        <p:nvSpPr>
          <p:cNvPr id="6" name="Slide Number Placeholder 5">
            <a:extLst>
              <a:ext uri="{FF2B5EF4-FFF2-40B4-BE49-F238E27FC236}">
                <a16:creationId xmlns:a16="http://schemas.microsoft.com/office/drawing/2014/main" id="{18F9CEAC-1427-4BEA-8982-30CAE04DC3CA}"/>
              </a:ext>
            </a:extLst>
          </p:cNvPr>
          <p:cNvSpPr>
            <a:spLocks noGrp="1"/>
          </p:cNvSpPr>
          <p:nvPr>
            <p:ph type="sldNum" sz="quarter" idx="12"/>
          </p:nvPr>
        </p:nvSpPr>
        <p:spPr/>
        <p:txBody>
          <a:bodyPr/>
          <a:lstStyle/>
          <a:p>
            <a:fld id="{1D05C8B6-EC5E-42D9-8D75-1E05D6428564}" type="slidenum">
              <a:rPr lang="sv-SE" smtClean="0"/>
              <a:t>‹#›</a:t>
            </a:fld>
            <a:endParaRPr lang="sv-SE"/>
          </a:p>
        </p:txBody>
      </p:sp>
    </p:spTree>
    <p:extLst>
      <p:ext uri="{BB962C8B-B14F-4D97-AF65-F5344CB8AC3E}">
        <p14:creationId xmlns:p14="http://schemas.microsoft.com/office/powerpoint/2010/main" val="708235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B31E45-D6F3-4F73-BEDF-5BEDAFC5A51E}"/>
              </a:ext>
            </a:extLst>
          </p:cNvPr>
          <p:cNvSpPr>
            <a:spLocks noGrp="1"/>
          </p:cNvSpPr>
          <p:nvPr>
            <p:ph type="title" orient="vert"/>
          </p:nvPr>
        </p:nvSpPr>
        <p:spPr>
          <a:xfrm>
            <a:off x="8724902" y="365125"/>
            <a:ext cx="2628900" cy="5811838"/>
          </a:xfrm>
        </p:spPr>
        <p:txBody>
          <a:bodyPr vert="eaVert"/>
          <a:lstStyle/>
          <a:p>
            <a:r>
              <a:rPr lang="sv-SE"/>
              <a:t>Klicka här för att ändra mall för rubrikformat</a:t>
            </a:r>
          </a:p>
        </p:txBody>
      </p:sp>
      <p:sp>
        <p:nvSpPr>
          <p:cNvPr id="3" name="Vertical Text Placeholder 2">
            <a:extLst>
              <a:ext uri="{FF2B5EF4-FFF2-40B4-BE49-F238E27FC236}">
                <a16:creationId xmlns:a16="http://schemas.microsoft.com/office/drawing/2014/main" id="{237266AE-17DB-428F-A2F6-8D0CA1386FDC}"/>
              </a:ext>
            </a:extLst>
          </p:cNvPr>
          <p:cNvSpPr>
            <a:spLocks noGrp="1"/>
          </p:cNvSpPr>
          <p:nvPr>
            <p:ph type="body" orient="vert" idx="1"/>
          </p:nvPr>
        </p:nvSpPr>
        <p:spPr>
          <a:xfrm>
            <a:off x="838203" y="365125"/>
            <a:ext cx="7734300" cy="5811838"/>
          </a:xfrm>
        </p:spPr>
        <p:txBody>
          <a:bodyPr vert="eaVert"/>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Date Placeholder 3">
            <a:extLst>
              <a:ext uri="{FF2B5EF4-FFF2-40B4-BE49-F238E27FC236}">
                <a16:creationId xmlns:a16="http://schemas.microsoft.com/office/drawing/2014/main" id="{AEF4654A-FDE6-4601-9D75-FA956B136DD2}"/>
              </a:ext>
            </a:extLst>
          </p:cNvPr>
          <p:cNvSpPr>
            <a:spLocks noGrp="1"/>
          </p:cNvSpPr>
          <p:nvPr>
            <p:ph type="dt" sz="half" idx="10"/>
          </p:nvPr>
        </p:nvSpPr>
        <p:spPr>
          <a:xfrm rot="5400000">
            <a:off x="11103000" y="5049000"/>
            <a:ext cx="1818000" cy="360000"/>
          </a:xfrm>
        </p:spPr>
        <p:txBody>
          <a:bodyPr/>
          <a:lstStyle/>
          <a:p>
            <a:fld id="{EE4A903A-F2D3-A242-8BFD-1882D26C2CAA}" type="datetime1">
              <a:rPr lang="sv-SE" smtClean="0"/>
              <a:t>2026-07-09</a:t>
            </a:fld>
            <a:endParaRPr lang="sv-SE"/>
          </a:p>
        </p:txBody>
      </p:sp>
      <p:sp>
        <p:nvSpPr>
          <p:cNvPr id="5" name="Footer Placeholder 4">
            <a:extLst>
              <a:ext uri="{FF2B5EF4-FFF2-40B4-BE49-F238E27FC236}">
                <a16:creationId xmlns:a16="http://schemas.microsoft.com/office/drawing/2014/main" id="{74C8F030-2FCB-40E4-B64D-2629C80F11C6}"/>
              </a:ext>
            </a:extLst>
          </p:cNvPr>
          <p:cNvSpPr>
            <a:spLocks noGrp="1"/>
          </p:cNvSpPr>
          <p:nvPr>
            <p:ph type="ftr" sz="quarter" idx="11"/>
          </p:nvPr>
        </p:nvSpPr>
        <p:spPr>
          <a:xfrm rot="5400000">
            <a:off x="9852000" y="1980000"/>
            <a:ext cx="4320000" cy="360000"/>
          </a:xfrm>
        </p:spPr>
        <p:txBody>
          <a:bodyPr lIns="180000"/>
          <a:lstStyle/>
          <a:p>
            <a:r>
              <a:rPr lang="sv-SE"/>
              <a:t>LiU PowerPoint-mall</a:t>
            </a:r>
          </a:p>
        </p:txBody>
      </p:sp>
      <p:sp>
        <p:nvSpPr>
          <p:cNvPr id="6" name="Slide Number Placeholder 5">
            <a:extLst>
              <a:ext uri="{FF2B5EF4-FFF2-40B4-BE49-F238E27FC236}">
                <a16:creationId xmlns:a16="http://schemas.microsoft.com/office/drawing/2014/main" id="{906C8C35-D10B-42B0-92F4-58D676FE1049}"/>
              </a:ext>
            </a:extLst>
          </p:cNvPr>
          <p:cNvSpPr>
            <a:spLocks noGrp="1"/>
          </p:cNvSpPr>
          <p:nvPr>
            <p:ph type="sldNum" sz="quarter" idx="12"/>
          </p:nvPr>
        </p:nvSpPr>
        <p:spPr>
          <a:xfrm rot="5400000">
            <a:off x="11652000" y="6318000"/>
            <a:ext cx="720000" cy="360000"/>
          </a:xfrm>
        </p:spPr>
        <p:txBody>
          <a:bodyPr rIns="180000"/>
          <a:lstStyle/>
          <a:p>
            <a:fld id="{1D05C8B6-EC5E-42D9-8D75-1E05D6428564}" type="slidenum">
              <a:rPr lang="sv-SE" smtClean="0"/>
              <a:t>‹#›</a:t>
            </a:fld>
            <a:endParaRPr lang="sv-SE"/>
          </a:p>
        </p:txBody>
      </p:sp>
    </p:spTree>
    <p:extLst>
      <p:ext uri="{BB962C8B-B14F-4D97-AF65-F5344CB8AC3E}">
        <p14:creationId xmlns:p14="http://schemas.microsoft.com/office/powerpoint/2010/main" val="2268190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och cirkel till vänster">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E2A1714-E60F-4047-6C05-3F0D2753DC14}"/>
              </a:ext>
            </a:extLst>
          </p:cNvPr>
          <p:cNvSpPr>
            <a:spLocks noGrp="1"/>
          </p:cNvSpPr>
          <p:nvPr>
            <p:ph type="title"/>
          </p:nvPr>
        </p:nvSpPr>
        <p:spPr>
          <a:xfrm>
            <a:off x="6749930" y="517522"/>
            <a:ext cx="4880094" cy="1325563"/>
          </a:xfrm>
        </p:spPr>
        <p:txBody>
          <a:bodyPr/>
          <a:lstStyle/>
          <a:p>
            <a:r>
              <a:rPr lang="sv-SE"/>
              <a:t>Klicka här för att ändra mall för rubrikformat</a:t>
            </a:r>
          </a:p>
        </p:txBody>
      </p:sp>
      <p:sp>
        <p:nvSpPr>
          <p:cNvPr id="10" name="Platshållare för text 7">
            <a:extLst>
              <a:ext uri="{FF2B5EF4-FFF2-40B4-BE49-F238E27FC236}">
                <a16:creationId xmlns:a16="http://schemas.microsoft.com/office/drawing/2014/main" id="{ADFA9880-B20A-B284-7667-BB6E139D0DFF}"/>
              </a:ext>
            </a:extLst>
          </p:cNvPr>
          <p:cNvSpPr>
            <a:spLocks noGrp="1"/>
          </p:cNvSpPr>
          <p:nvPr>
            <p:ph type="body" sz="quarter" idx="21"/>
          </p:nvPr>
        </p:nvSpPr>
        <p:spPr>
          <a:xfrm>
            <a:off x="6749928" y="2025650"/>
            <a:ext cx="4880095" cy="40147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bild 16">
            <a:extLst>
              <a:ext uri="{FF2B5EF4-FFF2-40B4-BE49-F238E27FC236}">
                <a16:creationId xmlns:a16="http://schemas.microsoft.com/office/drawing/2014/main" id="{EA50C948-0247-7936-CCAF-38904905F4EA}"/>
              </a:ext>
            </a:extLst>
          </p:cNvPr>
          <p:cNvSpPr>
            <a:spLocks noGrp="1"/>
          </p:cNvSpPr>
          <p:nvPr>
            <p:ph type="pic" sz="quarter" idx="15"/>
          </p:nvPr>
        </p:nvSpPr>
        <p:spPr>
          <a:xfrm>
            <a:off x="561974" y="658365"/>
            <a:ext cx="5534026" cy="5534026"/>
          </a:xfrm>
          <a:prstGeom prst="teardrop">
            <a:avLst/>
          </a:prstGeom>
          <a:noFill/>
        </p:spPr>
        <p:txBody>
          <a:bodyPr anchor="b"/>
          <a:lstStyle>
            <a:lvl1pPr algn="l">
              <a:defRPr/>
            </a:lvl1pPr>
          </a:lstStyle>
          <a:p>
            <a:r>
              <a:rPr lang="sv-SE"/>
              <a:t>Klicka på ikonen för att lägga till en bild</a:t>
            </a:r>
            <a:endParaRPr lang="sv-SE" dirty="0"/>
          </a:p>
        </p:txBody>
      </p:sp>
      <p:sp>
        <p:nvSpPr>
          <p:cNvPr id="2" name="Platshållare för text 10">
            <a:extLst>
              <a:ext uri="{FF2B5EF4-FFF2-40B4-BE49-F238E27FC236}">
                <a16:creationId xmlns:a16="http://schemas.microsoft.com/office/drawing/2014/main" id="{6FBCD0DE-5E17-C743-9CED-779F9D7E2CFC}"/>
              </a:ext>
            </a:extLst>
          </p:cNvPr>
          <p:cNvSpPr>
            <a:spLocks noGrp="1"/>
          </p:cNvSpPr>
          <p:nvPr>
            <p:ph type="body" sz="quarter" idx="17"/>
          </p:nvPr>
        </p:nvSpPr>
        <p:spPr>
          <a:xfrm>
            <a:off x="4322616" y="4005728"/>
            <a:ext cx="2251625" cy="2251625"/>
          </a:xfrm>
          <a:prstGeom prst="ellipse">
            <a:avLst/>
          </a:prstGeom>
          <a:solidFill>
            <a:schemeClr val="accent4"/>
          </a:solidFill>
        </p:spPr>
        <p:txBody>
          <a:bodyPr anchor="ctr">
            <a:noAutofit/>
          </a:bodyPr>
          <a:lstStyle>
            <a:lvl1pPr marL="0" indent="0" algn="ctr">
              <a:buNone/>
              <a:defRPr sz="2400" b="1">
                <a:solidFill>
                  <a:schemeClr val="bg1"/>
                </a:solidFill>
              </a:defRPr>
            </a:lvl1pPr>
            <a:lvl2pPr marL="244475" indent="0" algn="ctr">
              <a:buNone/>
              <a:defRPr sz="2000" b="1">
                <a:solidFill>
                  <a:schemeClr val="bg1"/>
                </a:solidFill>
              </a:defRPr>
            </a:lvl2pPr>
            <a:lvl3pPr marL="511175" indent="0" algn="ctr">
              <a:buNone/>
              <a:defRPr sz="1800" b="1">
                <a:solidFill>
                  <a:schemeClr val="bg1"/>
                </a:solidFill>
              </a:defRPr>
            </a:lvl3pPr>
            <a:lvl4pPr marL="762000" indent="0" algn="ctr">
              <a:buNone/>
              <a:defRPr sz="1600" b="1">
                <a:solidFill>
                  <a:schemeClr val="bg1"/>
                </a:solidFill>
              </a:defRPr>
            </a:lvl4pPr>
            <a:lvl5pPr marL="1030288" indent="0" algn="ctr">
              <a:buNone/>
              <a:defRPr sz="1400" b="1">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nummer 8">
            <a:extLst>
              <a:ext uri="{FF2B5EF4-FFF2-40B4-BE49-F238E27FC236}">
                <a16:creationId xmlns:a16="http://schemas.microsoft.com/office/drawing/2014/main" id="{CD0C11AC-6994-47F5-38EE-9940256649C4}"/>
              </a:ext>
            </a:extLst>
          </p:cNvPr>
          <p:cNvSpPr>
            <a:spLocks noGrp="1"/>
          </p:cNvSpPr>
          <p:nvPr>
            <p:ph type="sldNum" sz="quarter" idx="20"/>
          </p:nvPr>
        </p:nvSpPr>
        <p:spPr/>
        <p:txBody>
          <a:bodyPr/>
          <a:lstStyle/>
          <a:p>
            <a:fld id="{FDD9FC71-94E5-4C63-83F9-09F1766974D0}" type="slidenum">
              <a:rPr lang="sv-SE" smtClean="0"/>
              <a:pPr/>
              <a:t>‹#›</a:t>
            </a:fld>
            <a:endParaRPr lang="sv-SE"/>
          </a:p>
        </p:txBody>
      </p:sp>
      <p:sp>
        <p:nvSpPr>
          <p:cNvPr id="5" name="Platshållare för datum 4">
            <a:extLst>
              <a:ext uri="{FF2B5EF4-FFF2-40B4-BE49-F238E27FC236}">
                <a16:creationId xmlns:a16="http://schemas.microsoft.com/office/drawing/2014/main" id="{01153A39-3A6E-2C51-3DD0-86E6507A8265}"/>
              </a:ext>
            </a:extLst>
          </p:cNvPr>
          <p:cNvSpPr>
            <a:spLocks noGrp="1"/>
          </p:cNvSpPr>
          <p:nvPr>
            <p:ph type="dt" sz="half" idx="18"/>
          </p:nvPr>
        </p:nvSpPr>
        <p:spPr/>
        <p:txBody>
          <a:bodyPr/>
          <a:lstStyle/>
          <a:p>
            <a:fld id="{663AC0A1-BF03-4687-BDDD-A787ED1917E4}" type="datetimeFigureOut">
              <a:rPr lang="sv-SE" smtClean="0"/>
              <a:pPr/>
              <a:t>2026-07-09</a:t>
            </a:fld>
            <a:endParaRPr lang="sv-SE" dirty="0"/>
          </a:p>
        </p:txBody>
      </p:sp>
      <p:sp>
        <p:nvSpPr>
          <p:cNvPr id="8" name="Platshållare för sidfot 7">
            <a:extLst>
              <a:ext uri="{FF2B5EF4-FFF2-40B4-BE49-F238E27FC236}">
                <a16:creationId xmlns:a16="http://schemas.microsoft.com/office/drawing/2014/main" id="{A06EF699-DF7E-B62D-FBC1-92B42D79394B}"/>
              </a:ext>
            </a:extLst>
          </p:cNvPr>
          <p:cNvSpPr>
            <a:spLocks noGrp="1"/>
          </p:cNvSpPr>
          <p:nvPr>
            <p:ph type="ftr" sz="quarter" idx="19"/>
          </p:nvPr>
        </p:nvSpPr>
        <p:spPr/>
        <p:txBody>
          <a:bodyPr/>
          <a:lstStyle/>
          <a:p>
            <a:endParaRPr lang="sv-SE" dirty="0"/>
          </a:p>
        </p:txBody>
      </p:sp>
    </p:spTree>
    <p:extLst>
      <p:ext uri="{BB962C8B-B14F-4D97-AF65-F5344CB8AC3E}">
        <p14:creationId xmlns:p14="http://schemas.microsoft.com/office/powerpoint/2010/main" val="1252818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till höger">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6127D97-63F8-3A7B-5F3F-5D6D43033A61}"/>
              </a:ext>
            </a:extLst>
          </p:cNvPr>
          <p:cNvSpPr>
            <a:spLocks noGrp="1"/>
          </p:cNvSpPr>
          <p:nvPr>
            <p:ph type="title"/>
          </p:nvPr>
        </p:nvSpPr>
        <p:spPr>
          <a:xfrm>
            <a:off x="633528" y="517522"/>
            <a:ext cx="4359387" cy="1325563"/>
          </a:xfrm>
        </p:spPr>
        <p:txBody>
          <a:bodyPr/>
          <a:lstStyle/>
          <a:p>
            <a:r>
              <a:rPr lang="sv-SE"/>
              <a:t>Klicka här för att ändra mall för rubrikformat</a:t>
            </a:r>
          </a:p>
        </p:txBody>
      </p:sp>
      <p:sp>
        <p:nvSpPr>
          <p:cNvPr id="8" name="Platshållare för text 7">
            <a:extLst>
              <a:ext uri="{FF2B5EF4-FFF2-40B4-BE49-F238E27FC236}">
                <a16:creationId xmlns:a16="http://schemas.microsoft.com/office/drawing/2014/main" id="{C3E1FC7A-8A4C-9CEE-4D55-68EAF67290D3}"/>
              </a:ext>
            </a:extLst>
          </p:cNvPr>
          <p:cNvSpPr>
            <a:spLocks noGrp="1"/>
          </p:cNvSpPr>
          <p:nvPr>
            <p:ph type="body" sz="quarter" idx="20"/>
          </p:nvPr>
        </p:nvSpPr>
        <p:spPr>
          <a:xfrm>
            <a:off x="633528" y="2025650"/>
            <a:ext cx="4359387" cy="40147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7990E242-628B-CE46-E817-2EA4D6F6F1AD}"/>
              </a:ext>
            </a:extLst>
          </p:cNvPr>
          <p:cNvSpPr>
            <a:spLocks noGrp="1"/>
          </p:cNvSpPr>
          <p:nvPr>
            <p:ph type="pic" sz="quarter" idx="15"/>
          </p:nvPr>
        </p:nvSpPr>
        <p:spPr>
          <a:xfrm>
            <a:off x="5239657" y="-1220312"/>
            <a:ext cx="7097483" cy="7097483"/>
          </a:xfrm>
          <a:prstGeom prst="teardrop">
            <a:avLst/>
          </a:prstGeom>
          <a:noFill/>
        </p:spPr>
        <p:txBody>
          <a:bodyPr anchor="b"/>
          <a:lstStyle>
            <a:lvl1pPr algn="l">
              <a:defRPr/>
            </a:lvl1pPr>
          </a:lstStyle>
          <a:p>
            <a:r>
              <a:rPr lang="sv-SE"/>
              <a:t>Klicka på ikonen för att lägga till en bild</a:t>
            </a:r>
            <a:endParaRPr lang="sv-SE" dirty="0"/>
          </a:p>
        </p:txBody>
      </p:sp>
      <p:sp>
        <p:nvSpPr>
          <p:cNvPr id="4" name="Platshållare för bildnummer 3">
            <a:extLst>
              <a:ext uri="{FF2B5EF4-FFF2-40B4-BE49-F238E27FC236}">
                <a16:creationId xmlns:a16="http://schemas.microsoft.com/office/drawing/2014/main" id="{668A851D-3666-6F01-53F4-C83FDF177253}"/>
              </a:ext>
            </a:extLst>
          </p:cNvPr>
          <p:cNvSpPr>
            <a:spLocks noGrp="1"/>
          </p:cNvSpPr>
          <p:nvPr>
            <p:ph type="sldNum" sz="quarter" idx="19"/>
          </p:nvPr>
        </p:nvSpPr>
        <p:spPr/>
        <p:txBody>
          <a:bodyPr/>
          <a:lstStyle/>
          <a:p>
            <a:fld id="{FDD9FC71-94E5-4C63-83F9-09F1766974D0}" type="slidenum">
              <a:rPr lang="sv-SE" smtClean="0"/>
              <a:pPr/>
              <a:t>‹#›</a:t>
            </a:fld>
            <a:endParaRPr lang="sv-SE"/>
          </a:p>
        </p:txBody>
      </p:sp>
      <p:sp>
        <p:nvSpPr>
          <p:cNvPr id="2" name="Platshållare för datum 1">
            <a:extLst>
              <a:ext uri="{FF2B5EF4-FFF2-40B4-BE49-F238E27FC236}">
                <a16:creationId xmlns:a16="http://schemas.microsoft.com/office/drawing/2014/main" id="{AC963393-39D9-C156-678C-1AFBB0705A12}"/>
              </a:ext>
            </a:extLst>
          </p:cNvPr>
          <p:cNvSpPr>
            <a:spLocks noGrp="1"/>
          </p:cNvSpPr>
          <p:nvPr>
            <p:ph type="dt" sz="half" idx="17"/>
          </p:nvPr>
        </p:nvSpPr>
        <p:spPr/>
        <p:txBody>
          <a:bodyPr/>
          <a:lstStyle/>
          <a:p>
            <a:fld id="{663AC0A1-BF03-4687-BDDD-A787ED1917E4}" type="datetimeFigureOut">
              <a:rPr lang="sv-SE" smtClean="0"/>
              <a:pPr/>
              <a:t>2026-07-09</a:t>
            </a:fld>
            <a:endParaRPr lang="sv-SE" dirty="0"/>
          </a:p>
        </p:txBody>
      </p:sp>
      <p:sp>
        <p:nvSpPr>
          <p:cNvPr id="3" name="Platshållare för sidfot 2">
            <a:extLst>
              <a:ext uri="{FF2B5EF4-FFF2-40B4-BE49-F238E27FC236}">
                <a16:creationId xmlns:a16="http://schemas.microsoft.com/office/drawing/2014/main" id="{2934F78E-EE75-DC7A-D191-6F3503630954}"/>
              </a:ext>
            </a:extLst>
          </p:cNvPr>
          <p:cNvSpPr>
            <a:spLocks noGrp="1"/>
          </p:cNvSpPr>
          <p:nvPr>
            <p:ph type="ftr" sz="quarter" idx="18"/>
          </p:nvPr>
        </p:nvSpPr>
        <p:spPr/>
        <p:txBody>
          <a:bodyPr/>
          <a:lstStyle/>
          <a:p>
            <a:endParaRPr lang="sv-SE" dirty="0"/>
          </a:p>
        </p:txBody>
      </p:sp>
    </p:spTree>
    <p:extLst>
      <p:ext uri="{BB962C8B-B14F-4D97-AF65-F5344CB8AC3E}">
        <p14:creationId xmlns:p14="http://schemas.microsoft.com/office/powerpoint/2010/main" val="2215469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till höger_2">
    <p:spTree>
      <p:nvGrpSpPr>
        <p:cNvPr id="1" name=""/>
        <p:cNvGrpSpPr/>
        <p:nvPr/>
      </p:nvGrpSpPr>
      <p:grpSpPr>
        <a:xfrm>
          <a:off x="0" y="0"/>
          <a:ext cx="0" cy="0"/>
          <a:chOff x="0" y="0"/>
          <a:chExt cx="0" cy="0"/>
        </a:xfrm>
      </p:grpSpPr>
      <p:sp>
        <p:nvSpPr>
          <p:cNvPr id="31" name="Rektangel med rundat hörn 30">
            <a:extLst>
              <a:ext uri="{FF2B5EF4-FFF2-40B4-BE49-F238E27FC236}">
                <a16:creationId xmlns:a16="http://schemas.microsoft.com/office/drawing/2014/main" id="{14E865C4-2AAB-7D8B-EC3A-97BBE53BB780}"/>
              </a:ext>
              <a:ext uri="{C183D7F6-B498-43B3-948B-1728B52AA6E4}">
                <adec:decorative xmlns:adec="http://schemas.microsoft.com/office/drawing/2017/decorative" val="1"/>
              </a:ext>
            </a:extLst>
          </p:cNvPr>
          <p:cNvSpPr/>
          <p:nvPr userDrawn="1"/>
        </p:nvSpPr>
        <p:spPr>
          <a:xfrm>
            <a:off x="8562973" y="616114"/>
            <a:ext cx="3629027" cy="6241886"/>
          </a:xfrm>
          <a:prstGeom prst="round1Rect">
            <a:avLst>
              <a:gd name="adj" fmla="val 50000"/>
            </a:avLst>
          </a:prstGeom>
          <a:solidFill>
            <a:srgbClr val="B4D9B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5">
            <a:extLst>
              <a:ext uri="{FF2B5EF4-FFF2-40B4-BE49-F238E27FC236}">
                <a16:creationId xmlns:a16="http://schemas.microsoft.com/office/drawing/2014/main" id="{B0888258-5F69-4461-1EF5-61C228B86497}"/>
              </a:ext>
            </a:extLst>
          </p:cNvPr>
          <p:cNvSpPr>
            <a:spLocks noGrp="1"/>
          </p:cNvSpPr>
          <p:nvPr>
            <p:ph type="title"/>
          </p:nvPr>
        </p:nvSpPr>
        <p:spPr>
          <a:xfrm>
            <a:off x="633529" y="517522"/>
            <a:ext cx="5052898" cy="1325563"/>
          </a:xfrm>
        </p:spPr>
        <p:txBody>
          <a:bodyPr/>
          <a:lstStyle/>
          <a:p>
            <a:r>
              <a:rPr lang="sv-SE"/>
              <a:t>Klicka här för att ändra mall för rubrikformat</a:t>
            </a:r>
          </a:p>
        </p:txBody>
      </p:sp>
      <p:sp>
        <p:nvSpPr>
          <p:cNvPr id="30" name="Platshållare för text 23">
            <a:extLst>
              <a:ext uri="{FF2B5EF4-FFF2-40B4-BE49-F238E27FC236}">
                <a16:creationId xmlns:a16="http://schemas.microsoft.com/office/drawing/2014/main" id="{C2AAFA03-2D02-09D7-6A14-3C1178DD2EDC}"/>
              </a:ext>
            </a:extLst>
          </p:cNvPr>
          <p:cNvSpPr>
            <a:spLocks noGrp="1"/>
          </p:cNvSpPr>
          <p:nvPr>
            <p:ph type="body" sz="quarter" idx="20"/>
          </p:nvPr>
        </p:nvSpPr>
        <p:spPr>
          <a:xfrm>
            <a:off x="633529" y="2025497"/>
            <a:ext cx="5052897" cy="4015649"/>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8" name="Platshållare för bild 27">
            <a:extLst>
              <a:ext uri="{FF2B5EF4-FFF2-40B4-BE49-F238E27FC236}">
                <a16:creationId xmlns:a16="http://schemas.microsoft.com/office/drawing/2014/main" id="{976D0C01-CC2E-282A-9FA6-A5D978963CC3}"/>
              </a:ext>
            </a:extLst>
          </p:cNvPr>
          <p:cNvSpPr>
            <a:spLocks noGrp="1"/>
          </p:cNvSpPr>
          <p:nvPr>
            <p:ph type="pic" sz="quarter" idx="15"/>
          </p:nvPr>
        </p:nvSpPr>
        <p:spPr>
          <a:xfrm>
            <a:off x="6244303" y="1233946"/>
            <a:ext cx="4537997" cy="4807200"/>
          </a:xfrm>
          <a:prstGeom prst="round2DiagRect">
            <a:avLst>
              <a:gd name="adj1" fmla="val 41761"/>
              <a:gd name="adj2" fmla="val 0"/>
            </a:avLst>
          </a:prstGeom>
          <a:noFill/>
        </p:spPr>
        <p:txBody>
          <a:bodyPr/>
          <a:lstStyle/>
          <a:p>
            <a:r>
              <a:rPr lang="sv-SE"/>
              <a:t>Klicka på ikonen för att lägga till en bild</a:t>
            </a:r>
          </a:p>
        </p:txBody>
      </p:sp>
      <p:sp>
        <p:nvSpPr>
          <p:cNvPr id="4" name="Platshållare för bildnummer 3">
            <a:extLst>
              <a:ext uri="{FF2B5EF4-FFF2-40B4-BE49-F238E27FC236}">
                <a16:creationId xmlns:a16="http://schemas.microsoft.com/office/drawing/2014/main" id="{B0DBF6F4-F46B-57B9-1ADA-AE5CB852743B}"/>
              </a:ext>
            </a:extLst>
          </p:cNvPr>
          <p:cNvSpPr>
            <a:spLocks noGrp="1"/>
          </p:cNvSpPr>
          <p:nvPr>
            <p:ph type="sldNum" sz="quarter" idx="23"/>
          </p:nvPr>
        </p:nvSpPr>
        <p:spPr/>
        <p:txBody>
          <a:bodyPr/>
          <a:lstStyle/>
          <a:p>
            <a:fld id="{FDD9FC71-94E5-4C63-83F9-09F1766974D0}" type="slidenum">
              <a:rPr lang="sv-SE" smtClean="0"/>
              <a:pPr/>
              <a:t>‹#›</a:t>
            </a:fld>
            <a:endParaRPr lang="sv-SE"/>
          </a:p>
        </p:txBody>
      </p:sp>
      <p:sp>
        <p:nvSpPr>
          <p:cNvPr id="2" name="Platshållare för datum 1">
            <a:extLst>
              <a:ext uri="{FF2B5EF4-FFF2-40B4-BE49-F238E27FC236}">
                <a16:creationId xmlns:a16="http://schemas.microsoft.com/office/drawing/2014/main" id="{897553C7-B092-A71C-7D19-1B5907A545BF}"/>
              </a:ext>
            </a:extLst>
          </p:cNvPr>
          <p:cNvSpPr>
            <a:spLocks noGrp="1"/>
          </p:cNvSpPr>
          <p:nvPr>
            <p:ph type="dt" sz="half" idx="21"/>
          </p:nvPr>
        </p:nvSpPr>
        <p:spPr/>
        <p:txBody>
          <a:bodyPr/>
          <a:lstStyle/>
          <a:p>
            <a:fld id="{663AC0A1-BF03-4687-BDDD-A787ED1917E4}" type="datetimeFigureOut">
              <a:rPr lang="sv-SE" smtClean="0"/>
              <a:pPr/>
              <a:t>2026-07-09</a:t>
            </a:fld>
            <a:endParaRPr lang="sv-SE" dirty="0"/>
          </a:p>
        </p:txBody>
      </p:sp>
      <p:sp>
        <p:nvSpPr>
          <p:cNvPr id="3" name="Platshållare för sidfot 2">
            <a:extLst>
              <a:ext uri="{FF2B5EF4-FFF2-40B4-BE49-F238E27FC236}">
                <a16:creationId xmlns:a16="http://schemas.microsoft.com/office/drawing/2014/main" id="{B3F539D1-6402-4870-44EE-DD03D1F3C59E}"/>
              </a:ext>
            </a:extLst>
          </p:cNvPr>
          <p:cNvSpPr>
            <a:spLocks noGrp="1"/>
          </p:cNvSpPr>
          <p:nvPr>
            <p:ph type="ftr" sz="quarter" idx="22"/>
          </p:nvPr>
        </p:nvSpPr>
        <p:spPr/>
        <p:txBody>
          <a:bodyPr/>
          <a:lstStyle/>
          <a:p>
            <a:endParaRPr lang="sv-SE" dirty="0"/>
          </a:p>
        </p:txBody>
      </p:sp>
      <p:pic>
        <p:nvPicPr>
          <p:cNvPr id="5" name="Bildobjekt 4" descr="Region Kronobergs logotyp">
            <a:extLst>
              <a:ext uri="{FF2B5EF4-FFF2-40B4-BE49-F238E27FC236}">
                <a16:creationId xmlns:a16="http://schemas.microsoft.com/office/drawing/2014/main" id="{3891D30F-5414-1D96-E793-81F0CA69AF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black">
          <a:xfrm>
            <a:off x="10360278" y="6181314"/>
            <a:ext cx="1583106" cy="443127"/>
          </a:xfrm>
          <a:prstGeom prst="rect">
            <a:avLst/>
          </a:prstGeom>
        </p:spPr>
      </p:pic>
    </p:spTree>
    <p:extLst>
      <p:ext uri="{BB962C8B-B14F-4D97-AF65-F5344CB8AC3E}">
        <p14:creationId xmlns:p14="http://schemas.microsoft.com/office/powerpoint/2010/main" val="209988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theme" Target="../theme/theme2.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 Id="rId27"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Platshållare för rubrik 10">
            <a:extLst>
              <a:ext uri="{FF2B5EF4-FFF2-40B4-BE49-F238E27FC236}">
                <a16:creationId xmlns:a16="http://schemas.microsoft.com/office/drawing/2014/main" id="{E2F4B709-8EFF-28BF-199E-C0BC81A855AC}"/>
              </a:ext>
            </a:extLst>
          </p:cNvPr>
          <p:cNvSpPr>
            <a:spLocks noGrp="1"/>
          </p:cNvSpPr>
          <p:nvPr>
            <p:ph type="title"/>
          </p:nvPr>
        </p:nvSpPr>
        <p:spPr>
          <a:xfrm>
            <a:off x="633528" y="517522"/>
            <a:ext cx="8336301"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07BD704-AF7B-4C4D-89DD-734EF63C33E6}"/>
              </a:ext>
            </a:extLst>
          </p:cNvPr>
          <p:cNvSpPr>
            <a:spLocks noGrp="1"/>
          </p:cNvSpPr>
          <p:nvPr>
            <p:ph type="body" idx="1"/>
          </p:nvPr>
        </p:nvSpPr>
        <p:spPr>
          <a:xfrm>
            <a:off x="633528" y="2025496"/>
            <a:ext cx="8336301" cy="401565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78009161-4D9F-4935-A23F-27979DED39A6}"/>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4" name="Platshållare för datum 3">
            <a:extLst>
              <a:ext uri="{FF2B5EF4-FFF2-40B4-BE49-F238E27FC236}">
                <a16:creationId xmlns:a16="http://schemas.microsoft.com/office/drawing/2014/main" id="{2AB3ED49-D6DB-4F2F-81FB-724525E89D67}"/>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5" name="Platshållare för sidfot 4">
            <a:extLst>
              <a:ext uri="{FF2B5EF4-FFF2-40B4-BE49-F238E27FC236}">
                <a16:creationId xmlns:a16="http://schemas.microsoft.com/office/drawing/2014/main" id="{875F03B2-91DA-4A48-AB8F-E227C991CB60}"/>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2" name="Bildobjekt 1" descr="Region Kronobergs logotyp">
            <a:extLst>
              <a:ext uri="{FF2B5EF4-FFF2-40B4-BE49-F238E27FC236}">
                <a16:creationId xmlns:a16="http://schemas.microsoft.com/office/drawing/2014/main" id="{2BE57839-76ED-6B82-DAF4-52F5CB5FBFFB}"/>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bwMode="black">
          <a:xfrm>
            <a:off x="10360278" y="6181314"/>
            <a:ext cx="1583106" cy="443127"/>
          </a:xfrm>
          <a:prstGeom prst="rect">
            <a:avLst/>
          </a:prstGeom>
        </p:spPr>
      </p:pic>
    </p:spTree>
    <p:extLst>
      <p:ext uri="{BB962C8B-B14F-4D97-AF65-F5344CB8AC3E}">
        <p14:creationId xmlns:p14="http://schemas.microsoft.com/office/powerpoint/2010/main" val="2379078289"/>
      </p:ext>
    </p:extLst>
  </p:cSld>
  <p:clrMap bg1="lt1" tx1="dk1" bg2="lt2" tx2="dk2" accent1="accent1" accent2="accent2" accent3="accent3" accent4="accent4" accent5="accent5" accent6="accent6" hlink="hlink" folHlink="folHlink"/>
  <p:sldLayoutIdLst>
    <p:sldLayoutId id="2147483741" r:id="rId1"/>
    <p:sldLayoutId id="2147483743" r:id="rId2"/>
    <p:sldLayoutId id="2147483744" r:id="rId3"/>
    <p:sldLayoutId id="2147483745" r:id="rId4"/>
    <p:sldLayoutId id="2147483748" r:id="rId5"/>
    <p:sldLayoutId id="2147483746" r:id="rId6"/>
    <p:sldLayoutId id="2147483747" r:id="rId7"/>
    <p:sldLayoutId id="2147483749" r:id="rId8"/>
    <p:sldLayoutId id="2147483773" r:id="rId9"/>
    <p:sldLayoutId id="2147483752" r:id="rId10"/>
    <p:sldLayoutId id="2147483774" r:id="rId11"/>
    <p:sldLayoutId id="2147483751" r:id="rId12"/>
    <p:sldLayoutId id="2147483753" r:id="rId13"/>
    <p:sldLayoutId id="2147483754" r:id="rId14"/>
    <p:sldLayoutId id="2147483755" r:id="rId15"/>
    <p:sldLayoutId id="2147483768" r:id="rId16"/>
    <p:sldLayoutId id="2147483757" r:id="rId17"/>
    <p:sldLayoutId id="2147483769" r:id="rId18"/>
    <p:sldLayoutId id="2147483761" r:id="rId19"/>
    <p:sldLayoutId id="2147483771" r:id="rId20"/>
    <p:sldLayoutId id="2147483770" r:id="rId21"/>
    <p:sldLayoutId id="2147483764" r:id="rId22"/>
    <p:sldLayoutId id="2147483765" r:id="rId23"/>
    <p:sldLayoutId id="2147483766" r:id="rId24"/>
    <p:sldLayoutId id="2147483767" r:id="rId25"/>
    <p:sldLayoutId id="2147483801" r:id="rId26"/>
    <p:sldLayoutId id="2147483819" r:id="rId27"/>
    <p:sldLayoutId id="2147483820" r:id="rId28"/>
    <p:sldLayoutId id="2147483821" r:id="rId29"/>
  </p:sldLayoutIdLst>
  <p:txStyles>
    <p:titleStyle>
      <a:lvl1pPr algn="l" defTabSz="914400" rtl="0" eaLnBrk="1" latinLnBrk="0" hangingPunct="1">
        <a:lnSpc>
          <a:spcPct val="125000"/>
        </a:lnSpc>
        <a:spcBef>
          <a:spcPct val="0"/>
        </a:spcBef>
        <a:buNone/>
        <a:defRPr lang="sv-SE" sz="3600" b="1" i="0" kern="1200" cap="none" spc="0" baseline="0" dirty="0">
          <a:solidFill>
            <a:schemeClr val="accent1"/>
          </a:solidFill>
          <a:latin typeface="+mj-lt"/>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1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93713" indent="-249238" algn="l" defTabSz="914400" rtl="0" eaLnBrk="1" latinLnBrk="0" hangingPunct="1">
        <a:lnSpc>
          <a:spcPct val="150000"/>
        </a:lnSpc>
        <a:spcBef>
          <a:spcPts val="500"/>
        </a:spcBef>
        <a:buFont typeface="Arial" panose="020B0604020202020204" pitchFamily="34" charset="0"/>
        <a:buChar char="•"/>
        <a:defRPr sz="19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758825" indent="-247650" algn="l" defTabSz="914400" rtl="0" eaLnBrk="1" latinLnBrk="0" hangingPunct="1">
        <a:lnSpc>
          <a:spcPct val="150000"/>
        </a:lnSpc>
        <a:spcBef>
          <a:spcPts val="500"/>
        </a:spcBef>
        <a:buFont typeface="Arial" panose="020B0604020202020204" pitchFamily="34" charset="0"/>
        <a:buChar char="•"/>
        <a:tabLst/>
        <a:defRPr sz="17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009650" indent="-247650" algn="l" defTabSz="914400" rtl="0" eaLnBrk="1" latinLnBrk="0" hangingPunct="1">
        <a:lnSpc>
          <a:spcPct val="150000"/>
        </a:lnSpc>
        <a:spcBef>
          <a:spcPts val="500"/>
        </a:spcBef>
        <a:buFont typeface="Arial" panose="020B0604020202020204" pitchFamily="34" charset="0"/>
        <a:buChar char="•"/>
        <a:defRPr sz="15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290638" indent="-260350" algn="l" defTabSz="914400" rtl="0" eaLnBrk="1" latinLnBrk="0" hangingPunct="1">
        <a:lnSpc>
          <a:spcPct val="150000"/>
        </a:lnSpc>
        <a:spcBef>
          <a:spcPts val="500"/>
        </a:spcBef>
        <a:buFont typeface="Arial" panose="020B0604020202020204" pitchFamily="34" charset="0"/>
        <a:buChar char="•"/>
        <a:defRPr sz="13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59" userDrawn="1">
          <p15:clr>
            <a:srgbClr val="F26B43"/>
          </p15:clr>
        </p15:guide>
        <p15:guide id="2" orient="horz" pos="1277" userDrawn="1">
          <p15:clr>
            <a:srgbClr val="F26B43"/>
          </p15:clr>
        </p15:guide>
        <p15:guide id="3" orient="horz" pos="365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1" name="Platshållare för rubrik 10">
            <a:extLst>
              <a:ext uri="{FF2B5EF4-FFF2-40B4-BE49-F238E27FC236}">
                <a16:creationId xmlns:a16="http://schemas.microsoft.com/office/drawing/2014/main" id="{E2F4B709-8EFF-28BF-199E-C0BC81A855AC}"/>
              </a:ext>
            </a:extLst>
          </p:cNvPr>
          <p:cNvSpPr>
            <a:spLocks noGrp="1"/>
          </p:cNvSpPr>
          <p:nvPr>
            <p:ph type="title"/>
          </p:nvPr>
        </p:nvSpPr>
        <p:spPr>
          <a:xfrm>
            <a:off x="633528" y="517522"/>
            <a:ext cx="8336301" cy="1325563"/>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207BD704-AF7B-4C4D-89DD-734EF63C33E6}"/>
              </a:ext>
            </a:extLst>
          </p:cNvPr>
          <p:cNvSpPr>
            <a:spLocks noGrp="1"/>
          </p:cNvSpPr>
          <p:nvPr>
            <p:ph type="body" idx="1"/>
          </p:nvPr>
        </p:nvSpPr>
        <p:spPr>
          <a:xfrm>
            <a:off x="633528" y="2025496"/>
            <a:ext cx="8336301" cy="401565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78009161-4D9F-4935-A23F-27979DED39A6}"/>
              </a:ext>
            </a:extLst>
          </p:cNvPr>
          <p:cNvSpPr>
            <a:spLocks noGrp="1"/>
          </p:cNvSpPr>
          <p:nvPr>
            <p:ph type="sldNum" sz="quarter" idx="4"/>
          </p:nvPr>
        </p:nvSpPr>
        <p:spPr>
          <a:xfrm>
            <a:off x="108284" y="6426926"/>
            <a:ext cx="471753" cy="294549"/>
          </a:xfrm>
          <a:prstGeom prst="rect">
            <a:avLst/>
          </a:prstGeom>
        </p:spPr>
        <p:txBody>
          <a:bodyPr vert="horz" lIns="91440" tIns="45720" rIns="91440" bIns="45720" rtlCol="0" anchor="ctr"/>
          <a:lstStyle>
            <a:lvl1pPr algn="r">
              <a:defRPr sz="1200">
                <a:solidFill>
                  <a:schemeClr val="tx1"/>
                </a:solidFill>
              </a:defRPr>
            </a:lvl1pPr>
          </a:lstStyle>
          <a:p>
            <a:fld id="{FDD9FC71-94E5-4C63-83F9-09F1766974D0}" type="slidenum">
              <a:rPr lang="sv-SE" smtClean="0"/>
              <a:pPr/>
              <a:t>‹#›</a:t>
            </a:fld>
            <a:endParaRPr lang="sv-SE"/>
          </a:p>
        </p:txBody>
      </p:sp>
      <p:sp>
        <p:nvSpPr>
          <p:cNvPr id="4" name="Platshållare för datum 3">
            <a:extLst>
              <a:ext uri="{FF2B5EF4-FFF2-40B4-BE49-F238E27FC236}">
                <a16:creationId xmlns:a16="http://schemas.microsoft.com/office/drawing/2014/main" id="{2AB3ED49-D6DB-4F2F-81FB-724525E89D67}"/>
              </a:ext>
            </a:extLst>
          </p:cNvPr>
          <p:cNvSpPr>
            <a:spLocks noGrp="1"/>
          </p:cNvSpPr>
          <p:nvPr>
            <p:ph type="dt" sz="half" idx="2"/>
          </p:nvPr>
        </p:nvSpPr>
        <p:spPr>
          <a:xfrm>
            <a:off x="637903" y="6426926"/>
            <a:ext cx="1129937" cy="294549"/>
          </a:xfrm>
          <a:prstGeom prst="rect">
            <a:avLst/>
          </a:prstGeom>
        </p:spPr>
        <p:txBody>
          <a:bodyPr vert="horz" lIns="91440" tIns="45720" rIns="91440" bIns="45720" rtlCol="0" anchor="ctr"/>
          <a:lstStyle>
            <a:lvl1pPr algn="l">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663AC0A1-BF03-4687-BDDD-A787ED1917E4}" type="datetimeFigureOut">
              <a:rPr lang="sv-SE" smtClean="0"/>
              <a:pPr/>
              <a:t>2026-07-09</a:t>
            </a:fld>
            <a:endParaRPr lang="sv-SE" dirty="0"/>
          </a:p>
        </p:txBody>
      </p:sp>
      <p:sp>
        <p:nvSpPr>
          <p:cNvPr id="5" name="Platshållare för sidfot 4">
            <a:extLst>
              <a:ext uri="{FF2B5EF4-FFF2-40B4-BE49-F238E27FC236}">
                <a16:creationId xmlns:a16="http://schemas.microsoft.com/office/drawing/2014/main" id="{875F03B2-91DA-4A48-AB8F-E227C991CB60}"/>
              </a:ext>
            </a:extLst>
          </p:cNvPr>
          <p:cNvSpPr>
            <a:spLocks noGrp="1"/>
          </p:cNvSpPr>
          <p:nvPr>
            <p:ph type="ftr" sz="quarter" idx="3"/>
          </p:nvPr>
        </p:nvSpPr>
        <p:spPr>
          <a:xfrm>
            <a:off x="4038600" y="6426926"/>
            <a:ext cx="4114800" cy="294549"/>
          </a:xfrm>
          <a:prstGeom prst="rect">
            <a:avLst/>
          </a:prstGeom>
        </p:spPr>
        <p:txBody>
          <a:bodyPr vert="horz" lIns="91440" tIns="45720" rIns="91440" bIns="45720" rtlCol="0" anchor="ctr"/>
          <a:lstStyle>
            <a:lvl1pPr algn="ctr">
              <a:defRPr sz="1200" b="0" i="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sv-SE" dirty="0"/>
          </a:p>
        </p:txBody>
      </p:sp>
      <p:pic>
        <p:nvPicPr>
          <p:cNvPr id="7" name="Bildobjekt 6" descr="Region Kronobergs logotyp">
            <a:extLst>
              <a:ext uri="{FF2B5EF4-FFF2-40B4-BE49-F238E27FC236}">
                <a16:creationId xmlns:a16="http://schemas.microsoft.com/office/drawing/2014/main" id="{AF44FD0E-75BD-2148-0264-73CEB5A7A759}"/>
              </a:ext>
            </a:extLst>
          </p:cNvPr>
          <p:cNvPicPr>
            <a:picLocks noChangeAspect="1"/>
          </p:cNvPicPr>
          <p:nvPr userDrawn="1"/>
        </p:nvPicPr>
        <p:blipFill rotWithShape="1">
          <a:blip r:embed="rId27">
            <a:extLst>
              <a:ext uri="{28A0092B-C50C-407E-A947-70E740481C1C}">
                <a14:useLocalDpi xmlns:a14="http://schemas.microsoft.com/office/drawing/2010/main" val="0"/>
              </a:ext>
            </a:extLst>
          </a:blip>
          <a:srcRect l="5094" t="11082" r="4760" b="13048"/>
          <a:stretch/>
        </p:blipFill>
        <p:spPr bwMode="black">
          <a:xfrm>
            <a:off x="10301607" y="6128077"/>
            <a:ext cx="1718777" cy="534864"/>
          </a:xfrm>
          <a:prstGeom prst="rect">
            <a:avLst/>
          </a:prstGeom>
          <a:noFill/>
          <a:ln>
            <a:noFill/>
          </a:ln>
        </p:spPr>
      </p:pic>
    </p:spTree>
    <p:extLst>
      <p:ext uri="{BB962C8B-B14F-4D97-AF65-F5344CB8AC3E}">
        <p14:creationId xmlns:p14="http://schemas.microsoft.com/office/powerpoint/2010/main" val="2229409216"/>
      </p:ext>
    </p:extLst>
  </p:cSld>
  <p:clrMap bg1="dk1" tx1="lt1" bg2="dk2" tx2="lt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Lst>
  <p:txStyles>
    <p:titleStyle>
      <a:lvl1pPr algn="l" defTabSz="914400" rtl="0" eaLnBrk="1" latinLnBrk="0" hangingPunct="1">
        <a:lnSpc>
          <a:spcPct val="125000"/>
        </a:lnSpc>
        <a:spcBef>
          <a:spcPct val="0"/>
        </a:spcBef>
        <a:buNone/>
        <a:defRPr sz="3600" b="1" i="0" kern="1200" cap="none" spc="0" baseline="0">
          <a:solidFill>
            <a:schemeClr val="tx1"/>
          </a:solidFill>
          <a:latin typeface="+mj-lt"/>
          <a:ea typeface="Open Sans Bold" panose="020B0806030504020204" pitchFamily="34" charset="0"/>
          <a:cs typeface="Open Sans Bold" panose="020B080603050402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100" b="0" i="0" kern="1200">
          <a:solidFill>
            <a:schemeClr val="tx1"/>
          </a:solidFill>
          <a:latin typeface="+mn-lt"/>
          <a:ea typeface="Open Sans" panose="020B0606030504020204" pitchFamily="34" charset="0"/>
          <a:cs typeface="Open Sans" panose="020B0606030504020204" pitchFamily="34" charset="0"/>
        </a:defRPr>
      </a:lvl1pPr>
      <a:lvl2pPr marL="493713" indent="-249238" algn="l" defTabSz="914400" rtl="0" eaLnBrk="1" latinLnBrk="0" hangingPunct="1">
        <a:lnSpc>
          <a:spcPct val="150000"/>
        </a:lnSpc>
        <a:spcBef>
          <a:spcPts val="500"/>
        </a:spcBef>
        <a:buFont typeface="Arial" panose="020B0604020202020204" pitchFamily="34" charset="0"/>
        <a:buChar char="•"/>
        <a:defRPr sz="1900" b="0" i="0" kern="1200">
          <a:solidFill>
            <a:schemeClr val="tx1"/>
          </a:solidFill>
          <a:latin typeface="+mn-lt"/>
          <a:ea typeface="Open Sans" panose="020B0606030504020204" pitchFamily="34" charset="0"/>
          <a:cs typeface="Open Sans" panose="020B0606030504020204" pitchFamily="34" charset="0"/>
        </a:defRPr>
      </a:lvl2pPr>
      <a:lvl3pPr marL="758825" indent="-247650" algn="l" defTabSz="914400" rtl="0" eaLnBrk="1" latinLnBrk="0" hangingPunct="1">
        <a:lnSpc>
          <a:spcPct val="150000"/>
        </a:lnSpc>
        <a:spcBef>
          <a:spcPts val="500"/>
        </a:spcBef>
        <a:buFont typeface="Arial" panose="020B0604020202020204" pitchFamily="34" charset="0"/>
        <a:buChar char="•"/>
        <a:tabLst/>
        <a:defRPr sz="1700" b="0" i="0" kern="1200">
          <a:solidFill>
            <a:schemeClr val="tx1"/>
          </a:solidFill>
          <a:latin typeface="+mn-lt"/>
          <a:ea typeface="Open Sans" panose="020B0606030504020204" pitchFamily="34" charset="0"/>
          <a:cs typeface="Open Sans" panose="020B0606030504020204" pitchFamily="34" charset="0"/>
        </a:defRPr>
      </a:lvl3pPr>
      <a:lvl4pPr marL="1009650" indent="-247650" algn="l" defTabSz="914400" rtl="0" eaLnBrk="1" latinLnBrk="0" hangingPunct="1">
        <a:lnSpc>
          <a:spcPct val="150000"/>
        </a:lnSpc>
        <a:spcBef>
          <a:spcPts val="500"/>
        </a:spcBef>
        <a:buFont typeface="Arial" panose="020B0604020202020204" pitchFamily="34" charset="0"/>
        <a:buChar char="•"/>
        <a:defRPr sz="1500" b="0" i="0" kern="1200">
          <a:solidFill>
            <a:schemeClr val="tx1"/>
          </a:solidFill>
          <a:latin typeface="+mn-lt"/>
          <a:ea typeface="Open Sans" panose="020B0606030504020204" pitchFamily="34" charset="0"/>
          <a:cs typeface="Open Sans" panose="020B0606030504020204" pitchFamily="34" charset="0"/>
        </a:defRPr>
      </a:lvl4pPr>
      <a:lvl5pPr marL="1290638" indent="-260350" algn="l" defTabSz="914400" rtl="0" eaLnBrk="1" latinLnBrk="0" hangingPunct="1">
        <a:lnSpc>
          <a:spcPct val="150000"/>
        </a:lnSpc>
        <a:spcBef>
          <a:spcPts val="500"/>
        </a:spcBef>
        <a:buFont typeface="Arial" panose="020B0604020202020204" pitchFamily="34" charset="0"/>
        <a:buChar char="•"/>
        <a:defRPr sz="1300" b="0" i="0" kern="1200">
          <a:solidFill>
            <a:schemeClr val="tx1"/>
          </a:solidFill>
          <a:latin typeface="+mn-lt"/>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59">
          <p15:clr>
            <a:srgbClr val="F26B43"/>
          </p15:clr>
        </p15:guide>
        <p15:guide id="2" orient="horz" pos="1277">
          <p15:clr>
            <a:srgbClr val="F26B43"/>
          </p15:clr>
        </p15:guide>
        <p15:guide id="3" orient="horz" pos="365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B9E7"/>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0"/>
            <a:ext cx="2520000" cy="360000"/>
          </a:xfrm>
          <a:prstGeom prst="rect">
            <a:avLst/>
          </a:prstGeom>
        </p:spPr>
        <p:txBody>
          <a:bodyPr vert="horz" wrap="none" lIns="0" tIns="180000" rIns="0" bIns="0" rtlCol="0" anchor="t" anchorCtr="0"/>
          <a:lstStyle>
            <a:lvl1pPr algn="r">
              <a:defRPr sz="1100">
                <a:solidFill>
                  <a:schemeClr val="tx1">
                    <a:tint val="75000"/>
                  </a:schemeClr>
                </a:solidFill>
                <a:latin typeface="+mj-lt"/>
              </a:defRPr>
            </a:lvl1pPr>
          </a:lstStyle>
          <a:p>
            <a:fld id="{E8DAB5D5-9384-7346-9FE2-4836DD070881}" type="datetime1">
              <a:rPr lang="sv-SE" smtClean="0"/>
              <a:t>2026-07-09</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1100">
                <a:solidFill>
                  <a:schemeClr val="tx1">
                    <a:tint val="75000"/>
                  </a:schemeClr>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1100">
                <a:solidFill>
                  <a:schemeClr val="tx1">
                    <a:tint val="75000"/>
                  </a:schemeClr>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132614073"/>
      </p:ext>
    </p:extLst>
  </p:cSld>
  <p:clrMap bg1="dk1" tx1="lt1" bg2="dk2" tx2="lt2" accent1="accent1" accent2="accent2" accent3="accent3" accent4="accent4" accent5="accent5" accent6="accent6" hlink="hlink" folHlink="folHlink"/>
  <p:sldLayoutIdLst>
    <p:sldLayoutId id="2147483803" r:id="rId1"/>
    <p:sldLayoutId id="2147483804" r:id="rId2"/>
    <p:sldLayoutId id="2147483805" r:id="rId3"/>
  </p:sldLayoutIdLst>
  <p:hf sldNum="0" hdr="0" ft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10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p15:clr>
            <a:srgbClr val="F26B43"/>
          </p15:clr>
        </p15:guide>
        <p15:guide id="12" pos="7083">
          <p15:clr>
            <a:srgbClr val="F26B43"/>
          </p15:clr>
        </p15:guide>
        <p15:guide id="13"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C40FA7-E471-44B9-9D5D-7D0B44EE4279}"/>
              </a:ext>
            </a:extLst>
          </p:cNvPr>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sv-SE" dirty="0"/>
          </a:p>
        </p:txBody>
      </p:sp>
      <p:sp>
        <p:nvSpPr>
          <p:cNvPr id="3" name="Text Placeholder 2">
            <a:extLst>
              <a:ext uri="{FF2B5EF4-FFF2-40B4-BE49-F238E27FC236}">
                <a16:creationId xmlns:a16="http://schemas.microsoft.com/office/drawing/2014/main" id="{27A0C30D-C99C-4CD5-B7FD-541C85BFE0FC}"/>
              </a:ext>
            </a:extLst>
          </p:cNvPr>
          <p:cNvSpPr>
            <a:spLocks noGrp="1"/>
          </p:cNvSpPr>
          <p:nvPr>
            <p:ph type="body" idx="1"/>
          </p:nvPr>
        </p:nvSpPr>
        <p:spPr>
          <a:xfrm>
            <a:off x="838200" y="1825625"/>
            <a:ext cx="10515600" cy="4305174"/>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Date Placeholder 3">
            <a:extLst>
              <a:ext uri="{FF2B5EF4-FFF2-40B4-BE49-F238E27FC236}">
                <a16:creationId xmlns:a16="http://schemas.microsoft.com/office/drawing/2014/main" id="{93DC0C72-79A0-4655-B207-9739A684267D}"/>
              </a:ext>
            </a:extLst>
          </p:cNvPr>
          <p:cNvSpPr>
            <a:spLocks noGrp="1"/>
          </p:cNvSpPr>
          <p:nvPr>
            <p:ph type="dt" sz="half" idx="2"/>
          </p:nvPr>
        </p:nvSpPr>
        <p:spPr>
          <a:xfrm>
            <a:off x="8292263" y="-5129"/>
            <a:ext cx="2520000" cy="360000"/>
          </a:xfrm>
          <a:prstGeom prst="rect">
            <a:avLst/>
          </a:prstGeom>
        </p:spPr>
        <p:txBody>
          <a:bodyPr vert="horz" wrap="none" lIns="0" tIns="180000" rIns="0" bIns="0" rtlCol="0" anchor="t" anchorCtr="0"/>
          <a:lstStyle>
            <a:lvl1pPr algn="r">
              <a:defRPr sz="1100">
                <a:solidFill>
                  <a:schemeClr val="tx1"/>
                </a:solidFill>
                <a:latin typeface="+mj-lt"/>
              </a:defRPr>
            </a:lvl1pPr>
          </a:lstStyle>
          <a:p>
            <a:fld id="{41FF40AD-5146-EC40-B555-0F748959FBB7}" type="datetime1">
              <a:rPr lang="sv-SE" smtClean="0"/>
              <a:t>2026-07-09</a:t>
            </a:fld>
            <a:endParaRPr lang="sv-SE" dirty="0"/>
          </a:p>
        </p:txBody>
      </p:sp>
      <p:sp>
        <p:nvSpPr>
          <p:cNvPr id="5" name="Footer Placeholder 4">
            <a:extLst>
              <a:ext uri="{FF2B5EF4-FFF2-40B4-BE49-F238E27FC236}">
                <a16:creationId xmlns:a16="http://schemas.microsoft.com/office/drawing/2014/main" id="{2AC00D10-5EE3-4AEB-8900-1A07916BEF49}"/>
              </a:ext>
            </a:extLst>
          </p:cNvPr>
          <p:cNvSpPr>
            <a:spLocks noGrp="1"/>
          </p:cNvSpPr>
          <p:nvPr>
            <p:ph type="ftr" sz="quarter" idx="3"/>
          </p:nvPr>
        </p:nvSpPr>
        <p:spPr>
          <a:xfrm>
            <a:off x="944563" y="0"/>
            <a:ext cx="4320000" cy="360000"/>
          </a:xfrm>
          <a:prstGeom prst="rect">
            <a:avLst/>
          </a:prstGeom>
        </p:spPr>
        <p:txBody>
          <a:bodyPr vert="horz" wrap="none" lIns="0" tIns="180000" rIns="0" bIns="0" rtlCol="0" anchor="t" anchorCtr="0"/>
          <a:lstStyle>
            <a:lvl1pPr algn="l">
              <a:defRPr sz="1100">
                <a:solidFill>
                  <a:schemeClr val="tx1"/>
                </a:solidFill>
                <a:latin typeface="+mj-lt"/>
              </a:defRPr>
            </a:lvl1pPr>
          </a:lstStyle>
          <a:p>
            <a:r>
              <a:rPr lang="sv-SE"/>
              <a:t>LiU PowerPoint-mall</a:t>
            </a:r>
            <a:endParaRPr lang="sv-SE" dirty="0"/>
          </a:p>
        </p:txBody>
      </p:sp>
      <p:sp>
        <p:nvSpPr>
          <p:cNvPr id="6" name="Slide Number Placeholder 5">
            <a:extLst>
              <a:ext uri="{FF2B5EF4-FFF2-40B4-BE49-F238E27FC236}">
                <a16:creationId xmlns:a16="http://schemas.microsoft.com/office/drawing/2014/main" id="{70FA2BB8-8F26-4AF0-AE95-D41EE971F007}"/>
              </a:ext>
            </a:extLst>
          </p:cNvPr>
          <p:cNvSpPr>
            <a:spLocks noGrp="1"/>
          </p:cNvSpPr>
          <p:nvPr>
            <p:ph type="sldNum" sz="quarter" idx="4"/>
          </p:nvPr>
        </p:nvSpPr>
        <p:spPr>
          <a:xfrm>
            <a:off x="10812263" y="0"/>
            <a:ext cx="432000" cy="360000"/>
          </a:xfrm>
          <a:prstGeom prst="rect">
            <a:avLst/>
          </a:prstGeom>
        </p:spPr>
        <p:txBody>
          <a:bodyPr vert="horz" wrap="none" lIns="0" tIns="180000" rIns="0" bIns="0" rtlCol="0" anchor="t" anchorCtr="0"/>
          <a:lstStyle>
            <a:lvl1pPr algn="r">
              <a:defRPr sz="1100">
                <a:solidFill>
                  <a:schemeClr val="tx1"/>
                </a:solidFill>
                <a:latin typeface="+mj-lt"/>
              </a:defRPr>
            </a:lvl1pPr>
          </a:lstStyle>
          <a:p>
            <a:fld id="{1D05C8B6-EC5E-42D9-8D75-1E05D6428564}" type="slidenum">
              <a:rPr lang="sv-SE" smtClean="0"/>
              <a:pPr/>
              <a:t>‹#›</a:t>
            </a:fld>
            <a:endParaRPr lang="sv-SE" dirty="0"/>
          </a:p>
        </p:txBody>
      </p:sp>
    </p:spTree>
    <p:extLst>
      <p:ext uri="{BB962C8B-B14F-4D97-AF65-F5344CB8AC3E}">
        <p14:creationId xmlns:p14="http://schemas.microsoft.com/office/powerpoint/2010/main" val="1785730478"/>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Lst>
  <p:hf sldNum="0" hdr="0" ftr="0" dt="0"/>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595">
          <p15:clr>
            <a:srgbClr val="F26B43"/>
          </p15:clr>
        </p15:guide>
        <p15:guide id="12" pos="7083">
          <p15:clr>
            <a:srgbClr val="F26B43"/>
          </p15:clr>
        </p15:guide>
        <p15:guide id="13"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publicdomainpictures.net/en/view-image.php?image=50581&amp;picture=planet-earth-center-core" TargetMode="External"/><Relationship Id="rId2" Type="http://schemas.openxmlformats.org/officeDocument/2006/relationships/image" Target="../media/image13.jp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hyperlink" Target="https://www.pexels.com/fr-fr/photo/eau-de-mer-eau-salee-horizon-mer-6154/" TargetMode="External"/><Relationship Id="rId2" Type="http://schemas.openxmlformats.org/officeDocument/2006/relationships/image" Target="../media/image18.jpg"/><Relationship Id="rId1" Type="http://schemas.openxmlformats.org/officeDocument/2006/relationships/slideLayout" Target="../slideLayouts/slideLayout58.xml"/><Relationship Id="rId5" Type="http://schemas.openxmlformats.org/officeDocument/2006/relationships/hyperlink" Target="https://freepngimg.com/png/44365-grandfather-clock-image-free-download-png-hq" TargetMode="Externa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2" Type="http://schemas.openxmlformats.org/officeDocument/2006/relationships/hyperlink" Target="mailto:joar.bjork@liu.se" TargetMode="External"/><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3" Type="http://schemas.openxmlformats.org/officeDocument/2006/relationships/hyperlink" Target="https://liu.diva-portal.org/smash/get/diva2:1144043/FULLTEXT01.pdf" TargetMode="External"/><Relationship Id="rId2" Type="http://schemas.openxmlformats.org/officeDocument/2006/relationships/image" Target="../media/image21.png"/><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7.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sbu.se/sv/publikationer/sbu-kommentar/nya-lakemedel-och-undantrangd-vard--en-halsoekonomisk-analys-pa-befolkningsniva" TargetMode="External"/><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image" Target="../media/image42.png"/></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hyperlink" Target="https://www.tlv.se/download/18.3dde54c019afcdc09cd4629c/1765899660374/bed251215_leqembi_501-2023.pdf" TargetMode="External"/><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6.xml"/><Relationship Id="rId4" Type="http://schemas.openxmlformats.org/officeDocument/2006/relationships/image" Target="../media/image51.sv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9A5F75-D604-4891-A443-60EB5C351419}"/>
              </a:ext>
            </a:extLst>
          </p:cNvPr>
          <p:cNvSpPr>
            <a:spLocks noGrp="1"/>
          </p:cNvSpPr>
          <p:nvPr>
            <p:ph type="title"/>
          </p:nvPr>
        </p:nvSpPr>
        <p:spPr>
          <a:xfrm>
            <a:off x="633528" y="517522"/>
            <a:ext cx="10062376" cy="1325563"/>
          </a:xfrm>
        </p:spPr>
        <p:txBody>
          <a:bodyPr>
            <a:noAutofit/>
          </a:bodyPr>
          <a:lstStyle/>
          <a:p>
            <a:pPr algn="ctr"/>
            <a:r>
              <a:rPr lang="sv-SE" dirty="0"/>
              <a:t>Medicinska Kommitténs Workshop om Prioriteringar och Hälsoekonomi 2026</a:t>
            </a:r>
          </a:p>
        </p:txBody>
      </p:sp>
      <p:pic>
        <p:nvPicPr>
          <p:cNvPr id="4" name="Bildobjekt 3">
            <a:extLst>
              <a:ext uri="{FF2B5EF4-FFF2-40B4-BE49-F238E27FC236}">
                <a16:creationId xmlns:a16="http://schemas.microsoft.com/office/drawing/2014/main" id="{C02E223F-D79C-41BE-BE60-F7D1E98DC691}"/>
              </a:ext>
            </a:extLst>
          </p:cNvPr>
          <p:cNvPicPr>
            <a:picLocks noChangeAspect="1"/>
          </p:cNvPicPr>
          <p:nvPr/>
        </p:nvPicPr>
        <p:blipFill>
          <a:blip r:embed="rId2"/>
          <a:stretch>
            <a:fillRect/>
          </a:stretch>
        </p:blipFill>
        <p:spPr>
          <a:xfrm>
            <a:off x="3348177" y="1978784"/>
            <a:ext cx="5023108" cy="4432528"/>
          </a:xfrm>
          <a:prstGeom prst="rect">
            <a:avLst/>
          </a:prstGeom>
        </p:spPr>
      </p:pic>
    </p:spTree>
    <p:extLst>
      <p:ext uri="{BB962C8B-B14F-4D97-AF65-F5344CB8AC3E}">
        <p14:creationId xmlns:p14="http://schemas.microsoft.com/office/powerpoint/2010/main" val="3922609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EB4EC-8EF9-D615-AF41-7B6076A85377}"/>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3EE378E3-A535-DBB0-54F1-B0C4F1BA1DA0}"/>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Om BEHOV i </a:t>
            </a:r>
            <a:r>
              <a:rPr kumimoji="0" lang="sv-SE" sz="6000" b="0" i="0" u="none" strike="noStrike" kern="1200" cap="none" spc="0" normalizeH="0" baseline="0" noProof="0" dirty="0" err="1">
                <a:ln>
                  <a:noFill/>
                </a:ln>
                <a:solidFill>
                  <a:srgbClr val="000000"/>
                </a:solidFill>
                <a:effectLst/>
                <a:uLnTx/>
                <a:uFillTx/>
                <a:latin typeface="KorolevLiU Medium"/>
                <a:ea typeface="+mj-ea"/>
                <a:cs typeface="Calibri" panose="020F0502020204030204" pitchFamily="34" charset="0"/>
              </a:rPr>
              <a:t>Prio</a:t>
            </a: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-plattformen</a:t>
            </a:r>
          </a:p>
        </p:txBody>
      </p:sp>
      <p:sp>
        <p:nvSpPr>
          <p:cNvPr id="5" name="Platshållare för innehåll 2">
            <a:extLst>
              <a:ext uri="{FF2B5EF4-FFF2-40B4-BE49-F238E27FC236}">
                <a16:creationId xmlns:a16="http://schemas.microsoft.com/office/drawing/2014/main" id="{2DF25A9C-45D9-584A-129E-F8D93158E516}"/>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Klustret behov/svårighetsgrad/nytta blir, </a:t>
            </a:r>
            <a:r>
              <a:rPr kumimoji="0" lang="sv-SE" sz="2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pga</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rangordningen,…</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…vilket mäts </a:t>
            </a:r>
            <a:r>
              <a:rPr kumimoji="0" lang="sv-SE" sz="24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bara </a:t>
            </a: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i medicinska termer och för den aktuella patienten</a:t>
            </a:r>
          </a:p>
        </p:txBody>
      </p:sp>
      <p:sp>
        <p:nvSpPr>
          <p:cNvPr id="6" name="textruta 5">
            <a:extLst>
              <a:ext uri="{FF2B5EF4-FFF2-40B4-BE49-F238E27FC236}">
                <a16:creationId xmlns:a16="http://schemas.microsoft.com/office/drawing/2014/main" id="{0A0D8DBA-CE8D-46C1-A2B4-6BF8F37A4908}"/>
              </a:ext>
            </a:extLst>
          </p:cNvPr>
          <p:cNvSpPr txBox="1"/>
          <p:nvPr/>
        </p:nvSpPr>
        <p:spPr>
          <a:xfrm>
            <a:off x="1433907" y="2459504"/>
            <a:ext cx="6128657"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Georgia"/>
                <a:ea typeface="+mn-ea"/>
                <a:cs typeface="+mn-cs"/>
              </a:rPr>
              <a:t>…plattformens normativa kärna</a:t>
            </a:r>
          </a:p>
        </p:txBody>
      </p:sp>
      <p:pic>
        <p:nvPicPr>
          <p:cNvPr id="7" name="Bildobjekt 6">
            <a:extLst>
              <a:ext uri="{FF2B5EF4-FFF2-40B4-BE49-F238E27FC236}">
                <a16:creationId xmlns:a16="http://schemas.microsoft.com/office/drawing/2014/main" id="{85009F37-2BDD-4D62-90E6-8AF8540ADE8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flipH="1">
            <a:off x="7666984" y="2607298"/>
            <a:ext cx="1791198" cy="1791198"/>
          </a:xfrm>
          <a:prstGeom prst="rect">
            <a:avLst/>
          </a:prstGeom>
        </p:spPr>
      </p:pic>
    </p:spTree>
    <p:extLst>
      <p:ext uri="{BB962C8B-B14F-4D97-AF65-F5344CB8AC3E}">
        <p14:creationId xmlns:p14="http://schemas.microsoft.com/office/powerpoint/2010/main" val="305488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3A822DBB-03F4-9559-8143-79059A353722}"/>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5764C555-50A0-5FB2-3138-6324112E3C34}"/>
              </a:ext>
            </a:extLst>
          </p:cNvPr>
          <p:cNvSpPr txBox="1">
            <a:spLocks/>
          </p:cNvSpPr>
          <p:nvPr/>
        </p:nvSpPr>
        <p:spPr>
          <a:xfrm>
            <a:off x="1830091" y="3782312"/>
            <a:ext cx="10515600" cy="1325563"/>
          </a:xfrm>
          <a:prstGeom prst="rect">
            <a:avLst/>
          </a:prstGeom>
        </p:spPr>
        <p:txBody>
          <a:bodyPr vert="horz" lIns="91440" tIns="45720" rIns="91440" bIns="45720" rtlCol="0" anchor="b">
            <a:no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30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3. </a:t>
            </a:r>
          </a:p>
        </p:txBody>
      </p:sp>
      <p:sp>
        <p:nvSpPr>
          <p:cNvPr id="5" name="Platshållare för innehåll 2">
            <a:extLst>
              <a:ext uri="{FF2B5EF4-FFF2-40B4-BE49-F238E27FC236}">
                <a16:creationId xmlns:a16="http://schemas.microsoft.com/office/drawing/2014/main" id="{EFDE6857-8F51-613A-BA4B-BC5E7CD1B887}"/>
              </a:ext>
            </a:extLst>
          </p:cNvPr>
          <p:cNvSpPr txBox="1">
            <a:spLocks/>
          </p:cNvSpPr>
          <p:nvPr/>
        </p:nvSpPr>
        <p:spPr>
          <a:xfrm>
            <a:off x="6022625" y="1301831"/>
            <a:ext cx="52578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6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”Nationell modell för öppna prioriteringar”</a:t>
            </a:r>
          </a:p>
        </p:txBody>
      </p:sp>
    </p:spTree>
    <p:extLst>
      <p:ext uri="{BB962C8B-B14F-4D97-AF65-F5344CB8AC3E}">
        <p14:creationId xmlns:p14="http://schemas.microsoft.com/office/powerpoint/2010/main" val="3387034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68599-FDC9-7604-149F-1B51B8214565}"/>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C1D0FB51-CB94-C1CA-3EEE-95F7367E198B}"/>
              </a:ext>
            </a:extLst>
          </p:cNvPr>
          <p:cNvSpPr txBox="1">
            <a:spLocks/>
          </p:cNvSpPr>
          <p:nvPr/>
        </p:nvSpPr>
        <p:spPr>
          <a:xfrm>
            <a:off x="838200" y="365129"/>
            <a:ext cx="10515600" cy="1325563"/>
          </a:xfrm>
          <a:prstGeom prst="rect">
            <a:avLst/>
          </a:prstGeom>
        </p:spPr>
        <p:txBody>
          <a:bodyPr vert="horz" lIns="91440" tIns="45720" rIns="91440" bIns="45720" rtlCol="0" anchor="b">
            <a:normAutofit fontScale="92500" lnSpcReduction="20000"/>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Nationella modellen - en operationalisering av plattformen </a:t>
            </a:r>
          </a:p>
        </p:txBody>
      </p:sp>
      <p:pic>
        <p:nvPicPr>
          <p:cNvPr id="2" name="Bildobjekt 1">
            <a:extLst>
              <a:ext uri="{FF2B5EF4-FFF2-40B4-BE49-F238E27FC236}">
                <a16:creationId xmlns:a16="http://schemas.microsoft.com/office/drawing/2014/main" id="{57C0A271-A52C-4CE3-8313-5A4BD7AF8D45}"/>
              </a:ext>
            </a:extLst>
          </p:cNvPr>
          <p:cNvPicPr>
            <a:picLocks noChangeAspect="1"/>
          </p:cNvPicPr>
          <p:nvPr/>
        </p:nvPicPr>
        <p:blipFill rotWithShape="1">
          <a:blip r:embed="rId2"/>
          <a:srcRect l="34704" t="35769" r="35678" b="27684"/>
          <a:stretch/>
        </p:blipFill>
        <p:spPr>
          <a:xfrm>
            <a:off x="507247" y="1793470"/>
            <a:ext cx="5588753" cy="3878910"/>
          </a:xfrm>
          <a:prstGeom prst="rect">
            <a:avLst/>
          </a:prstGeom>
        </p:spPr>
      </p:pic>
      <p:pic>
        <p:nvPicPr>
          <p:cNvPr id="3" name="Bildobjekt 2">
            <a:extLst>
              <a:ext uri="{FF2B5EF4-FFF2-40B4-BE49-F238E27FC236}">
                <a16:creationId xmlns:a16="http://schemas.microsoft.com/office/drawing/2014/main" id="{226D58DA-1188-4980-B1D1-CF8E89B6D0E9}"/>
              </a:ext>
            </a:extLst>
          </p:cNvPr>
          <p:cNvPicPr>
            <a:picLocks noChangeAspect="1"/>
          </p:cNvPicPr>
          <p:nvPr/>
        </p:nvPicPr>
        <p:blipFill rotWithShape="1">
          <a:blip r:embed="rId3"/>
          <a:srcRect l="35473" t="30568" r="35388" b="50168"/>
          <a:stretch/>
        </p:blipFill>
        <p:spPr>
          <a:xfrm>
            <a:off x="5832529" y="1793470"/>
            <a:ext cx="6179840" cy="2298082"/>
          </a:xfrm>
          <a:prstGeom prst="rect">
            <a:avLst/>
          </a:prstGeom>
        </p:spPr>
      </p:pic>
      <p:sp>
        <p:nvSpPr>
          <p:cNvPr id="6" name="Platshållare för innehåll 2">
            <a:extLst>
              <a:ext uri="{FF2B5EF4-FFF2-40B4-BE49-F238E27FC236}">
                <a16:creationId xmlns:a16="http://schemas.microsoft.com/office/drawing/2014/main" id="{03E214BE-FBB2-4776-812A-873BF8BA2E1B}"/>
              </a:ext>
            </a:extLst>
          </p:cNvPr>
          <p:cNvSpPr txBox="1">
            <a:spLocks/>
          </p:cNvSpPr>
          <p:nvPr/>
        </p:nvSpPr>
        <p:spPr>
          <a:xfrm>
            <a:off x="5956515" y="3794919"/>
            <a:ext cx="8851900" cy="790574"/>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Notera:</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Människovärdesprincipen försvann</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Lexikaliteten</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försvann</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Tydlig koppling T-Å-P</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899610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3A822DBB-03F4-9559-8143-79059A353722}"/>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5764C555-50A0-5FB2-3138-6324112E3C34}"/>
              </a:ext>
            </a:extLst>
          </p:cNvPr>
          <p:cNvSpPr txBox="1">
            <a:spLocks/>
          </p:cNvSpPr>
          <p:nvPr/>
        </p:nvSpPr>
        <p:spPr>
          <a:xfrm>
            <a:off x="1830091" y="3782312"/>
            <a:ext cx="10515600" cy="1325563"/>
          </a:xfrm>
          <a:prstGeom prst="rect">
            <a:avLst/>
          </a:prstGeom>
        </p:spPr>
        <p:txBody>
          <a:bodyPr vert="horz" lIns="91440" tIns="45720" rIns="91440" bIns="45720" rtlCol="0" anchor="b">
            <a:no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30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4. </a:t>
            </a:r>
          </a:p>
        </p:txBody>
      </p:sp>
      <p:sp>
        <p:nvSpPr>
          <p:cNvPr id="5" name="Platshållare för innehåll 2">
            <a:extLst>
              <a:ext uri="{FF2B5EF4-FFF2-40B4-BE49-F238E27FC236}">
                <a16:creationId xmlns:a16="http://schemas.microsoft.com/office/drawing/2014/main" id="{EFDE6857-8F51-613A-BA4B-BC5E7CD1B887}"/>
              </a:ext>
            </a:extLst>
          </p:cNvPr>
          <p:cNvSpPr txBox="1">
            <a:spLocks/>
          </p:cNvSpPr>
          <p:nvPr/>
        </p:nvSpPr>
        <p:spPr>
          <a:xfrm>
            <a:off x="6022625" y="1301831"/>
            <a:ext cx="52578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6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Socialstyrelsens nationella riktlinjer</a:t>
            </a:r>
          </a:p>
        </p:txBody>
      </p:sp>
    </p:spTree>
    <p:extLst>
      <p:ext uri="{BB962C8B-B14F-4D97-AF65-F5344CB8AC3E}">
        <p14:creationId xmlns:p14="http://schemas.microsoft.com/office/powerpoint/2010/main" val="456820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5823-01A4-36EC-70D1-04E35B04281B}"/>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F2AA71B5-FB8C-8ED7-49ED-3E723E747E73}"/>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Nationella riktlinjer</a:t>
            </a:r>
          </a:p>
        </p:txBody>
      </p:sp>
      <p:sp>
        <p:nvSpPr>
          <p:cNvPr id="6" name="Platshållare för innehåll 2">
            <a:extLst>
              <a:ext uri="{FF2B5EF4-FFF2-40B4-BE49-F238E27FC236}">
                <a16:creationId xmlns:a16="http://schemas.microsoft.com/office/drawing/2014/main" id="{0A383FE4-9882-4225-9EFB-2226889A9800}"/>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26 områden</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Ur ett prioriteringsperspektiv är detta…</a:t>
            </a:r>
          </a:p>
        </p:txBody>
      </p:sp>
      <p:pic>
        <p:nvPicPr>
          <p:cNvPr id="8" name="Bildobjekt 7">
            <a:extLst>
              <a:ext uri="{FF2B5EF4-FFF2-40B4-BE49-F238E27FC236}">
                <a16:creationId xmlns:a16="http://schemas.microsoft.com/office/drawing/2014/main" id="{78991E6F-00CE-4E7E-8CFD-7CEBF11D9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7853" y="3429000"/>
            <a:ext cx="2996293" cy="2996293"/>
          </a:xfrm>
          <a:prstGeom prst="rect">
            <a:avLst/>
          </a:prstGeom>
        </p:spPr>
      </p:pic>
    </p:spTree>
    <p:extLst>
      <p:ext uri="{BB962C8B-B14F-4D97-AF65-F5344CB8AC3E}">
        <p14:creationId xmlns:p14="http://schemas.microsoft.com/office/powerpoint/2010/main" val="4149541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8653C-834B-289A-C798-878A984B6FDA}"/>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252808ED-BDDE-E750-373F-3F3649AE0F4D}"/>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Exempel:</a:t>
            </a:r>
          </a:p>
        </p:txBody>
      </p:sp>
      <p:pic>
        <p:nvPicPr>
          <p:cNvPr id="2" name="Bildobjekt 1">
            <a:extLst>
              <a:ext uri="{FF2B5EF4-FFF2-40B4-BE49-F238E27FC236}">
                <a16:creationId xmlns:a16="http://schemas.microsoft.com/office/drawing/2014/main" id="{54A595B0-E9EB-5FBF-7B42-5B059E5777AE}"/>
              </a:ext>
            </a:extLst>
          </p:cNvPr>
          <p:cNvPicPr>
            <a:picLocks noChangeAspect="1"/>
          </p:cNvPicPr>
          <p:nvPr/>
        </p:nvPicPr>
        <p:blipFill>
          <a:blip r:embed="rId2"/>
          <a:srcRect l="4142" t="31528" r="-4743" b="44861"/>
          <a:stretch>
            <a:fillRect/>
          </a:stretch>
        </p:blipFill>
        <p:spPr>
          <a:xfrm>
            <a:off x="21257" y="2205037"/>
            <a:ext cx="12977833" cy="1789447"/>
          </a:xfrm>
          <a:prstGeom prst="rect">
            <a:avLst/>
          </a:prstGeom>
        </p:spPr>
      </p:pic>
    </p:spTree>
    <p:extLst>
      <p:ext uri="{BB962C8B-B14F-4D97-AF65-F5344CB8AC3E}">
        <p14:creationId xmlns:p14="http://schemas.microsoft.com/office/powerpoint/2010/main" val="190006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3A822DBB-03F4-9559-8143-79059A353722}"/>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5764C555-50A0-5FB2-3138-6324112E3C34}"/>
              </a:ext>
            </a:extLst>
          </p:cNvPr>
          <p:cNvSpPr txBox="1">
            <a:spLocks/>
          </p:cNvSpPr>
          <p:nvPr/>
        </p:nvSpPr>
        <p:spPr>
          <a:xfrm>
            <a:off x="1830091" y="3782312"/>
            <a:ext cx="10515600" cy="1325563"/>
          </a:xfrm>
          <a:prstGeom prst="rect">
            <a:avLst/>
          </a:prstGeom>
        </p:spPr>
        <p:txBody>
          <a:bodyPr vert="horz" lIns="91440" tIns="45720" rIns="91440" bIns="45720" rtlCol="0" anchor="b">
            <a:no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30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5. </a:t>
            </a:r>
          </a:p>
        </p:txBody>
      </p:sp>
      <p:sp>
        <p:nvSpPr>
          <p:cNvPr id="5" name="Platshållare för innehåll 2">
            <a:extLst>
              <a:ext uri="{FF2B5EF4-FFF2-40B4-BE49-F238E27FC236}">
                <a16:creationId xmlns:a16="http://schemas.microsoft.com/office/drawing/2014/main" id="{EFDE6857-8F51-613A-BA4B-BC5E7CD1B887}"/>
              </a:ext>
            </a:extLst>
          </p:cNvPr>
          <p:cNvSpPr txBox="1">
            <a:spLocks/>
          </p:cNvSpPr>
          <p:nvPr/>
        </p:nvSpPr>
        <p:spPr>
          <a:xfrm>
            <a:off x="6096000" y="1655143"/>
            <a:ext cx="52578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6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Vertikala och horisontella prioriteringar</a:t>
            </a:r>
          </a:p>
        </p:txBody>
      </p:sp>
    </p:spTree>
    <p:extLst>
      <p:ext uri="{BB962C8B-B14F-4D97-AF65-F5344CB8AC3E}">
        <p14:creationId xmlns:p14="http://schemas.microsoft.com/office/powerpoint/2010/main" val="2311132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5823-01A4-36EC-70D1-04E35B04281B}"/>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F2AA71B5-FB8C-8ED7-49ED-3E723E747E73}"/>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Vertikala/horisontella…</a:t>
            </a:r>
          </a:p>
        </p:txBody>
      </p:sp>
      <p:sp>
        <p:nvSpPr>
          <p:cNvPr id="2" name="Platshållare för innehåll 2">
            <a:extLst>
              <a:ext uri="{FF2B5EF4-FFF2-40B4-BE49-F238E27FC236}">
                <a16:creationId xmlns:a16="http://schemas.microsoft.com/office/drawing/2014/main" id="{EAD7D9BC-803D-680C-719E-98D876180EBD}"/>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…är egentligen en dum begreppsbildning!</a:t>
            </a:r>
          </a:p>
        </p:txBody>
      </p:sp>
      <p:pic>
        <p:nvPicPr>
          <p:cNvPr id="5" name="Bildobjekt 4">
            <a:extLst>
              <a:ext uri="{FF2B5EF4-FFF2-40B4-BE49-F238E27FC236}">
                <a16:creationId xmlns:a16="http://schemas.microsoft.com/office/drawing/2014/main" id="{6354F1B8-29E8-48FB-A93D-B308EC8E7D8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43272" y="2156803"/>
            <a:ext cx="2693736" cy="1795991"/>
          </a:xfrm>
          <a:prstGeom prst="rect">
            <a:avLst/>
          </a:prstGeom>
        </p:spPr>
      </p:pic>
      <p:pic>
        <p:nvPicPr>
          <p:cNvPr id="7" name="Bildobjekt 6">
            <a:extLst>
              <a:ext uri="{FF2B5EF4-FFF2-40B4-BE49-F238E27FC236}">
                <a16:creationId xmlns:a16="http://schemas.microsoft.com/office/drawing/2014/main" id="{78A28337-D5D6-44B0-8C7E-54981FAD7382}"/>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846135" y="1942432"/>
            <a:ext cx="2295246" cy="2295246"/>
          </a:xfrm>
          <a:prstGeom prst="rect">
            <a:avLst/>
          </a:prstGeom>
        </p:spPr>
      </p:pic>
    </p:spTree>
    <p:extLst>
      <p:ext uri="{BB962C8B-B14F-4D97-AF65-F5344CB8AC3E}">
        <p14:creationId xmlns:p14="http://schemas.microsoft.com/office/powerpoint/2010/main" val="187060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5823-01A4-36EC-70D1-04E35B04281B}"/>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F2AA71B5-FB8C-8ED7-49ED-3E723E747E73}"/>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Liknande vs inte särskilt lika</a:t>
            </a:r>
          </a:p>
        </p:txBody>
      </p:sp>
      <p:sp>
        <p:nvSpPr>
          <p:cNvPr id="2" name="Platshållare för innehåll 2">
            <a:extLst>
              <a:ext uri="{FF2B5EF4-FFF2-40B4-BE49-F238E27FC236}">
                <a16:creationId xmlns:a16="http://schemas.microsoft.com/office/drawing/2014/main" id="{EAD7D9BC-803D-680C-719E-98D876180EBD}"/>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Liknande – blodtryckssänkande betablockad vs ACE-hämmare</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(Men inte helt liknande – båda grupperna har också andra effekter!)</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Mittemellan – tabletter vs kostrekommendationer mot högt blodtryck</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Inte särskilt lika – pediatrisk NP-utredning vs behandling av trycksår</a:t>
            </a:r>
          </a:p>
        </p:txBody>
      </p:sp>
    </p:spTree>
    <p:extLst>
      <p:ext uri="{BB962C8B-B14F-4D97-AF65-F5344CB8AC3E}">
        <p14:creationId xmlns:p14="http://schemas.microsoft.com/office/powerpoint/2010/main" val="208754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5823-01A4-36EC-70D1-04E35B04281B}"/>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F2AA71B5-FB8C-8ED7-49ED-3E723E747E73}"/>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Liknande eller inte – so </a:t>
            </a:r>
            <a:r>
              <a:rPr kumimoji="0" lang="sv-SE" sz="6000" b="0" i="0" u="none" strike="noStrike" kern="1200" cap="none" spc="0" normalizeH="0" baseline="0" noProof="0" dirty="0" err="1">
                <a:ln>
                  <a:noFill/>
                </a:ln>
                <a:solidFill>
                  <a:srgbClr val="000000"/>
                </a:solidFill>
                <a:effectLst/>
                <a:uLnTx/>
                <a:uFillTx/>
                <a:latin typeface="KorolevLiU Medium"/>
                <a:ea typeface="+mj-ea"/>
                <a:cs typeface="Calibri" panose="020F0502020204030204" pitchFamily="34" charset="0"/>
              </a:rPr>
              <a:t>what</a:t>
            </a: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a:t>
            </a:r>
          </a:p>
        </p:txBody>
      </p:sp>
      <p:sp>
        <p:nvSpPr>
          <p:cNvPr id="2" name="Platshållare för innehåll 2">
            <a:extLst>
              <a:ext uri="{FF2B5EF4-FFF2-40B4-BE49-F238E27FC236}">
                <a16:creationId xmlns:a16="http://schemas.microsoft.com/office/drawing/2014/main" id="{EAD7D9BC-803D-680C-719E-98D876180EBD}"/>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Ju mer olika – desto svårare att jämföra…</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…av åtminstone två olika skäl:</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Generella mänskliga kognitiva begränsningar</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Experter jobbar i silos! </a:t>
            </a:r>
          </a:p>
        </p:txBody>
      </p:sp>
    </p:spTree>
    <p:extLst>
      <p:ext uri="{BB962C8B-B14F-4D97-AF65-F5344CB8AC3E}">
        <p14:creationId xmlns:p14="http://schemas.microsoft.com/office/powerpoint/2010/main" val="87302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descr="Ljusblå bakgrundsfärg.">
            <a:extLst>
              <a:ext uri="{FF2B5EF4-FFF2-40B4-BE49-F238E27FC236}">
                <a16:creationId xmlns:a16="http://schemas.microsoft.com/office/drawing/2014/main" id="{53D00769-C048-97A5-A0D7-EB8FEF020207}"/>
              </a:ext>
            </a:extLst>
          </p:cNvPr>
          <p:cNvSpPr/>
          <p:nvPr/>
        </p:nvSpPr>
        <p:spPr>
          <a:xfrm>
            <a:off x="0" y="0"/>
            <a:ext cx="12195449" cy="6885910"/>
          </a:xfrm>
          <a:prstGeom prst="rect">
            <a:avLst/>
          </a:prstGeom>
          <a:solidFill>
            <a:srgbClr val="FFD1C6"/>
          </a:solidFill>
          <a:ln>
            <a:solidFill>
              <a:srgbClr val="FFD1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t"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KorolevLiU Medium"/>
              <a:ea typeface="+mn-ea"/>
              <a:cs typeface="+mn-cs"/>
            </a:endParaRPr>
          </a:p>
        </p:txBody>
      </p:sp>
      <p:sp>
        <p:nvSpPr>
          <p:cNvPr id="2" name="Rubrik 1">
            <a:extLst>
              <a:ext uri="{FF2B5EF4-FFF2-40B4-BE49-F238E27FC236}">
                <a16:creationId xmlns:a16="http://schemas.microsoft.com/office/drawing/2014/main" id="{0A2152AC-6FD6-D13C-1EEC-0AC6FB2C4DC1}"/>
              </a:ext>
            </a:extLst>
          </p:cNvPr>
          <p:cNvSpPr>
            <a:spLocks noGrp="1"/>
          </p:cNvSpPr>
          <p:nvPr>
            <p:ph type="ctrTitle"/>
          </p:nvPr>
        </p:nvSpPr>
        <p:spPr>
          <a:xfrm>
            <a:off x="1524000" y="1118452"/>
            <a:ext cx="9144000" cy="2108223"/>
          </a:xfrm>
        </p:spPr>
        <p:txBody>
          <a:bodyPr>
            <a:normAutofit/>
          </a:bodyPr>
          <a:lstStyle/>
          <a:p>
            <a:r>
              <a:rPr lang="sv-SE" sz="4800" b="0" i="0" dirty="0">
                <a:solidFill>
                  <a:schemeClr val="bg1"/>
                </a:solidFill>
                <a:effectLst/>
                <a:cs typeface="Calibri" panose="020F0502020204030204" pitchFamily="34" charset="0"/>
              </a:rPr>
              <a:t>Prioriteringar </a:t>
            </a:r>
            <a:r>
              <a:rPr lang="sv-SE" sz="4800" dirty="0">
                <a:solidFill>
                  <a:schemeClr val="bg1"/>
                </a:solidFill>
                <a:cs typeface="Calibri" panose="020F0502020204030204" pitchFamily="34" charset="0"/>
              </a:rPr>
              <a:t>i teori och praktik</a:t>
            </a:r>
          </a:p>
        </p:txBody>
      </p:sp>
      <p:sp>
        <p:nvSpPr>
          <p:cNvPr id="3" name="Underrubrik 2">
            <a:extLst>
              <a:ext uri="{FF2B5EF4-FFF2-40B4-BE49-F238E27FC236}">
                <a16:creationId xmlns:a16="http://schemas.microsoft.com/office/drawing/2014/main" id="{57FD5303-D90C-5251-0178-D9601298811C}"/>
              </a:ext>
            </a:extLst>
          </p:cNvPr>
          <p:cNvSpPr>
            <a:spLocks noGrp="1"/>
          </p:cNvSpPr>
          <p:nvPr>
            <p:ph type="subTitle" idx="1"/>
          </p:nvPr>
        </p:nvSpPr>
        <p:spPr>
          <a:xfrm>
            <a:off x="10269414" y="207983"/>
            <a:ext cx="1670539" cy="1269125"/>
          </a:xfrm>
        </p:spPr>
        <p:txBody>
          <a:bodyPr/>
          <a:lstStyle/>
          <a:p>
            <a:pPr algn="r"/>
            <a:r>
              <a:rPr lang="sv-SE" sz="1600" b="0" i="0" dirty="0">
                <a:solidFill>
                  <a:schemeClr val="bg1"/>
                </a:solidFill>
                <a:effectLst/>
                <a:latin typeface="Calibri" panose="020F0502020204030204" pitchFamily="34" charset="0"/>
                <a:cs typeface="Calibri" panose="020F0502020204030204" pitchFamily="34" charset="0"/>
              </a:rPr>
              <a:t>26-04-21</a:t>
            </a:r>
          </a:p>
          <a:p>
            <a:endParaRPr lang="sv-SE" dirty="0"/>
          </a:p>
        </p:txBody>
      </p:sp>
      <p:sp>
        <p:nvSpPr>
          <p:cNvPr id="4" name="Underrubrik 2">
            <a:extLst>
              <a:ext uri="{FF2B5EF4-FFF2-40B4-BE49-F238E27FC236}">
                <a16:creationId xmlns:a16="http://schemas.microsoft.com/office/drawing/2014/main" id="{CB41F9E0-EFC1-8243-BFCE-9AFDBAF8ABFA}"/>
              </a:ext>
            </a:extLst>
          </p:cNvPr>
          <p:cNvSpPr txBox="1">
            <a:spLocks/>
          </p:cNvSpPr>
          <p:nvPr/>
        </p:nvSpPr>
        <p:spPr>
          <a:xfrm>
            <a:off x="1515840" y="3631326"/>
            <a:ext cx="9588843" cy="2306637"/>
          </a:xfrm>
          <a:prstGeom prst="rect">
            <a:avLst/>
          </a:prstGeom>
        </p:spPr>
        <p:txBody>
          <a:bodyPr vert="horz" lIns="91440" tIns="45720" rIns="91440" bIns="45720" rtlCol="0">
            <a:noAutofit/>
          </a:bodyPr>
          <a:lstStyle>
            <a:lvl1pPr marL="0" indent="0" algn="l" defTabSz="914332" rtl="0" eaLnBrk="1" latinLnBrk="0" hangingPunct="1">
              <a:lnSpc>
                <a:spcPct val="100000"/>
              </a:lnSpc>
              <a:spcBef>
                <a:spcPts val="1000"/>
              </a:spcBef>
              <a:buFont typeface="Arial" panose="020B0604020202020204" pitchFamily="34" charset="0"/>
              <a:buNone/>
              <a:defRPr sz="2400" kern="1200">
                <a:solidFill>
                  <a:schemeClr val="tx1"/>
                </a:solidFill>
                <a:latin typeface="+mj-lt"/>
                <a:ea typeface="+mn-ea"/>
                <a:cs typeface="+mn-cs"/>
              </a:defRPr>
            </a:lvl1pPr>
            <a:lvl2pPr marL="457167" indent="0" algn="ctr" defTabSz="914332"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Joar Björk, överläkare &amp; etiker</a:t>
            </a:r>
            <a:b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Prioriteringscentrum</a:t>
            </a:r>
          </a:p>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sv-SE"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sv-SE" sz="24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pic>
        <p:nvPicPr>
          <p:cNvPr id="7" name="Bildobjekt 6" descr="En bild som visar text, Teckensnitt, Grafik, grafisk design&#10;&#10;AI-genererat innehåll kan vara felaktigt.">
            <a:extLst>
              <a:ext uri="{FF2B5EF4-FFF2-40B4-BE49-F238E27FC236}">
                <a16:creationId xmlns:a16="http://schemas.microsoft.com/office/drawing/2014/main" id="{17CA9ADA-F67B-A7BC-884A-9A684C5110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529" y="6048367"/>
            <a:ext cx="2882900" cy="601650"/>
          </a:xfrm>
          <a:prstGeom prst="rect">
            <a:avLst/>
          </a:prstGeom>
        </p:spPr>
      </p:pic>
    </p:spTree>
    <p:extLst>
      <p:ext uri="{BB962C8B-B14F-4D97-AF65-F5344CB8AC3E}">
        <p14:creationId xmlns:p14="http://schemas.microsoft.com/office/powerpoint/2010/main" val="1055280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3A822DBB-03F4-9559-8143-79059A353722}"/>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5764C555-50A0-5FB2-3138-6324112E3C34}"/>
              </a:ext>
            </a:extLst>
          </p:cNvPr>
          <p:cNvSpPr txBox="1">
            <a:spLocks/>
          </p:cNvSpPr>
          <p:nvPr/>
        </p:nvSpPr>
        <p:spPr>
          <a:xfrm>
            <a:off x="1830091" y="3782312"/>
            <a:ext cx="10515600" cy="1325563"/>
          </a:xfrm>
          <a:prstGeom prst="rect">
            <a:avLst/>
          </a:prstGeom>
        </p:spPr>
        <p:txBody>
          <a:bodyPr vert="horz" lIns="91440" tIns="45720" rIns="91440" bIns="45720" rtlCol="0" anchor="b">
            <a:no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30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6. </a:t>
            </a:r>
          </a:p>
        </p:txBody>
      </p:sp>
      <p:sp>
        <p:nvSpPr>
          <p:cNvPr id="5" name="Platshållare för innehåll 2">
            <a:extLst>
              <a:ext uri="{FF2B5EF4-FFF2-40B4-BE49-F238E27FC236}">
                <a16:creationId xmlns:a16="http://schemas.microsoft.com/office/drawing/2014/main" id="{EFDE6857-8F51-613A-BA4B-BC5E7CD1B887}"/>
              </a:ext>
            </a:extLst>
          </p:cNvPr>
          <p:cNvSpPr txBox="1">
            <a:spLocks/>
          </p:cNvSpPr>
          <p:nvPr/>
        </p:nvSpPr>
        <p:spPr>
          <a:xfrm>
            <a:off x="6096000" y="2140918"/>
            <a:ext cx="52578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6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En nykter kommentar…</a:t>
            </a:r>
            <a:br>
              <a:rPr kumimoji="0" lang="sv-SE" sz="6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endParaRPr kumimoji="0" lang="sv-SE" sz="6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873512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5823-01A4-36EC-70D1-04E35B04281B}"/>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F2AA71B5-FB8C-8ED7-49ED-3E723E747E73}"/>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Är detta allt?</a:t>
            </a:r>
          </a:p>
        </p:txBody>
      </p:sp>
      <p:sp>
        <p:nvSpPr>
          <p:cNvPr id="2" name="Platshållare för innehåll 2">
            <a:extLst>
              <a:ext uri="{FF2B5EF4-FFF2-40B4-BE49-F238E27FC236}">
                <a16:creationId xmlns:a16="http://schemas.microsoft.com/office/drawing/2014/main" id="{EAD7D9BC-803D-680C-719E-98D876180EBD}"/>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Nej! </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 Detta är början – genomförande och orka hänga i är minst lika svårt</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 Detta är omfattande, finns behov av enklare sätt – t.ex.:</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1. ”Vad är det minst värdeskapande hos er?”</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2. ”Vad är det viktigaste hos er, som aldrig får försvinna?”</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3. ”Var påverkar förändrad </a:t>
            </a:r>
            <a:r>
              <a:rPr kumimoji="0" lang="sv-SE" sz="2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målnivå</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mest (åt båda håll)?”</a:t>
            </a:r>
          </a:p>
        </p:txBody>
      </p:sp>
    </p:spTree>
    <p:extLst>
      <p:ext uri="{BB962C8B-B14F-4D97-AF65-F5344CB8AC3E}">
        <p14:creationId xmlns:p14="http://schemas.microsoft.com/office/powerpoint/2010/main" val="265496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1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a:extLst>
            <a:ext uri="{FF2B5EF4-FFF2-40B4-BE49-F238E27FC236}">
              <a16:creationId xmlns:a16="http://schemas.microsoft.com/office/drawing/2014/main" id="{3A822DBB-03F4-9559-8143-79059A353722}"/>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5764C555-50A0-5FB2-3138-6324112E3C34}"/>
              </a:ext>
            </a:extLst>
          </p:cNvPr>
          <p:cNvSpPr txBox="1">
            <a:spLocks/>
          </p:cNvSpPr>
          <p:nvPr/>
        </p:nvSpPr>
        <p:spPr>
          <a:xfrm>
            <a:off x="1830091" y="3782312"/>
            <a:ext cx="10515600" cy="1325563"/>
          </a:xfrm>
          <a:prstGeom prst="rect">
            <a:avLst/>
          </a:prstGeom>
        </p:spPr>
        <p:txBody>
          <a:bodyPr vert="horz" lIns="91440" tIns="45720" rIns="91440" bIns="45720" rtlCol="0" anchor="b">
            <a:no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30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7. </a:t>
            </a:r>
          </a:p>
        </p:txBody>
      </p:sp>
      <p:sp>
        <p:nvSpPr>
          <p:cNvPr id="5" name="Platshållare för innehåll 2">
            <a:extLst>
              <a:ext uri="{FF2B5EF4-FFF2-40B4-BE49-F238E27FC236}">
                <a16:creationId xmlns:a16="http://schemas.microsoft.com/office/drawing/2014/main" id="{EFDE6857-8F51-613A-BA4B-BC5E7CD1B887}"/>
              </a:ext>
            </a:extLst>
          </p:cNvPr>
          <p:cNvSpPr txBox="1">
            <a:spLocks/>
          </p:cNvSpPr>
          <p:nvPr/>
        </p:nvSpPr>
        <p:spPr>
          <a:xfrm>
            <a:off x="6096000" y="2076746"/>
            <a:ext cx="52578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6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Övningar och diskussion</a:t>
            </a:r>
          </a:p>
        </p:txBody>
      </p:sp>
    </p:spTree>
    <p:extLst>
      <p:ext uri="{BB962C8B-B14F-4D97-AF65-F5344CB8AC3E}">
        <p14:creationId xmlns:p14="http://schemas.microsoft.com/office/powerpoint/2010/main" val="3351689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5823-01A4-36EC-70D1-04E35B04281B}"/>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F2AA71B5-FB8C-8ED7-49ED-3E723E747E73}"/>
              </a:ext>
            </a:extLst>
          </p:cNvPr>
          <p:cNvSpPr txBox="1">
            <a:spLocks/>
          </p:cNvSpPr>
          <p:nvPr/>
        </p:nvSpPr>
        <p:spPr>
          <a:xfrm>
            <a:off x="838200" y="276896"/>
            <a:ext cx="10515600" cy="1062542"/>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En övning i 4 steg (gör vad ni vill)</a:t>
            </a:r>
          </a:p>
        </p:txBody>
      </p:sp>
      <p:sp>
        <p:nvSpPr>
          <p:cNvPr id="3" name="Rektangel 2">
            <a:extLst>
              <a:ext uri="{FF2B5EF4-FFF2-40B4-BE49-F238E27FC236}">
                <a16:creationId xmlns:a16="http://schemas.microsoft.com/office/drawing/2014/main" id="{095DA051-495D-442C-93ED-ECD775E6F174}"/>
              </a:ext>
            </a:extLst>
          </p:cNvPr>
          <p:cNvSpPr/>
          <p:nvPr/>
        </p:nvSpPr>
        <p:spPr>
          <a:xfrm>
            <a:off x="429768" y="5518562"/>
            <a:ext cx="11045952" cy="13255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Georgia"/>
              <a:ea typeface="+mn-ea"/>
              <a:cs typeface="+mn-cs"/>
            </a:endParaRPr>
          </a:p>
        </p:txBody>
      </p:sp>
      <p:sp>
        <p:nvSpPr>
          <p:cNvPr id="2" name="Platshållare för innehåll 2">
            <a:extLst>
              <a:ext uri="{FF2B5EF4-FFF2-40B4-BE49-F238E27FC236}">
                <a16:creationId xmlns:a16="http://schemas.microsoft.com/office/drawing/2014/main" id="{EAD7D9BC-803D-680C-719E-98D876180EBD}"/>
              </a:ext>
            </a:extLst>
          </p:cNvPr>
          <p:cNvSpPr txBox="1">
            <a:spLocks/>
          </p:cNvSpPr>
          <p:nvPr/>
        </p:nvSpPr>
        <p:spPr>
          <a:xfrm>
            <a:off x="21336" y="1320085"/>
            <a:ext cx="5053584" cy="5145109"/>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100000"/>
              </a:lnSpc>
              <a:spcBef>
                <a:spcPts val="5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Arbeta i grupper om 4-6 (gärna blandade!)</a:t>
            </a:r>
          </a:p>
          <a:p>
            <a:pPr marL="0" marR="0" lvl="0" indent="0" algn="l" defTabSz="914332"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sv-SE" sz="1800"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Steg 1:</a:t>
            </a: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Diskutera ”behov” – skapa en lista över de </a:t>
            </a:r>
          </a:p>
          <a:p>
            <a:pPr marL="0" marR="0" lvl="0" indent="0" algn="l" defTabSz="914332"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möjliga egenskaper hos olika hälsotillstånd som </a:t>
            </a:r>
          </a:p>
          <a:p>
            <a:pPr marL="0" marR="0" lvl="0" indent="0" algn="l" defTabSz="914332"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bestämmer behovet (</a:t>
            </a:r>
            <a:r>
              <a:rPr kumimoji="0" lang="sv-S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mao</a:t>
            </a: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vad hos tillstånd A </a:t>
            </a:r>
          </a:p>
          <a:p>
            <a:pPr marL="0" marR="0" lvl="0" indent="0" algn="l" defTabSz="914332"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motiverar uttalandet ”Patienter med A har högre behov än patienter med B”?)</a:t>
            </a:r>
          </a:p>
          <a:p>
            <a:pPr marL="0" marR="0" lvl="0" indent="0" algn="l" defTabSz="914332" rtl="0" eaLnBrk="1" fontAlgn="auto" latinLnBrk="0" hangingPunct="1">
              <a:lnSpc>
                <a:spcPct val="100000"/>
              </a:lnSpc>
              <a:spcBef>
                <a:spcPts val="300"/>
              </a:spcBef>
              <a:spcAft>
                <a:spcPts val="0"/>
              </a:spcAft>
              <a:buClrTx/>
              <a:buSzTx/>
              <a:buFont typeface="Arial" panose="020B0604020202020204" pitchFamily="34" charset="0"/>
              <a:buNone/>
              <a:tabLst/>
              <a:defRPr/>
            </a:pPr>
            <a:endParaRPr kumimoji="0" lang="sv-SE" sz="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sv-SE" sz="1800"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Steg 2:</a:t>
            </a: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Jämför era svar med </a:t>
            </a:r>
            <a:r>
              <a:rPr kumimoji="0" lang="sv-SE" sz="1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Prioriteringscentrums</a:t>
            </a: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l" defTabSz="914332"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(enligt mig inte perfekta) ”Svårighetsgradsmatris” </a:t>
            </a:r>
          </a:p>
          <a:p>
            <a:pPr marL="0" marR="0" lvl="0" indent="0" algn="l" defTabSz="914332"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sv-SE" sz="1800" b="0" i="0" u="none" strike="noStrike" kern="1200" cap="none" spc="0" normalizeH="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ligger på bordet! </a:t>
            </a:r>
          </a:p>
          <a:p>
            <a:pPr marL="0" marR="0" lvl="0" indent="0" algn="l" defTabSz="914332" rtl="0" eaLnBrk="1" fontAlgn="auto" latinLnBrk="0" hangingPunct="1">
              <a:lnSpc>
                <a:spcPct val="90000"/>
              </a:lnSpc>
              <a:spcBef>
                <a:spcPts val="300"/>
              </a:spcBef>
              <a:spcAft>
                <a:spcPts val="0"/>
              </a:spcAft>
              <a:buClrTx/>
              <a:buSzTx/>
              <a:buFont typeface="Arial" panose="020B0604020202020204" pitchFamily="34" charset="0"/>
              <a:buNone/>
              <a:tabLst/>
              <a:defRPr/>
            </a:pPr>
            <a:endParaRPr kumimoji="0" lang="sv-SE" sz="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sv-SE" sz="1800"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Steg 3:</a:t>
            </a: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Jämför era och Svårighetsgradsmatrisens </a:t>
            </a:r>
          </a:p>
          <a:p>
            <a:pPr marL="0" marR="0" lvl="0" indent="0" algn="l" defTabSz="914332"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svar med T-Å-P från Nationella riktlinjer – kan ni </a:t>
            </a:r>
          </a:p>
          <a:p>
            <a:pPr marL="0" marR="0" lvl="0" indent="0" algn="l" defTabSz="914332"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ungefärligen bedöma svårighetsgraden? (jämför sedan ert svar med ”facit” i kolumn 2!) </a:t>
            </a:r>
          </a:p>
          <a:p>
            <a:pPr marL="0" marR="0" lvl="0" indent="0" algn="l" defTabSz="914332" rtl="0" eaLnBrk="1" fontAlgn="auto" latinLnBrk="0" hangingPunct="1">
              <a:lnSpc>
                <a:spcPct val="90000"/>
              </a:lnSpc>
              <a:spcBef>
                <a:spcPts val="300"/>
              </a:spcBef>
              <a:spcAft>
                <a:spcPts val="0"/>
              </a:spcAft>
              <a:buClrTx/>
              <a:buSzTx/>
              <a:buFont typeface="Arial" panose="020B0604020202020204" pitchFamily="34" charset="0"/>
              <a:buNone/>
              <a:tabLst/>
              <a:defRPr/>
            </a:pPr>
            <a:endParaRPr kumimoji="0" lang="sv-SE" sz="6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300"/>
              </a:spcBef>
              <a:spcAft>
                <a:spcPts val="0"/>
              </a:spcAft>
              <a:buClrTx/>
              <a:buSzTx/>
              <a:buFont typeface="Arial" panose="020B0604020202020204" pitchFamily="34" charset="0"/>
              <a:buNone/>
              <a:tabLst/>
              <a:defRPr/>
            </a:pPr>
            <a:r>
              <a:rPr kumimoji="0" lang="sv-SE" sz="1800" b="0" i="0" u="sng"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Steg 4: </a:t>
            </a:r>
            <a:r>
              <a:rPr kumimoji="0" lang="sv-S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Titta på hela bedömningen (=inte bara T-Å-P) från olika Nationella Riktlinjer – är dessa sju T-Å-P lika? Lika viktiga? </a:t>
            </a:r>
          </a:p>
        </p:txBody>
      </p:sp>
      <p:pic>
        <p:nvPicPr>
          <p:cNvPr id="5" name="Bildobjekt 4">
            <a:extLst>
              <a:ext uri="{FF2B5EF4-FFF2-40B4-BE49-F238E27FC236}">
                <a16:creationId xmlns:a16="http://schemas.microsoft.com/office/drawing/2014/main" id="{D8F7AAF4-1D18-4250-BDC2-35C5549BA286}"/>
              </a:ext>
            </a:extLst>
          </p:cNvPr>
          <p:cNvPicPr>
            <a:picLocks noChangeAspect="1"/>
          </p:cNvPicPr>
          <p:nvPr/>
        </p:nvPicPr>
        <p:blipFill rotWithShape="1">
          <a:blip r:embed="rId2"/>
          <a:srcRect l="29175" t="19466" r="16976" b="8533"/>
          <a:stretch/>
        </p:blipFill>
        <p:spPr>
          <a:xfrm>
            <a:off x="5074920" y="1243584"/>
            <a:ext cx="6565392" cy="4937760"/>
          </a:xfrm>
          <a:prstGeom prst="rect">
            <a:avLst/>
          </a:prstGeom>
        </p:spPr>
      </p:pic>
      <p:sp>
        <p:nvSpPr>
          <p:cNvPr id="6" name="Frihandsfigur: Form 5">
            <a:extLst>
              <a:ext uri="{FF2B5EF4-FFF2-40B4-BE49-F238E27FC236}">
                <a16:creationId xmlns:a16="http://schemas.microsoft.com/office/drawing/2014/main" id="{D6767A3E-176E-499F-B939-D2128A096655}"/>
              </a:ext>
            </a:extLst>
          </p:cNvPr>
          <p:cNvSpPr/>
          <p:nvPr/>
        </p:nvSpPr>
        <p:spPr>
          <a:xfrm>
            <a:off x="5074920" y="1243584"/>
            <a:ext cx="859536" cy="4014216"/>
          </a:xfrm>
          <a:custGeom>
            <a:avLst/>
            <a:gdLst>
              <a:gd name="connsiteX0" fmla="*/ 914400 w 1188720"/>
              <a:gd name="connsiteY0" fmla="*/ 685800 h 4014216"/>
              <a:gd name="connsiteX1" fmla="*/ 932688 w 1188720"/>
              <a:gd name="connsiteY1" fmla="*/ 246888 h 4014216"/>
              <a:gd name="connsiteX2" fmla="*/ 914400 w 1188720"/>
              <a:gd name="connsiteY2" fmla="*/ 146304 h 4014216"/>
              <a:gd name="connsiteX3" fmla="*/ 896112 w 1188720"/>
              <a:gd name="connsiteY3" fmla="*/ 118872 h 4014216"/>
              <a:gd name="connsiteX4" fmla="*/ 877824 w 1188720"/>
              <a:gd name="connsiteY4" fmla="*/ 82296 h 4014216"/>
              <a:gd name="connsiteX5" fmla="*/ 841248 w 1188720"/>
              <a:gd name="connsiteY5" fmla="*/ 54864 h 4014216"/>
              <a:gd name="connsiteX6" fmla="*/ 813816 w 1188720"/>
              <a:gd name="connsiteY6" fmla="*/ 36576 h 4014216"/>
              <a:gd name="connsiteX7" fmla="*/ 758952 w 1188720"/>
              <a:gd name="connsiteY7" fmla="*/ 18288 h 4014216"/>
              <a:gd name="connsiteX8" fmla="*/ 676656 w 1188720"/>
              <a:gd name="connsiteY8" fmla="*/ 0 h 4014216"/>
              <a:gd name="connsiteX9" fmla="*/ 548640 w 1188720"/>
              <a:gd name="connsiteY9" fmla="*/ 9144 h 4014216"/>
              <a:gd name="connsiteX10" fmla="*/ 493776 w 1188720"/>
              <a:gd name="connsiteY10" fmla="*/ 27432 h 4014216"/>
              <a:gd name="connsiteX11" fmla="*/ 420624 w 1188720"/>
              <a:gd name="connsiteY11" fmla="*/ 45720 h 4014216"/>
              <a:gd name="connsiteX12" fmla="*/ 384048 w 1188720"/>
              <a:gd name="connsiteY12" fmla="*/ 54864 h 4014216"/>
              <a:gd name="connsiteX13" fmla="*/ 356616 w 1188720"/>
              <a:gd name="connsiteY13" fmla="*/ 64008 h 4014216"/>
              <a:gd name="connsiteX14" fmla="*/ 329184 w 1188720"/>
              <a:gd name="connsiteY14" fmla="*/ 91440 h 4014216"/>
              <a:gd name="connsiteX15" fmla="*/ 274320 w 1188720"/>
              <a:gd name="connsiteY15" fmla="*/ 128016 h 4014216"/>
              <a:gd name="connsiteX16" fmla="*/ 210312 w 1188720"/>
              <a:gd name="connsiteY16" fmla="*/ 201168 h 4014216"/>
              <a:gd name="connsiteX17" fmla="*/ 164592 w 1188720"/>
              <a:gd name="connsiteY17" fmla="*/ 265176 h 4014216"/>
              <a:gd name="connsiteX18" fmla="*/ 137160 w 1188720"/>
              <a:gd name="connsiteY18" fmla="*/ 356616 h 4014216"/>
              <a:gd name="connsiteX19" fmla="*/ 118872 w 1188720"/>
              <a:gd name="connsiteY19" fmla="*/ 393192 h 4014216"/>
              <a:gd name="connsiteX20" fmla="*/ 100584 w 1188720"/>
              <a:gd name="connsiteY20" fmla="*/ 493776 h 4014216"/>
              <a:gd name="connsiteX21" fmla="*/ 91440 w 1188720"/>
              <a:gd name="connsiteY21" fmla="*/ 521208 h 4014216"/>
              <a:gd name="connsiteX22" fmla="*/ 73152 w 1188720"/>
              <a:gd name="connsiteY22" fmla="*/ 603504 h 4014216"/>
              <a:gd name="connsiteX23" fmla="*/ 64008 w 1188720"/>
              <a:gd name="connsiteY23" fmla="*/ 731520 h 4014216"/>
              <a:gd name="connsiteX24" fmla="*/ 54864 w 1188720"/>
              <a:gd name="connsiteY24" fmla="*/ 786384 h 4014216"/>
              <a:gd name="connsiteX25" fmla="*/ 45720 w 1188720"/>
              <a:gd name="connsiteY25" fmla="*/ 859536 h 4014216"/>
              <a:gd name="connsiteX26" fmla="*/ 27432 w 1188720"/>
              <a:gd name="connsiteY26" fmla="*/ 941832 h 4014216"/>
              <a:gd name="connsiteX27" fmla="*/ 18288 w 1188720"/>
              <a:gd name="connsiteY27" fmla="*/ 1033272 h 4014216"/>
              <a:gd name="connsiteX28" fmla="*/ 9144 w 1188720"/>
              <a:gd name="connsiteY28" fmla="*/ 1078992 h 4014216"/>
              <a:gd name="connsiteX29" fmla="*/ 0 w 1188720"/>
              <a:gd name="connsiteY29" fmla="*/ 1197864 h 4014216"/>
              <a:gd name="connsiteX30" fmla="*/ 18288 w 1188720"/>
              <a:gd name="connsiteY30" fmla="*/ 2249424 h 4014216"/>
              <a:gd name="connsiteX31" fmla="*/ 27432 w 1188720"/>
              <a:gd name="connsiteY31" fmla="*/ 2304288 h 4014216"/>
              <a:gd name="connsiteX32" fmla="*/ 36576 w 1188720"/>
              <a:gd name="connsiteY32" fmla="*/ 2395728 h 4014216"/>
              <a:gd name="connsiteX33" fmla="*/ 54864 w 1188720"/>
              <a:gd name="connsiteY33" fmla="*/ 2450592 h 4014216"/>
              <a:gd name="connsiteX34" fmla="*/ 64008 w 1188720"/>
              <a:gd name="connsiteY34" fmla="*/ 2514600 h 4014216"/>
              <a:gd name="connsiteX35" fmla="*/ 73152 w 1188720"/>
              <a:gd name="connsiteY35" fmla="*/ 2642616 h 4014216"/>
              <a:gd name="connsiteX36" fmla="*/ 82296 w 1188720"/>
              <a:gd name="connsiteY36" fmla="*/ 2670048 h 4014216"/>
              <a:gd name="connsiteX37" fmla="*/ 91440 w 1188720"/>
              <a:gd name="connsiteY37" fmla="*/ 2724912 h 4014216"/>
              <a:gd name="connsiteX38" fmla="*/ 100584 w 1188720"/>
              <a:gd name="connsiteY38" fmla="*/ 2953512 h 4014216"/>
              <a:gd name="connsiteX39" fmla="*/ 118872 w 1188720"/>
              <a:gd name="connsiteY39" fmla="*/ 3044952 h 4014216"/>
              <a:gd name="connsiteX40" fmla="*/ 128016 w 1188720"/>
              <a:gd name="connsiteY40" fmla="*/ 3300984 h 4014216"/>
              <a:gd name="connsiteX41" fmla="*/ 137160 w 1188720"/>
              <a:gd name="connsiteY41" fmla="*/ 3328416 h 4014216"/>
              <a:gd name="connsiteX42" fmla="*/ 146304 w 1188720"/>
              <a:gd name="connsiteY42" fmla="*/ 3392424 h 4014216"/>
              <a:gd name="connsiteX43" fmla="*/ 155448 w 1188720"/>
              <a:gd name="connsiteY43" fmla="*/ 3511296 h 4014216"/>
              <a:gd name="connsiteX44" fmla="*/ 173736 w 1188720"/>
              <a:gd name="connsiteY44" fmla="*/ 3566160 h 4014216"/>
              <a:gd name="connsiteX45" fmla="*/ 201168 w 1188720"/>
              <a:gd name="connsiteY45" fmla="*/ 3675888 h 4014216"/>
              <a:gd name="connsiteX46" fmla="*/ 237744 w 1188720"/>
              <a:gd name="connsiteY46" fmla="*/ 3758184 h 4014216"/>
              <a:gd name="connsiteX47" fmla="*/ 265176 w 1188720"/>
              <a:gd name="connsiteY47" fmla="*/ 3794760 h 4014216"/>
              <a:gd name="connsiteX48" fmla="*/ 301752 w 1188720"/>
              <a:gd name="connsiteY48" fmla="*/ 3849624 h 4014216"/>
              <a:gd name="connsiteX49" fmla="*/ 356616 w 1188720"/>
              <a:gd name="connsiteY49" fmla="*/ 3895344 h 4014216"/>
              <a:gd name="connsiteX50" fmla="*/ 384048 w 1188720"/>
              <a:gd name="connsiteY50" fmla="*/ 3913632 h 4014216"/>
              <a:gd name="connsiteX51" fmla="*/ 411480 w 1188720"/>
              <a:gd name="connsiteY51" fmla="*/ 3941064 h 4014216"/>
              <a:gd name="connsiteX52" fmla="*/ 438912 w 1188720"/>
              <a:gd name="connsiteY52" fmla="*/ 3950208 h 4014216"/>
              <a:gd name="connsiteX53" fmla="*/ 530352 w 1188720"/>
              <a:gd name="connsiteY53" fmla="*/ 3977640 h 4014216"/>
              <a:gd name="connsiteX54" fmla="*/ 557784 w 1188720"/>
              <a:gd name="connsiteY54" fmla="*/ 3986784 h 4014216"/>
              <a:gd name="connsiteX55" fmla="*/ 630936 w 1188720"/>
              <a:gd name="connsiteY55" fmla="*/ 4005072 h 4014216"/>
              <a:gd name="connsiteX56" fmla="*/ 667512 w 1188720"/>
              <a:gd name="connsiteY56" fmla="*/ 4014216 h 4014216"/>
              <a:gd name="connsiteX57" fmla="*/ 786384 w 1188720"/>
              <a:gd name="connsiteY57" fmla="*/ 3995928 h 4014216"/>
              <a:gd name="connsiteX58" fmla="*/ 841248 w 1188720"/>
              <a:gd name="connsiteY58" fmla="*/ 3941064 h 4014216"/>
              <a:gd name="connsiteX59" fmla="*/ 850392 w 1188720"/>
              <a:gd name="connsiteY59" fmla="*/ 3913632 h 4014216"/>
              <a:gd name="connsiteX60" fmla="*/ 877824 w 1188720"/>
              <a:gd name="connsiteY60" fmla="*/ 3867912 h 4014216"/>
              <a:gd name="connsiteX61" fmla="*/ 896112 w 1188720"/>
              <a:gd name="connsiteY61" fmla="*/ 3758184 h 4014216"/>
              <a:gd name="connsiteX62" fmla="*/ 914400 w 1188720"/>
              <a:gd name="connsiteY62" fmla="*/ 3703320 h 4014216"/>
              <a:gd name="connsiteX63" fmla="*/ 932688 w 1188720"/>
              <a:gd name="connsiteY63" fmla="*/ 3611880 h 4014216"/>
              <a:gd name="connsiteX64" fmla="*/ 950976 w 1188720"/>
              <a:gd name="connsiteY64" fmla="*/ 3557016 h 4014216"/>
              <a:gd name="connsiteX65" fmla="*/ 978408 w 1188720"/>
              <a:gd name="connsiteY65" fmla="*/ 3447288 h 4014216"/>
              <a:gd name="connsiteX66" fmla="*/ 996696 w 1188720"/>
              <a:gd name="connsiteY66" fmla="*/ 3374136 h 4014216"/>
              <a:gd name="connsiteX67" fmla="*/ 1014984 w 1188720"/>
              <a:gd name="connsiteY67" fmla="*/ 3300984 h 4014216"/>
              <a:gd name="connsiteX68" fmla="*/ 1033272 w 1188720"/>
              <a:gd name="connsiteY68" fmla="*/ 3118104 h 4014216"/>
              <a:gd name="connsiteX69" fmla="*/ 1042416 w 1188720"/>
              <a:gd name="connsiteY69" fmla="*/ 3054096 h 4014216"/>
              <a:gd name="connsiteX70" fmla="*/ 1051560 w 1188720"/>
              <a:gd name="connsiteY70" fmla="*/ 2935224 h 4014216"/>
              <a:gd name="connsiteX71" fmla="*/ 1060704 w 1188720"/>
              <a:gd name="connsiteY71" fmla="*/ 2587752 h 4014216"/>
              <a:gd name="connsiteX72" fmla="*/ 1069848 w 1188720"/>
              <a:gd name="connsiteY72" fmla="*/ 2496312 h 4014216"/>
              <a:gd name="connsiteX73" fmla="*/ 1088136 w 1188720"/>
              <a:gd name="connsiteY73" fmla="*/ 2295144 h 4014216"/>
              <a:gd name="connsiteX74" fmla="*/ 1097280 w 1188720"/>
              <a:gd name="connsiteY74" fmla="*/ 1837944 h 4014216"/>
              <a:gd name="connsiteX75" fmla="*/ 1106424 w 1188720"/>
              <a:gd name="connsiteY75" fmla="*/ 1801368 h 4014216"/>
              <a:gd name="connsiteX76" fmla="*/ 1124712 w 1188720"/>
              <a:gd name="connsiteY76" fmla="*/ 1563624 h 4014216"/>
              <a:gd name="connsiteX77" fmla="*/ 1133856 w 1188720"/>
              <a:gd name="connsiteY77" fmla="*/ 1527048 h 4014216"/>
              <a:gd name="connsiteX78" fmla="*/ 1152144 w 1188720"/>
              <a:gd name="connsiteY78" fmla="*/ 1362456 h 4014216"/>
              <a:gd name="connsiteX79" fmla="*/ 1161288 w 1188720"/>
              <a:gd name="connsiteY79" fmla="*/ 1325880 h 4014216"/>
              <a:gd name="connsiteX80" fmla="*/ 1170432 w 1188720"/>
              <a:gd name="connsiteY80" fmla="*/ 1261872 h 4014216"/>
              <a:gd name="connsiteX81" fmla="*/ 1179576 w 1188720"/>
              <a:gd name="connsiteY81" fmla="*/ 1124712 h 4014216"/>
              <a:gd name="connsiteX82" fmla="*/ 1188720 w 1188720"/>
              <a:gd name="connsiteY82" fmla="*/ 1078992 h 4014216"/>
              <a:gd name="connsiteX83" fmla="*/ 1179576 w 1188720"/>
              <a:gd name="connsiteY83" fmla="*/ 822960 h 4014216"/>
              <a:gd name="connsiteX84" fmla="*/ 1161288 w 1188720"/>
              <a:gd name="connsiteY84" fmla="*/ 758952 h 4014216"/>
              <a:gd name="connsiteX85" fmla="*/ 1133856 w 1188720"/>
              <a:gd name="connsiteY85" fmla="*/ 694944 h 4014216"/>
              <a:gd name="connsiteX86" fmla="*/ 1115568 w 1188720"/>
              <a:gd name="connsiteY86" fmla="*/ 621792 h 4014216"/>
              <a:gd name="connsiteX87" fmla="*/ 1106424 w 1188720"/>
              <a:gd name="connsiteY87" fmla="*/ 585216 h 4014216"/>
              <a:gd name="connsiteX88" fmla="*/ 1088136 w 1188720"/>
              <a:gd name="connsiteY88" fmla="*/ 530352 h 4014216"/>
              <a:gd name="connsiteX89" fmla="*/ 1078992 w 1188720"/>
              <a:gd name="connsiteY89" fmla="*/ 493776 h 4014216"/>
              <a:gd name="connsiteX90" fmla="*/ 1069848 w 1188720"/>
              <a:gd name="connsiteY90" fmla="*/ 466344 h 401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188720" h="4014216">
                <a:moveTo>
                  <a:pt x="914400" y="685800"/>
                </a:moveTo>
                <a:cubicBezTo>
                  <a:pt x="998130" y="518339"/>
                  <a:pt x="948382" y="639249"/>
                  <a:pt x="932688" y="246888"/>
                </a:cubicBezTo>
                <a:cubicBezTo>
                  <a:pt x="931866" y="226331"/>
                  <a:pt x="927582" y="172668"/>
                  <a:pt x="914400" y="146304"/>
                </a:cubicBezTo>
                <a:cubicBezTo>
                  <a:pt x="909485" y="136474"/>
                  <a:pt x="901564" y="128414"/>
                  <a:pt x="896112" y="118872"/>
                </a:cubicBezTo>
                <a:cubicBezTo>
                  <a:pt x="889349" y="107037"/>
                  <a:pt x="886695" y="92645"/>
                  <a:pt x="877824" y="82296"/>
                </a:cubicBezTo>
                <a:cubicBezTo>
                  <a:pt x="867906" y="70725"/>
                  <a:pt x="853649" y="63722"/>
                  <a:pt x="841248" y="54864"/>
                </a:cubicBezTo>
                <a:cubicBezTo>
                  <a:pt x="832305" y="48476"/>
                  <a:pt x="823859" y="41039"/>
                  <a:pt x="813816" y="36576"/>
                </a:cubicBezTo>
                <a:cubicBezTo>
                  <a:pt x="796200" y="28747"/>
                  <a:pt x="777240" y="24384"/>
                  <a:pt x="758952" y="18288"/>
                </a:cubicBezTo>
                <a:cubicBezTo>
                  <a:pt x="713931" y="3281"/>
                  <a:pt x="741027" y="10729"/>
                  <a:pt x="676656" y="0"/>
                </a:cubicBezTo>
                <a:cubicBezTo>
                  <a:pt x="633984" y="3048"/>
                  <a:pt x="590947" y="2798"/>
                  <a:pt x="548640" y="9144"/>
                </a:cubicBezTo>
                <a:cubicBezTo>
                  <a:pt x="529576" y="12004"/>
                  <a:pt x="512478" y="22757"/>
                  <a:pt x="493776" y="27432"/>
                </a:cubicBezTo>
                <a:lnTo>
                  <a:pt x="420624" y="45720"/>
                </a:lnTo>
                <a:cubicBezTo>
                  <a:pt x="408432" y="48768"/>
                  <a:pt x="395970" y="50890"/>
                  <a:pt x="384048" y="54864"/>
                </a:cubicBezTo>
                <a:lnTo>
                  <a:pt x="356616" y="64008"/>
                </a:lnTo>
                <a:cubicBezTo>
                  <a:pt x="347472" y="73152"/>
                  <a:pt x="339392" y="83501"/>
                  <a:pt x="329184" y="91440"/>
                </a:cubicBezTo>
                <a:cubicBezTo>
                  <a:pt x="311834" y="104934"/>
                  <a:pt x="287508" y="110432"/>
                  <a:pt x="274320" y="128016"/>
                </a:cubicBezTo>
                <a:cubicBezTo>
                  <a:pt x="205152" y="220240"/>
                  <a:pt x="293179" y="106463"/>
                  <a:pt x="210312" y="201168"/>
                </a:cubicBezTo>
                <a:cubicBezTo>
                  <a:pt x="194433" y="219315"/>
                  <a:pt x="178248" y="244693"/>
                  <a:pt x="164592" y="265176"/>
                </a:cubicBezTo>
                <a:cubicBezTo>
                  <a:pt x="158029" y="291427"/>
                  <a:pt x="148291" y="334354"/>
                  <a:pt x="137160" y="356616"/>
                </a:cubicBezTo>
                <a:lnTo>
                  <a:pt x="118872" y="393192"/>
                </a:lnTo>
                <a:cubicBezTo>
                  <a:pt x="114796" y="417649"/>
                  <a:pt x="106974" y="468216"/>
                  <a:pt x="100584" y="493776"/>
                </a:cubicBezTo>
                <a:cubicBezTo>
                  <a:pt x="98246" y="503127"/>
                  <a:pt x="93531" y="511799"/>
                  <a:pt x="91440" y="521208"/>
                </a:cubicBezTo>
                <a:cubicBezTo>
                  <a:pt x="69983" y="617765"/>
                  <a:pt x="93736" y="541751"/>
                  <a:pt x="73152" y="603504"/>
                </a:cubicBezTo>
                <a:cubicBezTo>
                  <a:pt x="70104" y="646176"/>
                  <a:pt x="68265" y="688952"/>
                  <a:pt x="64008" y="731520"/>
                </a:cubicBezTo>
                <a:cubicBezTo>
                  <a:pt x="62163" y="749968"/>
                  <a:pt x="57486" y="768030"/>
                  <a:pt x="54864" y="786384"/>
                </a:cubicBezTo>
                <a:cubicBezTo>
                  <a:pt x="51389" y="810711"/>
                  <a:pt x="49457" y="835248"/>
                  <a:pt x="45720" y="859536"/>
                </a:cubicBezTo>
                <a:cubicBezTo>
                  <a:pt x="41077" y="889718"/>
                  <a:pt x="34713" y="912707"/>
                  <a:pt x="27432" y="941832"/>
                </a:cubicBezTo>
                <a:cubicBezTo>
                  <a:pt x="24384" y="972312"/>
                  <a:pt x="22336" y="1002909"/>
                  <a:pt x="18288" y="1033272"/>
                </a:cubicBezTo>
                <a:cubicBezTo>
                  <a:pt x="16234" y="1048677"/>
                  <a:pt x="10860" y="1063545"/>
                  <a:pt x="9144" y="1078992"/>
                </a:cubicBezTo>
                <a:cubicBezTo>
                  <a:pt x="4755" y="1118490"/>
                  <a:pt x="3048" y="1158240"/>
                  <a:pt x="0" y="1197864"/>
                </a:cubicBezTo>
                <a:cubicBezTo>
                  <a:pt x="6096" y="1548384"/>
                  <a:pt x="9599" y="1898959"/>
                  <a:pt x="18288" y="2249424"/>
                </a:cubicBezTo>
                <a:cubicBezTo>
                  <a:pt x="18748" y="2267959"/>
                  <a:pt x="25132" y="2285891"/>
                  <a:pt x="27432" y="2304288"/>
                </a:cubicBezTo>
                <a:cubicBezTo>
                  <a:pt x="31231" y="2334683"/>
                  <a:pt x="30931" y="2365621"/>
                  <a:pt x="36576" y="2395728"/>
                </a:cubicBezTo>
                <a:cubicBezTo>
                  <a:pt x="40129" y="2414675"/>
                  <a:pt x="54864" y="2450592"/>
                  <a:pt x="54864" y="2450592"/>
                </a:cubicBezTo>
                <a:cubicBezTo>
                  <a:pt x="57912" y="2471928"/>
                  <a:pt x="61965" y="2493144"/>
                  <a:pt x="64008" y="2514600"/>
                </a:cubicBezTo>
                <a:cubicBezTo>
                  <a:pt x="68064" y="2557188"/>
                  <a:pt x="68153" y="2600128"/>
                  <a:pt x="73152" y="2642616"/>
                </a:cubicBezTo>
                <a:cubicBezTo>
                  <a:pt x="74278" y="2652189"/>
                  <a:pt x="80205" y="2660639"/>
                  <a:pt x="82296" y="2670048"/>
                </a:cubicBezTo>
                <a:cubicBezTo>
                  <a:pt x="86318" y="2688147"/>
                  <a:pt x="88392" y="2706624"/>
                  <a:pt x="91440" y="2724912"/>
                </a:cubicBezTo>
                <a:cubicBezTo>
                  <a:pt x="94488" y="2801112"/>
                  <a:pt x="94071" y="2877530"/>
                  <a:pt x="100584" y="2953512"/>
                </a:cubicBezTo>
                <a:cubicBezTo>
                  <a:pt x="103239" y="2984482"/>
                  <a:pt x="118872" y="3044952"/>
                  <a:pt x="118872" y="3044952"/>
                </a:cubicBezTo>
                <a:cubicBezTo>
                  <a:pt x="121920" y="3130296"/>
                  <a:pt x="122518" y="3215763"/>
                  <a:pt x="128016" y="3300984"/>
                </a:cubicBezTo>
                <a:cubicBezTo>
                  <a:pt x="128637" y="3310603"/>
                  <a:pt x="135270" y="3318965"/>
                  <a:pt x="137160" y="3328416"/>
                </a:cubicBezTo>
                <a:cubicBezTo>
                  <a:pt x="141387" y="3349550"/>
                  <a:pt x="144159" y="3370978"/>
                  <a:pt x="146304" y="3392424"/>
                </a:cubicBezTo>
                <a:cubicBezTo>
                  <a:pt x="150258" y="3431968"/>
                  <a:pt x="149250" y="3472041"/>
                  <a:pt x="155448" y="3511296"/>
                </a:cubicBezTo>
                <a:cubicBezTo>
                  <a:pt x="158455" y="3530337"/>
                  <a:pt x="170567" y="3547145"/>
                  <a:pt x="173736" y="3566160"/>
                </a:cubicBezTo>
                <a:cubicBezTo>
                  <a:pt x="182731" y="3620130"/>
                  <a:pt x="180467" y="3624136"/>
                  <a:pt x="201168" y="3675888"/>
                </a:cubicBezTo>
                <a:cubicBezTo>
                  <a:pt x="210803" y="3699974"/>
                  <a:pt x="223506" y="3735403"/>
                  <a:pt x="237744" y="3758184"/>
                </a:cubicBezTo>
                <a:cubicBezTo>
                  <a:pt x="245821" y="3771107"/>
                  <a:pt x="256436" y="3782275"/>
                  <a:pt x="265176" y="3794760"/>
                </a:cubicBezTo>
                <a:cubicBezTo>
                  <a:pt x="277780" y="3812766"/>
                  <a:pt x="283464" y="3837432"/>
                  <a:pt x="301752" y="3849624"/>
                </a:cubicBezTo>
                <a:cubicBezTo>
                  <a:pt x="369860" y="3895030"/>
                  <a:pt x="286210" y="3836672"/>
                  <a:pt x="356616" y="3895344"/>
                </a:cubicBezTo>
                <a:cubicBezTo>
                  <a:pt x="365059" y="3902379"/>
                  <a:pt x="375605" y="3906597"/>
                  <a:pt x="384048" y="3913632"/>
                </a:cubicBezTo>
                <a:cubicBezTo>
                  <a:pt x="393982" y="3921911"/>
                  <a:pt x="400720" y="3933891"/>
                  <a:pt x="411480" y="3941064"/>
                </a:cubicBezTo>
                <a:cubicBezTo>
                  <a:pt x="419500" y="3946411"/>
                  <a:pt x="430053" y="3946411"/>
                  <a:pt x="438912" y="3950208"/>
                </a:cubicBezTo>
                <a:cubicBezTo>
                  <a:pt x="523993" y="3986671"/>
                  <a:pt x="418623" y="3952811"/>
                  <a:pt x="530352" y="3977640"/>
                </a:cubicBezTo>
                <a:cubicBezTo>
                  <a:pt x="539761" y="3979731"/>
                  <a:pt x="548485" y="3984248"/>
                  <a:pt x="557784" y="3986784"/>
                </a:cubicBezTo>
                <a:cubicBezTo>
                  <a:pt x="582033" y="3993397"/>
                  <a:pt x="606552" y="3998976"/>
                  <a:pt x="630936" y="4005072"/>
                </a:cubicBezTo>
                <a:lnTo>
                  <a:pt x="667512" y="4014216"/>
                </a:lnTo>
                <a:cubicBezTo>
                  <a:pt x="707136" y="4008120"/>
                  <a:pt x="747923" y="4007240"/>
                  <a:pt x="786384" y="3995928"/>
                </a:cubicBezTo>
                <a:cubicBezTo>
                  <a:pt x="808758" y="3989347"/>
                  <a:pt x="831087" y="3961385"/>
                  <a:pt x="841248" y="3941064"/>
                </a:cubicBezTo>
                <a:cubicBezTo>
                  <a:pt x="845559" y="3932443"/>
                  <a:pt x="846081" y="3922253"/>
                  <a:pt x="850392" y="3913632"/>
                </a:cubicBezTo>
                <a:cubicBezTo>
                  <a:pt x="858340" y="3897736"/>
                  <a:pt x="868680" y="3883152"/>
                  <a:pt x="877824" y="3867912"/>
                </a:cubicBezTo>
                <a:cubicBezTo>
                  <a:pt x="881749" y="3840436"/>
                  <a:pt x="888090" y="3787600"/>
                  <a:pt x="896112" y="3758184"/>
                </a:cubicBezTo>
                <a:cubicBezTo>
                  <a:pt x="901184" y="3739586"/>
                  <a:pt x="910619" y="3722223"/>
                  <a:pt x="914400" y="3703320"/>
                </a:cubicBezTo>
                <a:cubicBezTo>
                  <a:pt x="920496" y="3672840"/>
                  <a:pt x="922858" y="3641369"/>
                  <a:pt x="932688" y="3611880"/>
                </a:cubicBezTo>
                <a:cubicBezTo>
                  <a:pt x="938784" y="3593592"/>
                  <a:pt x="947807" y="3576031"/>
                  <a:pt x="950976" y="3557016"/>
                </a:cubicBezTo>
                <a:cubicBezTo>
                  <a:pt x="974903" y="3413454"/>
                  <a:pt x="942182" y="3592194"/>
                  <a:pt x="978408" y="3447288"/>
                </a:cubicBezTo>
                <a:cubicBezTo>
                  <a:pt x="984504" y="3422904"/>
                  <a:pt x="991044" y="3398627"/>
                  <a:pt x="996696" y="3374136"/>
                </a:cubicBezTo>
                <a:cubicBezTo>
                  <a:pt x="1013247" y="3302413"/>
                  <a:pt x="997504" y="3353425"/>
                  <a:pt x="1014984" y="3300984"/>
                </a:cubicBezTo>
                <a:cubicBezTo>
                  <a:pt x="1021080" y="3240024"/>
                  <a:pt x="1026507" y="3178993"/>
                  <a:pt x="1033272" y="3118104"/>
                </a:cubicBezTo>
                <a:cubicBezTo>
                  <a:pt x="1035652" y="3096683"/>
                  <a:pt x="1040271" y="3075542"/>
                  <a:pt x="1042416" y="3054096"/>
                </a:cubicBezTo>
                <a:cubicBezTo>
                  <a:pt x="1046370" y="3014552"/>
                  <a:pt x="1048512" y="2974848"/>
                  <a:pt x="1051560" y="2935224"/>
                </a:cubicBezTo>
                <a:cubicBezTo>
                  <a:pt x="1054608" y="2819400"/>
                  <a:pt x="1055881" y="2703516"/>
                  <a:pt x="1060704" y="2587752"/>
                </a:cubicBezTo>
                <a:cubicBezTo>
                  <a:pt x="1061979" y="2557147"/>
                  <a:pt x="1067075" y="2526818"/>
                  <a:pt x="1069848" y="2496312"/>
                </a:cubicBezTo>
                <a:cubicBezTo>
                  <a:pt x="1093224" y="2239179"/>
                  <a:pt x="1065585" y="2520651"/>
                  <a:pt x="1088136" y="2295144"/>
                </a:cubicBezTo>
                <a:cubicBezTo>
                  <a:pt x="1091184" y="2142744"/>
                  <a:pt x="1091638" y="1990270"/>
                  <a:pt x="1097280" y="1837944"/>
                </a:cubicBezTo>
                <a:cubicBezTo>
                  <a:pt x="1097745" y="1825385"/>
                  <a:pt x="1105036" y="1813858"/>
                  <a:pt x="1106424" y="1801368"/>
                </a:cubicBezTo>
                <a:cubicBezTo>
                  <a:pt x="1117781" y="1699159"/>
                  <a:pt x="1112361" y="1662436"/>
                  <a:pt x="1124712" y="1563624"/>
                </a:cubicBezTo>
                <a:cubicBezTo>
                  <a:pt x="1126271" y="1551154"/>
                  <a:pt x="1131608" y="1539413"/>
                  <a:pt x="1133856" y="1527048"/>
                </a:cubicBezTo>
                <a:cubicBezTo>
                  <a:pt x="1149763" y="1439562"/>
                  <a:pt x="1137922" y="1469118"/>
                  <a:pt x="1152144" y="1362456"/>
                </a:cubicBezTo>
                <a:cubicBezTo>
                  <a:pt x="1153805" y="1349999"/>
                  <a:pt x="1159040" y="1338245"/>
                  <a:pt x="1161288" y="1325880"/>
                </a:cubicBezTo>
                <a:cubicBezTo>
                  <a:pt x="1165143" y="1304675"/>
                  <a:pt x="1167384" y="1283208"/>
                  <a:pt x="1170432" y="1261872"/>
                </a:cubicBezTo>
                <a:cubicBezTo>
                  <a:pt x="1173480" y="1216152"/>
                  <a:pt x="1175017" y="1170306"/>
                  <a:pt x="1179576" y="1124712"/>
                </a:cubicBezTo>
                <a:cubicBezTo>
                  <a:pt x="1181122" y="1109247"/>
                  <a:pt x="1188720" y="1094534"/>
                  <a:pt x="1188720" y="1078992"/>
                </a:cubicBezTo>
                <a:cubicBezTo>
                  <a:pt x="1188720" y="993594"/>
                  <a:pt x="1184903" y="908192"/>
                  <a:pt x="1179576" y="822960"/>
                </a:cubicBezTo>
                <a:cubicBezTo>
                  <a:pt x="1178433" y="804665"/>
                  <a:pt x="1166477" y="777114"/>
                  <a:pt x="1161288" y="758952"/>
                </a:cubicBezTo>
                <a:cubicBezTo>
                  <a:pt x="1146526" y="707286"/>
                  <a:pt x="1161697" y="736705"/>
                  <a:pt x="1133856" y="694944"/>
                </a:cubicBezTo>
                <a:cubicBezTo>
                  <a:pt x="1115265" y="601991"/>
                  <a:pt x="1134313" y="687400"/>
                  <a:pt x="1115568" y="621792"/>
                </a:cubicBezTo>
                <a:cubicBezTo>
                  <a:pt x="1112116" y="609708"/>
                  <a:pt x="1110035" y="597253"/>
                  <a:pt x="1106424" y="585216"/>
                </a:cubicBezTo>
                <a:cubicBezTo>
                  <a:pt x="1100885" y="566752"/>
                  <a:pt x="1092811" y="549054"/>
                  <a:pt x="1088136" y="530352"/>
                </a:cubicBezTo>
                <a:cubicBezTo>
                  <a:pt x="1085088" y="518160"/>
                  <a:pt x="1082444" y="505860"/>
                  <a:pt x="1078992" y="493776"/>
                </a:cubicBezTo>
                <a:cubicBezTo>
                  <a:pt x="1076344" y="484508"/>
                  <a:pt x="1069848" y="466344"/>
                  <a:pt x="1069848" y="466344"/>
                </a:cubicBezTo>
              </a:path>
            </a:pathLst>
          </a:cu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Georgia"/>
              <a:ea typeface="+mn-ea"/>
              <a:cs typeface="+mn-cs"/>
            </a:endParaRPr>
          </a:p>
        </p:txBody>
      </p:sp>
      <p:sp>
        <p:nvSpPr>
          <p:cNvPr id="7" name="Frihandsfigur: Form 6">
            <a:extLst>
              <a:ext uri="{FF2B5EF4-FFF2-40B4-BE49-F238E27FC236}">
                <a16:creationId xmlns:a16="http://schemas.microsoft.com/office/drawing/2014/main" id="{FEEB3AC2-A36E-424A-B838-7811B04A542B}"/>
              </a:ext>
            </a:extLst>
          </p:cNvPr>
          <p:cNvSpPr/>
          <p:nvPr/>
        </p:nvSpPr>
        <p:spPr>
          <a:xfrm rot="10800000">
            <a:off x="8214360" y="1243584"/>
            <a:ext cx="859536" cy="4645152"/>
          </a:xfrm>
          <a:custGeom>
            <a:avLst/>
            <a:gdLst>
              <a:gd name="connsiteX0" fmla="*/ 914400 w 1188720"/>
              <a:gd name="connsiteY0" fmla="*/ 685800 h 4014216"/>
              <a:gd name="connsiteX1" fmla="*/ 932688 w 1188720"/>
              <a:gd name="connsiteY1" fmla="*/ 246888 h 4014216"/>
              <a:gd name="connsiteX2" fmla="*/ 914400 w 1188720"/>
              <a:gd name="connsiteY2" fmla="*/ 146304 h 4014216"/>
              <a:gd name="connsiteX3" fmla="*/ 896112 w 1188720"/>
              <a:gd name="connsiteY3" fmla="*/ 118872 h 4014216"/>
              <a:gd name="connsiteX4" fmla="*/ 877824 w 1188720"/>
              <a:gd name="connsiteY4" fmla="*/ 82296 h 4014216"/>
              <a:gd name="connsiteX5" fmla="*/ 841248 w 1188720"/>
              <a:gd name="connsiteY5" fmla="*/ 54864 h 4014216"/>
              <a:gd name="connsiteX6" fmla="*/ 813816 w 1188720"/>
              <a:gd name="connsiteY6" fmla="*/ 36576 h 4014216"/>
              <a:gd name="connsiteX7" fmla="*/ 758952 w 1188720"/>
              <a:gd name="connsiteY7" fmla="*/ 18288 h 4014216"/>
              <a:gd name="connsiteX8" fmla="*/ 676656 w 1188720"/>
              <a:gd name="connsiteY8" fmla="*/ 0 h 4014216"/>
              <a:gd name="connsiteX9" fmla="*/ 548640 w 1188720"/>
              <a:gd name="connsiteY9" fmla="*/ 9144 h 4014216"/>
              <a:gd name="connsiteX10" fmla="*/ 493776 w 1188720"/>
              <a:gd name="connsiteY10" fmla="*/ 27432 h 4014216"/>
              <a:gd name="connsiteX11" fmla="*/ 420624 w 1188720"/>
              <a:gd name="connsiteY11" fmla="*/ 45720 h 4014216"/>
              <a:gd name="connsiteX12" fmla="*/ 384048 w 1188720"/>
              <a:gd name="connsiteY12" fmla="*/ 54864 h 4014216"/>
              <a:gd name="connsiteX13" fmla="*/ 356616 w 1188720"/>
              <a:gd name="connsiteY13" fmla="*/ 64008 h 4014216"/>
              <a:gd name="connsiteX14" fmla="*/ 329184 w 1188720"/>
              <a:gd name="connsiteY14" fmla="*/ 91440 h 4014216"/>
              <a:gd name="connsiteX15" fmla="*/ 274320 w 1188720"/>
              <a:gd name="connsiteY15" fmla="*/ 128016 h 4014216"/>
              <a:gd name="connsiteX16" fmla="*/ 210312 w 1188720"/>
              <a:gd name="connsiteY16" fmla="*/ 201168 h 4014216"/>
              <a:gd name="connsiteX17" fmla="*/ 164592 w 1188720"/>
              <a:gd name="connsiteY17" fmla="*/ 265176 h 4014216"/>
              <a:gd name="connsiteX18" fmla="*/ 137160 w 1188720"/>
              <a:gd name="connsiteY18" fmla="*/ 356616 h 4014216"/>
              <a:gd name="connsiteX19" fmla="*/ 118872 w 1188720"/>
              <a:gd name="connsiteY19" fmla="*/ 393192 h 4014216"/>
              <a:gd name="connsiteX20" fmla="*/ 100584 w 1188720"/>
              <a:gd name="connsiteY20" fmla="*/ 493776 h 4014216"/>
              <a:gd name="connsiteX21" fmla="*/ 91440 w 1188720"/>
              <a:gd name="connsiteY21" fmla="*/ 521208 h 4014216"/>
              <a:gd name="connsiteX22" fmla="*/ 73152 w 1188720"/>
              <a:gd name="connsiteY22" fmla="*/ 603504 h 4014216"/>
              <a:gd name="connsiteX23" fmla="*/ 64008 w 1188720"/>
              <a:gd name="connsiteY23" fmla="*/ 731520 h 4014216"/>
              <a:gd name="connsiteX24" fmla="*/ 54864 w 1188720"/>
              <a:gd name="connsiteY24" fmla="*/ 786384 h 4014216"/>
              <a:gd name="connsiteX25" fmla="*/ 45720 w 1188720"/>
              <a:gd name="connsiteY25" fmla="*/ 859536 h 4014216"/>
              <a:gd name="connsiteX26" fmla="*/ 27432 w 1188720"/>
              <a:gd name="connsiteY26" fmla="*/ 941832 h 4014216"/>
              <a:gd name="connsiteX27" fmla="*/ 18288 w 1188720"/>
              <a:gd name="connsiteY27" fmla="*/ 1033272 h 4014216"/>
              <a:gd name="connsiteX28" fmla="*/ 9144 w 1188720"/>
              <a:gd name="connsiteY28" fmla="*/ 1078992 h 4014216"/>
              <a:gd name="connsiteX29" fmla="*/ 0 w 1188720"/>
              <a:gd name="connsiteY29" fmla="*/ 1197864 h 4014216"/>
              <a:gd name="connsiteX30" fmla="*/ 18288 w 1188720"/>
              <a:gd name="connsiteY30" fmla="*/ 2249424 h 4014216"/>
              <a:gd name="connsiteX31" fmla="*/ 27432 w 1188720"/>
              <a:gd name="connsiteY31" fmla="*/ 2304288 h 4014216"/>
              <a:gd name="connsiteX32" fmla="*/ 36576 w 1188720"/>
              <a:gd name="connsiteY32" fmla="*/ 2395728 h 4014216"/>
              <a:gd name="connsiteX33" fmla="*/ 54864 w 1188720"/>
              <a:gd name="connsiteY33" fmla="*/ 2450592 h 4014216"/>
              <a:gd name="connsiteX34" fmla="*/ 64008 w 1188720"/>
              <a:gd name="connsiteY34" fmla="*/ 2514600 h 4014216"/>
              <a:gd name="connsiteX35" fmla="*/ 73152 w 1188720"/>
              <a:gd name="connsiteY35" fmla="*/ 2642616 h 4014216"/>
              <a:gd name="connsiteX36" fmla="*/ 82296 w 1188720"/>
              <a:gd name="connsiteY36" fmla="*/ 2670048 h 4014216"/>
              <a:gd name="connsiteX37" fmla="*/ 91440 w 1188720"/>
              <a:gd name="connsiteY37" fmla="*/ 2724912 h 4014216"/>
              <a:gd name="connsiteX38" fmla="*/ 100584 w 1188720"/>
              <a:gd name="connsiteY38" fmla="*/ 2953512 h 4014216"/>
              <a:gd name="connsiteX39" fmla="*/ 118872 w 1188720"/>
              <a:gd name="connsiteY39" fmla="*/ 3044952 h 4014216"/>
              <a:gd name="connsiteX40" fmla="*/ 128016 w 1188720"/>
              <a:gd name="connsiteY40" fmla="*/ 3300984 h 4014216"/>
              <a:gd name="connsiteX41" fmla="*/ 137160 w 1188720"/>
              <a:gd name="connsiteY41" fmla="*/ 3328416 h 4014216"/>
              <a:gd name="connsiteX42" fmla="*/ 146304 w 1188720"/>
              <a:gd name="connsiteY42" fmla="*/ 3392424 h 4014216"/>
              <a:gd name="connsiteX43" fmla="*/ 155448 w 1188720"/>
              <a:gd name="connsiteY43" fmla="*/ 3511296 h 4014216"/>
              <a:gd name="connsiteX44" fmla="*/ 173736 w 1188720"/>
              <a:gd name="connsiteY44" fmla="*/ 3566160 h 4014216"/>
              <a:gd name="connsiteX45" fmla="*/ 201168 w 1188720"/>
              <a:gd name="connsiteY45" fmla="*/ 3675888 h 4014216"/>
              <a:gd name="connsiteX46" fmla="*/ 237744 w 1188720"/>
              <a:gd name="connsiteY46" fmla="*/ 3758184 h 4014216"/>
              <a:gd name="connsiteX47" fmla="*/ 265176 w 1188720"/>
              <a:gd name="connsiteY47" fmla="*/ 3794760 h 4014216"/>
              <a:gd name="connsiteX48" fmla="*/ 301752 w 1188720"/>
              <a:gd name="connsiteY48" fmla="*/ 3849624 h 4014216"/>
              <a:gd name="connsiteX49" fmla="*/ 356616 w 1188720"/>
              <a:gd name="connsiteY49" fmla="*/ 3895344 h 4014216"/>
              <a:gd name="connsiteX50" fmla="*/ 384048 w 1188720"/>
              <a:gd name="connsiteY50" fmla="*/ 3913632 h 4014216"/>
              <a:gd name="connsiteX51" fmla="*/ 411480 w 1188720"/>
              <a:gd name="connsiteY51" fmla="*/ 3941064 h 4014216"/>
              <a:gd name="connsiteX52" fmla="*/ 438912 w 1188720"/>
              <a:gd name="connsiteY52" fmla="*/ 3950208 h 4014216"/>
              <a:gd name="connsiteX53" fmla="*/ 530352 w 1188720"/>
              <a:gd name="connsiteY53" fmla="*/ 3977640 h 4014216"/>
              <a:gd name="connsiteX54" fmla="*/ 557784 w 1188720"/>
              <a:gd name="connsiteY54" fmla="*/ 3986784 h 4014216"/>
              <a:gd name="connsiteX55" fmla="*/ 630936 w 1188720"/>
              <a:gd name="connsiteY55" fmla="*/ 4005072 h 4014216"/>
              <a:gd name="connsiteX56" fmla="*/ 667512 w 1188720"/>
              <a:gd name="connsiteY56" fmla="*/ 4014216 h 4014216"/>
              <a:gd name="connsiteX57" fmla="*/ 786384 w 1188720"/>
              <a:gd name="connsiteY57" fmla="*/ 3995928 h 4014216"/>
              <a:gd name="connsiteX58" fmla="*/ 841248 w 1188720"/>
              <a:gd name="connsiteY58" fmla="*/ 3941064 h 4014216"/>
              <a:gd name="connsiteX59" fmla="*/ 850392 w 1188720"/>
              <a:gd name="connsiteY59" fmla="*/ 3913632 h 4014216"/>
              <a:gd name="connsiteX60" fmla="*/ 877824 w 1188720"/>
              <a:gd name="connsiteY60" fmla="*/ 3867912 h 4014216"/>
              <a:gd name="connsiteX61" fmla="*/ 896112 w 1188720"/>
              <a:gd name="connsiteY61" fmla="*/ 3758184 h 4014216"/>
              <a:gd name="connsiteX62" fmla="*/ 914400 w 1188720"/>
              <a:gd name="connsiteY62" fmla="*/ 3703320 h 4014216"/>
              <a:gd name="connsiteX63" fmla="*/ 932688 w 1188720"/>
              <a:gd name="connsiteY63" fmla="*/ 3611880 h 4014216"/>
              <a:gd name="connsiteX64" fmla="*/ 950976 w 1188720"/>
              <a:gd name="connsiteY64" fmla="*/ 3557016 h 4014216"/>
              <a:gd name="connsiteX65" fmla="*/ 978408 w 1188720"/>
              <a:gd name="connsiteY65" fmla="*/ 3447288 h 4014216"/>
              <a:gd name="connsiteX66" fmla="*/ 996696 w 1188720"/>
              <a:gd name="connsiteY66" fmla="*/ 3374136 h 4014216"/>
              <a:gd name="connsiteX67" fmla="*/ 1014984 w 1188720"/>
              <a:gd name="connsiteY67" fmla="*/ 3300984 h 4014216"/>
              <a:gd name="connsiteX68" fmla="*/ 1033272 w 1188720"/>
              <a:gd name="connsiteY68" fmla="*/ 3118104 h 4014216"/>
              <a:gd name="connsiteX69" fmla="*/ 1042416 w 1188720"/>
              <a:gd name="connsiteY69" fmla="*/ 3054096 h 4014216"/>
              <a:gd name="connsiteX70" fmla="*/ 1051560 w 1188720"/>
              <a:gd name="connsiteY70" fmla="*/ 2935224 h 4014216"/>
              <a:gd name="connsiteX71" fmla="*/ 1060704 w 1188720"/>
              <a:gd name="connsiteY71" fmla="*/ 2587752 h 4014216"/>
              <a:gd name="connsiteX72" fmla="*/ 1069848 w 1188720"/>
              <a:gd name="connsiteY72" fmla="*/ 2496312 h 4014216"/>
              <a:gd name="connsiteX73" fmla="*/ 1088136 w 1188720"/>
              <a:gd name="connsiteY73" fmla="*/ 2295144 h 4014216"/>
              <a:gd name="connsiteX74" fmla="*/ 1097280 w 1188720"/>
              <a:gd name="connsiteY74" fmla="*/ 1837944 h 4014216"/>
              <a:gd name="connsiteX75" fmla="*/ 1106424 w 1188720"/>
              <a:gd name="connsiteY75" fmla="*/ 1801368 h 4014216"/>
              <a:gd name="connsiteX76" fmla="*/ 1124712 w 1188720"/>
              <a:gd name="connsiteY76" fmla="*/ 1563624 h 4014216"/>
              <a:gd name="connsiteX77" fmla="*/ 1133856 w 1188720"/>
              <a:gd name="connsiteY77" fmla="*/ 1527048 h 4014216"/>
              <a:gd name="connsiteX78" fmla="*/ 1152144 w 1188720"/>
              <a:gd name="connsiteY78" fmla="*/ 1362456 h 4014216"/>
              <a:gd name="connsiteX79" fmla="*/ 1161288 w 1188720"/>
              <a:gd name="connsiteY79" fmla="*/ 1325880 h 4014216"/>
              <a:gd name="connsiteX80" fmla="*/ 1170432 w 1188720"/>
              <a:gd name="connsiteY80" fmla="*/ 1261872 h 4014216"/>
              <a:gd name="connsiteX81" fmla="*/ 1179576 w 1188720"/>
              <a:gd name="connsiteY81" fmla="*/ 1124712 h 4014216"/>
              <a:gd name="connsiteX82" fmla="*/ 1188720 w 1188720"/>
              <a:gd name="connsiteY82" fmla="*/ 1078992 h 4014216"/>
              <a:gd name="connsiteX83" fmla="*/ 1179576 w 1188720"/>
              <a:gd name="connsiteY83" fmla="*/ 822960 h 4014216"/>
              <a:gd name="connsiteX84" fmla="*/ 1161288 w 1188720"/>
              <a:gd name="connsiteY84" fmla="*/ 758952 h 4014216"/>
              <a:gd name="connsiteX85" fmla="*/ 1133856 w 1188720"/>
              <a:gd name="connsiteY85" fmla="*/ 694944 h 4014216"/>
              <a:gd name="connsiteX86" fmla="*/ 1115568 w 1188720"/>
              <a:gd name="connsiteY86" fmla="*/ 621792 h 4014216"/>
              <a:gd name="connsiteX87" fmla="*/ 1106424 w 1188720"/>
              <a:gd name="connsiteY87" fmla="*/ 585216 h 4014216"/>
              <a:gd name="connsiteX88" fmla="*/ 1088136 w 1188720"/>
              <a:gd name="connsiteY88" fmla="*/ 530352 h 4014216"/>
              <a:gd name="connsiteX89" fmla="*/ 1078992 w 1188720"/>
              <a:gd name="connsiteY89" fmla="*/ 493776 h 4014216"/>
              <a:gd name="connsiteX90" fmla="*/ 1069848 w 1188720"/>
              <a:gd name="connsiteY90" fmla="*/ 466344 h 4014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188720" h="4014216">
                <a:moveTo>
                  <a:pt x="914400" y="685800"/>
                </a:moveTo>
                <a:cubicBezTo>
                  <a:pt x="998130" y="518339"/>
                  <a:pt x="948382" y="639249"/>
                  <a:pt x="932688" y="246888"/>
                </a:cubicBezTo>
                <a:cubicBezTo>
                  <a:pt x="931866" y="226331"/>
                  <a:pt x="927582" y="172668"/>
                  <a:pt x="914400" y="146304"/>
                </a:cubicBezTo>
                <a:cubicBezTo>
                  <a:pt x="909485" y="136474"/>
                  <a:pt x="901564" y="128414"/>
                  <a:pt x="896112" y="118872"/>
                </a:cubicBezTo>
                <a:cubicBezTo>
                  <a:pt x="889349" y="107037"/>
                  <a:pt x="886695" y="92645"/>
                  <a:pt x="877824" y="82296"/>
                </a:cubicBezTo>
                <a:cubicBezTo>
                  <a:pt x="867906" y="70725"/>
                  <a:pt x="853649" y="63722"/>
                  <a:pt x="841248" y="54864"/>
                </a:cubicBezTo>
                <a:cubicBezTo>
                  <a:pt x="832305" y="48476"/>
                  <a:pt x="823859" y="41039"/>
                  <a:pt x="813816" y="36576"/>
                </a:cubicBezTo>
                <a:cubicBezTo>
                  <a:pt x="796200" y="28747"/>
                  <a:pt x="777240" y="24384"/>
                  <a:pt x="758952" y="18288"/>
                </a:cubicBezTo>
                <a:cubicBezTo>
                  <a:pt x="713931" y="3281"/>
                  <a:pt x="741027" y="10729"/>
                  <a:pt x="676656" y="0"/>
                </a:cubicBezTo>
                <a:cubicBezTo>
                  <a:pt x="633984" y="3048"/>
                  <a:pt x="590947" y="2798"/>
                  <a:pt x="548640" y="9144"/>
                </a:cubicBezTo>
                <a:cubicBezTo>
                  <a:pt x="529576" y="12004"/>
                  <a:pt x="512478" y="22757"/>
                  <a:pt x="493776" y="27432"/>
                </a:cubicBezTo>
                <a:lnTo>
                  <a:pt x="420624" y="45720"/>
                </a:lnTo>
                <a:cubicBezTo>
                  <a:pt x="408432" y="48768"/>
                  <a:pt x="395970" y="50890"/>
                  <a:pt x="384048" y="54864"/>
                </a:cubicBezTo>
                <a:lnTo>
                  <a:pt x="356616" y="64008"/>
                </a:lnTo>
                <a:cubicBezTo>
                  <a:pt x="347472" y="73152"/>
                  <a:pt x="339392" y="83501"/>
                  <a:pt x="329184" y="91440"/>
                </a:cubicBezTo>
                <a:cubicBezTo>
                  <a:pt x="311834" y="104934"/>
                  <a:pt x="287508" y="110432"/>
                  <a:pt x="274320" y="128016"/>
                </a:cubicBezTo>
                <a:cubicBezTo>
                  <a:pt x="205152" y="220240"/>
                  <a:pt x="293179" y="106463"/>
                  <a:pt x="210312" y="201168"/>
                </a:cubicBezTo>
                <a:cubicBezTo>
                  <a:pt x="194433" y="219315"/>
                  <a:pt x="178248" y="244693"/>
                  <a:pt x="164592" y="265176"/>
                </a:cubicBezTo>
                <a:cubicBezTo>
                  <a:pt x="158029" y="291427"/>
                  <a:pt x="148291" y="334354"/>
                  <a:pt x="137160" y="356616"/>
                </a:cubicBezTo>
                <a:lnTo>
                  <a:pt x="118872" y="393192"/>
                </a:lnTo>
                <a:cubicBezTo>
                  <a:pt x="114796" y="417649"/>
                  <a:pt x="106974" y="468216"/>
                  <a:pt x="100584" y="493776"/>
                </a:cubicBezTo>
                <a:cubicBezTo>
                  <a:pt x="98246" y="503127"/>
                  <a:pt x="93531" y="511799"/>
                  <a:pt x="91440" y="521208"/>
                </a:cubicBezTo>
                <a:cubicBezTo>
                  <a:pt x="69983" y="617765"/>
                  <a:pt x="93736" y="541751"/>
                  <a:pt x="73152" y="603504"/>
                </a:cubicBezTo>
                <a:cubicBezTo>
                  <a:pt x="70104" y="646176"/>
                  <a:pt x="68265" y="688952"/>
                  <a:pt x="64008" y="731520"/>
                </a:cubicBezTo>
                <a:cubicBezTo>
                  <a:pt x="62163" y="749968"/>
                  <a:pt x="57486" y="768030"/>
                  <a:pt x="54864" y="786384"/>
                </a:cubicBezTo>
                <a:cubicBezTo>
                  <a:pt x="51389" y="810711"/>
                  <a:pt x="49457" y="835248"/>
                  <a:pt x="45720" y="859536"/>
                </a:cubicBezTo>
                <a:cubicBezTo>
                  <a:pt x="41077" y="889718"/>
                  <a:pt x="34713" y="912707"/>
                  <a:pt x="27432" y="941832"/>
                </a:cubicBezTo>
                <a:cubicBezTo>
                  <a:pt x="24384" y="972312"/>
                  <a:pt x="22336" y="1002909"/>
                  <a:pt x="18288" y="1033272"/>
                </a:cubicBezTo>
                <a:cubicBezTo>
                  <a:pt x="16234" y="1048677"/>
                  <a:pt x="10860" y="1063545"/>
                  <a:pt x="9144" y="1078992"/>
                </a:cubicBezTo>
                <a:cubicBezTo>
                  <a:pt x="4755" y="1118490"/>
                  <a:pt x="3048" y="1158240"/>
                  <a:pt x="0" y="1197864"/>
                </a:cubicBezTo>
                <a:cubicBezTo>
                  <a:pt x="6096" y="1548384"/>
                  <a:pt x="9599" y="1898959"/>
                  <a:pt x="18288" y="2249424"/>
                </a:cubicBezTo>
                <a:cubicBezTo>
                  <a:pt x="18748" y="2267959"/>
                  <a:pt x="25132" y="2285891"/>
                  <a:pt x="27432" y="2304288"/>
                </a:cubicBezTo>
                <a:cubicBezTo>
                  <a:pt x="31231" y="2334683"/>
                  <a:pt x="30931" y="2365621"/>
                  <a:pt x="36576" y="2395728"/>
                </a:cubicBezTo>
                <a:cubicBezTo>
                  <a:pt x="40129" y="2414675"/>
                  <a:pt x="54864" y="2450592"/>
                  <a:pt x="54864" y="2450592"/>
                </a:cubicBezTo>
                <a:cubicBezTo>
                  <a:pt x="57912" y="2471928"/>
                  <a:pt x="61965" y="2493144"/>
                  <a:pt x="64008" y="2514600"/>
                </a:cubicBezTo>
                <a:cubicBezTo>
                  <a:pt x="68064" y="2557188"/>
                  <a:pt x="68153" y="2600128"/>
                  <a:pt x="73152" y="2642616"/>
                </a:cubicBezTo>
                <a:cubicBezTo>
                  <a:pt x="74278" y="2652189"/>
                  <a:pt x="80205" y="2660639"/>
                  <a:pt x="82296" y="2670048"/>
                </a:cubicBezTo>
                <a:cubicBezTo>
                  <a:pt x="86318" y="2688147"/>
                  <a:pt x="88392" y="2706624"/>
                  <a:pt x="91440" y="2724912"/>
                </a:cubicBezTo>
                <a:cubicBezTo>
                  <a:pt x="94488" y="2801112"/>
                  <a:pt x="94071" y="2877530"/>
                  <a:pt x="100584" y="2953512"/>
                </a:cubicBezTo>
                <a:cubicBezTo>
                  <a:pt x="103239" y="2984482"/>
                  <a:pt x="118872" y="3044952"/>
                  <a:pt x="118872" y="3044952"/>
                </a:cubicBezTo>
                <a:cubicBezTo>
                  <a:pt x="121920" y="3130296"/>
                  <a:pt x="122518" y="3215763"/>
                  <a:pt x="128016" y="3300984"/>
                </a:cubicBezTo>
                <a:cubicBezTo>
                  <a:pt x="128637" y="3310603"/>
                  <a:pt x="135270" y="3318965"/>
                  <a:pt x="137160" y="3328416"/>
                </a:cubicBezTo>
                <a:cubicBezTo>
                  <a:pt x="141387" y="3349550"/>
                  <a:pt x="144159" y="3370978"/>
                  <a:pt x="146304" y="3392424"/>
                </a:cubicBezTo>
                <a:cubicBezTo>
                  <a:pt x="150258" y="3431968"/>
                  <a:pt x="149250" y="3472041"/>
                  <a:pt x="155448" y="3511296"/>
                </a:cubicBezTo>
                <a:cubicBezTo>
                  <a:pt x="158455" y="3530337"/>
                  <a:pt x="170567" y="3547145"/>
                  <a:pt x="173736" y="3566160"/>
                </a:cubicBezTo>
                <a:cubicBezTo>
                  <a:pt x="182731" y="3620130"/>
                  <a:pt x="180467" y="3624136"/>
                  <a:pt x="201168" y="3675888"/>
                </a:cubicBezTo>
                <a:cubicBezTo>
                  <a:pt x="210803" y="3699974"/>
                  <a:pt x="223506" y="3735403"/>
                  <a:pt x="237744" y="3758184"/>
                </a:cubicBezTo>
                <a:cubicBezTo>
                  <a:pt x="245821" y="3771107"/>
                  <a:pt x="256436" y="3782275"/>
                  <a:pt x="265176" y="3794760"/>
                </a:cubicBezTo>
                <a:cubicBezTo>
                  <a:pt x="277780" y="3812766"/>
                  <a:pt x="283464" y="3837432"/>
                  <a:pt x="301752" y="3849624"/>
                </a:cubicBezTo>
                <a:cubicBezTo>
                  <a:pt x="369860" y="3895030"/>
                  <a:pt x="286210" y="3836672"/>
                  <a:pt x="356616" y="3895344"/>
                </a:cubicBezTo>
                <a:cubicBezTo>
                  <a:pt x="365059" y="3902379"/>
                  <a:pt x="375605" y="3906597"/>
                  <a:pt x="384048" y="3913632"/>
                </a:cubicBezTo>
                <a:cubicBezTo>
                  <a:pt x="393982" y="3921911"/>
                  <a:pt x="400720" y="3933891"/>
                  <a:pt x="411480" y="3941064"/>
                </a:cubicBezTo>
                <a:cubicBezTo>
                  <a:pt x="419500" y="3946411"/>
                  <a:pt x="430053" y="3946411"/>
                  <a:pt x="438912" y="3950208"/>
                </a:cubicBezTo>
                <a:cubicBezTo>
                  <a:pt x="523993" y="3986671"/>
                  <a:pt x="418623" y="3952811"/>
                  <a:pt x="530352" y="3977640"/>
                </a:cubicBezTo>
                <a:cubicBezTo>
                  <a:pt x="539761" y="3979731"/>
                  <a:pt x="548485" y="3984248"/>
                  <a:pt x="557784" y="3986784"/>
                </a:cubicBezTo>
                <a:cubicBezTo>
                  <a:pt x="582033" y="3993397"/>
                  <a:pt x="606552" y="3998976"/>
                  <a:pt x="630936" y="4005072"/>
                </a:cubicBezTo>
                <a:lnTo>
                  <a:pt x="667512" y="4014216"/>
                </a:lnTo>
                <a:cubicBezTo>
                  <a:pt x="707136" y="4008120"/>
                  <a:pt x="747923" y="4007240"/>
                  <a:pt x="786384" y="3995928"/>
                </a:cubicBezTo>
                <a:cubicBezTo>
                  <a:pt x="808758" y="3989347"/>
                  <a:pt x="831087" y="3961385"/>
                  <a:pt x="841248" y="3941064"/>
                </a:cubicBezTo>
                <a:cubicBezTo>
                  <a:pt x="845559" y="3932443"/>
                  <a:pt x="846081" y="3922253"/>
                  <a:pt x="850392" y="3913632"/>
                </a:cubicBezTo>
                <a:cubicBezTo>
                  <a:pt x="858340" y="3897736"/>
                  <a:pt x="868680" y="3883152"/>
                  <a:pt x="877824" y="3867912"/>
                </a:cubicBezTo>
                <a:cubicBezTo>
                  <a:pt x="881749" y="3840436"/>
                  <a:pt x="888090" y="3787600"/>
                  <a:pt x="896112" y="3758184"/>
                </a:cubicBezTo>
                <a:cubicBezTo>
                  <a:pt x="901184" y="3739586"/>
                  <a:pt x="910619" y="3722223"/>
                  <a:pt x="914400" y="3703320"/>
                </a:cubicBezTo>
                <a:cubicBezTo>
                  <a:pt x="920496" y="3672840"/>
                  <a:pt x="922858" y="3641369"/>
                  <a:pt x="932688" y="3611880"/>
                </a:cubicBezTo>
                <a:cubicBezTo>
                  <a:pt x="938784" y="3593592"/>
                  <a:pt x="947807" y="3576031"/>
                  <a:pt x="950976" y="3557016"/>
                </a:cubicBezTo>
                <a:cubicBezTo>
                  <a:pt x="974903" y="3413454"/>
                  <a:pt x="942182" y="3592194"/>
                  <a:pt x="978408" y="3447288"/>
                </a:cubicBezTo>
                <a:cubicBezTo>
                  <a:pt x="984504" y="3422904"/>
                  <a:pt x="991044" y="3398627"/>
                  <a:pt x="996696" y="3374136"/>
                </a:cubicBezTo>
                <a:cubicBezTo>
                  <a:pt x="1013247" y="3302413"/>
                  <a:pt x="997504" y="3353425"/>
                  <a:pt x="1014984" y="3300984"/>
                </a:cubicBezTo>
                <a:cubicBezTo>
                  <a:pt x="1021080" y="3240024"/>
                  <a:pt x="1026507" y="3178993"/>
                  <a:pt x="1033272" y="3118104"/>
                </a:cubicBezTo>
                <a:cubicBezTo>
                  <a:pt x="1035652" y="3096683"/>
                  <a:pt x="1040271" y="3075542"/>
                  <a:pt x="1042416" y="3054096"/>
                </a:cubicBezTo>
                <a:cubicBezTo>
                  <a:pt x="1046370" y="3014552"/>
                  <a:pt x="1048512" y="2974848"/>
                  <a:pt x="1051560" y="2935224"/>
                </a:cubicBezTo>
                <a:cubicBezTo>
                  <a:pt x="1054608" y="2819400"/>
                  <a:pt x="1055881" y="2703516"/>
                  <a:pt x="1060704" y="2587752"/>
                </a:cubicBezTo>
                <a:cubicBezTo>
                  <a:pt x="1061979" y="2557147"/>
                  <a:pt x="1067075" y="2526818"/>
                  <a:pt x="1069848" y="2496312"/>
                </a:cubicBezTo>
                <a:cubicBezTo>
                  <a:pt x="1093224" y="2239179"/>
                  <a:pt x="1065585" y="2520651"/>
                  <a:pt x="1088136" y="2295144"/>
                </a:cubicBezTo>
                <a:cubicBezTo>
                  <a:pt x="1091184" y="2142744"/>
                  <a:pt x="1091638" y="1990270"/>
                  <a:pt x="1097280" y="1837944"/>
                </a:cubicBezTo>
                <a:cubicBezTo>
                  <a:pt x="1097745" y="1825385"/>
                  <a:pt x="1105036" y="1813858"/>
                  <a:pt x="1106424" y="1801368"/>
                </a:cubicBezTo>
                <a:cubicBezTo>
                  <a:pt x="1117781" y="1699159"/>
                  <a:pt x="1112361" y="1662436"/>
                  <a:pt x="1124712" y="1563624"/>
                </a:cubicBezTo>
                <a:cubicBezTo>
                  <a:pt x="1126271" y="1551154"/>
                  <a:pt x="1131608" y="1539413"/>
                  <a:pt x="1133856" y="1527048"/>
                </a:cubicBezTo>
                <a:cubicBezTo>
                  <a:pt x="1149763" y="1439562"/>
                  <a:pt x="1137922" y="1469118"/>
                  <a:pt x="1152144" y="1362456"/>
                </a:cubicBezTo>
                <a:cubicBezTo>
                  <a:pt x="1153805" y="1349999"/>
                  <a:pt x="1159040" y="1338245"/>
                  <a:pt x="1161288" y="1325880"/>
                </a:cubicBezTo>
                <a:cubicBezTo>
                  <a:pt x="1165143" y="1304675"/>
                  <a:pt x="1167384" y="1283208"/>
                  <a:pt x="1170432" y="1261872"/>
                </a:cubicBezTo>
                <a:cubicBezTo>
                  <a:pt x="1173480" y="1216152"/>
                  <a:pt x="1175017" y="1170306"/>
                  <a:pt x="1179576" y="1124712"/>
                </a:cubicBezTo>
                <a:cubicBezTo>
                  <a:pt x="1181122" y="1109247"/>
                  <a:pt x="1188720" y="1094534"/>
                  <a:pt x="1188720" y="1078992"/>
                </a:cubicBezTo>
                <a:cubicBezTo>
                  <a:pt x="1188720" y="993594"/>
                  <a:pt x="1184903" y="908192"/>
                  <a:pt x="1179576" y="822960"/>
                </a:cubicBezTo>
                <a:cubicBezTo>
                  <a:pt x="1178433" y="804665"/>
                  <a:pt x="1166477" y="777114"/>
                  <a:pt x="1161288" y="758952"/>
                </a:cubicBezTo>
                <a:cubicBezTo>
                  <a:pt x="1146526" y="707286"/>
                  <a:pt x="1161697" y="736705"/>
                  <a:pt x="1133856" y="694944"/>
                </a:cubicBezTo>
                <a:cubicBezTo>
                  <a:pt x="1115265" y="601991"/>
                  <a:pt x="1134313" y="687400"/>
                  <a:pt x="1115568" y="621792"/>
                </a:cubicBezTo>
                <a:cubicBezTo>
                  <a:pt x="1112116" y="609708"/>
                  <a:pt x="1110035" y="597253"/>
                  <a:pt x="1106424" y="585216"/>
                </a:cubicBezTo>
                <a:cubicBezTo>
                  <a:pt x="1100885" y="566752"/>
                  <a:pt x="1092811" y="549054"/>
                  <a:pt x="1088136" y="530352"/>
                </a:cubicBezTo>
                <a:cubicBezTo>
                  <a:pt x="1085088" y="518160"/>
                  <a:pt x="1082444" y="505860"/>
                  <a:pt x="1078992" y="493776"/>
                </a:cubicBezTo>
                <a:cubicBezTo>
                  <a:pt x="1076344" y="484508"/>
                  <a:pt x="1069848" y="466344"/>
                  <a:pt x="1069848" y="466344"/>
                </a:cubicBezTo>
              </a:path>
            </a:pathLst>
          </a:cu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Georgia"/>
              <a:ea typeface="+mn-ea"/>
              <a:cs typeface="+mn-cs"/>
            </a:endParaRPr>
          </a:p>
        </p:txBody>
      </p:sp>
    </p:spTree>
    <p:extLst>
      <p:ext uri="{BB962C8B-B14F-4D97-AF65-F5344CB8AC3E}">
        <p14:creationId xmlns:p14="http://schemas.microsoft.com/office/powerpoint/2010/main" val="108079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1"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anim calcmode="lin" valueType="num">
                                      <p:cBhvr>
                                        <p:cTn id="52" dur="1000" fill="hold"/>
                                        <p:tgtEl>
                                          <p:spTgt spid="6"/>
                                        </p:tgtEl>
                                        <p:attrNameLst>
                                          <p:attrName>ppt_x</p:attrName>
                                        </p:attrNameLst>
                                      </p:cBhvr>
                                      <p:tavLst>
                                        <p:tav tm="0">
                                          <p:val>
                                            <p:strVal val="#ppt_x"/>
                                          </p:val>
                                        </p:tav>
                                        <p:tav tm="100000">
                                          <p:val>
                                            <p:strVal val="#ppt_x"/>
                                          </p:val>
                                        </p:tav>
                                      </p:tavLst>
                                    </p:anim>
                                    <p:anim calcmode="lin" valueType="num">
                                      <p:cBhvr>
                                        <p:cTn id="53" dur="1000" fill="hold"/>
                                        <p:tgtEl>
                                          <p:spTgt spid="6"/>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fade">
                                      <p:cBhvr>
                                        <p:cTn id="56" dur="1000"/>
                                        <p:tgtEl>
                                          <p:spTgt spid="5"/>
                                        </p:tgtEl>
                                      </p:cBhvr>
                                    </p:animEffect>
                                    <p:anim calcmode="lin" valueType="num">
                                      <p:cBhvr>
                                        <p:cTn id="57" dur="1000" fill="hold"/>
                                        <p:tgtEl>
                                          <p:spTgt spid="5"/>
                                        </p:tgtEl>
                                        <p:attrNameLst>
                                          <p:attrName>ppt_x</p:attrName>
                                        </p:attrNameLst>
                                      </p:cBhvr>
                                      <p:tavLst>
                                        <p:tav tm="0">
                                          <p:val>
                                            <p:strVal val="#ppt_x"/>
                                          </p:val>
                                        </p:tav>
                                        <p:tav tm="100000">
                                          <p:val>
                                            <p:strVal val="#ppt_x"/>
                                          </p:val>
                                        </p:tav>
                                      </p:tavLst>
                                    </p:anim>
                                    <p:anim calcmode="lin" valueType="num">
                                      <p:cBhvr>
                                        <p:cTn id="58" dur="1000" fill="hold"/>
                                        <p:tgtEl>
                                          <p:spTgt spid="5"/>
                                        </p:tgtEl>
                                        <p:attrNameLst>
                                          <p:attrName>ppt_y</p:attrName>
                                        </p:attrNameLst>
                                      </p:cBhvr>
                                      <p:tavLst>
                                        <p:tav tm="0">
                                          <p:val>
                                            <p:strVal val="#ppt_y+.1"/>
                                          </p:val>
                                        </p:tav>
                                        <p:tav tm="100000">
                                          <p:val>
                                            <p:strVal val="#ppt_y"/>
                                          </p:val>
                                        </p:tav>
                                      </p:tavLst>
                                    </p:anim>
                                  </p:childTnLst>
                                </p:cTn>
                              </p:par>
                              <p:par>
                                <p:cTn id="59" presetID="42" presetClass="entr" presetSubtype="0" fill="hold" grpId="1" nodeType="with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fade">
                                      <p:cBhvr>
                                        <p:cTn id="61" dur="1000"/>
                                        <p:tgtEl>
                                          <p:spTgt spid="7"/>
                                        </p:tgtEl>
                                      </p:cBhvr>
                                    </p:animEffect>
                                    <p:anim calcmode="lin" valueType="num">
                                      <p:cBhvr>
                                        <p:cTn id="62" dur="1000" fill="hold"/>
                                        <p:tgtEl>
                                          <p:spTgt spid="7"/>
                                        </p:tgtEl>
                                        <p:attrNameLst>
                                          <p:attrName>ppt_x</p:attrName>
                                        </p:attrNameLst>
                                      </p:cBhvr>
                                      <p:tavLst>
                                        <p:tav tm="0">
                                          <p:val>
                                            <p:strVal val="#ppt_x"/>
                                          </p:val>
                                        </p:tav>
                                        <p:tav tm="100000">
                                          <p:val>
                                            <p:strVal val="#ppt_x"/>
                                          </p:val>
                                        </p:tav>
                                      </p:tavLst>
                                    </p:anim>
                                    <p:anim calcmode="lin" valueType="num">
                                      <p:cBhvr>
                                        <p:cTn id="6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xit" presetSubtype="0" fill="hold" grpId="0" nodeType="clickEffect">
                                  <p:stCondLst>
                                    <p:cond delay="0"/>
                                  </p:stCondLst>
                                  <p:childTnLst>
                                    <p:animEffect transition="out" filter="fade">
                                      <p:cBhvr>
                                        <p:cTn id="67" dur="1000"/>
                                        <p:tgtEl>
                                          <p:spTgt spid="6"/>
                                        </p:tgtEl>
                                      </p:cBhvr>
                                    </p:animEffect>
                                    <p:anim calcmode="lin" valueType="num">
                                      <p:cBhvr>
                                        <p:cTn id="68" dur="1000"/>
                                        <p:tgtEl>
                                          <p:spTgt spid="6"/>
                                        </p:tgtEl>
                                        <p:attrNameLst>
                                          <p:attrName>ppt_x</p:attrName>
                                        </p:attrNameLst>
                                      </p:cBhvr>
                                      <p:tavLst>
                                        <p:tav tm="0">
                                          <p:val>
                                            <p:strVal val="ppt_x"/>
                                          </p:val>
                                        </p:tav>
                                        <p:tav tm="100000">
                                          <p:val>
                                            <p:strVal val="ppt_x"/>
                                          </p:val>
                                        </p:tav>
                                      </p:tavLst>
                                    </p:anim>
                                    <p:anim calcmode="lin" valueType="num">
                                      <p:cBhvr>
                                        <p:cTn id="69" dur="1000"/>
                                        <p:tgtEl>
                                          <p:spTgt spid="6"/>
                                        </p:tgtEl>
                                        <p:attrNameLst>
                                          <p:attrName>ppt_y</p:attrName>
                                        </p:attrNameLst>
                                      </p:cBhvr>
                                      <p:tavLst>
                                        <p:tav tm="0">
                                          <p:val>
                                            <p:strVal val="ppt_y"/>
                                          </p:val>
                                        </p:tav>
                                        <p:tav tm="100000">
                                          <p:val>
                                            <p:strVal val="ppt_y+.1"/>
                                          </p:val>
                                        </p:tav>
                                      </p:tavLst>
                                    </p:anim>
                                    <p:set>
                                      <p:cBhvr>
                                        <p:cTn id="70" dur="1" fill="hold">
                                          <p:stCondLst>
                                            <p:cond delay="999"/>
                                          </p:stCondLst>
                                        </p:cTn>
                                        <p:tgtEl>
                                          <p:spTgt spid="6"/>
                                        </p:tgtEl>
                                        <p:attrNameLst>
                                          <p:attrName>style.visibility</p:attrName>
                                        </p:attrNameLst>
                                      </p:cBhvr>
                                      <p:to>
                                        <p:strVal val="hidden"/>
                                      </p:to>
                                    </p:set>
                                  </p:childTnLst>
                                </p:cTn>
                              </p:par>
                              <p:par>
                                <p:cTn id="71" presetID="42" presetClass="exit" presetSubtype="0" fill="hold" nodeType="withEffect">
                                  <p:stCondLst>
                                    <p:cond delay="0"/>
                                  </p:stCondLst>
                                  <p:childTnLst>
                                    <p:animEffect transition="out" filter="fade">
                                      <p:cBhvr>
                                        <p:cTn id="72" dur="1000"/>
                                        <p:tgtEl>
                                          <p:spTgt spid="5"/>
                                        </p:tgtEl>
                                      </p:cBhvr>
                                    </p:animEffect>
                                    <p:anim calcmode="lin" valueType="num">
                                      <p:cBhvr>
                                        <p:cTn id="73" dur="1000"/>
                                        <p:tgtEl>
                                          <p:spTgt spid="5"/>
                                        </p:tgtEl>
                                        <p:attrNameLst>
                                          <p:attrName>ppt_x</p:attrName>
                                        </p:attrNameLst>
                                      </p:cBhvr>
                                      <p:tavLst>
                                        <p:tav tm="0">
                                          <p:val>
                                            <p:strVal val="ppt_x"/>
                                          </p:val>
                                        </p:tav>
                                        <p:tav tm="100000">
                                          <p:val>
                                            <p:strVal val="ppt_x"/>
                                          </p:val>
                                        </p:tav>
                                      </p:tavLst>
                                    </p:anim>
                                    <p:anim calcmode="lin" valueType="num">
                                      <p:cBhvr>
                                        <p:cTn id="74" dur="1000"/>
                                        <p:tgtEl>
                                          <p:spTgt spid="5"/>
                                        </p:tgtEl>
                                        <p:attrNameLst>
                                          <p:attrName>ppt_y</p:attrName>
                                        </p:attrNameLst>
                                      </p:cBhvr>
                                      <p:tavLst>
                                        <p:tav tm="0">
                                          <p:val>
                                            <p:strVal val="ppt_y"/>
                                          </p:val>
                                        </p:tav>
                                        <p:tav tm="100000">
                                          <p:val>
                                            <p:strVal val="ppt_y+.1"/>
                                          </p:val>
                                        </p:tav>
                                      </p:tavLst>
                                    </p:anim>
                                    <p:set>
                                      <p:cBhvr>
                                        <p:cTn id="75" dur="1" fill="hold">
                                          <p:stCondLst>
                                            <p:cond delay="999"/>
                                          </p:stCondLst>
                                        </p:cTn>
                                        <p:tgtEl>
                                          <p:spTgt spid="5"/>
                                        </p:tgtEl>
                                        <p:attrNameLst>
                                          <p:attrName>style.visibility</p:attrName>
                                        </p:attrNameLst>
                                      </p:cBhvr>
                                      <p:to>
                                        <p:strVal val="hidden"/>
                                      </p:to>
                                    </p:set>
                                  </p:childTnLst>
                                </p:cTn>
                              </p:par>
                              <p:par>
                                <p:cTn id="76" presetID="42" presetClass="exit" presetSubtype="0" fill="hold" grpId="0" nodeType="withEffect">
                                  <p:stCondLst>
                                    <p:cond delay="0"/>
                                  </p:stCondLst>
                                  <p:childTnLst>
                                    <p:animEffect transition="out" filter="fade">
                                      <p:cBhvr>
                                        <p:cTn id="77" dur="1000"/>
                                        <p:tgtEl>
                                          <p:spTgt spid="7"/>
                                        </p:tgtEl>
                                      </p:cBhvr>
                                    </p:animEffect>
                                    <p:anim calcmode="lin" valueType="num">
                                      <p:cBhvr>
                                        <p:cTn id="78" dur="1000"/>
                                        <p:tgtEl>
                                          <p:spTgt spid="7"/>
                                        </p:tgtEl>
                                        <p:attrNameLst>
                                          <p:attrName>ppt_x</p:attrName>
                                        </p:attrNameLst>
                                      </p:cBhvr>
                                      <p:tavLst>
                                        <p:tav tm="0">
                                          <p:val>
                                            <p:strVal val="ppt_x"/>
                                          </p:val>
                                        </p:tav>
                                        <p:tav tm="100000">
                                          <p:val>
                                            <p:strVal val="ppt_x"/>
                                          </p:val>
                                        </p:tav>
                                      </p:tavLst>
                                    </p:anim>
                                    <p:anim calcmode="lin" valueType="num">
                                      <p:cBhvr>
                                        <p:cTn id="79" dur="1000"/>
                                        <p:tgtEl>
                                          <p:spTgt spid="7"/>
                                        </p:tgtEl>
                                        <p:attrNameLst>
                                          <p:attrName>ppt_y</p:attrName>
                                        </p:attrNameLst>
                                      </p:cBhvr>
                                      <p:tavLst>
                                        <p:tav tm="0">
                                          <p:val>
                                            <p:strVal val="ppt_y"/>
                                          </p:val>
                                        </p:tav>
                                        <p:tav tm="100000">
                                          <p:val>
                                            <p:strVal val="ppt_y+.1"/>
                                          </p:val>
                                        </p:tav>
                                      </p:tavLst>
                                    </p:anim>
                                    <p:set>
                                      <p:cBhvr>
                                        <p:cTn id="80" dur="1" fill="hold">
                                          <p:stCondLst>
                                            <p:cond delay="999"/>
                                          </p:stCondLst>
                                        </p:cTn>
                                        <p:tgtEl>
                                          <p:spTgt spid="7"/>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63C12-921A-A817-FCAE-A5C79119C419}"/>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F5CE855F-2CCB-8BC2-DB33-DCF1100C7802}"/>
              </a:ext>
            </a:extLst>
          </p:cNvPr>
          <p:cNvSpPr txBox="1">
            <a:spLocks/>
          </p:cNvSpPr>
          <p:nvPr/>
        </p:nvSpPr>
        <p:spPr>
          <a:xfrm>
            <a:off x="838200" y="2103437"/>
            <a:ext cx="10515600" cy="1325563"/>
          </a:xfrm>
          <a:prstGeom prst="rect">
            <a:avLst/>
          </a:prstGeom>
        </p:spPr>
        <p:txBody>
          <a:bodyPr vert="horz" lIns="91440" tIns="45720" rIns="91440" bIns="45720" rtlCol="0" anchor="b">
            <a:no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sv-SE" sz="9000" b="0" i="0" u="none" strike="noStrike" kern="120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TACK FÖR IDAG!</a:t>
            </a:r>
          </a:p>
        </p:txBody>
      </p:sp>
      <p:sp>
        <p:nvSpPr>
          <p:cNvPr id="5" name="Platshållare för innehåll 2">
            <a:extLst>
              <a:ext uri="{FF2B5EF4-FFF2-40B4-BE49-F238E27FC236}">
                <a16:creationId xmlns:a16="http://schemas.microsoft.com/office/drawing/2014/main" id="{6B48277C-C381-73DE-8AE1-BE9D5D786EAB}"/>
              </a:ext>
            </a:extLst>
          </p:cNvPr>
          <p:cNvSpPr txBox="1">
            <a:spLocks/>
          </p:cNvSpPr>
          <p:nvPr/>
        </p:nvSpPr>
        <p:spPr>
          <a:xfrm>
            <a:off x="4749800" y="4619627"/>
            <a:ext cx="7264400" cy="942974"/>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rPr>
              <a:t>Frågor  </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hlinkClick r:id="rId2"/>
              </a:rPr>
              <a:t>joar.bjork@liu.se</a:t>
            </a: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60619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F6114-D209-C881-5141-D56CE4670788}"/>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638A6A86-39ED-1F66-7BF4-0613F7416154}"/>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”Rättvisa på svenska”: </a:t>
            </a:r>
          </a:p>
        </p:txBody>
      </p:sp>
      <p:sp>
        <p:nvSpPr>
          <p:cNvPr id="5" name="Platshållare för innehåll 2">
            <a:extLst>
              <a:ext uri="{FF2B5EF4-FFF2-40B4-BE49-F238E27FC236}">
                <a16:creationId xmlns:a16="http://schemas.microsoft.com/office/drawing/2014/main" id="{21E3E789-22AE-2F77-2D61-674F618B093A}"/>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5000" b="0" i="0" u="none" strike="noStrike" kern="1200" cap="none" spc="0" normalizeH="0" baseline="0" noProof="0" dirty="0">
                <a:ln>
                  <a:noFill/>
                </a:ln>
                <a:solidFill>
                  <a:srgbClr val="000000"/>
                </a:solidFill>
                <a:effectLst/>
                <a:uLnTx/>
                <a:uFillTx/>
                <a:latin typeface="KorolevLiU Medium"/>
                <a:ea typeface="+mn-ea"/>
                <a:cs typeface="Calibri" panose="020F0502020204030204" pitchFamily="34" charset="0"/>
              </a:rPr>
              <a:t>MÄNNISKOVÄRDESPRINCIPEN</a:t>
            </a:r>
          </a:p>
          <a:p>
            <a:pPr marL="0" marR="0" lvl="0" indent="0" algn="ctr"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KorolevLiU Medium"/>
              <a:ea typeface="Calibri" panose="020F0502020204030204" pitchFamily="34" charset="0"/>
              <a:cs typeface="Calibri" panose="020F0502020204030204" pitchFamily="34" charset="0"/>
            </a:endParaRPr>
          </a:p>
          <a:p>
            <a:pPr marL="0" marR="0" lvl="0" indent="0" algn="ctr"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4000" b="0" i="0" u="none" strike="noStrike" kern="1200" cap="none" spc="0" normalizeH="0" baseline="0" noProof="0" dirty="0">
                <a:ln>
                  <a:noFill/>
                </a:ln>
                <a:solidFill>
                  <a:srgbClr val="000000"/>
                </a:solidFill>
                <a:effectLst/>
                <a:uLnTx/>
                <a:uFillTx/>
                <a:latin typeface="KorolevLiU Medium"/>
                <a:ea typeface="Calibri" panose="020F0502020204030204" pitchFamily="34" charset="0"/>
                <a:cs typeface="Calibri" panose="020F0502020204030204" pitchFamily="34" charset="0"/>
              </a:rPr>
              <a:t>BEHOVS- OCH SOLIDARITETSPRINCIPEN</a:t>
            </a:r>
          </a:p>
          <a:p>
            <a:pPr marL="0" marR="0" lvl="0" indent="0" algn="ctr"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800" b="0" i="0" u="none" strike="noStrike" kern="1200" cap="none" spc="0" normalizeH="0" baseline="0" noProof="0" dirty="0">
              <a:ln>
                <a:noFill/>
              </a:ln>
              <a:solidFill>
                <a:srgbClr val="000000"/>
              </a:solidFill>
              <a:effectLst/>
              <a:uLnTx/>
              <a:uFillTx/>
              <a:latin typeface="KorolevLiU Medium"/>
              <a:ea typeface="Calibri" panose="020F0502020204030204" pitchFamily="34" charset="0"/>
              <a:cs typeface="Calibri" panose="020F0502020204030204" pitchFamily="34" charset="0"/>
            </a:endParaRPr>
          </a:p>
          <a:p>
            <a:pPr marL="0" marR="0" lvl="0" indent="0" algn="ctr"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3000" b="0" i="0" u="none" strike="noStrike" kern="1200" cap="none" spc="0" normalizeH="0" baseline="0" noProof="0" dirty="0">
                <a:ln>
                  <a:noFill/>
                </a:ln>
                <a:solidFill>
                  <a:srgbClr val="000000"/>
                </a:solidFill>
                <a:effectLst/>
                <a:uLnTx/>
                <a:uFillTx/>
                <a:latin typeface="KorolevLiU Medium"/>
                <a:ea typeface="Calibri" panose="020F0502020204030204" pitchFamily="34" charset="0"/>
                <a:cs typeface="Calibri" panose="020F0502020204030204" pitchFamily="34" charset="0"/>
              </a:rPr>
              <a:t>KOSTNADSEFFEKTIVITETSPRINCIPEN </a:t>
            </a:r>
          </a:p>
        </p:txBody>
      </p:sp>
    </p:spTree>
    <p:extLst>
      <p:ext uri="{BB962C8B-B14F-4D97-AF65-F5344CB8AC3E}">
        <p14:creationId xmlns:p14="http://schemas.microsoft.com/office/powerpoint/2010/main" val="111446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9B677-BBF2-50F2-BF40-892A1AE0FA24}"/>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65938D8D-7799-A814-2620-952850B6E662}"/>
              </a:ext>
            </a:extLst>
          </p:cNvPr>
          <p:cNvSpPr txBox="1">
            <a:spLocks/>
          </p:cNvSpPr>
          <p:nvPr/>
        </p:nvSpPr>
        <p:spPr>
          <a:xfrm>
            <a:off x="0" y="2259917"/>
            <a:ext cx="12192000" cy="1325563"/>
          </a:xfrm>
          <a:prstGeom prst="rect">
            <a:avLst/>
          </a:prstGeom>
        </p:spPr>
        <p:txBody>
          <a:bodyPr vert="horz" lIns="91440" tIns="45720" rIns="91440" bIns="45720" rtlCol="0" anchor="b">
            <a:normAutofit fontScale="62500" lnSpcReduction="20000"/>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ctr"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På andra sidan finns ”facit” </a:t>
            </a:r>
            <a:r>
              <a:rPr kumimoji="0" lang="sv-SE" sz="6000" b="0" i="0" u="none" strike="noStrike" kern="1200" cap="none" spc="0" normalizeH="0" baseline="0" noProof="0" dirty="0" err="1">
                <a:ln>
                  <a:noFill/>
                </a:ln>
                <a:solidFill>
                  <a:srgbClr val="000000"/>
                </a:solidFill>
                <a:effectLst/>
                <a:uLnTx/>
                <a:uFillTx/>
                <a:latin typeface="KorolevLiU Medium"/>
                <a:ea typeface="+mj-ea"/>
                <a:cs typeface="Calibri" panose="020F0502020204030204" pitchFamily="34" charset="0"/>
              </a:rPr>
              <a:t>avs</a:t>
            </a: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 vad ett behov ”består av”</a:t>
            </a:r>
          </a:p>
          <a:p>
            <a:pPr marL="0" marR="0" lvl="0" indent="0" algn="ctr"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 </a:t>
            </a:r>
            <a:r>
              <a:rPr kumimoji="0" lang="sv-SE" sz="6000" b="0" i="1"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Vänd inte förrän ni gjort steg 1 i övningen!</a:t>
            </a:r>
            <a:endPar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endParaRPr>
          </a:p>
        </p:txBody>
      </p:sp>
      <p:sp>
        <p:nvSpPr>
          <p:cNvPr id="5" name="Platshållare för innehåll 2">
            <a:extLst>
              <a:ext uri="{FF2B5EF4-FFF2-40B4-BE49-F238E27FC236}">
                <a16:creationId xmlns:a16="http://schemas.microsoft.com/office/drawing/2014/main" id="{84DFB6B2-2DFE-8D75-0C17-345AC3E504B1}"/>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6593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570D4-3176-1D5A-5474-B583B14DF554}"/>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BCF68C7C-3E87-17B7-A605-B99ED8819898}"/>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Nationella modellen 2/3</a:t>
            </a:r>
          </a:p>
        </p:txBody>
      </p:sp>
      <p:pic>
        <p:nvPicPr>
          <p:cNvPr id="5" name="Bildobjekt 4">
            <a:extLst>
              <a:ext uri="{FF2B5EF4-FFF2-40B4-BE49-F238E27FC236}">
                <a16:creationId xmlns:a16="http://schemas.microsoft.com/office/drawing/2014/main" id="{E3F7748B-F751-DC89-8FB9-85662DBB0206}"/>
              </a:ext>
            </a:extLst>
          </p:cNvPr>
          <p:cNvPicPr>
            <a:picLocks noChangeAspect="1"/>
          </p:cNvPicPr>
          <p:nvPr/>
        </p:nvPicPr>
        <p:blipFill>
          <a:blip r:embed="rId2"/>
          <a:srcRect l="32959" t="19181" r="34883"/>
          <a:stretch>
            <a:fillRect/>
          </a:stretch>
        </p:blipFill>
        <p:spPr>
          <a:xfrm rot="5400000">
            <a:off x="2771353" y="-2402961"/>
            <a:ext cx="6378836" cy="11294591"/>
          </a:xfrm>
          <a:prstGeom prst="rect">
            <a:avLst/>
          </a:prstGeom>
        </p:spPr>
      </p:pic>
      <p:sp>
        <p:nvSpPr>
          <p:cNvPr id="2" name="textruta 1">
            <a:extLst>
              <a:ext uri="{FF2B5EF4-FFF2-40B4-BE49-F238E27FC236}">
                <a16:creationId xmlns:a16="http://schemas.microsoft.com/office/drawing/2014/main" id="{CFB38783-08CF-47DF-AE02-7F93DB5C0E69}"/>
              </a:ext>
            </a:extLst>
          </p:cNvPr>
          <p:cNvSpPr txBox="1"/>
          <p:nvPr/>
        </p:nvSpPr>
        <p:spPr>
          <a:xfrm>
            <a:off x="1139782" y="6433751"/>
            <a:ext cx="93198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000000"/>
                </a:solidFill>
                <a:effectLst/>
                <a:uLnTx/>
                <a:uFillTx/>
                <a:latin typeface="Georgia"/>
                <a:ea typeface="+mn-ea"/>
                <a:cs typeface="+mn-cs"/>
                <a:hlinkClick r:id="rId3"/>
              </a:rPr>
              <a:t>https://liu.diva-portal.org/smash/get/diva2:1144043/FULLTEXT01.pdf</a:t>
            </a:r>
            <a:r>
              <a:rPr kumimoji="0" lang="sv-SE" sz="1800" b="0" i="0" u="none" strike="noStrike" kern="1200" cap="none" spc="0" normalizeH="0" baseline="0" noProof="0" dirty="0">
                <a:ln>
                  <a:noFill/>
                </a:ln>
                <a:solidFill>
                  <a:srgbClr val="000000"/>
                </a:solidFill>
                <a:effectLst/>
                <a:uLnTx/>
                <a:uFillTx/>
                <a:latin typeface="Georgia"/>
                <a:ea typeface="+mn-ea"/>
                <a:cs typeface="+mn-cs"/>
              </a:rPr>
              <a:t>; sida 36</a:t>
            </a:r>
          </a:p>
        </p:txBody>
      </p:sp>
    </p:spTree>
    <p:extLst>
      <p:ext uri="{BB962C8B-B14F-4D97-AF65-F5344CB8AC3E}">
        <p14:creationId xmlns:p14="http://schemas.microsoft.com/office/powerpoint/2010/main" val="283249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C5823-01A4-36EC-70D1-04E35B04281B}"/>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F2AA71B5-FB8C-8ED7-49ED-3E723E747E73}"/>
              </a:ext>
            </a:extLst>
          </p:cNvPr>
          <p:cNvSpPr txBox="1">
            <a:spLocks/>
          </p:cNvSpPr>
          <p:nvPr/>
        </p:nvSpPr>
        <p:spPr>
          <a:xfrm>
            <a:off x="838200" y="1678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En övning i 4 steg (gör vad ni vill)</a:t>
            </a:r>
          </a:p>
        </p:txBody>
      </p:sp>
      <p:sp>
        <p:nvSpPr>
          <p:cNvPr id="2" name="Platshållare för innehåll 2">
            <a:extLst>
              <a:ext uri="{FF2B5EF4-FFF2-40B4-BE49-F238E27FC236}">
                <a16:creationId xmlns:a16="http://schemas.microsoft.com/office/drawing/2014/main" id="{EAD7D9BC-803D-680C-719E-98D876180EBD}"/>
              </a:ext>
            </a:extLst>
          </p:cNvPr>
          <p:cNvSpPr txBox="1">
            <a:spLocks/>
          </p:cNvSpPr>
          <p:nvPr/>
        </p:nvSpPr>
        <p:spPr>
          <a:xfrm>
            <a:off x="838200" y="1477286"/>
            <a:ext cx="10600113" cy="4283434"/>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Arbeta i grupper om 4-6 (gärna blandade!)</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Steg 1: Diskutera ”behov” – skapa en lista över de möjliga egenskaper hos olika hälsotillstånd som bestämmer behovet (</a:t>
            </a:r>
            <a:r>
              <a:rPr kumimoji="0" lang="sv-SE"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mao</a:t>
            </a:r>
            <a:r>
              <a:rPr kumimoji="0" lang="sv-SE"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vad hos tillstånd A motiverar uttalandet ”Patienter med A har högre behov än patienter med B”?)</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Steg 2: Jämför era svar med Prioriteringscentrums (enligt mig inte perfekta) ”Svårighetsgradsmatris” – ligger på bordet! </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Steg 3: Jämför era och Svårighetsgradsmatrisens svar med T-Å-P från Nationella riktlinjer – kan ni ungefärligen bedöma svårighetsgraden? (jämför sedan ert svar med ”facit” i kolumn 2!) </a:t>
            </a: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Steg 4: Titta på hela bedömningen (=inte bara T-Å-P) från olika Nationella Riktlinjer – är dessa sju T-Å-P lika? Lika viktiga? </a:t>
            </a:r>
          </a:p>
        </p:txBody>
      </p:sp>
    </p:spTree>
    <p:extLst>
      <p:ext uri="{BB962C8B-B14F-4D97-AF65-F5344CB8AC3E}">
        <p14:creationId xmlns:p14="http://schemas.microsoft.com/office/powerpoint/2010/main" val="1921712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A364C09-4D94-4290-A9E3-476F772B80FF}"/>
              </a:ext>
            </a:extLst>
          </p:cNvPr>
          <p:cNvSpPr>
            <a:spLocks noGrp="1"/>
          </p:cNvSpPr>
          <p:nvPr>
            <p:ph type="title"/>
          </p:nvPr>
        </p:nvSpPr>
        <p:spPr/>
        <p:txBody>
          <a:bodyPr>
            <a:normAutofit fontScale="90000"/>
          </a:bodyPr>
          <a:lstStyle/>
          <a:p>
            <a:r>
              <a:rPr lang="sv-SE" dirty="0"/>
              <a:t>Hälsoekonomi och Läkemedel</a:t>
            </a:r>
          </a:p>
        </p:txBody>
      </p:sp>
      <p:sp>
        <p:nvSpPr>
          <p:cNvPr id="3" name="Platshållare för text 2">
            <a:extLst>
              <a:ext uri="{FF2B5EF4-FFF2-40B4-BE49-F238E27FC236}">
                <a16:creationId xmlns:a16="http://schemas.microsoft.com/office/drawing/2014/main" id="{3AD01EAB-6A08-4341-B34B-F8F27992ED81}"/>
              </a:ext>
            </a:extLst>
          </p:cNvPr>
          <p:cNvSpPr>
            <a:spLocks noGrp="1"/>
          </p:cNvSpPr>
          <p:nvPr>
            <p:ph type="body" sz="quarter" idx="20"/>
          </p:nvPr>
        </p:nvSpPr>
        <p:spPr>
          <a:xfrm>
            <a:off x="633528" y="5275154"/>
            <a:ext cx="4359387" cy="1204033"/>
          </a:xfrm>
        </p:spPr>
        <p:txBody>
          <a:bodyPr>
            <a:normAutofit/>
          </a:bodyPr>
          <a:lstStyle/>
          <a:p>
            <a:pPr marL="0" indent="0">
              <a:lnSpc>
                <a:spcPct val="100000"/>
              </a:lnSpc>
              <a:buNone/>
            </a:pPr>
            <a:r>
              <a:rPr lang="sv-SE" sz="1200" dirty="0"/>
              <a:t>Sandra Stern </a:t>
            </a:r>
          </a:p>
          <a:p>
            <a:pPr marL="0" indent="0">
              <a:lnSpc>
                <a:spcPct val="100000"/>
              </a:lnSpc>
              <a:buNone/>
            </a:pPr>
            <a:r>
              <a:rPr lang="sv-SE" sz="1200" dirty="0"/>
              <a:t>Hälsoekonom, Forskningsenheten</a:t>
            </a:r>
          </a:p>
          <a:p>
            <a:pPr marL="0" indent="0">
              <a:lnSpc>
                <a:spcPct val="100000"/>
              </a:lnSpc>
              <a:buNone/>
            </a:pPr>
            <a:r>
              <a:rPr lang="sv-SE" sz="1200" dirty="0"/>
              <a:t>Doktorand, Linnéuniversitetet </a:t>
            </a:r>
          </a:p>
        </p:txBody>
      </p:sp>
      <p:pic>
        <p:nvPicPr>
          <p:cNvPr id="6" name="Platshållare för bild 5">
            <a:extLst>
              <a:ext uri="{FF2B5EF4-FFF2-40B4-BE49-F238E27FC236}">
                <a16:creationId xmlns:a16="http://schemas.microsoft.com/office/drawing/2014/main" id="{5F1A372F-7ED8-4F41-BB1E-910487F2A76A}"/>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1560" r="11560"/>
          <a:stretch>
            <a:fillRect/>
          </a:stretch>
        </p:blipFill>
        <p:spPr/>
      </p:pic>
    </p:spTree>
    <p:extLst>
      <p:ext uri="{BB962C8B-B14F-4D97-AF65-F5344CB8AC3E}">
        <p14:creationId xmlns:p14="http://schemas.microsoft.com/office/powerpoint/2010/main" val="2620386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D4E30824-2DDC-55F5-8C5C-06AB4B83DB74}"/>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Agenda </a:t>
            </a:r>
          </a:p>
        </p:txBody>
      </p:sp>
      <p:sp>
        <p:nvSpPr>
          <p:cNvPr id="5" name="Platshållare för innehåll 2">
            <a:extLst>
              <a:ext uri="{FF2B5EF4-FFF2-40B4-BE49-F238E27FC236}">
                <a16:creationId xmlns:a16="http://schemas.microsoft.com/office/drawing/2014/main" id="{785B0181-3AF1-9BEA-53D0-96FCC2149C96}"/>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514350" marR="0" lvl="0" indent="-514350" algn="l" defTabSz="914332" rtl="0" eaLnBrk="1" fontAlgn="auto" latinLnBrk="0" hangingPunct="1">
              <a:lnSpc>
                <a:spcPct val="90000"/>
              </a:lnSpc>
              <a:spcBef>
                <a:spcPts val="1000"/>
              </a:spcBef>
              <a:spcAft>
                <a:spcPts val="0"/>
              </a:spcAft>
              <a:buClrTx/>
              <a:buSzTx/>
              <a:buFont typeface="+mj-lt"/>
              <a:buAutoNum type="arabicPeriod"/>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Frågan ur fågelperspektiv – vad handlar detta om? </a:t>
            </a:r>
          </a:p>
          <a:p>
            <a:pPr marL="514350" marR="0" lvl="0" indent="-514350" algn="l" defTabSz="914332" rtl="0" eaLnBrk="1" fontAlgn="auto" latinLnBrk="0" hangingPunct="1">
              <a:lnSpc>
                <a:spcPct val="90000"/>
              </a:lnSpc>
              <a:spcBef>
                <a:spcPts val="1000"/>
              </a:spcBef>
              <a:spcAft>
                <a:spcPts val="0"/>
              </a:spcAft>
              <a:buClrTx/>
              <a:buSzTx/>
              <a:buFont typeface="+mj-lt"/>
              <a:buAutoNum type="arabicPeriod"/>
              <a:tabLst/>
              <a:defRPr/>
            </a:pPr>
            <a:r>
              <a:rPr kumimoji="0" lang="sv-SE" sz="2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Sv</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prioriteringsplattformen</a:t>
            </a:r>
          </a:p>
          <a:p>
            <a:pPr marL="514350" marR="0" lvl="0" indent="-514350" algn="l" defTabSz="914332" rtl="0" eaLnBrk="1" fontAlgn="auto" latinLnBrk="0" hangingPunct="1">
              <a:lnSpc>
                <a:spcPct val="90000"/>
              </a:lnSpc>
              <a:spcBef>
                <a:spcPts val="1000"/>
              </a:spcBef>
              <a:spcAft>
                <a:spcPts val="0"/>
              </a:spcAft>
              <a:buClrTx/>
              <a:buSzTx/>
              <a:buFont typeface="+mj-lt"/>
              <a:buAutoNum type="arabicPeriod"/>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Nationell modell för öppna prioriteringar</a:t>
            </a:r>
          </a:p>
          <a:p>
            <a:pPr marL="514350" marR="0" lvl="0" indent="-514350" algn="l" defTabSz="914332" rtl="0" eaLnBrk="1" fontAlgn="auto" latinLnBrk="0" hangingPunct="1">
              <a:lnSpc>
                <a:spcPct val="90000"/>
              </a:lnSpc>
              <a:spcBef>
                <a:spcPts val="1000"/>
              </a:spcBef>
              <a:spcAft>
                <a:spcPts val="0"/>
              </a:spcAft>
              <a:buClrTx/>
              <a:buSzTx/>
              <a:buFont typeface="+mj-lt"/>
              <a:buAutoNum type="arabicPeriod"/>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Socialstyrelsens arbete med nationella riktlinjer </a:t>
            </a:r>
          </a:p>
          <a:p>
            <a:pPr marL="514350" marR="0" lvl="0" indent="-514350" algn="l" defTabSz="914332" rtl="0" eaLnBrk="1" fontAlgn="auto" latinLnBrk="0" hangingPunct="1">
              <a:lnSpc>
                <a:spcPct val="90000"/>
              </a:lnSpc>
              <a:spcBef>
                <a:spcPts val="1000"/>
              </a:spcBef>
              <a:spcAft>
                <a:spcPts val="0"/>
              </a:spcAft>
              <a:buClrTx/>
              <a:buSzTx/>
              <a:buFont typeface="+mj-lt"/>
              <a:buAutoNum type="arabicPeriod"/>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Vertikala och horisontella prioriteringar</a:t>
            </a:r>
          </a:p>
          <a:p>
            <a:pPr marL="514350" marR="0" lvl="0" indent="-514350" algn="l" defTabSz="914332" rtl="0" eaLnBrk="1" fontAlgn="auto" latinLnBrk="0" hangingPunct="1">
              <a:lnSpc>
                <a:spcPct val="90000"/>
              </a:lnSpc>
              <a:spcBef>
                <a:spcPts val="1000"/>
              </a:spcBef>
              <a:spcAft>
                <a:spcPts val="0"/>
              </a:spcAft>
              <a:buClrTx/>
              <a:buSzTx/>
              <a:buFont typeface="+mj-lt"/>
              <a:buAutoNum type="arabicPeriod"/>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En nykter kommentar</a:t>
            </a:r>
          </a:p>
          <a:p>
            <a:pPr marL="514350" marR="0" lvl="0" indent="-514350" algn="l" defTabSz="914332" rtl="0" eaLnBrk="1" fontAlgn="auto" latinLnBrk="0" hangingPunct="1">
              <a:lnSpc>
                <a:spcPct val="90000"/>
              </a:lnSpc>
              <a:spcBef>
                <a:spcPts val="1000"/>
              </a:spcBef>
              <a:spcAft>
                <a:spcPts val="0"/>
              </a:spcAft>
              <a:buClrTx/>
              <a:buSzTx/>
              <a:buFont typeface="+mj-lt"/>
              <a:buAutoNum type="arabicPeriod"/>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Övning och diskussion </a:t>
            </a:r>
          </a:p>
        </p:txBody>
      </p:sp>
    </p:spTree>
    <p:extLst>
      <p:ext uri="{BB962C8B-B14F-4D97-AF65-F5344CB8AC3E}">
        <p14:creationId xmlns:p14="http://schemas.microsoft.com/office/powerpoint/2010/main" val="651261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B7287804-0745-4954-8B22-9A791B2E1E81}"/>
              </a:ext>
            </a:extLst>
          </p:cNvPr>
          <p:cNvPicPr>
            <a:picLocks noChangeAspect="1"/>
          </p:cNvPicPr>
          <p:nvPr/>
        </p:nvPicPr>
        <p:blipFill>
          <a:blip r:embed="rId2"/>
          <a:stretch>
            <a:fillRect/>
          </a:stretch>
        </p:blipFill>
        <p:spPr>
          <a:xfrm>
            <a:off x="232257" y="0"/>
            <a:ext cx="9754407" cy="6112026"/>
          </a:xfrm>
          <a:prstGeom prst="rect">
            <a:avLst/>
          </a:prstGeom>
        </p:spPr>
      </p:pic>
      <p:sp>
        <p:nvSpPr>
          <p:cNvPr id="3" name="Ellips 2">
            <a:extLst>
              <a:ext uri="{FF2B5EF4-FFF2-40B4-BE49-F238E27FC236}">
                <a16:creationId xmlns:a16="http://schemas.microsoft.com/office/drawing/2014/main" id="{E6F9E167-D41E-43D7-B959-90A644996A4D}"/>
              </a:ext>
            </a:extLst>
          </p:cNvPr>
          <p:cNvSpPr/>
          <p:nvPr/>
        </p:nvSpPr>
        <p:spPr>
          <a:xfrm>
            <a:off x="4281890" y="745974"/>
            <a:ext cx="3903644" cy="1424349"/>
          </a:xfrm>
          <a:prstGeom prst="ellipse">
            <a:avLst/>
          </a:prstGeom>
          <a:noFill/>
          <a:ln w="571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Open Sans"/>
              <a:ea typeface="+mn-ea"/>
              <a:cs typeface="+mn-cs"/>
            </a:endParaRPr>
          </a:p>
        </p:txBody>
      </p:sp>
    </p:spTree>
    <p:extLst>
      <p:ext uri="{BB962C8B-B14F-4D97-AF65-F5344CB8AC3E}">
        <p14:creationId xmlns:p14="http://schemas.microsoft.com/office/powerpoint/2010/main" val="234829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BA1B0757-E5DD-408C-8844-407837B2835E}"/>
              </a:ext>
            </a:extLst>
          </p:cNvPr>
          <p:cNvPicPr>
            <a:picLocks noChangeAspect="1"/>
          </p:cNvPicPr>
          <p:nvPr/>
        </p:nvPicPr>
        <p:blipFill>
          <a:blip r:embed="rId3"/>
          <a:stretch>
            <a:fillRect/>
          </a:stretch>
        </p:blipFill>
        <p:spPr>
          <a:xfrm>
            <a:off x="2292149" y="2309468"/>
            <a:ext cx="5978659" cy="3215957"/>
          </a:xfrm>
          <a:prstGeom prst="rect">
            <a:avLst/>
          </a:prstGeom>
        </p:spPr>
      </p:pic>
      <p:sp>
        <p:nvSpPr>
          <p:cNvPr id="7" name="Rektangel 6">
            <a:extLst>
              <a:ext uri="{FF2B5EF4-FFF2-40B4-BE49-F238E27FC236}">
                <a16:creationId xmlns:a16="http://schemas.microsoft.com/office/drawing/2014/main" id="{9CBB3F2D-9A3E-4A9F-A9D8-901A38FA2311}"/>
              </a:ext>
            </a:extLst>
          </p:cNvPr>
          <p:cNvSpPr/>
          <p:nvPr/>
        </p:nvSpPr>
        <p:spPr>
          <a:xfrm>
            <a:off x="1129387" y="1848336"/>
            <a:ext cx="10242709"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pen Sans"/>
                <a:ea typeface="+mn-ea"/>
                <a:cs typeface="+mn-cs"/>
              </a:rPr>
              <a:t>     Resurser för att producera sjukvård är begränsade. </a:t>
            </a:r>
          </a:p>
        </p:txBody>
      </p:sp>
      <p:sp>
        <p:nvSpPr>
          <p:cNvPr id="8" name="Rektangel 7">
            <a:extLst>
              <a:ext uri="{FF2B5EF4-FFF2-40B4-BE49-F238E27FC236}">
                <a16:creationId xmlns:a16="http://schemas.microsoft.com/office/drawing/2014/main" id="{E4812B00-2FAF-42A2-9C74-A2B1563E443C}"/>
              </a:ext>
            </a:extLst>
          </p:cNvPr>
          <p:cNvSpPr/>
          <p:nvPr/>
        </p:nvSpPr>
        <p:spPr>
          <a:xfrm>
            <a:off x="3694964" y="5617225"/>
            <a:ext cx="5545108"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Open Sans"/>
                <a:ea typeface="+mn-ea"/>
                <a:cs typeface="+mn-cs"/>
              </a:rPr>
              <a:t>Potentiellt användandet av resurserna obegränsade.</a:t>
            </a:r>
            <a:endParaRPr kumimoji="0" lang="sv-SE" sz="1800" b="0" i="0" u="none" strike="noStrike" kern="1200" cap="none" spc="0" normalizeH="0" baseline="0" noProof="0" dirty="0">
              <a:ln>
                <a:noFill/>
              </a:ln>
              <a:solidFill>
                <a:srgbClr val="000000"/>
              </a:solidFill>
              <a:effectLst/>
              <a:uLnTx/>
              <a:uFillTx/>
              <a:latin typeface="Open Sans"/>
              <a:ea typeface="+mn-ea"/>
              <a:cs typeface="+mn-cs"/>
            </a:endParaRPr>
          </a:p>
        </p:txBody>
      </p:sp>
      <p:sp>
        <p:nvSpPr>
          <p:cNvPr id="5" name="Rubrik 2">
            <a:extLst>
              <a:ext uri="{FF2B5EF4-FFF2-40B4-BE49-F238E27FC236}">
                <a16:creationId xmlns:a16="http://schemas.microsoft.com/office/drawing/2014/main" id="{1F0F6163-1B86-4DA8-A6DD-D463A8F8D003}"/>
              </a:ext>
            </a:extLst>
          </p:cNvPr>
          <p:cNvSpPr>
            <a:spLocks noGrp="1"/>
          </p:cNvSpPr>
          <p:nvPr>
            <p:ph type="title"/>
          </p:nvPr>
        </p:nvSpPr>
        <p:spPr>
          <a:xfrm>
            <a:off x="629194" y="230157"/>
            <a:ext cx="9669600" cy="1325563"/>
          </a:xfrm>
        </p:spPr>
        <p:txBody>
          <a:bodyPr/>
          <a:lstStyle/>
          <a:p>
            <a:r>
              <a:rPr lang="sv-SE" dirty="0"/>
              <a:t>Varför behövs hälsoekonomi?</a:t>
            </a:r>
          </a:p>
        </p:txBody>
      </p:sp>
    </p:spTree>
    <p:extLst>
      <p:ext uri="{BB962C8B-B14F-4D97-AF65-F5344CB8AC3E}">
        <p14:creationId xmlns:p14="http://schemas.microsoft.com/office/powerpoint/2010/main" val="16624184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2">
            <a:extLst>
              <a:ext uri="{FF2B5EF4-FFF2-40B4-BE49-F238E27FC236}">
                <a16:creationId xmlns:a16="http://schemas.microsoft.com/office/drawing/2014/main" id="{59C51D92-0EF7-4F7F-93C7-6C03CCBE772A}"/>
              </a:ext>
            </a:extLst>
          </p:cNvPr>
          <p:cNvSpPr>
            <a:spLocks noGrp="1"/>
          </p:cNvSpPr>
          <p:nvPr>
            <p:ph type="title"/>
          </p:nvPr>
        </p:nvSpPr>
        <p:spPr>
          <a:xfrm>
            <a:off x="633413" y="517525"/>
            <a:ext cx="8335962" cy="1325563"/>
          </a:xfrm>
        </p:spPr>
        <p:txBody>
          <a:bodyPr>
            <a:normAutofit/>
          </a:bodyPr>
          <a:lstStyle/>
          <a:p>
            <a:r>
              <a:rPr lang="sv-SE" dirty="0">
                <a:solidFill>
                  <a:schemeClr val="accent1"/>
                </a:solidFill>
                <a:latin typeface="+mj-lt"/>
              </a:rPr>
              <a:t>Vad är hälsoekonomi?</a:t>
            </a:r>
          </a:p>
        </p:txBody>
      </p:sp>
      <p:graphicFrame>
        <p:nvGraphicFramePr>
          <p:cNvPr id="10" name="Diagram 9">
            <a:extLst>
              <a:ext uri="{FF2B5EF4-FFF2-40B4-BE49-F238E27FC236}">
                <a16:creationId xmlns:a16="http://schemas.microsoft.com/office/drawing/2014/main" id="{933D7DB3-999C-4652-A913-3A912972C126}"/>
              </a:ext>
            </a:extLst>
          </p:cNvPr>
          <p:cNvGraphicFramePr/>
          <p:nvPr>
            <p:extLst>
              <p:ext uri="{D42A27DB-BD31-4B8C-83A1-F6EECF244321}">
                <p14:modId xmlns:p14="http://schemas.microsoft.com/office/powerpoint/2010/main" val="2315237120"/>
              </p:ext>
            </p:extLst>
          </p:nvPr>
        </p:nvGraphicFramePr>
        <p:xfrm>
          <a:off x="633413" y="-319490"/>
          <a:ext cx="10857735" cy="7295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DDD92D4-F7A0-4DB2-8CB3-9D6106AD8A45}"/>
              </a:ext>
            </a:extLst>
          </p:cNvPr>
          <p:cNvSpPr>
            <a:spLocks noGrp="1"/>
          </p:cNvSpPr>
          <p:nvPr>
            <p:ph type="title"/>
          </p:nvPr>
        </p:nvSpPr>
        <p:spPr>
          <a:xfrm>
            <a:off x="443638" y="151780"/>
            <a:ext cx="9669600" cy="1325563"/>
          </a:xfrm>
        </p:spPr>
        <p:txBody>
          <a:bodyPr>
            <a:normAutofit/>
          </a:bodyPr>
          <a:lstStyle/>
          <a:p>
            <a:r>
              <a:rPr lang="sv-SE" dirty="0">
                <a:solidFill>
                  <a:schemeClr val="accent1"/>
                </a:solidFill>
                <a:latin typeface="+mj-lt"/>
              </a:rPr>
              <a:t>Vad är hälsoekonomi?</a:t>
            </a:r>
          </a:p>
        </p:txBody>
      </p:sp>
      <p:pic>
        <p:nvPicPr>
          <p:cNvPr id="5" name="Bildobjekt 4">
            <a:extLst>
              <a:ext uri="{FF2B5EF4-FFF2-40B4-BE49-F238E27FC236}">
                <a16:creationId xmlns:a16="http://schemas.microsoft.com/office/drawing/2014/main" id="{A243A452-B761-414B-BFE3-76698C1A0FB4}"/>
              </a:ext>
            </a:extLst>
          </p:cNvPr>
          <p:cNvPicPr>
            <a:picLocks noChangeAspect="1"/>
          </p:cNvPicPr>
          <p:nvPr/>
        </p:nvPicPr>
        <p:blipFill rotWithShape="1">
          <a:blip r:embed="rId3">
            <a:extLst>
              <a:ext uri="{28A0092B-C50C-407E-A947-70E740481C1C}">
                <a14:useLocalDpi xmlns:a14="http://schemas.microsoft.com/office/drawing/2010/main" val="0"/>
              </a:ext>
            </a:extLst>
          </a:blip>
          <a:srcRect b="3421"/>
          <a:stretch/>
        </p:blipFill>
        <p:spPr>
          <a:xfrm>
            <a:off x="5693465" y="1908629"/>
            <a:ext cx="5686171" cy="3661120"/>
          </a:xfrm>
          <a:prstGeom prst="rect">
            <a:avLst/>
          </a:prstGeom>
        </p:spPr>
      </p:pic>
      <p:sp>
        <p:nvSpPr>
          <p:cNvPr id="6" name="Platshållare för innehåll 5">
            <a:extLst>
              <a:ext uri="{FF2B5EF4-FFF2-40B4-BE49-F238E27FC236}">
                <a16:creationId xmlns:a16="http://schemas.microsoft.com/office/drawing/2014/main" id="{2A206114-F46A-4F15-926A-223696481C83}"/>
              </a:ext>
            </a:extLst>
          </p:cNvPr>
          <p:cNvSpPr txBox="1">
            <a:spLocks noGrp="1"/>
          </p:cNvSpPr>
          <p:nvPr>
            <p:ph sz="quarter" idx="11"/>
          </p:nvPr>
        </p:nvSpPr>
        <p:spPr>
          <a:xfrm>
            <a:off x="628650" y="1908629"/>
            <a:ext cx="4649788" cy="4342599"/>
          </a:xfrm>
          <a:prstGeom prst="rect">
            <a:avLst/>
          </a:prstGeom>
          <a:noFill/>
        </p:spPr>
        <p:txBody>
          <a:bodyPr wrap="square" rtlCol="0">
            <a:spAutoFit/>
          </a:bodyPr>
          <a:lstStyle/>
          <a:p>
            <a:pPr marL="0" indent="0">
              <a:buNone/>
            </a:pPr>
            <a:r>
              <a:rPr lang="sv-SE" sz="2400" dirty="0"/>
              <a:t>Hälsoekonomi kan beskrivas som vetenskapen om </a:t>
            </a:r>
            <a:r>
              <a:rPr lang="sv-SE" sz="2400" b="1" dirty="0">
                <a:solidFill>
                  <a:srgbClr val="006633"/>
                </a:solidFill>
              </a:rPr>
              <a:t>fördelning av begränsade resurser för att få ut mesta möjliga hälsa</a:t>
            </a:r>
          </a:p>
          <a:p>
            <a:endParaRPr lang="sv-SE" sz="2800" dirty="0"/>
          </a:p>
          <a:p>
            <a:endParaRPr lang="sv-SE" sz="2800" dirty="0"/>
          </a:p>
        </p:txBody>
      </p:sp>
    </p:spTree>
    <p:extLst>
      <p:ext uri="{BB962C8B-B14F-4D97-AF65-F5344CB8AC3E}">
        <p14:creationId xmlns:p14="http://schemas.microsoft.com/office/powerpoint/2010/main" val="19879407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5D6221-5C92-40B0-ACF2-4A2C261FDFA1}"/>
              </a:ext>
            </a:extLst>
          </p:cNvPr>
          <p:cNvSpPr>
            <a:spLocks noGrp="1"/>
          </p:cNvSpPr>
          <p:nvPr>
            <p:ph type="title"/>
          </p:nvPr>
        </p:nvSpPr>
        <p:spPr>
          <a:xfrm>
            <a:off x="89012" y="1894115"/>
            <a:ext cx="6093303" cy="3069770"/>
          </a:xfrm>
        </p:spPr>
        <p:txBody>
          <a:bodyPr/>
          <a:lstStyle/>
          <a:p>
            <a:r>
              <a:rPr lang="sv-SE" dirty="0"/>
              <a:t>Vem gör hälsoekonomiska utvärderingar?</a:t>
            </a:r>
          </a:p>
        </p:txBody>
      </p:sp>
      <p:sp>
        <p:nvSpPr>
          <p:cNvPr id="3" name="Platshållare för text 2">
            <a:extLst>
              <a:ext uri="{FF2B5EF4-FFF2-40B4-BE49-F238E27FC236}">
                <a16:creationId xmlns:a16="http://schemas.microsoft.com/office/drawing/2014/main" id="{7F09EA05-2CA7-463D-850C-C6702E99E5EF}"/>
              </a:ext>
            </a:extLst>
          </p:cNvPr>
          <p:cNvSpPr>
            <a:spLocks noGrp="1"/>
          </p:cNvSpPr>
          <p:nvPr>
            <p:ph type="body" sz="quarter" idx="10"/>
          </p:nvPr>
        </p:nvSpPr>
        <p:spPr>
          <a:xfrm>
            <a:off x="6749934" y="781396"/>
            <a:ext cx="4880091" cy="5513215"/>
          </a:xfrm>
        </p:spPr>
        <p:txBody>
          <a:bodyPr>
            <a:normAutofit/>
          </a:bodyPr>
          <a:lstStyle/>
          <a:p>
            <a:r>
              <a:rPr lang="sv-SE" sz="1100" b="1" dirty="0"/>
              <a:t>Tandvårds- och läkemedelsförmånsverket, TLV</a:t>
            </a:r>
            <a:r>
              <a:rPr lang="sv-SE" sz="1100" dirty="0"/>
              <a:t>: </a:t>
            </a:r>
            <a:r>
              <a:rPr lang="sv-SE" sz="1200" dirty="0"/>
              <a:t>Beslutar vilka receptläkemedel som ska ingå i högkostnadsskyddet. </a:t>
            </a:r>
            <a:endParaRPr lang="sv-SE" sz="1100" b="1" dirty="0"/>
          </a:p>
          <a:p>
            <a:r>
              <a:rPr lang="sv-SE" sz="1100" b="1" dirty="0"/>
              <a:t>Rådet för nya terapier, NT-rådet</a:t>
            </a:r>
            <a:r>
              <a:rPr lang="sv-SE" sz="1100" dirty="0"/>
              <a:t>: Ger rekommendationer till landets regioner om användning av vissa nya läkemedel</a:t>
            </a:r>
          </a:p>
          <a:p>
            <a:r>
              <a:rPr lang="sv-SE" sz="1100" b="1" dirty="0"/>
              <a:t>Medicintekniska produktrådet, MTP-rådet</a:t>
            </a:r>
            <a:r>
              <a:rPr lang="sv-SE" sz="1100" dirty="0"/>
              <a:t>: Ger rekommendationer om användning av vissa nya medicintekniska produkter. </a:t>
            </a:r>
          </a:p>
          <a:p>
            <a:r>
              <a:rPr lang="sv-SE" sz="1100" b="1" dirty="0"/>
              <a:t>Socialstyrelsen: </a:t>
            </a:r>
            <a:r>
              <a:rPr lang="sv-SE" sz="1100" dirty="0"/>
              <a:t>Tar fram föreskrifter, statistik, kunskapsstöd i form av exempelvis nationella riktlinjer, samt gör uppföljningar och utvärderingar. </a:t>
            </a:r>
          </a:p>
          <a:p>
            <a:r>
              <a:rPr lang="sv-SE" sz="1100" b="1" dirty="0"/>
              <a:t>Statens beredning för medicinsk och social utvärdering, SBU: </a:t>
            </a:r>
            <a:r>
              <a:rPr lang="sv-SE" sz="1100" dirty="0"/>
              <a:t>Utvärderar regelbundet sjukvårdens och socialtjänstens metoder.  </a:t>
            </a:r>
          </a:p>
          <a:p>
            <a:r>
              <a:rPr lang="sv-SE" sz="1100" b="1" dirty="0"/>
              <a:t>Folkhälsomyndigheten: </a:t>
            </a:r>
            <a:r>
              <a:rPr lang="sv-SE" sz="1100" dirty="0"/>
              <a:t>Har nationellt ansvar för folkhälsofrågor och arbetar för att befolkningen ska ha ett skydd mot smittsamma sjukdomar och andra hälsohot. </a:t>
            </a:r>
          </a:p>
          <a:p>
            <a:r>
              <a:rPr lang="sv-SE" sz="1100" b="1" dirty="0"/>
              <a:t>Forskare: </a:t>
            </a:r>
            <a:r>
              <a:rPr lang="sv-SE" sz="1100" dirty="0"/>
              <a:t>Vetenskapliga studier inom hälsoekonomi. </a:t>
            </a:r>
          </a:p>
          <a:p>
            <a:r>
              <a:rPr lang="sv-SE" sz="1100" b="1" dirty="0"/>
              <a:t>Regionerna: </a:t>
            </a:r>
            <a:r>
              <a:rPr lang="sv-SE" sz="1100" dirty="0"/>
              <a:t>Gör lokala analyser och underlag för beslut. </a:t>
            </a:r>
            <a:endParaRPr lang="sv-SE" sz="1100" b="1" dirty="0"/>
          </a:p>
          <a:p>
            <a:endParaRPr lang="sv-SE" sz="1100" dirty="0"/>
          </a:p>
        </p:txBody>
      </p:sp>
    </p:spTree>
    <p:extLst>
      <p:ext uri="{BB962C8B-B14F-4D97-AF65-F5344CB8AC3E}">
        <p14:creationId xmlns:p14="http://schemas.microsoft.com/office/powerpoint/2010/main" val="1318353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1D69AD79-8F5B-42E6-AE54-74DD6957C3A8}"/>
              </a:ext>
            </a:extLst>
          </p:cNvPr>
          <p:cNvPicPr>
            <a:picLocks noChangeAspect="1"/>
          </p:cNvPicPr>
          <p:nvPr/>
        </p:nvPicPr>
        <p:blipFill>
          <a:blip r:embed="rId2"/>
          <a:stretch>
            <a:fillRect/>
          </a:stretch>
        </p:blipFill>
        <p:spPr>
          <a:xfrm>
            <a:off x="21806" y="319489"/>
            <a:ext cx="12449570" cy="6382093"/>
          </a:xfrm>
          <a:prstGeom prst="rect">
            <a:avLst/>
          </a:prstGeom>
        </p:spPr>
      </p:pic>
    </p:spTree>
    <p:extLst>
      <p:ext uri="{BB962C8B-B14F-4D97-AF65-F5344CB8AC3E}">
        <p14:creationId xmlns:p14="http://schemas.microsoft.com/office/powerpoint/2010/main" val="1389711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988466C9-3873-4C7B-B708-588E6532E6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2692" y="0"/>
            <a:ext cx="2502796" cy="2502796"/>
          </a:xfrm>
          <a:prstGeom prst="rect">
            <a:avLst/>
          </a:prstGeom>
        </p:spPr>
      </p:pic>
      <p:graphicFrame>
        <p:nvGraphicFramePr>
          <p:cNvPr id="3" name="Diagram 2">
            <a:extLst>
              <a:ext uri="{FF2B5EF4-FFF2-40B4-BE49-F238E27FC236}">
                <a16:creationId xmlns:a16="http://schemas.microsoft.com/office/drawing/2014/main" id="{9166A967-487D-4C22-B927-85D7292EBE60}"/>
              </a:ext>
            </a:extLst>
          </p:cNvPr>
          <p:cNvGraphicFramePr/>
          <p:nvPr>
            <p:extLst>
              <p:ext uri="{D42A27DB-BD31-4B8C-83A1-F6EECF244321}">
                <p14:modId xmlns:p14="http://schemas.microsoft.com/office/powerpoint/2010/main" val="70763378"/>
              </p:ext>
            </p:extLst>
          </p:nvPr>
        </p:nvGraphicFramePr>
        <p:xfrm>
          <a:off x="419599" y="518591"/>
          <a:ext cx="983348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45619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8669B0-5343-402D-B661-981CB695A586}"/>
              </a:ext>
            </a:extLst>
          </p:cNvPr>
          <p:cNvSpPr>
            <a:spLocks noGrp="1"/>
          </p:cNvSpPr>
          <p:nvPr>
            <p:ph type="title"/>
          </p:nvPr>
        </p:nvSpPr>
        <p:spPr>
          <a:xfrm>
            <a:off x="0" y="1894115"/>
            <a:ext cx="5890954" cy="3069770"/>
          </a:xfrm>
        </p:spPr>
        <p:txBody>
          <a:bodyPr/>
          <a:lstStyle/>
          <a:p>
            <a:r>
              <a:rPr lang="sv-SE" dirty="0"/>
              <a:t>QALY</a:t>
            </a:r>
            <a:br>
              <a:rPr lang="sv-SE" dirty="0"/>
            </a:br>
            <a:r>
              <a:rPr lang="sv-SE" dirty="0"/>
              <a:t>kvalitetsjusterade levnadsår</a:t>
            </a:r>
          </a:p>
        </p:txBody>
      </p:sp>
      <p:sp>
        <p:nvSpPr>
          <p:cNvPr id="3" name="Platshållare för text 2">
            <a:extLst>
              <a:ext uri="{FF2B5EF4-FFF2-40B4-BE49-F238E27FC236}">
                <a16:creationId xmlns:a16="http://schemas.microsoft.com/office/drawing/2014/main" id="{D096312C-A7E5-4F17-952E-A264B4FF8C86}"/>
              </a:ext>
            </a:extLst>
          </p:cNvPr>
          <p:cNvSpPr>
            <a:spLocks noGrp="1"/>
          </p:cNvSpPr>
          <p:nvPr>
            <p:ph type="body" sz="quarter" idx="10"/>
          </p:nvPr>
        </p:nvSpPr>
        <p:spPr>
          <a:xfrm>
            <a:off x="6301047" y="548639"/>
            <a:ext cx="5387167" cy="5594393"/>
          </a:xfrm>
        </p:spPr>
        <p:txBody>
          <a:bodyPr>
            <a:normAutofit fontScale="92500"/>
          </a:bodyPr>
          <a:lstStyle/>
          <a:p>
            <a:pPr marL="0" indent="0">
              <a:buNone/>
            </a:pPr>
            <a:r>
              <a:rPr lang="sv-SE" b="1" dirty="0"/>
              <a:t>Direkta metoder </a:t>
            </a:r>
            <a:r>
              <a:rPr lang="sv-SE" sz="1900" dirty="0"/>
              <a:t>(värdering av ett faktiskt eller hypotetiskt tillstånd)</a:t>
            </a:r>
          </a:p>
          <a:p>
            <a:r>
              <a:rPr lang="sv-SE" dirty="0" err="1"/>
              <a:t>Time</a:t>
            </a:r>
            <a:r>
              <a:rPr lang="sv-SE" dirty="0"/>
              <a:t> </a:t>
            </a:r>
            <a:r>
              <a:rPr lang="sv-SE" dirty="0" err="1"/>
              <a:t>trade</a:t>
            </a:r>
            <a:r>
              <a:rPr lang="sv-SE" dirty="0"/>
              <a:t>-off (TTO)</a:t>
            </a:r>
          </a:p>
          <a:p>
            <a:r>
              <a:rPr lang="sv-SE" dirty="0"/>
              <a:t>Standard </a:t>
            </a:r>
            <a:r>
              <a:rPr lang="sv-SE" dirty="0" err="1"/>
              <a:t>gamble</a:t>
            </a:r>
            <a:r>
              <a:rPr lang="sv-SE" dirty="0"/>
              <a:t> (SG)</a:t>
            </a:r>
          </a:p>
          <a:p>
            <a:pPr marL="0" indent="0">
              <a:buNone/>
            </a:pPr>
            <a:endParaRPr lang="sv-SE" dirty="0"/>
          </a:p>
          <a:p>
            <a:pPr marL="0" indent="0">
              <a:buNone/>
            </a:pPr>
            <a:r>
              <a:rPr lang="sv-SE" b="1" dirty="0"/>
              <a:t>Indirekta metoder </a:t>
            </a:r>
            <a:r>
              <a:rPr lang="sv-SE" dirty="0"/>
              <a:t>(mäter ett faktiskt tillstånd som sedan värderas med en tariff som tagits fram med en direkt metod)</a:t>
            </a:r>
          </a:p>
          <a:p>
            <a:r>
              <a:rPr lang="sv-SE" dirty="0"/>
              <a:t>EQ-5D</a:t>
            </a:r>
          </a:p>
          <a:p>
            <a:r>
              <a:rPr lang="sv-SE" dirty="0"/>
              <a:t>SF-6D</a:t>
            </a:r>
          </a:p>
          <a:p>
            <a:endParaRPr lang="sv-SE" dirty="0"/>
          </a:p>
        </p:txBody>
      </p:sp>
    </p:spTree>
    <p:extLst>
      <p:ext uri="{BB962C8B-B14F-4D97-AF65-F5344CB8AC3E}">
        <p14:creationId xmlns:p14="http://schemas.microsoft.com/office/powerpoint/2010/main" val="214822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9A5F75-D604-4891-A443-60EB5C351419}"/>
              </a:ext>
            </a:extLst>
          </p:cNvPr>
          <p:cNvSpPr>
            <a:spLocks noGrp="1"/>
          </p:cNvSpPr>
          <p:nvPr>
            <p:ph type="title"/>
          </p:nvPr>
        </p:nvSpPr>
        <p:spPr/>
        <p:txBody>
          <a:bodyPr/>
          <a:lstStyle/>
          <a:p>
            <a:r>
              <a:rPr lang="sv-SE" dirty="0"/>
              <a:t>Exempel </a:t>
            </a:r>
          </a:p>
        </p:txBody>
      </p:sp>
      <p:sp>
        <p:nvSpPr>
          <p:cNvPr id="3" name="Platshållare för innehåll 2">
            <a:extLst>
              <a:ext uri="{FF2B5EF4-FFF2-40B4-BE49-F238E27FC236}">
                <a16:creationId xmlns:a16="http://schemas.microsoft.com/office/drawing/2014/main" id="{35C127D1-6E52-493D-A6C0-BAC4FA446241}"/>
              </a:ext>
            </a:extLst>
          </p:cNvPr>
          <p:cNvSpPr>
            <a:spLocks noGrp="1"/>
          </p:cNvSpPr>
          <p:nvPr>
            <p:ph sz="quarter" idx="15"/>
          </p:nvPr>
        </p:nvSpPr>
        <p:spPr>
          <a:xfrm>
            <a:off x="633076" y="4142342"/>
            <a:ext cx="10791416" cy="1898096"/>
          </a:xfrm>
        </p:spPr>
        <p:txBody>
          <a:bodyPr>
            <a:normAutofit fontScale="92500"/>
          </a:bodyPr>
          <a:lstStyle/>
          <a:p>
            <a:endParaRPr lang="sv-SE" b="1" i="1" dirty="0"/>
          </a:p>
          <a:p>
            <a:endParaRPr lang="sv-SE" b="1" i="1" dirty="0"/>
          </a:p>
          <a:p>
            <a:pPr marL="0" indent="0">
              <a:buNone/>
            </a:pPr>
            <a:r>
              <a:rPr lang="sv-SE" b="1" i="1" dirty="0"/>
              <a:t>Hur många år i full hälsa skulle vara lika värdefullt för dig som 10 år i detta hälsotillstånd?</a:t>
            </a:r>
          </a:p>
        </p:txBody>
      </p:sp>
      <p:sp>
        <p:nvSpPr>
          <p:cNvPr id="6" name="textruta 5">
            <a:extLst>
              <a:ext uri="{FF2B5EF4-FFF2-40B4-BE49-F238E27FC236}">
                <a16:creationId xmlns:a16="http://schemas.microsoft.com/office/drawing/2014/main" id="{B350874F-4334-4BF3-8720-35FE8177DDDF}"/>
              </a:ext>
            </a:extLst>
          </p:cNvPr>
          <p:cNvSpPr txBox="1"/>
          <p:nvPr/>
        </p:nvSpPr>
        <p:spPr>
          <a:xfrm>
            <a:off x="361327" y="1834018"/>
            <a:ext cx="5734673" cy="2308324"/>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Hälsotillstånd A – Måttlig smärta i nedre ryggen</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Konstant men inte invalidiserande smärta</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Kan arbeta deltid</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Begränsad rörlighet vid böjning/lyft</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Sömn påverkas lätt</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Behandling: smärtlindring och fysioterapi ger delvis effekt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a:ln>
                <a:noFill/>
              </a:ln>
              <a:solidFill>
                <a:srgbClr val="000000"/>
              </a:solidFill>
              <a:effectLst/>
              <a:uLnTx/>
              <a:uFillTx/>
              <a:latin typeface="Open Sans"/>
              <a:ea typeface="+mn-ea"/>
              <a:cs typeface="+mn-cs"/>
            </a:endParaRPr>
          </a:p>
        </p:txBody>
      </p:sp>
      <p:sp>
        <p:nvSpPr>
          <p:cNvPr id="8" name="textruta 7">
            <a:extLst>
              <a:ext uri="{FF2B5EF4-FFF2-40B4-BE49-F238E27FC236}">
                <a16:creationId xmlns:a16="http://schemas.microsoft.com/office/drawing/2014/main" id="{3835135E-F3A8-43F3-853A-C0E94EE0A0FC}"/>
              </a:ext>
            </a:extLst>
          </p:cNvPr>
          <p:cNvSpPr txBox="1"/>
          <p:nvPr/>
        </p:nvSpPr>
        <p:spPr>
          <a:xfrm>
            <a:off x="6527100" y="1843085"/>
            <a:ext cx="5910944" cy="2585323"/>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Hälsotillstånd B - Avancerad cancersjukdom med symptomgivande metastaser </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Bestående smärta som kräver kontinuerlig behandling</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Uttalad trötthet som begränsar vardagsaktiviteter</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Viktminskning och nedsatt aptit</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Perioder av illamående och låg energi</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Funktion och ork varierar dag för dag</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Återkommande vårdkontakter och behandling med begränsad effekt på symtomen</a:t>
            </a:r>
          </a:p>
        </p:txBody>
      </p:sp>
    </p:spTree>
    <p:extLst>
      <p:ext uri="{BB962C8B-B14F-4D97-AF65-F5344CB8AC3E}">
        <p14:creationId xmlns:p14="http://schemas.microsoft.com/office/powerpoint/2010/main" val="228962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29791D-A22C-4705-9D4B-CEE255C4930D}"/>
              </a:ext>
            </a:extLst>
          </p:cNvPr>
          <p:cNvSpPr>
            <a:spLocks noGrp="1"/>
          </p:cNvSpPr>
          <p:nvPr>
            <p:ph type="title"/>
          </p:nvPr>
        </p:nvSpPr>
        <p:spPr/>
        <p:txBody>
          <a:bodyPr/>
          <a:lstStyle/>
          <a:p>
            <a:r>
              <a:rPr lang="sv-SE" dirty="0"/>
              <a:t>Tröskelvärden - exempel</a:t>
            </a:r>
          </a:p>
        </p:txBody>
      </p:sp>
      <p:pic>
        <p:nvPicPr>
          <p:cNvPr id="3" name="Bildobjekt 2">
            <a:extLst>
              <a:ext uri="{FF2B5EF4-FFF2-40B4-BE49-F238E27FC236}">
                <a16:creationId xmlns:a16="http://schemas.microsoft.com/office/drawing/2014/main" id="{70A5BE71-F769-44F2-B648-680184DD86DC}"/>
              </a:ext>
            </a:extLst>
          </p:cNvPr>
          <p:cNvPicPr>
            <a:picLocks noChangeAspect="1"/>
          </p:cNvPicPr>
          <p:nvPr/>
        </p:nvPicPr>
        <p:blipFill>
          <a:blip r:embed="rId3"/>
          <a:stretch>
            <a:fillRect/>
          </a:stretch>
        </p:blipFill>
        <p:spPr>
          <a:xfrm>
            <a:off x="0" y="1843085"/>
            <a:ext cx="9904651" cy="4015568"/>
          </a:xfrm>
          <a:prstGeom prst="rect">
            <a:avLst/>
          </a:prstGeom>
        </p:spPr>
      </p:pic>
    </p:spTree>
    <p:extLst>
      <p:ext uri="{BB962C8B-B14F-4D97-AF65-F5344CB8AC3E}">
        <p14:creationId xmlns:p14="http://schemas.microsoft.com/office/powerpoint/2010/main" val="3717497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A76F5-7300-5A66-2D02-F1B933DDC5DA}"/>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8499B9D1-7717-A8AF-E681-535E462D8B89}"/>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Varför prioriteringar?</a:t>
            </a:r>
          </a:p>
        </p:txBody>
      </p:sp>
      <p:sp>
        <p:nvSpPr>
          <p:cNvPr id="5" name="Platshållare för innehåll 2">
            <a:extLst>
              <a:ext uri="{FF2B5EF4-FFF2-40B4-BE49-F238E27FC236}">
                <a16:creationId xmlns:a16="http://schemas.microsoft.com/office/drawing/2014/main" id="{E46C84A0-9C9B-D182-D000-01C202B11043}"/>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Prioriteringar är ingens älsklingssyssla…</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…men nödvändigt för god sjukvård…</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(…och dessutom ontologiskt omöjligt att o-prioritera)</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rPr>
              <a:t> ALLTSÅ: VI MÅSTE VÄLJA MELLAN</a:t>
            </a:r>
            <a:b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rPr>
            </a:br>
            <a:r>
              <a:rPr kumimoji="0" lang="sv-SE"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rPr>
              <a:t>GENOMTÄNKTA</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rPr>
              <a:t> vs </a:t>
            </a:r>
            <a:r>
              <a:rPr kumimoji="0" lang="sv-SE"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rPr>
              <a:t>ICKE GENOMTÄNKTA </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rPr>
              <a:t>PRIORITERINGAR</a:t>
            </a: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5721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441049-97FC-4332-A738-C2BD6532BCE1}"/>
              </a:ext>
            </a:extLst>
          </p:cNvPr>
          <p:cNvSpPr>
            <a:spLocks noGrp="1"/>
          </p:cNvSpPr>
          <p:nvPr>
            <p:ph type="title"/>
          </p:nvPr>
        </p:nvSpPr>
        <p:spPr/>
        <p:txBody>
          <a:bodyPr/>
          <a:lstStyle/>
          <a:p>
            <a:r>
              <a:rPr lang="sv-SE" dirty="0"/>
              <a:t>Tröskelvärde (Sverige)</a:t>
            </a:r>
          </a:p>
        </p:txBody>
      </p:sp>
      <p:pic>
        <p:nvPicPr>
          <p:cNvPr id="3" name="Bildobjekt 2">
            <a:extLst>
              <a:ext uri="{FF2B5EF4-FFF2-40B4-BE49-F238E27FC236}">
                <a16:creationId xmlns:a16="http://schemas.microsoft.com/office/drawing/2014/main" id="{A7072F94-BF2B-4BA0-AC59-7189DDAEE7A8}"/>
              </a:ext>
            </a:extLst>
          </p:cNvPr>
          <p:cNvPicPr>
            <a:picLocks noChangeAspect="1"/>
          </p:cNvPicPr>
          <p:nvPr/>
        </p:nvPicPr>
        <p:blipFill>
          <a:blip r:embed="rId3"/>
          <a:stretch>
            <a:fillRect/>
          </a:stretch>
        </p:blipFill>
        <p:spPr>
          <a:xfrm>
            <a:off x="633528" y="2166729"/>
            <a:ext cx="6902094" cy="3960426"/>
          </a:xfrm>
          <a:prstGeom prst="rect">
            <a:avLst/>
          </a:prstGeom>
        </p:spPr>
      </p:pic>
    </p:spTree>
    <p:extLst>
      <p:ext uri="{BB962C8B-B14F-4D97-AF65-F5344CB8AC3E}">
        <p14:creationId xmlns:p14="http://schemas.microsoft.com/office/powerpoint/2010/main" val="35976623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6DCAC0B1-91CE-4C0F-B82B-DA3647CC9F43}"/>
              </a:ext>
            </a:extLst>
          </p:cNvPr>
          <p:cNvSpPr>
            <a:spLocks noGrp="1"/>
          </p:cNvSpPr>
          <p:nvPr>
            <p:ph sz="quarter" idx="11"/>
          </p:nvPr>
        </p:nvSpPr>
        <p:spPr>
          <a:xfrm>
            <a:off x="629194" y="1555720"/>
            <a:ext cx="9521971" cy="1076124"/>
          </a:xfrm>
        </p:spPr>
        <p:txBody>
          <a:bodyPr>
            <a:normAutofit fontScale="85000" lnSpcReduction="10000"/>
          </a:bodyPr>
          <a:lstStyle/>
          <a:p>
            <a:pPr marL="0" indent="0">
              <a:buNone/>
            </a:pPr>
            <a:r>
              <a:rPr lang="sv-SE" sz="1800" dirty="0"/>
              <a:t>Enligt hälso- och sjukvårdslagen (2017:30) är målet för hälso- och sjukvården en god hälsa och vård på lika villkor för hela befolkningen och vården ska ges med respekt för alla människors lika värde och för den enskilda människan.</a:t>
            </a:r>
          </a:p>
          <a:p>
            <a:endParaRPr lang="sv-SE" sz="1800" dirty="0"/>
          </a:p>
          <a:p>
            <a:endParaRPr lang="sv-SE" sz="1800" dirty="0"/>
          </a:p>
        </p:txBody>
      </p:sp>
      <p:sp>
        <p:nvSpPr>
          <p:cNvPr id="3" name="Rubrik 2">
            <a:extLst>
              <a:ext uri="{FF2B5EF4-FFF2-40B4-BE49-F238E27FC236}">
                <a16:creationId xmlns:a16="http://schemas.microsoft.com/office/drawing/2014/main" id="{A894568E-0E75-406C-B87A-A875C03F8935}"/>
              </a:ext>
            </a:extLst>
          </p:cNvPr>
          <p:cNvSpPr>
            <a:spLocks noGrp="1"/>
          </p:cNvSpPr>
          <p:nvPr>
            <p:ph type="title"/>
          </p:nvPr>
        </p:nvSpPr>
        <p:spPr/>
        <p:txBody>
          <a:bodyPr>
            <a:normAutofit/>
          </a:bodyPr>
          <a:lstStyle/>
          <a:p>
            <a:r>
              <a:rPr lang="sv-SE" dirty="0">
                <a:solidFill>
                  <a:schemeClr val="accent1"/>
                </a:solidFill>
                <a:latin typeface="+mj-lt"/>
              </a:rPr>
              <a:t>Etiska aspekter</a:t>
            </a:r>
          </a:p>
        </p:txBody>
      </p:sp>
      <p:graphicFrame>
        <p:nvGraphicFramePr>
          <p:cNvPr id="6" name="Diagram 5">
            <a:extLst>
              <a:ext uri="{FF2B5EF4-FFF2-40B4-BE49-F238E27FC236}">
                <a16:creationId xmlns:a16="http://schemas.microsoft.com/office/drawing/2014/main" id="{8BAD120E-705E-4A27-8EBF-7F3B1CCFAC10}"/>
              </a:ext>
            </a:extLst>
          </p:cNvPr>
          <p:cNvGraphicFramePr/>
          <p:nvPr>
            <p:extLst/>
          </p:nvPr>
        </p:nvGraphicFramePr>
        <p:xfrm>
          <a:off x="629194" y="2774574"/>
          <a:ext cx="8116221" cy="3626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484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Region Kronobergs logotyp">
            <a:extLst>
              <a:ext uri="{FF2B5EF4-FFF2-40B4-BE49-F238E27FC236}">
                <a16:creationId xmlns:a16="http://schemas.microsoft.com/office/drawing/2014/main" id="{12B0327A-ECA8-E266-3A67-B03F5CAA5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black">
          <a:xfrm>
            <a:off x="1639334" y="1786467"/>
            <a:ext cx="1947600" cy="2298552"/>
          </a:xfrm>
          <a:prstGeom prst="rect">
            <a:avLst/>
          </a:prstGeom>
        </p:spPr>
      </p:pic>
      <p:sp>
        <p:nvSpPr>
          <p:cNvPr id="4" name="Rubrik 3">
            <a:extLst>
              <a:ext uri="{FF2B5EF4-FFF2-40B4-BE49-F238E27FC236}">
                <a16:creationId xmlns:a16="http://schemas.microsoft.com/office/drawing/2014/main" id="{0E272219-9BE1-5F03-623C-A04626759FD2}"/>
              </a:ext>
            </a:extLst>
          </p:cNvPr>
          <p:cNvSpPr>
            <a:spLocks noGrp="1"/>
          </p:cNvSpPr>
          <p:nvPr>
            <p:ph type="title"/>
          </p:nvPr>
        </p:nvSpPr>
        <p:spPr/>
        <p:txBody>
          <a:bodyPr>
            <a:noAutofit/>
          </a:bodyPr>
          <a:lstStyle/>
          <a:p>
            <a:r>
              <a:rPr lang="sv-SE" sz="2800" dirty="0"/>
              <a:t>Hälsoekonomi och Läkemedel</a:t>
            </a:r>
          </a:p>
        </p:txBody>
      </p:sp>
      <p:sp>
        <p:nvSpPr>
          <p:cNvPr id="5" name="Underrubrik 4">
            <a:extLst>
              <a:ext uri="{FF2B5EF4-FFF2-40B4-BE49-F238E27FC236}">
                <a16:creationId xmlns:a16="http://schemas.microsoft.com/office/drawing/2014/main" id="{44218442-D758-34D8-257C-33FD1FD439A1}"/>
              </a:ext>
            </a:extLst>
          </p:cNvPr>
          <p:cNvSpPr>
            <a:spLocks noGrp="1"/>
          </p:cNvSpPr>
          <p:nvPr>
            <p:ph type="subTitle" idx="1"/>
          </p:nvPr>
        </p:nvSpPr>
        <p:spPr>
          <a:xfrm>
            <a:off x="6462445" y="4085019"/>
            <a:ext cx="4858619" cy="1912275"/>
          </a:xfrm>
        </p:spPr>
        <p:txBody>
          <a:bodyPr>
            <a:normAutofit/>
          </a:bodyPr>
          <a:lstStyle/>
          <a:p>
            <a:r>
              <a:rPr lang="sv-SE" sz="3000" b="1" dirty="0"/>
              <a:t>Fredrik Schön</a:t>
            </a:r>
          </a:p>
          <a:p>
            <a:r>
              <a:rPr lang="sv-SE" sz="1900" dirty="0"/>
              <a:t>Ordförande Läkemedelskommittén</a:t>
            </a:r>
          </a:p>
          <a:p>
            <a:r>
              <a:rPr lang="sv-SE" sz="1900" dirty="0"/>
              <a:t>Överläkare Medicinkliniken Växjö</a:t>
            </a:r>
          </a:p>
          <a:p>
            <a:endParaRPr lang="sv-SE" dirty="0"/>
          </a:p>
        </p:txBody>
      </p:sp>
    </p:spTree>
    <p:extLst>
      <p:ext uri="{BB962C8B-B14F-4D97-AF65-F5344CB8AC3E}">
        <p14:creationId xmlns:p14="http://schemas.microsoft.com/office/powerpoint/2010/main" val="28367083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13E762B-F34C-467E-BC73-A4DC9A276F9F}"/>
              </a:ext>
            </a:extLst>
          </p:cNvPr>
          <p:cNvPicPr>
            <a:picLocks noChangeAspect="1"/>
          </p:cNvPicPr>
          <p:nvPr/>
        </p:nvPicPr>
        <p:blipFill>
          <a:blip r:embed="rId2"/>
          <a:stretch>
            <a:fillRect/>
          </a:stretch>
        </p:blipFill>
        <p:spPr>
          <a:xfrm>
            <a:off x="8675" y="4284"/>
            <a:ext cx="12174649" cy="6849431"/>
          </a:xfrm>
          <a:prstGeom prst="rect">
            <a:avLst/>
          </a:prstGeom>
        </p:spPr>
      </p:pic>
    </p:spTree>
    <p:extLst>
      <p:ext uri="{BB962C8B-B14F-4D97-AF65-F5344CB8AC3E}">
        <p14:creationId xmlns:p14="http://schemas.microsoft.com/office/powerpoint/2010/main" val="38879932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362FCAF8-A60D-483F-806F-F69E825DD83D}"/>
              </a:ext>
            </a:extLst>
          </p:cNvPr>
          <p:cNvPicPr>
            <a:picLocks noChangeAspect="1"/>
          </p:cNvPicPr>
          <p:nvPr/>
        </p:nvPicPr>
        <p:blipFill>
          <a:blip r:embed="rId3"/>
          <a:stretch>
            <a:fillRect/>
          </a:stretch>
        </p:blipFill>
        <p:spPr>
          <a:xfrm>
            <a:off x="412781" y="2126511"/>
            <a:ext cx="6271553" cy="3366583"/>
          </a:xfrm>
          <a:prstGeom prst="rect">
            <a:avLst/>
          </a:prstGeom>
          <a:ln>
            <a:solidFill>
              <a:schemeClr val="tx1">
                <a:lumMod val="50000"/>
                <a:lumOff val="50000"/>
              </a:schemeClr>
            </a:solidFill>
          </a:ln>
        </p:spPr>
      </p:pic>
      <p:pic>
        <p:nvPicPr>
          <p:cNvPr id="5" name="Bildobjekt 4">
            <a:extLst>
              <a:ext uri="{FF2B5EF4-FFF2-40B4-BE49-F238E27FC236}">
                <a16:creationId xmlns:a16="http://schemas.microsoft.com/office/drawing/2014/main" id="{29247E43-7364-470C-8EE4-2C2DDB4EAA96}"/>
              </a:ext>
            </a:extLst>
          </p:cNvPr>
          <p:cNvPicPr>
            <a:picLocks noChangeAspect="1"/>
          </p:cNvPicPr>
          <p:nvPr/>
        </p:nvPicPr>
        <p:blipFill>
          <a:blip r:embed="rId4"/>
          <a:stretch>
            <a:fillRect/>
          </a:stretch>
        </p:blipFill>
        <p:spPr>
          <a:xfrm>
            <a:off x="2881945" y="1690577"/>
            <a:ext cx="3062337" cy="4571604"/>
          </a:xfrm>
          <a:prstGeom prst="rect">
            <a:avLst/>
          </a:prstGeom>
          <a:ln>
            <a:solidFill>
              <a:schemeClr val="tx1">
                <a:lumMod val="50000"/>
                <a:lumOff val="50000"/>
              </a:schemeClr>
            </a:solidFill>
          </a:ln>
        </p:spPr>
      </p:pic>
      <p:pic>
        <p:nvPicPr>
          <p:cNvPr id="4" name="Bildobjekt 3">
            <a:extLst>
              <a:ext uri="{FF2B5EF4-FFF2-40B4-BE49-F238E27FC236}">
                <a16:creationId xmlns:a16="http://schemas.microsoft.com/office/drawing/2014/main" id="{7943055C-0E07-405B-98A8-B5D0C248A69F}"/>
              </a:ext>
            </a:extLst>
          </p:cNvPr>
          <p:cNvPicPr>
            <a:picLocks noChangeAspect="1"/>
          </p:cNvPicPr>
          <p:nvPr/>
        </p:nvPicPr>
        <p:blipFill>
          <a:blip r:embed="rId5"/>
          <a:stretch>
            <a:fillRect/>
          </a:stretch>
        </p:blipFill>
        <p:spPr>
          <a:xfrm>
            <a:off x="4681941" y="1931100"/>
            <a:ext cx="4445375" cy="3023471"/>
          </a:xfrm>
          <a:prstGeom prst="rect">
            <a:avLst/>
          </a:prstGeom>
          <a:ln>
            <a:solidFill>
              <a:schemeClr val="tx1">
                <a:lumMod val="50000"/>
                <a:lumOff val="50000"/>
              </a:schemeClr>
            </a:solidFill>
          </a:ln>
        </p:spPr>
      </p:pic>
      <p:pic>
        <p:nvPicPr>
          <p:cNvPr id="7" name="Bildobjekt 6">
            <a:extLst>
              <a:ext uri="{FF2B5EF4-FFF2-40B4-BE49-F238E27FC236}">
                <a16:creationId xmlns:a16="http://schemas.microsoft.com/office/drawing/2014/main" id="{C84D0CE5-06A9-4102-BC9D-799C5AB3B792}"/>
              </a:ext>
            </a:extLst>
          </p:cNvPr>
          <p:cNvPicPr>
            <a:picLocks noChangeAspect="1"/>
          </p:cNvPicPr>
          <p:nvPr/>
        </p:nvPicPr>
        <p:blipFill rotWithShape="1">
          <a:blip r:embed="rId6"/>
          <a:srcRect l="7955" r="7193" b="9864"/>
          <a:stretch/>
        </p:blipFill>
        <p:spPr>
          <a:xfrm>
            <a:off x="7523117" y="720525"/>
            <a:ext cx="4256102" cy="4772569"/>
          </a:xfrm>
          <a:prstGeom prst="rect">
            <a:avLst/>
          </a:prstGeom>
          <a:ln>
            <a:solidFill>
              <a:schemeClr val="tx1">
                <a:lumMod val="85000"/>
                <a:lumOff val="15000"/>
              </a:schemeClr>
            </a:solidFill>
          </a:ln>
        </p:spPr>
      </p:pic>
      <p:sp>
        <p:nvSpPr>
          <p:cNvPr id="2" name="Rubrik 1">
            <a:extLst>
              <a:ext uri="{FF2B5EF4-FFF2-40B4-BE49-F238E27FC236}">
                <a16:creationId xmlns:a16="http://schemas.microsoft.com/office/drawing/2014/main" id="{1D9A5F75-D604-4891-A443-60EB5C351419}"/>
              </a:ext>
            </a:extLst>
          </p:cNvPr>
          <p:cNvSpPr>
            <a:spLocks noGrp="1"/>
          </p:cNvSpPr>
          <p:nvPr>
            <p:ph type="title"/>
          </p:nvPr>
        </p:nvSpPr>
        <p:spPr/>
        <p:txBody>
          <a:bodyPr/>
          <a:lstStyle/>
          <a:p>
            <a:r>
              <a:rPr lang="sv-SE" dirty="0"/>
              <a:t>Kan inte bara någon bestämma?</a:t>
            </a:r>
          </a:p>
        </p:txBody>
      </p:sp>
      <p:pic>
        <p:nvPicPr>
          <p:cNvPr id="8" name="Bildobjekt 7">
            <a:extLst>
              <a:ext uri="{FF2B5EF4-FFF2-40B4-BE49-F238E27FC236}">
                <a16:creationId xmlns:a16="http://schemas.microsoft.com/office/drawing/2014/main" id="{FF2B271E-5EEE-43E9-A097-02BEE93D8FC6}"/>
              </a:ext>
            </a:extLst>
          </p:cNvPr>
          <p:cNvPicPr>
            <a:picLocks noChangeAspect="1"/>
          </p:cNvPicPr>
          <p:nvPr/>
        </p:nvPicPr>
        <p:blipFill>
          <a:blip r:embed="rId7"/>
          <a:stretch>
            <a:fillRect/>
          </a:stretch>
        </p:blipFill>
        <p:spPr>
          <a:xfrm>
            <a:off x="5295159" y="4590854"/>
            <a:ext cx="4553937" cy="1804479"/>
          </a:xfrm>
          <a:prstGeom prst="rect">
            <a:avLst/>
          </a:prstGeom>
          <a:ln>
            <a:solidFill>
              <a:schemeClr val="tx1">
                <a:lumMod val="85000"/>
                <a:lumOff val="15000"/>
              </a:schemeClr>
            </a:solidFill>
          </a:ln>
        </p:spPr>
      </p:pic>
    </p:spTree>
    <p:extLst>
      <p:ext uri="{BB962C8B-B14F-4D97-AF65-F5344CB8AC3E}">
        <p14:creationId xmlns:p14="http://schemas.microsoft.com/office/powerpoint/2010/main" val="31683632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F69324-FBEE-4E7C-988A-042DC9CECC82}"/>
              </a:ext>
            </a:extLst>
          </p:cNvPr>
          <p:cNvSpPr>
            <a:spLocks noGrp="1"/>
          </p:cNvSpPr>
          <p:nvPr>
            <p:ph type="title"/>
          </p:nvPr>
        </p:nvSpPr>
        <p:spPr/>
        <p:txBody>
          <a:bodyPr/>
          <a:lstStyle/>
          <a:p>
            <a:r>
              <a:rPr lang="sv-SE" dirty="0"/>
              <a:t>Vem tar ansvar för hälsoekonomin?</a:t>
            </a:r>
          </a:p>
        </p:txBody>
      </p:sp>
      <p:sp>
        <p:nvSpPr>
          <p:cNvPr id="3" name="Platshållare för innehåll 2">
            <a:extLst>
              <a:ext uri="{FF2B5EF4-FFF2-40B4-BE49-F238E27FC236}">
                <a16:creationId xmlns:a16="http://schemas.microsoft.com/office/drawing/2014/main" id="{E981C745-527E-4385-AA4D-7951E48D4095}"/>
              </a:ext>
            </a:extLst>
          </p:cNvPr>
          <p:cNvSpPr>
            <a:spLocks noGrp="1"/>
          </p:cNvSpPr>
          <p:nvPr>
            <p:ph sz="quarter" idx="15"/>
          </p:nvPr>
        </p:nvSpPr>
        <p:spPr>
          <a:xfrm>
            <a:off x="633075" y="2024789"/>
            <a:ext cx="11260563" cy="4015649"/>
          </a:xfrm>
        </p:spPr>
        <p:txBody>
          <a:bodyPr>
            <a:normAutofit/>
          </a:bodyPr>
          <a:lstStyle/>
          <a:p>
            <a:r>
              <a:rPr lang="sv-SE" sz="2400" dirty="0"/>
              <a:t>”Vi har valt att inte primärt väga in kostnadsaspekten utan utgått från den medicinska preferensen och evidens till dags dato.”</a:t>
            </a:r>
          </a:p>
          <a:p>
            <a:r>
              <a:rPr lang="sv-SE" sz="2400" dirty="0"/>
              <a:t>”Värdering av läkemedelskostnader har inte ingått i bedömningarna.”</a:t>
            </a:r>
          </a:p>
          <a:p>
            <a:r>
              <a:rPr lang="sv-SE" sz="2400" dirty="0"/>
              <a:t>”När det är relevant och möjligt tar vi också hänsyn till kostnadseffektivitet i prioriteringen”</a:t>
            </a:r>
          </a:p>
        </p:txBody>
      </p:sp>
    </p:spTree>
    <p:extLst>
      <p:ext uri="{BB962C8B-B14F-4D97-AF65-F5344CB8AC3E}">
        <p14:creationId xmlns:p14="http://schemas.microsoft.com/office/powerpoint/2010/main" val="5660532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E4611AE-F20B-4B53-8644-5129F007F482}"/>
              </a:ext>
            </a:extLst>
          </p:cNvPr>
          <p:cNvPicPr>
            <a:picLocks noChangeAspect="1"/>
          </p:cNvPicPr>
          <p:nvPr/>
        </p:nvPicPr>
        <p:blipFill>
          <a:blip r:embed="rId3"/>
          <a:stretch>
            <a:fillRect/>
          </a:stretch>
        </p:blipFill>
        <p:spPr>
          <a:xfrm>
            <a:off x="0" y="19698"/>
            <a:ext cx="12192000" cy="6818603"/>
          </a:xfrm>
          <a:prstGeom prst="rect">
            <a:avLst/>
          </a:prstGeom>
        </p:spPr>
      </p:pic>
    </p:spTree>
    <p:extLst>
      <p:ext uri="{BB962C8B-B14F-4D97-AF65-F5344CB8AC3E}">
        <p14:creationId xmlns:p14="http://schemas.microsoft.com/office/powerpoint/2010/main" val="14043645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336A0C01-33E4-4905-B1CC-237D94CAC081}"/>
              </a:ext>
            </a:extLst>
          </p:cNvPr>
          <p:cNvPicPr>
            <a:picLocks noChangeAspect="1"/>
          </p:cNvPicPr>
          <p:nvPr/>
        </p:nvPicPr>
        <p:blipFill>
          <a:blip r:embed="rId3"/>
          <a:stretch>
            <a:fillRect/>
          </a:stretch>
        </p:blipFill>
        <p:spPr>
          <a:xfrm>
            <a:off x="8675" y="13811"/>
            <a:ext cx="12174649" cy="6830378"/>
          </a:xfrm>
          <a:prstGeom prst="rect">
            <a:avLst/>
          </a:prstGeom>
        </p:spPr>
      </p:pic>
    </p:spTree>
    <p:extLst>
      <p:ext uri="{BB962C8B-B14F-4D97-AF65-F5344CB8AC3E}">
        <p14:creationId xmlns:p14="http://schemas.microsoft.com/office/powerpoint/2010/main" val="1384714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F6CFBD49-9D04-4A33-9A53-187043B6C8BC}"/>
              </a:ext>
            </a:extLst>
          </p:cNvPr>
          <p:cNvPicPr>
            <a:picLocks noChangeAspect="1"/>
          </p:cNvPicPr>
          <p:nvPr/>
        </p:nvPicPr>
        <p:blipFill>
          <a:blip r:embed="rId2"/>
          <a:stretch>
            <a:fillRect/>
          </a:stretch>
        </p:blipFill>
        <p:spPr>
          <a:xfrm>
            <a:off x="36990" y="0"/>
            <a:ext cx="12118019" cy="6858000"/>
          </a:xfrm>
          <a:prstGeom prst="rect">
            <a:avLst/>
          </a:prstGeom>
        </p:spPr>
      </p:pic>
    </p:spTree>
    <p:extLst>
      <p:ext uri="{BB962C8B-B14F-4D97-AF65-F5344CB8AC3E}">
        <p14:creationId xmlns:p14="http://schemas.microsoft.com/office/powerpoint/2010/main" val="32672043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ABC1F48-5627-480A-8DFB-9DAA1D1CA8F4}"/>
              </a:ext>
            </a:extLst>
          </p:cNvPr>
          <p:cNvPicPr>
            <a:picLocks noChangeAspect="1"/>
          </p:cNvPicPr>
          <p:nvPr/>
        </p:nvPicPr>
        <p:blipFill>
          <a:blip r:embed="rId2"/>
          <a:stretch>
            <a:fillRect/>
          </a:stretch>
        </p:blipFill>
        <p:spPr>
          <a:xfrm>
            <a:off x="2085407" y="3793428"/>
            <a:ext cx="8021186" cy="1496408"/>
          </a:xfrm>
          <a:prstGeom prst="rect">
            <a:avLst/>
          </a:prstGeom>
        </p:spPr>
      </p:pic>
      <p:pic>
        <p:nvPicPr>
          <p:cNvPr id="4" name="Bildobjekt 3">
            <a:extLst>
              <a:ext uri="{FF2B5EF4-FFF2-40B4-BE49-F238E27FC236}">
                <a16:creationId xmlns:a16="http://schemas.microsoft.com/office/drawing/2014/main" id="{8ABD90AC-F05C-4284-85A6-B1F581FCB1AF}"/>
              </a:ext>
            </a:extLst>
          </p:cNvPr>
          <p:cNvPicPr>
            <a:picLocks noChangeAspect="1"/>
          </p:cNvPicPr>
          <p:nvPr/>
        </p:nvPicPr>
        <p:blipFill>
          <a:blip r:embed="rId3"/>
          <a:stretch>
            <a:fillRect/>
          </a:stretch>
        </p:blipFill>
        <p:spPr>
          <a:xfrm>
            <a:off x="2085407" y="2027238"/>
            <a:ext cx="8336300" cy="1138438"/>
          </a:xfrm>
          <a:prstGeom prst="rect">
            <a:avLst/>
          </a:prstGeom>
        </p:spPr>
      </p:pic>
      <p:sp>
        <p:nvSpPr>
          <p:cNvPr id="7" name="Rubrik 6">
            <a:extLst>
              <a:ext uri="{FF2B5EF4-FFF2-40B4-BE49-F238E27FC236}">
                <a16:creationId xmlns:a16="http://schemas.microsoft.com/office/drawing/2014/main" id="{217ECCDF-88C2-4182-9506-F937F9DC6358}"/>
              </a:ext>
            </a:extLst>
          </p:cNvPr>
          <p:cNvSpPr>
            <a:spLocks noGrp="1"/>
          </p:cNvSpPr>
          <p:nvPr>
            <p:ph type="title"/>
          </p:nvPr>
        </p:nvSpPr>
        <p:spPr/>
        <p:txBody>
          <a:bodyPr/>
          <a:lstStyle/>
          <a:p>
            <a:r>
              <a:rPr lang="sv-SE" dirty="0"/>
              <a:t>Exempel på begränsad subvention</a:t>
            </a:r>
          </a:p>
        </p:txBody>
      </p:sp>
    </p:spTree>
    <p:extLst>
      <p:ext uri="{BB962C8B-B14F-4D97-AF65-F5344CB8AC3E}">
        <p14:creationId xmlns:p14="http://schemas.microsoft.com/office/powerpoint/2010/main" val="3476443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E3653-22EB-F4F0-4293-7C89B4EFEB56}"/>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7E5904CD-275D-92DA-0A06-7BDAE5547371}"/>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Varför (forts)</a:t>
            </a:r>
          </a:p>
        </p:txBody>
      </p:sp>
      <p:sp>
        <p:nvSpPr>
          <p:cNvPr id="5" name="Platshållare för innehåll 2">
            <a:extLst>
              <a:ext uri="{FF2B5EF4-FFF2-40B4-BE49-F238E27FC236}">
                <a16:creationId xmlns:a16="http://schemas.microsoft.com/office/drawing/2014/main" id="{77458C72-9F83-CAAE-9331-E93CCD770E81}"/>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Vad leder icke genomtänkta prioriteringar till?</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Vem får vårdens resurser om vi inte prioriterar genomtänkt?</a:t>
            </a:r>
            <a:endPar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800067" marR="0" lvl="1" indent="-3429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600" b="0" i="0" u="none" strike="noStrike" kern="1200" cap="none" spc="0" normalizeH="0" baseline="0" noProof="0" dirty="0">
                <a:ln>
                  <a:noFill/>
                </a:ln>
                <a:solidFill>
                  <a:srgbClr val="000000"/>
                </a:solidFill>
                <a:effectLst/>
                <a:uLnTx/>
                <a:uFillTx/>
                <a:latin typeface="Georgia"/>
                <a:ea typeface="+mn-ea"/>
                <a:cs typeface="+mn-cs"/>
              </a:rPr>
              <a:t>Patienter/grupper som skriker högst / har resurser</a:t>
            </a:r>
          </a:p>
          <a:p>
            <a:pPr marL="800067" marR="0" lvl="1" indent="-3429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600" b="0" i="0" u="none" strike="noStrike" kern="1200" cap="none" spc="0" normalizeH="0" baseline="0" noProof="0" dirty="0">
                <a:ln>
                  <a:noFill/>
                </a:ln>
                <a:solidFill>
                  <a:srgbClr val="000000"/>
                </a:solidFill>
                <a:effectLst/>
                <a:uLnTx/>
                <a:uFillTx/>
                <a:latin typeface="Georgia"/>
                <a:ea typeface="+mn-ea"/>
                <a:cs typeface="+mn-cs"/>
              </a:rPr>
              <a:t>Sjukvårdsområden med prestige</a:t>
            </a:r>
          </a:p>
          <a:p>
            <a:pPr marL="800067" marR="0" lvl="1" indent="-3429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600" b="0" i="0" u="none" strike="noStrike" kern="1200" cap="none" spc="0" normalizeH="0" baseline="0" noProof="0" dirty="0">
                <a:ln>
                  <a:noFill/>
                </a:ln>
                <a:solidFill>
                  <a:srgbClr val="000000"/>
                </a:solidFill>
                <a:effectLst/>
                <a:uLnTx/>
                <a:uFillTx/>
                <a:latin typeface="Georgia"/>
                <a:ea typeface="+mn-ea"/>
                <a:cs typeface="+mn-cs"/>
              </a:rPr>
              <a:t>”Status </a:t>
            </a:r>
            <a:r>
              <a:rPr kumimoji="0" lang="sv-SE" sz="2600" b="0" i="0" u="none" strike="noStrike" kern="1200" cap="none" spc="0" normalizeH="0" baseline="0" noProof="0" dirty="0" err="1">
                <a:ln>
                  <a:noFill/>
                </a:ln>
                <a:solidFill>
                  <a:srgbClr val="000000"/>
                </a:solidFill>
                <a:effectLst/>
                <a:uLnTx/>
                <a:uFillTx/>
                <a:latin typeface="Georgia"/>
                <a:ea typeface="+mn-ea"/>
                <a:cs typeface="+mn-cs"/>
              </a:rPr>
              <a:t>quo</a:t>
            </a:r>
            <a:r>
              <a:rPr kumimoji="0" lang="sv-SE" sz="2600" b="0" i="0" u="none" strike="noStrike" kern="1200" cap="none" spc="0" normalizeH="0" baseline="0" noProof="0" dirty="0">
                <a:ln>
                  <a:noFill/>
                </a:ln>
                <a:solidFill>
                  <a:srgbClr val="000000"/>
                </a:solidFill>
                <a:effectLst/>
                <a:uLnTx/>
                <a:uFillTx/>
                <a:latin typeface="Georgia"/>
                <a:ea typeface="+mn-ea"/>
                <a:cs typeface="+mn-cs"/>
              </a:rPr>
              <a:t> bias”</a:t>
            </a:r>
          </a:p>
        </p:txBody>
      </p:sp>
      <p:sp>
        <p:nvSpPr>
          <p:cNvPr id="2" name="Platshållare för innehåll 2">
            <a:extLst>
              <a:ext uri="{FF2B5EF4-FFF2-40B4-BE49-F238E27FC236}">
                <a16:creationId xmlns:a16="http://schemas.microsoft.com/office/drawing/2014/main" id="{395E82B6-BA29-FFC3-052D-096C8ADE71DB}"/>
              </a:ext>
            </a:extLst>
          </p:cNvPr>
          <p:cNvSpPr txBox="1">
            <a:spLocks/>
          </p:cNvSpPr>
          <p:nvPr/>
        </p:nvSpPr>
        <p:spPr>
          <a:xfrm>
            <a:off x="1543050" y="2587626"/>
            <a:ext cx="4238625" cy="1193799"/>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5000" b="0" i="0" u="none" strike="noStrike" kern="1200" cap="none" spc="0" normalizeH="0" baseline="0" noProof="0" dirty="0">
                <a:ln>
                  <a:noFill/>
                </a:ln>
                <a:solidFill>
                  <a:srgbClr val="000000"/>
                </a:solidFill>
                <a:effectLst/>
                <a:uLnTx/>
                <a:uFillTx/>
                <a:latin typeface="KorolevLiU Medium"/>
                <a:ea typeface="+mn-ea"/>
                <a:cs typeface="Calibri" panose="020F0502020204030204" pitchFamily="34" charset="0"/>
              </a:rPr>
              <a:t>ORÄTTVISA </a:t>
            </a:r>
          </a:p>
        </p:txBody>
      </p:sp>
      <p:sp>
        <p:nvSpPr>
          <p:cNvPr id="3" name="Platshållare för innehåll 2">
            <a:extLst>
              <a:ext uri="{FF2B5EF4-FFF2-40B4-BE49-F238E27FC236}">
                <a16:creationId xmlns:a16="http://schemas.microsoft.com/office/drawing/2014/main" id="{5B5AE404-A312-A5F7-6E94-3A99FF4DF27E}"/>
              </a:ext>
            </a:extLst>
          </p:cNvPr>
          <p:cNvSpPr txBox="1">
            <a:spLocks/>
          </p:cNvSpPr>
          <p:nvPr/>
        </p:nvSpPr>
        <p:spPr>
          <a:xfrm>
            <a:off x="6381750" y="2587625"/>
            <a:ext cx="4524375" cy="1193799"/>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5000" b="0" i="0" u="none" strike="noStrike" kern="1200" cap="none" spc="0" normalizeH="0" baseline="0" noProof="0" dirty="0">
                <a:ln>
                  <a:noFill/>
                </a:ln>
                <a:solidFill>
                  <a:srgbClr val="000000"/>
                </a:solidFill>
                <a:effectLst/>
                <a:uLnTx/>
                <a:uFillTx/>
                <a:latin typeface="KorolevLiU Medium"/>
                <a:ea typeface="+mn-ea"/>
                <a:cs typeface="Calibri" panose="020F0502020204030204" pitchFamily="34" charset="0"/>
              </a:rPr>
              <a:t>INEFFEKTIVITET</a:t>
            </a:r>
          </a:p>
        </p:txBody>
      </p:sp>
    </p:spTree>
    <p:extLst>
      <p:ext uri="{BB962C8B-B14F-4D97-AF65-F5344CB8AC3E}">
        <p14:creationId xmlns:p14="http://schemas.microsoft.com/office/powerpoint/2010/main" val="291257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3BF1E9A-BA0B-4AB0-A106-CB5218DEDDCE}"/>
              </a:ext>
            </a:extLst>
          </p:cNvPr>
          <p:cNvSpPr>
            <a:spLocks noGrp="1"/>
          </p:cNvSpPr>
          <p:nvPr>
            <p:ph type="title"/>
          </p:nvPr>
        </p:nvSpPr>
        <p:spPr/>
        <p:txBody>
          <a:bodyPr/>
          <a:lstStyle/>
          <a:p>
            <a:r>
              <a:rPr lang="sv-SE" dirty="0"/>
              <a:t>Återbäringsavtal</a:t>
            </a:r>
          </a:p>
        </p:txBody>
      </p:sp>
      <p:sp>
        <p:nvSpPr>
          <p:cNvPr id="3" name="Platshållare för innehåll 2">
            <a:extLst>
              <a:ext uri="{FF2B5EF4-FFF2-40B4-BE49-F238E27FC236}">
                <a16:creationId xmlns:a16="http://schemas.microsoft.com/office/drawing/2014/main" id="{DDDC36A1-3BCF-43DF-9C1B-098A0761E2BB}"/>
              </a:ext>
            </a:extLst>
          </p:cNvPr>
          <p:cNvSpPr>
            <a:spLocks noGrp="1"/>
          </p:cNvSpPr>
          <p:nvPr>
            <p:ph idx="1"/>
          </p:nvPr>
        </p:nvSpPr>
        <p:spPr/>
        <p:txBody>
          <a:bodyPr>
            <a:normAutofit/>
          </a:bodyPr>
          <a:lstStyle/>
          <a:p>
            <a:r>
              <a:rPr lang="sv-SE" dirty="0"/>
              <a:t>Tecknas som del i trepartsöverenskommelse</a:t>
            </a:r>
          </a:p>
          <a:p>
            <a:pPr lvl="1"/>
            <a:r>
              <a:rPr lang="sv-SE" dirty="0"/>
              <a:t>TLV – Regionerna – Läkemedelsföretag</a:t>
            </a:r>
          </a:p>
          <a:p>
            <a:pPr lvl="1"/>
            <a:r>
              <a:rPr lang="sv-SE" dirty="0"/>
              <a:t>Ca 120 aktuella avtal</a:t>
            </a:r>
          </a:p>
          <a:p>
            <a:r>
              <a:rPr lang="sv-SE" dirty="0"/>
              <a:t>Sekretessbelagda ”nettopriser”</a:t>
            </a:r>
          </a:p>
          <a:p>
            <a:r>
              <a:rPr lang="sv-SE" dirty="0"/>
              <a:t>Del av förmånskostnad återbetalas i efterhand</a:t>
            </a:r>
          </a:p>
          <a:p>
            <a:pPr lvl="1"/>
            <a:r>
              <a:rPr lang="sv-SE" dirty="0"/>
              <a:t>Oftast rak återbäring</a:t>
            </a:r>
          </a:p>
          <a:p>
            <a:pPr lvl="1"/>
            <a:r>
              <a:rPr lang="sv-SE" dirty="0"/>
              <a:t>Enstaka avtal har mer komplicerad konstruktion</a:t>
            </a:r>
          </a:p>
        </p:txBody>
      </p:sp>
    </p:spTree>
    <p:extLst>
      <p:ext uri="{BB962C8B-B14F-4D97-AF65-F5344CB8AC3E}">
        <p14:creationId xmlns:p14="http://schemas.microsoft.com/office/powerpoint/2010/main" val="31284829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A4D9CC9-4C05-4E10-935B-14DAC8194F60}"/>
              </a:ext>
            </a:extLst>
          </p:cNvPr>
          <p:cNvSpPr>
            <a:spLocks noGrp="1"/>
          </p:cNvSpPr>
          <p:nvPr>
            <p:ph type="title"/>
          </p:nvPr>
        </p:nvSpPr>
        <p:spPr/>
        <p:txBody>
          <a:bodyPr/>
          <a:lstStyle/>
          <a:p>
            <a:r>
              <a:rPr lang="sv-SE" dirty="0"/>
              <a:t>Betalningsvilja / betalningsförmåga</a:t>
            </a:r>
          </a:p>
        </p:txBody>
      </p:sp>
      <p:sp>
        <p:nvSpPr>
          <p:cNvPr id="2" name="Platshållare för innehåll 1">
            <a:extLst>
              <a:ext uri="{FF2B5EF4-FFF2-40B4-BE49-F238E27FC236}">
                <a16:creationId xmlns:a16="http://schemas.microsoft.com/office/drawing/2014/main" id="{B43B45CB-339C-4BD5-9DD5-B0B8E5CB704A}"/>
              </a:ext>
            </a:extLst>
          </p:cNvPr>
          <p:cNvSpPr>
            <a:spLocks noGrp="1"/>
          </p:cNvSpPr>
          <p:nvPr>
            <p:ph sz="quarter" idx="15"/>
          </p:nvPr>
        </p:nvSpPr>
        <p:spPr/>
        <p:txBody>
          <a:bodyPr>
            <a:normAutofit/>
          </a:bodyPr>
          <a:lstStyle/>
          <a:p>
            <a:r>
              <a:rPr lang="sv-SE" dirty="0"/>
              <a:t>Viljan att betala för ett sparat QALY kan uppskattas i intervjustudier</a:t>
            </a:r>
          </a:p>
          <a:p>
            <a:r>
              <a:rPr lang="sv-SE" dirty="0"/>
              <a:t>Förmågan att betala för ett sparat QALY kan vara lägre än viljan</a:t>
            </a:r>
          </a:p>
          <a:p>
            <a:r>
              <a:rPr lang="sv-SE" dirty="0"/>
              <a:t>Alternativa behandlingar kan eventuellt ge fler QALY för samma kostnad.</a:t>
            </a:r>
          </a:p>
          <a:p>
            <a:pPr lvl="1"/>
            <a:r>
              <a:rPr lang="sv-SE" dirty="0"/>
              <a:t>Inom samma grupp av patienter</a:t>
            </a:r>
          </a:p>
          <a:p>
            <a:pPr lvl="1"/>
            <a:r>
              <a:rPr lang="sv-SE" dirty="0"/>
              <a:t>Mellan olika grupper av patienter</a:t>
            </a:r>
          </a:p>
        </p:txBody>
      </p:sp>
    </p:spTree>
    <p:extLst>
      <p:ext uri="{BB962C8B-B14F-4D97-AF65-F5344CB8AC3E}">
        <p14:creationId xmlns:p14="http://schemas.microsoft.com/office/powerpoint/2010/main" val="20518645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76FC17-2A9F-460B-9B7D-C71FF9410B9B}"/>
              </a:ext>
            </a:extLst>
          </p:cNvPr>
          <p:cNvSpPr>
            <a:spLocks noGrp="1"/>
          </p:cNvSpPr>
          <p:nvPr>
            <p:ph type="title"/>
          </p:nvPr>
        </p:nvSpPr>
        <p:spPr/>
        <p:txBody>
          <a:bodyPr>
            <a:normAutofit fontScale="90000"/>
          </a:bodyPr>
          <a:lstStyle/>
          <a:p>
            <a:r>
              <a:rPr lang="sv-SE" dirty="0"/>
              <a:t>Värdebaserade priser – marknadsbaserade priser</a:t>
            </a:r>
          </a:p>
        </p:txBody>
      </p:sp>
      <p:pic>
        <p:nvPicPr>
          <p:cNvPr id="4" name="Platshållare för innehåll 3">
            <a:extLst>
              <a:ext uri="{FF2B5EF4-FFF2-40B4-BE49-F238E27FC236}">
                <a16:creationId xmlns:a16="http://schemas.microsoft.com/office/drawing/2014/main" id="{9E980E45-E9D6-467C-9179-EFF85978D7D1}"/>
              </a:ext>
            </a:extLst>
          </p:cNvPr>
          <p:cNvPicPr>
            <a:picLocks noGrp="1" noChangeAspect="1"/>
          </p:cNvPicPr>
          <p:nvPr>
            <p:ph sz="quarter" idx="15"/>
          </p:nvPr>
        </p:nvPicPr>
        <p:blipFill rotWithShape="1">
          <a:blip r:embed="rId3"/>
          <a:srcRect t="15808" b="15292"/>
          <a:stretch/>
        </p:blipFill>
        <p:spPr>
          <a:xfrm>
            <a:off x="3172326" y="1959929"/>
            <a:ext cx="5847348" cy="4380549"/>
          </a:xfrm>
          <a:prstGeom prst="rect">
            <a:avLst/>
          </a:prstGeom>
        </p:spPr>
      </p:pic>
      <p:sp>
        <p:nvSpPr>
          <p:cNvPr id="5" name="textruta 4">
            <a:extLst>
              <a:ext uri="{FF2B5EF4-FFF2-40B4-BE49-F238E27FC236}">
                <a16:creationId xmlns:a16="http://schemas.microsoft.com/office/drawing/2014/main" id="{F774FDCA-F8A5-46C4-9F37-9EA79AC73133}"/>
              </a:ext>
            </a:extLst>
          </p:cNvPr>
          <p:cNvSpPr txBox="1"/>
          <p:nvPr/>
        </p:nvSpPr>
        <p:spPr>
          <a:xfrm>
            <a:off x="0" y="6403546"/>
            <a:ext cx="2635658" cy="369332"/>
          </a:xfrm>
          <a:prstGeom prst="rect">
            <a:avLst/>
          </a:prstGeom>
          <a:noFill/>
        </p:spPr>
        <p:txBody>
          <a:bodyPr wrap="none" rtlCol="0">
            <a:spAutoFit/>
          </a:bodyPr>
          <a:lstStyle/>
          <a:p>
            <a:pPr algn="l"/>
            <a:r>
              <a:rPr lang="sv-SE" dirty="0">
                <a:solidFill>
                  <a:schemeClr val="tx1">
                    <a:lumMod val="50000"/>
                    <a:lumOff val="50000"/>
                  </a:schemeClr>
                </a:solidFill>
              </a:rPr>
              <a:t>Källa: LIF / IQVIA (2025)</a:t>
            </a:r>
          </a:p>
        </p:txBody>
      </p:sp>
    </p:spTree>
    <p:extLst>
      <p:ext uri="{BB962C8B-B14F-4D97-AF65-F5344CB8AC3E}">
        <p14:creationId xmlns:p14="http://schemas.microsoft.com/office/powerpoint/2010/main" val="31918082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FF5140-A847-4C1F-9275-27084ABC437B}"/>
              </a:ext>
            </a:extLst>
          </p:cNvPr>
          <p:cNvSpPr>
            <a:spLocks noGrp="1"/>
          </p:cNvSpPr>
          <p:nvPr>
            <p:ph type="title"/>
          </p:nvPr>
        </p:nvSpPr>
        <p:spPr/>
        <p:txBody>
          <a:bodyPr/>
          <a:lstStyle/>
          <a:p>
            <a:r>
              <a:rPr lang="sv-SE" dirty="0"/>
              <a:t>Värdebaserad prissättning</a:t>
            </a:r>
          </a:p>
        </p:txBody>
      </p:sp>
      <p:sp>
        <p:nvSpPr>
          <p:cNvPr id="3" name="Platshållare för innehåll 2">
            <a:extLst>
              <a:ext uri="{FF2B5EF4-FFF2-40B4-BE49-F238E27FC236}">
                <a16:creationId xmlns:a16="http://schemas.microsoft.com/office/drawing/2014/main" id="{99A24A0D-342D-47A2-89FA-388FE91BCE77}"/>
              </a:ext>
            </a:extLst>
          </p:cNvPr>
          <p:cNvSpPr>
            <a:spLocks noGrp="1"/>
          </p:cNvSpPr>
          <p:nvPr>
            <p:ph sz="quarter" idx="15"/>
          </p:nvPr>
        </p:nvSpPr>
        <p:spPr/>
        <p:txBody>
          <a:bodyPr>
            <a:normAutofit lnSpcReduction="10000"/>
          </a:bodyPr>
          <a:lstStyle/>
          <a:p>
            <a:r>
              <a:rPr lang="sv-SE" dirty="0"/>
              <a:t>Betalningsviljan i den </a:t>
            </a:r>
            <a:r>
              <a:rPr lang="sv-SE"/>
              <a:t>värdebaserade prissättningen beror </a:t>
            </a:r>
            <a:r>
              <a:rPr lang="sv-SE" dirty="0"/>
              <a:t>på tillståndets allvarlighetsgrad.</a:t>
            </a:r>
          </a:p>
          <a:p>
            <a:pPr lvl="1"/>
            <a:r>
              <a:rPr lang="sv-SE" dirty="0"/>
              <a:t>250.000 – 2.000.000 kr / QALY</a:t>
            </a:r>
          </a:p>
          <a:p>
            <a:pPr lvl="1"/>
            <a:r>
              <a:rPr lang="sv-SE" dirty="0"/>
              <a:t>Eventuellt högre för särskilt sällsynta sjukdomar</a:t>
            </a:r>
          </a:p>
          <a:p>
            <a:r>
              <a:rPr lang="sv-SE" dirty="0"/>
              <a:t>Jämförbara modellkostnader </a:t>
            </a:r>
          </a:p>
          <a:p>
            <a:pPr lvl="1"/>
            <a:r>
              <a:rPr lang="sv-SE" dirty="0"/>
              <a:t>400.000 kr / QALY (sjukhusvård, Sverige)</a:t>
            </a:r>
          </a:p>
          <a:p>
            <a:pPr lvl="1"/>
            <a:r>
              <a:rPr lang="en-US" dirty="0"/>
              <a:t>£5.000 - £15.000 / QALY (</a:t>
            </a:r>
            <a:r>
              <a:rPr lang="en-US" dirty="0" err="1"/>
              <a:t>offentlig</a:t>
            </a:r>
            <a:r>
              <a:rPr lang="en-US" dirty="0"/>
              <a:t> </a:t>
            </a:r>
            <a:r>
              <a:rPr lang="en-US" dirty="0" err="1"/>
              <a:t>vård</a:t>
            </a:r>
            <a:r>
              <a:rPr lang="en-US" dirty="0"/>
              <a:t>, UK)</a:t>
            </a:r>
          </a:p>
          <a:p>
            <a:pPr lvl="1"/>
            <a:r>
              <a:rPr lang="en-US" dirty="0"/>
              <a:t>$28.000 - $47000 / QALY (</a:t>
            </a:r>
            <a:r>
              <a:rPr lang="en-US" dirty="0" err="1"/>
              <a:t>intensiv</a:t>
            </a:r>
            <a:r>
              <a:rPr lang="en-US" dirty="0"/>
              <a:t> </a:t>
            </a:r>
            <a:r>
              <a:rPr lang="en-US" dirty="0" err="1"/>
              <a:t>blodtrycksbehandling</a:t>
            </a:r>
            <a:r>
              <a:rPr lang="en-US" dirty="0"/>
              <a:t>, US)</a:t>
            </a:r>
            <a:endParaRPr lang="sv-SE" dirty="0"/>
          </a:p>
          <a:p>
            <a:pPr lvl="1"/>
            <a:endParaRPr lang="sv-SE" dirty="0"/>
          </a:p>
          <a:p>
            <a:endParaRPr lang="sv-SE" dirty="0"/>
          </a:p>
        </p:txBody>
      </p:sp>
    </p:spTree>
    <p:extLst>
      <p:ext uri="{BB962C8B-B14F-4D97-AF65-F5344CB8AC3E}">
        <p14:creationId xmlns:p14="http://schemas.microsoft.com/office/powerpoint/2010/main" val="12923094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446E7FD-281C-4511-9C55-12A7D131120B}"/>
              </a:ext>
            </a:extLst>
          </p:cNvPr>
          <p:cNvSpPr>
            <a:spLocks noGrp="1"/>
          </p:cNvSpPr>
          <p:nvPr>
            <p:ph type="title"/>
          </p:nvPr>
        </p:nvSpPr>
        <p:spPr/>
        <p:txBody>
          <a:bodyPr>
            <a:normAutofit/>
          </a:bodyPr>
          <a:lstStyle/>
          <a:p>
            <a:r>
              <a:rPr lang="sv-SE" sz="3200" dirty="0">
                <a:solidFill>
                  <a:schemeClr val="accent1"/>
                </a:solidFill>
                <a:latin typeface="+mj-lt"/>
              </a:rPr>
              <a:t>Värdebaserade priser – marknadsbaserade priser</a:t>
            </a:r>
          </a:p>
        </p:txBody>
      </p:sp>
      <p:sp>
        <p:nvSpPr>
          <p:cNvPr id="2" name="Platshållare för innehåll 1">
            <a:extLst>
              <a:ext uri="{FF2B5EF4-FFF2-40B4-BE49-F238E27FC236}">
                <a16:creationId xmlns:a16="http://schemas.microsoft.com/office/drawing/2014/main" id="{05D0B7AA-05CE-4A8A-808C-FA3EE3A4449F}"/>
              </a:ext>
            </a:extLst>
          </p:cNvPr>
          <p:cNvSpPr>
            <a:spLocks noGrp="1"/>
          </p:cNvSpPr>
          <p:nvPr>
            <p:ph sz="quarter" idx="15"/>
          </p:nvPr>
        </p:nvSpPr>
        <p:spPr>
          <a:xfrm>
            <a:off x="633076" y="2024789"/>
            <a:ext cx="9402464" cy="4015649"/>
          </a:xfrm>
        </p:spPr>
        <p:txBody>
          <a:bodyPr>
            <a:normAutofit/>
          </a:bodyPr>
          <a:lstStyle/>
          <a:p>
            <a:r>
              <a:rPr lang="sv-SE" dirty="0"/>
              <a:t>Du har en patient med förmaksflimmer som behandlas med </a:t>
            </a:r>
            <a:r>
              <a:rPr lang="sv-SE" dirty="0" err="1"/>
              <a:t>Eliquis</a:t>
            </a:r>
            <a:r>
              <a:rPr lang="sv-SE" dirty="0"/>
              <a:t> (</a:t>
            </a:r>
            <a:r>
              <a:rPr lang="sv-SE" dirty="0" err="1"/>
              <a:t>apixaban</a:t>
            </a:r>
            <a:r>
              <a:rPr lang="sv-SE" dirty="0"/>
              <a:t>)</a:t>
            </a:r>
          </a:p>
          <a:p>
            <a:r>
              <a:rPr lang="sv-SE" dirty="0"/>
              <a:t>Patentet har nyligen gått ut på </a:t>
            </a:r>
            <a:r>
              <a:rPr lang="sv-SE" dirty="0" err="1"/>
              <a:t>rivaroxaban</a:t>
            </a:r>
            <a:r>
              <a:rPr lang="sv-SE" dirty="0"/>
              <a:t> med samma indikation</a:t>
            </a:r>
          </a:p>
          <a:p>
            <a:endParaRPr lang="sv-SE" dirty="0"/>
          </a:p>
          <a:p>
            <a:r>
              <a:rPr lang="sv-SE" dirty="0"/>
              <a:t>Priser</a:t>
            </a:r>
          </a:p>
          <a:p>
            <a:pPr lvl="1"/>
            <a:r>
              <a:rPr lang="sv-SE" dirty="0" err="1"/>
              <a:t>Eliquis</a:t>
            </a:r>
            <a:r>
              <a:rPr lang="sv-SE" dirty="0"/>
              <a:t> 20,22 kr / dag			(april 2026)</a:t>
            </a:r>
          </a:p>
          <a:p>
            <a:pPr lvl="1"/>
            <a:r>
              <a:rPr lang="sv-SE" dirty="0" err="1"/>
              <a:t>Rivaroxaban</a:t>
            </a:r>
            <a:r>
              <a:rPr lang="sv-SE" dirty="0"/>
              <a:t> Accord 0,70 kr / dag		(periodens vara april 2026)</a:t>
            </a:r>
          </a:p>
          <a:p>
            <a:endParaRPr lang="sv-SE" dirty="0"/>
          </a:p>
        </p:txBody>
      </p:sp>
    </p:spTree>
    <p:extLst>
      <p:ext uri="{BB962C8B-B14F-4D97-AF65-F5344CB8AC3E}">
        <p14:creationId xmlns:p14="http://schemas.microsoft.com/office/powerpoint/2010/main" val="41155729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61E41CDF-F57D-4868-AF43-EF041E5EDE8C}"/>
              </a:ext>
            </a:extLst>
          </p:cNvPr>
          <p:cNvSpPr>
            <a:spLocks noGrp="1"/>
          </p:cNvSpPr>
          <p:nvPr>
            <p:ph sz="quarter" idx="11"/>
          </p:nvPr>
        </p:nvSpPr>
        <p:spPr>
          <a:xfrm>
            <a:off x="7149946" y="1719263"/>
            <a:ext cx="4230477" cy="4039853"/>
          </a:xfrm>
        </p:spPr>
        <p:txBody>
          <a:bodyPr>
            <a:normAutofit fontScale="92500" lnSpcReduction="20000"/>
          </a:bodyPr>
          <a:lstStyle/>
          <a:p>
            <a:pPr marL="0" indent="0">
              <a:buNone/>
            </a:pPr>
            <a:r>
              <a:rPr lang="sv-SE" dirty="0"/>
              <a:t>”</a:t>
            </a:r>
            <a:r>
              <a:rPr lang="sv-SE" dirty="0" err="1"/>
              <a:t>During</a:t>
            </a:r>
            <a:r>
              <a:rPr lang="sv-SE" dirty="0"/>
              <a:t> 2000–20, </a:t>
            </a:r>
            <a:r>
              <a:rPr lang="en-US" dirty="0"/>
              <a:t>NHS coverage of new drugs displaced more population health than it generated.”</a:t>
            </a:r>
          </a:p>
          <a:p>
            <a:pPr marL="0" indent="0">
              <a:buNone/>
            </a:pPr>
            <a:r>
              <a:rPr lang="en-US" dirty="0"/>
              <a:t>“[…] a net loss of approximately 1,25 million QALYs.”</a:t>
            </a:r>
          </a:p>
          <a:p>
            <a:pPr marL="0" indent="0">
              <a:buNone/>
            </a:pPr>
            <a:endParaRPr lang="en-US" dirty="0"/>
          </a:p>
          <a:p>
            <a:pPr marL="0" indent="0">
              <a:buNone/>
            </a:pPr>
            <a:r>
              <a:rPr lang="sv-SE" dirty="0"/>
              <a:t>Lancet 2025;405:50–60</a:t>
            </a:r>
          </a:p>
          <a:p>
            <a:pPr marL="0" indent="0">
              <a:buNone/>
            </a:pPr>
            <a:r>
              <a:rPr lang="sv-SE" dirty="0">
                <a:hlinkClick r:id="rId3"/>
              </a:rPr>
              <a:t>SBU-kommentar 2025-08-29</a:t>
            </a:r>
            <a:endParaRPr lang="sv-SE" dirty="0"/>
          </a:p>
        </p:txBody>
      </p:sp>
      <p:sp>
        <p:nvSpPr>
          <p:cNvPr id="3" name="Rubrik 2">
            <a:extLst>
              <a:ext uri="{FF2B5EF4-FFF2-40B4-BE49-F238E27FC236}">
                <a16:creationId xmlns:a16="http://schemas.microsoft.com/office/drawing/2014/main" id="{5B24A18F-9DA9-4036-8B0D-C221F978FE08}"/>
              </a:ext>
            </a:extLst>
          </p:cNvPr>
          <p:cNvSpPr>
            <a:spLocks noGrp="1"/>
          </p:cNvSpPr>
          <p:nvPr>
            <p:ph type="title"/>
          </p:nvPr>
        </p:nvSpPr>
        <p:spPr/>
        <p:txBody>
          <a:bodyPr>
            <a:normAutofit/>
          </a:bodyPr>
          <a:lstStyle/>
          <a:p>
            <a:r>
              <a:rPr lang="sv-SE" dirty="0">
                <a:solidFill>
                  <a:schemeClr val="accent1"/>
                </a:solidFill>
                <a:latin typeface="+mj-lt"/>
              </a:rPr>
              <a:t>Undanträngningseffekter</a:t>
            </a:r>
          </a:p>
        </p:txBody>
      </p:sp>
      <p:pic>
        <p:nvPicPr>
          <p:cNvPr id="4" name="Bildobjekt 3">
            <a:extLst>
              <a:ext uri="{FF2B5EF4-FFF2-40B4-BE49-F238E27FC236}">
                <a16:creationId xmlns:a16="http://schemas.microsoft.com/office/drawing/2014/main" id="{19993AF9-A893-4F62-95D4-49B42C685D2A}"/>
              </a:ext>
            </a:extLst>
          </p:cNvPr>
          <p:cNvPicPr>
            <a:picLocks noChangeAspect="1"/>
          </p:cNvPicPr>
          <p:nvPr/>
        </p:nvPicPr>
        <p:blipFill>
          <a:blip r:embed="rId4"/>
          <a:stretch>
            <a:fillRect/>
          </a:stretch>
        </p:blipFill>
        <p:spPr>
          <a:xfrm>
            <a:off x="956976" y="1711320"/>
            <a:ext cx="6043431" cy="4066085"/>
          </a:xfrm>
          <a:prstGeom prst="rect">
            <a:avLst/>
          </a:prstGeom>
        </p:spPr>
      </p:pic>
    </p:spTree>
    <p:extLst>
      <p:ext uri="{BB962C8B-B14F-4D97-AF65-F5344CB8AC3E}">
        <p14:creationId xmlns:p14="http://schemas.microsoft.com/office/powerpoint/2010/main" val="26694603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08F006-EAB9-4C3B-9949-638EB5107C6A}"/>
              </a:ext>
            </a:extLst>
          </p:cNvPr>
          <p:cNvSpPr>
            <a:spLocks noGrp="1"/>
          </p:cNvSpPr>
          <p:nvPr>
            <p:ph type="title"/>
          </p:nvPr>
        </p:nvSpPr>
        <p:spPr>
          <a:xfrm>
            <a:off x="633528" y="317900"/>
            <a:ext cx="10107452" cy="1325563"/>
          </a:xfrm>
        </p:spPr>
        <p:txBody>
          <a:bodyPr>
            <a:normAutofit fontScale="90000"/>
          </a:bodyPr>
          <a:lstStyle/>
          <a:p>
            <a:r>
              <a:rPr lang="sv-SE" dirty="0"/>
              <a:t>Biologiska läkemedel vid Alzheimers sjukdom</a:t>
            </a:r>
          </a:p>
        </p:txBody>
      </p:sp>
      <p:graphicFrame>
        <p:nvGraphicFramePr>
          <p:cNvPr id="4" name="Platshållare för innehåll 3">
            <a:extLst>
              <a:ext uri="{FF2B5EF4-FFF2-40B4-BE49-F238E27FC236}">
                <a16:creationId xmlns:a16="http://schemas.microsoft.com/office/drawing/2014/main" id="{D612B566-8A88-48A6-81B1-C524BD99119C}"/>
              </a:ext>
            </a:extLst>
          </p:cNvPr>
          <p:cNvGraphicFramePr>
            <a:graphicFrameLocks noGrp="1"/>
          </p:cNvGraphicFramePr>
          <p:nvPr>
            <p:ph sz="quarter" idx="15"/>
            <p:extLst/>
          </p:nvPr>
        </p:nvGraphicFramePr>
        <p:xfrm>
          <a:off x="485304" y="1551904"/>
          <a:ext cx="11923490" cy="38250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526963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7C01DB3-5929-4063-B7ED-01E1A47DB549}"/>
              </a:ext>
            </a:extLst>
          </p:cNvPr>
          <p:cNvSpPr>
            <a:spLocks noGrp="1"/>
          </p:cNvSpPr>
          <p:nvPr>
            <p:ph type="title"/>
          </p:nvPr>
        </p:nvSpPr>
        <p:spPr>
          <a:xfrm>
            <a:off x="633528" y="517522"/>
            <a:ext cx="9935235" cy="1325563"/>
          </a:xfrm>
        </p:spPr>
        <p:txBody>
          <a:bodyPr anchor="t">
            <a:normAutofit fontScale="90000"/>
          </a:bodyPr>
          <a:lstStyle/>
          <a:p>
            <a:r>
              <a:rPr lang="sv-SE" dirty="0"/>
              <a:t>Biologiska läkemedel vid Alzheimers sjukdom</a:t>
            </a:r>
          </a:p>
        </p:txBody>
      </p:sp>
      <p:sp>
        <p:nvSpPr>
          <p:cNvPr id="3" name="Platshållare för innehåll 2">
            <a:extLst>
              <a:ext uri="{FF2B5EF4-FFF2-40B4-BE49-F238E27FC236}">
                <a16:creationId xmlns:a16="http://schemas.microsoft.com/office/drawing/2014/main" id="{7EF54FEB-7976-4C4A-9E9A-20E6218B23E0}"/>
              </a:ext>
            </a:extLst>
          </p:cNvPr>
          <p:cNvSpPr>
            <a:spLocks noGrp="1"/>
          </p:cNvSpPr>
          <p:nvPr>
            <p:ph sz="quarter" idx="15"/>
          </p:nvPr>
        </p:nvSpPr>
        <p:spPr>
          <a:xfrm>
            <a:off x="633528" y="1620752"/>
            <a:ext cx="10651613" cy="4015649"/>
          </a:xfrm>
        </p:spPr>
        <p:txBody>
          <a:bodyPr>
            <a:normAutofit/>
          </a:bodyPr>
          <a:lstStyle/>
          <a:p>
            <a:r>
              <a:rPr lang="sv-SE" sz="2200" dirty="0"/>
              <a:t>Den farmakologiska effekten vad gäller att minska förekomsten av </a:t>
            </a:r>
            <a:r>
              <a:rPr lang="sv-SE" sz="2200" dirty="0" err="1"/>
              <a:t>amyloida</a:t>
            </a:r>
            <a:r>
              <a:rPr lang="sv-SE" sz="2200" dirty="0"/>
              <a:t> plack i hjärnan är övertygande </a:t>
            </a:r>
          </a:p>
          <a:p>
            <a:r>
              <a:rPr lang="sv-SE" sz="2200" dirty="0"/>
              <a:t>Den kliniska effekten mätt utifrån symptom är dock mindre övertygande,  behandlingarna kan bromsa det progressiva förloppet något</a:t>
            </a:r>
          </a:p>
          <a:p>
            <a:endParaRPr lang="sv-SE" sz="2200" dirty="0"/>
          </a:p>
          <a:p>
            <a:r>
              <a:rPr lang="sv-SE" sz="2200" dirty="0"/>
              <a:t>Risk för biverkningar i form av ödem och blödningar i hjärnan. Fyra till fem MR-‍undersökningar ska planeras vid behandlingsstart för att styra behandlingen. </a:t>
            </a:r>
          </a:p>
          <a:p>
            <a:pPr marL="0" indent="0">
              <a:buNone/>
            </a:pPr>
            <a:endParaRPr lang="sv-SE" sz="2400" b="1" dirty="0">
              <a:solidFill>
                <a:schemeClr val="accent1"/>
              </a:solidFill>
            </a:endParaRPr>
          </a:p>
        </p:txBody>
      </p:sp>
    </p:spTree>
    <p:extLst>
      <p:ext uri="{BB962C8B-B14F-4D97-AF65-F5344CB8AC3E}">
        <p14:creationId xmlns:p14="http://schemas.microsoft.com/office/powerpoint/2010/main" val="8328225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8E6D4C-3C64-B24D-D70B-BD230B79D220}"/>
              </a:ext>
            </a:extLst>
          </p:cNvPr>
          <p:cNvSpPr>
            <a:spLocks noGrp="1"/>
          </p:cNvSpPr>
          <p:nvPr>
            <p:ph type="title"/>
          </p:nvPr>
        </p:nvSpPr>
        <p:spPr/>
        <p:txBody>
          <a:bodyPr/>
          <a:lstStyle/>
          <a:p>
            <a:r>
              <a:rPr lang="sv-SE" dirty="0"/>
              <a:t>NT-rådet om </a:t>
            </a:r>
            <a:r>
              <a:rPr lang="sv-SE" dirty="0" err="1"/>
              <a:t>Leqembi</a:t>
            </a:r>
            <a:endParaRPr lang="sv-SE" dirty="0"/>
          </a:p>
        </p:txBody>
      </p:sp>
      <p:sp>
        <p:nvSpPr>
          <p:cNvPr id="3" name="Platshållare för innehåll 2">
            <a:extLst>
              <a:ext uri="{FF2B5EF4-FFF2-40B4-BE49-F238E27FC236}">
                <a16:creationId xmlns:a16="http://schemas.microsoft.com/office/drawing/2014/main" id="{B95014D6-0038-5D4D-AD0E-D208417B0A24}"/>
              </a:ext>
            </a:extLst>
          </p:cNvPr>
          <p:cNvSpPr>
            <a:spLocks noGrp="1"/>
          </p:cNvSpPr>
          <p:nvPr>
            <p:ph idx="1"/>
          </p:nvPr>
        </p:nvSpPr>
        <p:spPr/>
        <p:txBody>
          <a:bodyPr/>
          <a:lstStyle/>
          <a:p>
            <a:r>
              <a:rPr lang="sv-SE" dirty="0"/>
              <a:t>TLV bedömer att det finns mycket hög osäkerhet i det hälsoekonomiska underlaget […] Kostnaden per vunnet kvalitetsjusterat levnadsår i </a:t>
            </a:r>
            <a:r>
              <a:rPr lang="sv-SE" dirty="0" err="1"/>
              <a:t>TLV:s</a:t>
            </a:r>
            <a:r>
              <a:rPr lang="sv-SE" dirty="0"/>
              <a:t> scenarioanalyser varierar mellan cirka 3,7 och 4,3 miljoner kronor.</a:t>
            </a:r>
          </a:p>
          <a:p>
            <a:r>
              <a:rPr lang="sv-SE" dirty="0"/>
              <a:t>En förhandling med företaget har genomförts men den gav inte tillräckligt resultat avseende kostnadsreducering. </a:t>
            </a:r>
          </a:p>
          <a:p>
            <a:r>
              <a:rPr lang="sv-SE" dirty="0"/>
              <a:t>NT-rådets rekommendation till regionerna är att inte använda </a:t>
            </a:r>
            <a:r>
              <a:rPr lang="sv-SE" dirty="0" err="1"/>
              <a:t>Leqembi</a:t>
            </a:r>
            <a:r>
              <a:rPr lang="sv-SE" dirty="0"/>
              <a:t> vid Alzheimers sjukdom </a:t>
            </a:r>
          </a:p>
        </p:txBody>
      </p:sp>
    </p:spTree>
    <p:extLst>
      <p:ext uri="{BB962C8B-B14F-4D97-AF65-F5344CB8AC3E}">
        <p14:creationId xmlns:p14="http://schemas.microsoft.com/office/powerpoint/2010/main" val="15392312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C1902A46-C2B4-4AF2-89CF-8F131E5C5777}"/>
              </a:ext>
            </a:extLst>
          </p:cNvPr>
          <p:cNvPicPr>
            <a:picLocks noChangeAspect="1"/>
          </p:cNvPicPr>
          <p:nvPr/>
        </p:nvPicPr>
        <p:blipFill>
          <a:blip r:embed="rId3"/>
          <a:stretch>
            <a:fillRect/>
          </a:stretch>
        </p:blipFill>
        <p:spPr>
          <a:xfrm>
            <a:off x="787147" y="602860"/>
            <a:ext cx="6211167" cy="1019317"/>
          </a:xfrm>
          <a:prstGeom prst="rect">
            <a:avLst/>
          </a:prstGeom>
        </p:spPr>
      </p:pic>
      <p:pic>
        <p:nvPicPr>
          <p:cNvPr id="5" name="Bildobjekt 4">
            <a:extLst>
              <a:ext uri="{FF2B5EF4-FFF2-40B4-BE49-F238E27FC236}">
                <a16:creationId xmlns:a16="http://schemas.microsoft.com/office/drawing/2014/main" id="{11F7238E-685F-4DE4-BEAE-064E672FBEAA}"/>
              </a:ext>
            </a:extLst>
          </p:cNvPr>
          <p:cNvPicPr>
            <a:picLocks noChangeAspect="1"/>
          </p:cNvPicPr>
          <p:nvPr/>
        </p:nvPicPr>
        <p:blipFill>
          <a:blip r:embed="rId4"/>
          <a:stretch>
            <a:fillRect/>
          </a:stretch>
        </p:blipFill>
        <p:spPr>
          <a:xfrm>
            <a:off x="2497156" y="1828534"/>
            <a:ext cx="6239746" cy="3810532"/>
          </a:xfrm>
          <a:prstGeom prst="rect">
            <a:avLst/>
          </a:prstGeom>
        </p:spPr>
      </p:pic>
      <p:sp>
        <p:nvSpPr>
          <p:cNvPr id="6" name="Rektangel 5">
            <a:extLst>
              <a:ext uri="{FF2B5EF4-FFF2-40B4-BE49-F238E27FC236}">
                <a16:creationId xmlns:a16="http://schemas.microsoft.com/office/drawing/2014/main" id="{9A4B982E-8284-4389-B94F-2E5A2805AC75}"/>
              </a:ext>
            </a:extLst>
          </p:cNvPr>
          <p:cNvSpPr/>
          <p:nvPr/>
        </p:nvSpPr>
        <p:spPr>
          <a:xfrm>
            <a:off x="1177961" y="5885808"/>
            <a:ext cx="5934638" cy="369332"/>
          </a:xfrm>
          <a:prstGeom prst="rect">
            <a:avLst/>
          </a:prstGeom>
        </p:spPr>
        <p:txBody>
          <a:bodyPr wrap="none">
            <a:spAutoFit/>
          </a:bodyPr>
          <a:lstStyle/>
          <a:p>
            <a:r>
              <a:rPr lang="sv-SE" dirty="0">
                <a:hlinkClick r:id="rId5"/>
              </a:rPr>
              <a:t>Hälsoekonomisk bedömning av </a:t>
            </a:r>
            <a:r>
              <a:rPr lang="sv-SE" dirty="0" err="1">
                <a:hlinkClick r:id="rId5"/>
              </a:rPr>
              <a:t>Leqembi</a:t>
            </a:r>
            <a:r>
              <a:rPr lang="sv-SE" dirty="0">
                <a:hlinkClick r:id="rId5"/>
              </a:rPr>
              <a:t> (</a:t>
            </a:r>
            <a:r>
              <a:rPr lang="sv-SE" dirty="0" err="1">
                <a:hlinkClick r:id="rId5"/>
              </a:rPr>
              <a:t>lekanemab</a:t>
            </a:r>
            <a:r>
              <a:rPr lang="sv-SE" dirty="0">
                <a:hlinkClick r:id="rId5"/>
              </a:rPr>
              <a:t>)</a:t>
            </a:r>
            <a:endParaRPr lang="sv-SE" dirty="0"/>
          </a:p>
        </p:txBody>
      </p:sp>
    </p:spTree>
    <p:extLst>
      <p:ext uri="{BB962C8B-B14F-4D97-AF65-F5344CB8AC3E}">
        <p14:creationId xmlns:p14="http://schemas.microsoft.com/office/powerpoint/2010/main" val="1366802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C75FC-C5F8-45DE-C207-E24477B1E828}"/>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4184590E-6567-B48E-546F-D9084000B2FE}"/>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Varför (forts)</a:t>
            </a:r>
          </a:p>
        </p:txBody>
      </p:sp>
      <p:sp>
        <p:nvSpPr>
          <p:cNvPr id="5" name="Platshållare för innehåll 2">
            <a:extLst>
              <a:ext uri="{FF2B5EF4-FFF2-40B4-BE49-F238E27FC236}">
                <a16:creationId xmlns:a16="http://schemas.microsoft.com/office/drawing/2014/main" id="{1C991F9F-D868-E1F1-C1FB-BDDA27C4B1BF}"/>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Alltså: genomtänkta prioriteringar är enda chansen till</a:t>
            </a:r>
            <a:b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b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rättvis fördelning av vårdens resurser</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rPr>
              <a:t> </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Men vad betyder ”RÄTTVISA”?</a:t>
            </a:r>
          </a:p>
        </p:txBody>
      </p:sp>
    </p:spTree>
    <p:extLst>
      <p:ext uri="{BB962C8B-B14F-4D97-AF65-F5344CB8AC3E}">
        <p14:creationId xmlns:p14="http://schemas.microsoft.com/office/powerpoint/2010/main" val="383326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2E1910-1D46-4AB4-BAE7-69C2AA348B28}"/>
              </a:ext>
            </a:extLst>
          </p:cNvPr>
          <p:cNvSpPr>
            <a:spLocks noGrp="1"/>
          </p:cNvSpPr>
          <p:nvPr>
            <p:ph type="title"/>
          </p:nvPr>
        </p:nvSpPr>
        <p:spPr>
          <a:xfrm>
            <a:off x="358384" y="181599"/>
            <a:ext cx="8336301" cy="1325563"/>
          </a:xfrm>
        </p:spPr>
        <p:txBody>
          <a:bodyPr/>
          <a:lstStyle/>
          <a:p>
            <a:r>
              <a:rPr lang="sv-SE" dirty="0"/>
              <a:t>TLV-beslut </a:t>
            </a:r>
            <a:r>
              <a:rPr lang="sv-SE" dirty="0" err="1"/>
              <a:t>Wegovy</a:t>
            </a:r>
            <a:r>
              <a:rPr lang="sv-SE" dirty="0"/>
              <a:t> (</a:t>
            </a:r>
            <a:r>
              <a:rPr lang="sv-SE" dirty="0" err="1"/>
              <a:t>semaglutid</a:t>
            </a:r>
            <a:r>
              <a:rPr lang="sv-SE" dirty="0"/>
              <a:t>)</a:t>
            </a:r>
          </a:p>
        </p:txBody>
      </p:sp>
      <p:pic>
        <p:nvPicPr>
          <p:cNvPr id="4" name="Bildobjekt 3">
            <a:extLst>
              <a:ext uri="{FF2B5EF4-FFF2-40B4-BE49-F238E27FC236}">
                <a16:creationId xmlns:a16="http://schemas.microsoft.com/office/drawing/2014/main" id="{CB5839B0-A554-49DB-97B9-808F5A191FC4}"/>
              </a:ext>
            </a:extLst>
          </p:cNvPr>
          <p:cNvPicPr>
            <a:picLocks noChangeAspect="1"/>
          </p:cNvPicPr>
          <p:nvPr/>
        </p:nvPicPr>
        <p:blipFill>
          <a:blip r:embed="rId3"/>
          <a:stretch>
            <a:fillRect/>
          </a:stretch>
        </p:blipFill>
        <p:spPr>
          <a:xfrm rot="21039481">
            <a:off x="8058128" y="421979"/>
            <a:ext cx="3605715" cy="2386345"/>
          </a:xfrm>
          <a:prstGeom prst="rect">
            <a:avLst/>
          </a:prstGeom>
        </p:spPr>
      </p:pic>
      <p:pic>
        <p:nvPicPr>
          <p:cNvPr id="5" name="Bildobjekt 4">
            <a:extLst>
              <a:ext uri="{FF2B5EF4-FFF2-40B4-BE49-F238E27FC236}">
                <a16:creationId xmlns:a16="http://schemas.microsoft.com/office/drawing/2014/main" id="{78CA4581-AB77-4C4C-AB6F-B452DCBCBDB0}"/>
              </a:ext>
            </a:extLst>
          </p:cNvPr>
          <p:cNvPicPr>
            <a:picLocks noChangeAspect="1"/>
          </p:cNvPicPr>
          <p:nvPr/>
        </p:nvPicPr>
        <p:blipFill rotWithShape="1">
          <a:blip r:embed="rId4"/>
          <a:srcRect l="24090"/>
          <a:stretch/>
        </p:blipFill>
        <p:spPr>
          <a:xfrm rot="528176">
            <a:off x="8084016" y="2891584"/>
            <a:ext cx="3836748" cy="1751587"/>
          </a:xfrm>
          <a:prstGeom prst="rect">
            <a:avLst/>
          </a:prstGeom>
        </p:spPr>
      </p:pic>
      <p:pic>
        <p:nvPicPr>
          <p:cNvPr id="6" name="Bildobjekt 5">
            <a:extLst>
              <a:ext uri="{FF2B5EF4-FFF2-40B4-BE49-F238E27FC236}">
                <a16:creationId xmlns:a16="http://schemas.microsoft.com/office/drawing/2014/main" id="{2D619640-663A-4C98-8F99-EBAFC1B26220}"/>
              </a:ext>
            </a:extLst>
          </p:cNvPr>
          <p:cNvPicPr>
            <a:picLocks noChangeAspect="1"/>
          </p:cNvPicPr>
          <p:nvPr/>
        </p:nvPicPr>
        <p:blipFill>
          <a:blip r:embed="rId5"/>
          <a:stretch>
            <a:fillRect/>
          </a:stretch>
        </p:blipFill>
        <p:spPr>
          <a:xfrm rot="21016075">
            <a:off x="8000407" y="4591130"/>
            <a:ext cx="3617972" cy="1633740"/>
          </a:xfrm>
          <a:prstGeom prst="rect">
            <a:avLst/>
          </a:prstGeom>
        </p:spPr>
      </p:pic>
      <p:sp>
        <p:nvSpPr>
          <p:cNvPr id="3" name="Platshållare för innehåll 2">
            <a:extLst>
              <a:ext uri="{FF2B5EF4-FFF2-40B4-BE49-F238E27FC236}">
                <a16:creationId xmlns:a16="http://schemas.microsoft.com/office/drawing/2014/main" id="{57C175C6-30A1-4F23-8DBE-B694584C1B10}"/>
              </a:ext>
            </a:extLst>
          </p:cNvPr>
          <p:cNvSpPr>
            <a:spLocks noGrp="1"/>
          </p:cNvSpPr>
          <p:nvPr>
            <p:ph sz="quarter" idx="15"/>
          </p:nvPr>
        </p:nvSpPr>
        <p:spPr>
          <a:xfrm>
            <a:off x="358384" y="1997970"/>
            <a:ext cx="7910033" cy="4015649"/>
          </a:xfrm>
        </p:spPr>
        <p:txBody>
          <a:bodyPr>
            <a:normAutofit lnSpcReduction="10000"/>
          </a:bodyPr>
          <a:lstStyle/>
          <a:p>
            <a:pPr>
              <a:lnSpc>
                <a:spcPct val="110000"/>
              </a:lnSpc>
            </a:pPr>
            <a:r>
              <a:rPr lang="sv-SE" dirty="0"/>
              <a:t>Enligt beslut 19/2 ingår INTE </a:t>
            </a:r>
            <a:r>
              <a:rPr lang="sv-SE" dirty="0" err="1"/>
              <a:t>Wegovy</a:t>
            </a:r>
            <a:r>
              <a:rPr lang="sv-SE" dirty="0"/>
              <a:t> i läkemedelsförmånen</a:t>
            </a:r>
          </a:p>
          <a:p>
            <a:pPr>
              <a:lnSpc>
                <a:spcPct val="110000"/>
              </a:lnSpc>
            </a:pPr>
            <a:r>
              <a:rPr lang="sv-SE" dirty="0"/>
              <a:t>Företaget hade ansökt om subvention för en mindre grupp patienter med stort medicinskt behov </a:t>
            </a:r>
          </a:p>
          <a:p>
            <a:pPr>
              <a:lnSpc>
                <a:spcPct val="110000"/>
              </a:lnSpc>
            </a:pPr>
            <a:r>
              <a:rPr lang="sv-SE" dirty="0"/>
              <a:t>Eftersom den totala patientgruppen är mycket större än den grupp som skulle omfattas av förmånsbegränsningen bedömer TLV att risken är stor för så kallad subventionsglidning</a:t>
            </a:r>
          </a:p>
          <a:p>
            <a:pPr>
              <a:lnSpc>
                <a:spcPct val="110000"/>
              </a:lnSpc>
            </a:pPr>
            <a:r>
              <a:rPr lang="sv-SE" dirty="0"/>
              <a:t>Trepartsöverläggningar mellan företaget, regionerna och TLV har förts med syfte att hitta ett sätt att dela på kostnader vid subventionsglidning. En överenskommelse har inte kunnat nås.</a:t>
            </a:r>
          </a:p>
        </p:txBody>
      </p:sp>
    </p:spTree>
    <p:extLst>
      <p:ext uri="{BB962C8B-B14F-4D97-AF65-F5344CB8AC3E}">
        <p14:creationId xmlns:p14="http://schemas.microsoft.com/office/powerpoint/2010/main" val="11999436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BD5712-A5BA-383B-13FD-E731650235D1}"/>
              </a:ext>
            </a:extLst>
          </p:cNvPr>
          <p:cNvSpPr>
            <a:spLocks noGrp="1"/>
          </p:cNvSpPr>
          <p:nvPr>
            <p:ph type="title"/>
          </p:nvPr>
        </p:nvSpPr>
        <p:spPr/>
        <p:txBody>
          <a:bodyPr/>
          <a:lstStyle/>
          <a:p>
            <a:r>
              <a:rPr lang="sv-SE" dirty="0"/>
              <a:t>TLV om </a:t>
            </a:r>
            <a:r>
              <a:rPr lang="sv-SE" dirty="0" err="1"/>
              <a:t>Wegovy</a:t>
            </a:r>
            <a:endParaRPr lang="sv-SE" dirty="0"/>
          </a:p>
        </p:txBody>
      </p:sp>
      <p:sp>
        <p:nvSpPr>
          <p:cNvPr id="3" name="Platshållare för innehåll 2">
            <a:extLst>
              <a:ext uri="{FF2B5EF4-FFF2-40B4-BE49-F238E27FC236}">
                <a16:creationId xmlns:a16="http://schemas.microsoft.com/office/drawing/2014/main" id="{3ACCE0E6-7B3A-DA49-FB2F-7802D90C474C}"/>
              </a:ext>
            </a:extLst>
          </p:cNvPr>
          <p:cNvSpPr>
            <a:spLocks noGrp="1"/>
          </p:cNvSpPr>
          <p:nvPr>
            <p:ph idx="1"/>
          </p:nvPr>
        </p:nvSpPr>
        <p:spPr/>
        <p:txBody>
          <a:bodyPr>
            <a:normAutofit fontScale="85000" lnSpcReduction="20000"/>
          </a:bodyPr>
          <a:lstStyle/>
          <a:p>
            <a:r>
              <a:rPr lang="sv-SE" dirty="0"/>
              <a:t>Det totala antalet patienter i Sverige som omfattas av </a:t>
            </a:r>
            <a:r>
              <a:rPr lang="sv-SE" dirty="0" err="1"/>
              <a:t>Wegovys</a:t>
            </a:r>
            <a:r>
              <a:rPr lang="sv-SE" dirty="0"/>
              <a:t> användningsområde är mycket stort, cirka 1,6 miljoner individer. Företaget har ansökt om subvention för en mindre grupp patienter med stort medicinskt behov.</a:t>
            </a:r>
          </a:p>
          <a:p>
            <a:r>
              <a:rPr lang="sv-SE" dirty="0"/>
              <a:t>Mot bakgrund av den totala patientgruppens storlek i förhållande till den patientgrupp som skulle omfattas av förmånsbegränsningen, bedömer TLV att risken för subventionsglidning är betydande</a:t>
            </a:r>
          </a:p>
          <a:p>
            <a:r>
              <a:rPr lang="sv-SE" dirty="0"/>
              <a:t>Till detta kommer att det i dagsläget saknas register som innehåller information om patienters BMI och samsjukligheter som gör det möjligt att på ett tillförlitligt sätt följa upp att förskrivarna iakttar ett beslut med förmånsbegränsning. </a:t>
            </a:r>
          </a:p>
          <a:p>
            <a:r>
              <a:rPr lang="sv-SE"/>
              <a:t>Ansökan ska därför avslås i denna del. </a:t>
            </a:r>
          </a:p>
        </p:txBody>
      </p:sp>
    </p:spTree>
    <p:extLst>
      <p:ext uri="{BB962C8B-B14F-4D97-AF65-F5344CB8AC3E}">
        <p14:creationId xmlns:p14="http://schemas.microsoft.com/office/powerpoint/2010/main" val="31701215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Utmaningar</a:t>
            </a:r>
          </a:p>
        </p:txBody>
      </p:sp>
      <p:sp>
        <p:nvSpPr>
          <p:cNvPr id="3" name="Platshållare för innehåll 2"/>
          <p:cNvSpPr>
            <a:spLocks noGrp="1"/>
          </p:cNvSpPr>
          <p:nvPr>
            <p:ph idx="1"/>
          </p:nvPr>
        </p:nvSpPr>
        <p:spPr/>
        <p:txBody>
          <a:bodyPr>
            <a:normAutofit/>
          </a:bodyPr>
          <a:lstStyle/>
          <a:p>
            <a:r>
              <a:rPr lang="sv-SE" dirty="0"/>
              <a:t>Betalningsviljan är större än betalningsförmågan</a:t>
            </a:r>
          </a:p>
          <a:p>
            <a:r>
              <a:rPr lang="sv-SE" dirty="0"/>
              <a:t>Särläkemedel vid sällsynta sjukdomar har fasta kostnader trots få patienter</a:t>
            </a:r>
          </a:p>
          <a:p>
            <a:r>
              <a:rPr lang="sv-SE" dirty="0"/>
              <a:t>Spridning eller osäkerhet i sjukdomens allvarlighetsgrad</a:t>
            </a:r>
          </a:p>
          <a:p>
            <a:r>
              <a:rPr lang="sv-SE" dirty="0"/>
              <a:t>Långtidseffekter av behandling</a:t>
            </a:r>
          </a:p>
          <a:p>
            <a:r>
              <a:rPr lang="sv-SE" dirty="0"/>
              <a:t>Indirekta kostnader / vinster (anhöriga, arbetsförmåga)</a:t>
            </a:r>
          </a:p>
        </p:txBody>
      </p:sp>
    </p:spTree>
    <p:extLst>
      <p:ext uri="{BB962C8B-B14F-4D97-AF65-F5344CB8AC3E}">
        <p14:creationId xmlns:p14="http://schemas.microsoft.com/office/powerpoint/2010/main" val="12518018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2F61CF-8C96-92F5-3488-15348F0E3C1F}"/>
              </a:ext>
            </a:extLst>
          </p:cNvPr>
          <p:cNvSpPr>
            <a:spLocks noGrp="1"/>
          </p:cNvSpPr>
          <p:nvPr>
            <p:ph type="title"/>
          </p:nvPr>
        </p:nvSpPr>
        <p:spPr/>
        <p:txBody>
          <a:bodyPr/>
          <a:lstStyle/>
          <a:p>
            <a:endParaRPr lang="sv-SE"/>
          </a:p>
        </p:txBody>
      </p:sp>
    </p:spTree>
    <p:extLst>
      <p:ext uri="{BB962C8B-B14F-4D97-AF65-F5344CB8AC3E}">
        <p14:creationId xmlns:p14="http://schemas.microsoft.com/office/powerpoint/2010/main" val="38587600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0D271C2-134F-42EF-A8B3-9C2E90A042EE}"/>
              </a:ext>
            </a:extLst>
          </p:cNvPr>
          <p:cNvSpPr>
            <a:spLocks noGrp="1"/>
          </p:cNvSpPr>
          <p:nvPr>
            <p:ph type="title"/>
          </p:nvPr>
        </p:nvSpPr>
        <p:spPr/>
        <p:txBody>
          <a:bodyPr>
            <a:normAutofit fontScale="90000"/>
          </a:bodyPr>
          <a:lstStyle/>
          <a:p>
            <a:r>
              <a:rPr lang="sv-SE" dirty="0"/>
              <a:t>Vårdens etiska plattform – </a:t>
            </a:r>
            <a:br>
              <a:rPr lang="sv-SE" dirty="0"/>
            </a:br>
            <a:r>
              <a:rPr lang="sv-SE" dirty="0"/>
              <a:t>Hälso- och sjukvårdslagen</a:t>
            </a:r>
          </a:p>
        </p:txBody>
      </p:sp>
      <p:sp>
        <p:nvSpPr>
          <p:cNvPr id="3" name="Platshållare för innehåll 2">
            <a:extLst>
              <a:ext uri="{FF2B5EF4-FFF2-40B4-BE49-F238E27FC236}">
                <a16:creationId xmlns:a16="http://schemas.microsoft.com/office/drawing/2014/main" id="{D3AD8054-11BE-4E9B-8F1F-12F9CB6E419D}"/>
              </a:ext>
            </a:extLst>
          </p:cNvPr>
          <p:cNvSpPr>
            <a:spLocks noGrp="1"/>
          </p:cNvSpPr>
          <p:nvPr>
            <p:ph sz="quarter" idx="15"/>
          </p:nvPr>
        </p:nvSpPr>
        <p:spPr>
          <a:xfrm>
            <a:off x="633076" y="2024789"/>
            <a:ext cx="9565024" cy="4015649"/>
          </a:xfrm>
        </p:spPr>
        <p:txBody>
          <a:bodyPr>
            <a:normAutofit fontScale="92500" lnSpcReduction="20000"/>
          </a:bodyPr>
          <a:lstStyle/>
          <a:p>
            <a:pPr marL="0" indent="0" fontAlgn="base">
              <a:buNone/>
            </a:pPr>
            <a:r>
              <a:rPr lang="sv-SE" dirty="0"/>
              <a:t>3 kap. Allmänt</a:t>
            </a:r>
          </a:p>
          <a:p>
            <a:pPr fontAlgn="base"/>
            <a:r>
              <a:rPr lang="sv-SE" b="1" dirty="0"/>
              <a:t>1 §</a:t>
            </a:r>
            <a:r>
              <a:rPr lang="sv-SE" dirty="0"/>
              <a:t>   Målet med hälso- och sjukvården är en god hälsa och en vård </a:t>
            </a:r>
            <a:r>
              <a:rPr lang="sv-SE" b="1" dirty="0"/>
              <a:t>på lika villkor </a:t>
            </a:r>
            <a:r>
              <a:rPr lang="sv-SE" dirty="0"/>
              <a:t>för hela befolkningen.</a:t>
            </a:r>
          </a:p>
          <a:p>
            <a:r>
              <a:rPr lang="sv-SE" dirty="0"/>
              <a:t>Vården ska ges med respekt för alla människors lika värde och för den enskilda människans värdighet. Den som har </a:t>
            </a:r>
            <a:r>
              <a:rPr lang="sv-SE" b="1" dirty="0"/>
              <a:t>det största behovet </a:t>
            </a:r>
            <a:r>
              <a:rPr lang="sv-SE" dirty="0"/>
              <a:t>av hälso- och sjukvård ska ges företräde till vården.</a:t>
            </a:r>
          </a:p>
          <a:p>
            <a:pPr marL="0" indent="0" fontAlgn="base">
              <a:buNone/>
            </a:pPr>
            <a:r>
              <a:rPr lang="sv-SE" dirty="0"/>
              <a:t>4 kap. Organisation</a:t>
            </a:r>
          </a:p>
          <a:p>
            <a:r>
              <a:rPr lang="sv-SE" b="1" dirty="0"/>
              <a:t>1 §</a:t>
            </a:r>
            <a:r>
              <a:rPr lang="sv-SE" dirty="0"/>
              <a:t>   Offentligt finansierad hälso- och sjukvårdsverksamhet ska vara organiserad så att den </a:t>
            </a:r>
            <a:r>
              <a:rPr lang="sv-SE" b="1" dirty="0"/>
              <a:t>främjar kostnadseffektivitet</a:t>
            </a:r>
            <a:r>
              <a:rPr lang="sv-SE" dirty="0"/>
              <a:t>.</a:t>
            </a:r>
          </a:p>
          <a:p>
            <a:endParaRPr lang="sv-SE" dirty="0"/>
          </a:p>
        </p:txBody>
      </p:sp>
    </p:spTree>
    <p:extLst>
      <p:ext uri="{BB962C8B-B14F-4D97-AF65-F5344CB8AC3E}">
        <p14:creationId xmlns:p14="http://schemas.microsoft.com/office/powerpoint/2010/main" val="13130544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A4D9CC9-4C05-4E10-935B-14DAC8194F60}"/>
              </a:ext>
            </a:extLst>
          </p:cNvPr>
          <p:cNvSpPr>
            <a:spLocks noGrp="1"/>
          </p:cNvSpPr>
          <p:nvPr>
            <p:ph type="title"/>
          </p:nvPr>
        </p:nvSpPr>
        <p:spPr/>
        <p:txBody>
          <a:bodyPr/>
          <a:lstStyle/>
          <a:p>
            <a:r>
              <a:rPr lang="sv-SE" dirty="0"/>
              <a:t>Betalningsvilja / betalningsförmåga</a:t>
            </a:r>
          </a:p>
        </p:txBody>
      </p:sp>
      <p:sp>
        <p:nvSpPr>
          <p:cNvPr id="2" name="Platshållare för innehåll 1">
            <a:extLst>
              <a:ext uri="{FF2B5EF4-FFF2-40B4-BE49-F238E27FC236}">
                <a16:creationId xmlns:a16="http://schemas.microsoft.com/office/drawing/2014/main" id="{B43B45CB-339C-4BD5-9DD5-B0B8E5CB704A}"/>
              </a:ext>
            </a:extLst>
          </p:cNvPr>
          <p:cNvSpPr>
            <a:spLocks noGrp="1"/>
          </p:cNvSpPr>
          <p:nvPr>
            <p:ph sz="quarter" idx="15"/>
          </p:nvPr>
        </p:nvSpPr>
        <p:spPr/>
        <p:txBody>
          <a:bodyPr>
            <a:normAutofit fontScale="85000" lnSpcReduction="10000"/>
          </a:bodyPr>
          <a:lstStyle/>
          <a:p>
            <a:r>
              <a:rPr lang="sv-SE" dirty="0"/>
              <a:t>Vårdens etiska plattform</a:t>
            </a:r>
          </a:p>
          <a:p>
            <a:pPr lvl="1"/>
            <a:r>
              <a:rPr lang="sv-SE" dirty="0"/>
              <a:t>Människovärdesprincipen innebär att alla människor har lika värde och samma rätt oberoende av personliga egenskaper och funktioner i samhället.</a:t>
            </a:r>
          </a:p>
          <a:p>
            <a:pPr lvl="1"/>
            <a:r>
              <a:rPr lang="sv-SE" dirty="0"/>
              <a:t>Behovs- / solidaritetsprincipen innebär att resurserna bör fördelas efter behov.</a:t>
            </a:r>
          </a:p>
          <a:p>
            <a:pPr lvl="1"/>
            <a:r>
              <a:rPr lang="sv-SE" dirty="0"/>
              <a:t>Kostnadseffektivitetsprincipen bör tillämpas först sedan de två första använts.</a:t>
            </a:r>
          </a:p>
          <a:p>
            <a:r>
              <a:rPr lang="sv-SE" dirty="0"/>
              <a:t>Undanträngningseffekter</a:t>
            </a:r>
          </a:p>
          <a:p>
            <a:r>
              <a:rPr lang="sv-SE" dirty="0"/>
              <a:t>Kompenserande hänsyn</a:t>
            </a:r>
          </a:p>
          <a:p>
            <a:pPr lvl="1"/>
            <a:r>
              <a:rPr lang="sv-SE" dirty="0"/>
              <a:t>Sällsynta sjukdomar belastas hårdare av fasta kostnader</a:t>
            </a:r>
          </a:p>
        </p:txBody>
      </p:sp>
    </p:spTree>
    <p:extLst>
      <p:ext uri="{BB962C8B-B14F-4D97-AF65-F5344CB8AC3E}">
        <p14:creationId xmlns:p14="http://schemas.microsoft.com/office/powerpoint/2010/main" val="8984861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60C6E7F9-FDDC-45E7-8BB2-9495C4D3D176}"/>
              </a:ext>
            </a:extLst>
          </p:cNvPr>
          <p:cNvSpPr>
            <a:spLocks noGrp="1"/>
          </p:cNvSpPr>
          <p:nvPr>
            <p:ph type="title"/>
          </p:nvPr>
        </p:nvSpPr>
        <p:spPr/>
        <p:txBody>
          <a:bodyPr/>
          <a:lstStyle/>
          <a:p>
            <a:r>
              <a:rPr lang="sv-SE" dirty="0">
                <a:solidFill>
                  <a:srgbClr val="1E6633"/>
                </a:solidFill>
                <a:latin typeface="Open Sans Bold"/>
              </a:rPr>
              <a:t>World café</a:t>
            </a:r>
            <a:endParaRPr lang="sv-SE" dirty="0"/>
          </a:p>
        </p:txBody>
      </p:sp>
      <p:pic>
        <p:nvPicPr>
          <p:cNvPr id="4" name="Platshållare för innehåll 3">
            <a:extLst>
              <a:ext uri="{FF2B5EF4-FFF2-40B4-BE49-F238E27FC236}">
                <a16:creationId xmlns:a16="http://schemas.microsoft.com/office/drawing/2014/main" id="{B4E9D984-AD07-4CED-88D5-C99B096A5C7C}"/>
              </a:ext>
            </a:extLst>
          </p:cNvPr>
          <p:cNvPicPr>
            <a:picLocks noGrp="1" noChangeAspect="1"/>
          </p:cNvPicPr>
          <p:nvPr>
            <p:ph sz="quarter" idx="11"/>
          </p:nvPr>
        </p:nvPicPr>
        <p:blipFill>
          <a:blip r:embed="rId3"/>
          <a:stretch>
            <a:fillRect/>
          </a:stretch>
        </p:blipFill>
        <p:spPr>
          <a:xfrm>
            <a:off x="3094334" y="1719263"/>
            <a:ext cx="5461837" cy="4655765"/>
          </a:xfrm>
          <a:prstGeom prst="rect">
            <a:avLst/>
          </a:prstGeom>
        </p:spPr>
      </p:pic>
    </p:spTree>
    <p:extLst>
      <p:ext uri="{BB962C8B-B14F-4D97-AF65-F5344CB8AC3E}">
        <p14:creationId xmlns:p14="http://schemas.microsoft.com/office/powerpoint/2010/main" val="37865962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6116E4F0-9920-41A9-8A3B-F05B17FDC70F}"/>
              </a:ext>
            </a:extLst>
          </p:cNvPr>
          <p:cNvSpPr>
            <a:spLocks noGrp="1"/>
          </p:cNvSpPr>
          <p:nvPr>
            <p:ph sz="quarter" idx="11"/>
          </p:nvPr>
        </p:nvSpPr>
        <p:spPr>
          <a:xfrm>
            <a:off x="628650" y="1719263"/>
            <a:ext cx="9670382" cy="4994364"/>
          </a:xfrm>
        </p:spPr>
        <p:txBody>
          <a:bodyPr>
            <a:normAutofit/>
          </a:bodyPr>
          <a:lstStyle/>
          <a:p>
            <a:r>
              <a:rPr lang="sv-SE" dirty="0"/>
              <a:t>Välj ett bord med ett </a:t>
            </a:r>
            <a:r>
              <a:rPr lang="sv-SE" dirty="0" err="1"/>
              <a:t>case</a:t>
            </a:r>
            <a:r>
              <a:rPr lang="sv-SE" dirty="0"/>
              <a:t> du tycker är intressant</a:t>
            </a:r>
          </a:p>
          <a:p>
            <a:r>
              <a:rPr lang="sv-SE" dirty="0"/>
              <a:t>Vid varje bord finns en bordsvärd som dokumenterar</a:t>
            </a:r>
          </a:p>
          <a:p>
            <a:r>
              <a:rPr lang="sv-SE" dirty="0"/>
              <a:t>Totalt hinner du välja </a:t>
            </a:r>
            <a:r>
              <a:rPr lang="sv-SE" b="1" dirty="0"/>
              <a:t>tre </a:t>
            </a:r>
            <a:r>
              <a:rPr lang="sv-SE" dirty="0"/>
              <a:t>av 8 </a:t>
            </a:r>
            <a:r>
              <a:rPr lang="sv-SE" dirty="0" err="1"/>
              <a:t>case</a:t>
            </a:r>
            <a:endParaRPr lang="sv-SE" dirty="0"/>
          </a:p>
          <a:p>
            <a:r>
              <a:rPr lang="sv-SE" dirty="0"/>
              <a:t>När du byter bord ska du inte följa med den grupp du nyss har haft</a:t>
            </a:r>
          </a:p>
          <a:p>
            <a:r>
              <a:rPr lang="sv-SE" dirty="0"/>
              <a:t>Det spelar ingen roll vilken ordning du tar </a:t>
            </a:r>
            <a:r>
              <a:rPr lang="sv-SE" dirty="0" err="1"/>
              <a:t>casen</a:t>
            </a:r>
            <a:r>
              <a:rPr lang="sv-SE" dirty="0"/>
              <a:t>, du väljer utifrån intresse</a:t>
            </a:r>
          </a:p>
          <a:p>
            <a:r>
              <a:rPr lang="sv-SE" dirty="0"/>
              <a:t>När du hör ljudet från tutan är det dags att byta bord </a:t>
            </a:r>
          </a:p>
          <a:p>
            <a:endParaRPr lang="sv-SE" dirty="0"/>
          </a:p>
          <a:p>
            <a:endParaRPr lang="sv-SE" dirty="0"/>
          </a:p>
        </p:txBody>
      </p:sp>
      <p:sp>
        <p:nvSpPr>
          <p:cNvPr id="3" name="Rubrik 2">
            <a:extLst>
              <a:ext uri="{FF2B5EF4-FFF2-40B4-BE49-F238E27FC236}">
                <a16:creationId xmlns:a16="http://schemas.microsoft.com/office/drawing/2014/main" id="{194DD3A0-615C-4186-8F95-37233679221F}"/>
              </a:ext>
            </a:extLst>
          </p:cNvPr>
          <p:cNvSpPr>
            <a:spLocks noGrp="1"/>
          </p:cNvSpPr>
          <p:nvPr>
            <p:ph type="title"/>
          </p:nvPr>
        </p:nvSpPr>
        <p:spPr/>
        <p:txBody>
          <a:bodyPr/>
          <a:lstStyle/>
          <a:p>
            <a:r>
              <a:rPr lang="sv-SE" dirty="0">
                <a:solidFill>
                  <a:srgbClr val="1E6633"/>
                </a:solidFill>
                <a:latin typeface="Open Sans Bold"/>
              </a:rPr>
              <a:t>Instruktioner World café</a:t>
            </a:r>
            <a:endParaRPr lang="sv-SE" dirty="0"/>
          </a:p>
        </p:txBody>
      </p:sp>
      <p:pic>
        <p:nvPicPr>
          <p:cNvPr id="4" name="Bildobjekt 3">
            <a:extLst>
              <a:ext uri="{FF2B5EF4-FFF2-40B4-BE49-F238E27FC236}">
                <a16:creationId xmlns:a16="http://schemas.microsoft.com/office/drawing/2014/main" id="{0F13594C-CF30-493F-B5AC-43C613985F95}"/>
              </a:ext>
            </a:extLst>
          </p:cNvPr>
          <p:cNvPicPr>
            <a:picLocks noChangeAspect="1"/>
          </p:cNvPicPr>
          <p:nvPr/>
        </p:nvPicPr>
        <p:blipFill>
          <a:blip r:embed="rId2"/>
          <a:stretch>
            <a:fillRect/>
          </a:stretch>
        </p:blipFill>
        <p:spPr>
          <a:xfrm>
            <a:off x="8951359" y="406624"/>
            <a:ext cx="3002851" cy="2560442"/>
          </a:xfrm>
          <a:prstGeom prst="rect">
            <a:avLst/>
          </a:prstGeom>
        </p:spPr>
      </p:pic>
      <p:pic>
        <p:nvPicPr>
          <p:cNvPr id="6" name="Bild 5" descr="Volym">
            <a:extLst>
              <a:ext uri="{FF2B5EF4-FFF2-40B4-BE49-F238E27FC236}">
                <a16:creationId xmlns:a16="http://schemas.microsoft.com/office/drawing/2014/main" id="{CA076FFC-4EA1-4265-8B52-5CE2FC3ED9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36959" y="5156651"/>
            <a:ext cx="914400" cy="914400"/>
          </a:xfrm>
          <a:prstGeom prst="rect">
            <a:avLst/>
          </a:prstGeom>
        </p:spPr>
      </p:pic>
    </p:spTree>
    <p:extLst>
      <p:ext uri="{BB962C8B-B14F-4D97-AF65-F5344CB8AC3E}">
        <p14:creationId xmlns:p14="http://schemas.microsoft.com/office/powerpoint/2010/main" val="26982705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 2">
            <a:extLst>
              <a:ext uri="{FF2B5EF4-FFF2-40B4-BE49-F238E27FC236}">
                <a16:creationId xmlns:a16="http://schemas.microsoft.com/office/drawing/2014/main" id="{4EC4D999-F7B3-49C5-A0F9-0D5292AB6D92}"/>
              </a:ext>
            </a:extLst>
          </p:cNvPr>
          <p:cNvGraphicFramePr>
            <a:graphicFrameLocks noGrp="1"/>
          </p:cNvGraphicFramePr>
          <p:nvPr>
            <p:extLst>
              <p:ext uri="{D42A27DB-BD31-4B8C-83A1-F6EECF244321}">
                <p14:modId xmlns:p14="http://schemas.microsoft.com/office/powerpoint/2010/main" val="3061742732"/>
              </p:ext>
            </p:extLst>
          </p:nvPr>
        </p:nvGraphicFramePr>
        <p:xfrm>
          <a:off x="440576" y="216131"/>
          <a:ext cx="11563003" cy="6425738"/>
        </p:xfrm>
        <a:graphic>
          <a:graphicData uri="http://schemas.openxmlformats.org/drawingml/2006/table">
            <a:tbl>
              <a:tblPr firstRow="1" bandRow="1">
                <a:tableStyleId>{5C22544A-7EE6-4342-B048-85BDC9FD1C3A}</a:tableStyleId>
              </a:tblPr>
              <a:tblGrid>
                <a:gridCol w="883270">
                  <a:extLst>
                    <a:ext uri="{9D8B030D-6E8A-4147-A177-3AD203B41FA5}">
                      <a16:colId xmlns:a16="http://schemas.microsoft.com/office/drawing/2014/main" val="11254159"/>
                    </a:ext>
                  </a:extLst>
                </a:gridCol>
                <a:gridCol w="8360482">
                  <a:extLst>
                    <a:ext uri="{9D8B030D-6E8A-4147-A177-3AD203B41FA5}">
                      <a16:colId xmlns:a16="http://schemas.microsoft.com/office/drawing/2014/main" val="1909300296"/>
                    </a:ext>
                  </a:extLst>
                </a:gridCol>
                <a:gridCol w="2319251">
                  <a:extLst>
                    <a:ext uri="{9D8B030D-6E8A-4147-A177-3AD203B41FA5}">
                      <a16:colId xmlns:a16="http://schemas.microsoft.com/office/drawing/2014/main" val="4167449871"/>
                    </a:ext>
                  </a:extLst>
                </a:gridCol>
              </a:tblGrid>
              <a:tr h="573578">
                <a:tc>
                  <a:txBody>
                    <a:bodyPr/>
                    <a:lstStyle/>
                    <a:p>
                      <a:r>
                        <a:rPr lang="sv-SE" sz="2100" b="1" dirty="0"/>
                        <a:t>Nr</a:t>
                      </a:r>
                    </a:p>
                  </a:txBody>
                  <a:tcPr/>
                </a:tc>
                <a:tc>
                  <a:txBody>
                    <a:bodyPr/>
                    <a:lstStyle/>
                    <a:p>
                      <a:r>
                        <a:rPr lang="sv-SE" sz="2100" dirty="0"/>
                        <a:t>Case</a:t>
                      </a:r>
                    </a:p>
                  </a:txBody>
                  <a:tcPr/>
                </a:tc>
                <a:tc>
                  <a:txBody>
                    <a:bodyPr/>
                    <a:lstStyle/>
                    <a:p>
                      <a:r>
                        <a:rPr lang="sv-SE" sz="2100" dirty="0"/>
                        <a:t>Bordsvärd</a:t>
                      </a:r>
                    </a:p>
                  </a:txBody>
                  <a:tcPr/>
                </a:tc>
                <a:extLst>
                  <a:ext uri="{0D108BD9-81ED-4DB2-BD59-A6C34878D82A}">
                    <a16:rowId xmlns:a16="http://schemas.microsoft.com/office/drawing/2014/main" val="1441955539"/>
                  </a:ext>
                </a:extLst>
              </a:tr>
              <a:tr h="696305">
                <a:tc>
                  <a:txBody>
                    <a:bodyPr/>
                    <a:lstStyle/>
                    <a:p>
                      <a:r>
                        <a:rPr lang="sv-SE" sz="2100" b="1" dirty="0"/>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Teknisk innovation med svagt hälsoekonomiskt underlag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Anna Johansson</a:t>
                      </a:r>
                    </a:p>
                  </a:txBody>
                  <a:tcPr/>
                </a:tc>
                <a:extLst>
                  <a:ext uri="{0D108BD9-81ED-4DB2-BD59-A6C34878D82A}">
                    <a16:rowId xmlns:a16="http://schemas.microsoft.com/office/drawing/2014/main" val="1391162610"/>
                  </a:ext>
                </a:extLst>
              </a:tr>
              <a:tr h="696305">
                <a:tc>
                  <a:txBody>
                    <a:bodyPr/>
                    <a:lstStyle/>
                    <a:p>
                      <a:r>
                        <a:rPr lang="sv-SE" sz="2100" b="1" dirty="0"/>
                        <a:t>2</a:t>
                      </a:r>
                    </a:p>
                  </a:txBody>
                  <a:tcPr/>
                </a:tc>
                <a:tc>
                  <a:txBody>
                    <a:bodyPr/>
                    <a:lstStyle/>
                    <a:p>
                      <a:r>
                        <a:rPr lang="sv-SE" sz="2100" kern="1200" dirty="0">
                          <a:solidFill>
                            <a:schemeClr val="dk1"/>
                          </a:solidFill>
                          <a:effectLst/>
                          <a:latin typeface="+mn-lt"/>
                          <a:ea typeface="+mn-ea"/>
                          <a:cs typeface="+mn-cs"/>
                        </a:rPr>
                        <a:t>Individens behov kontra genomsnittseffekter i riktlinjer</a:t>
                      </a:r>
                    </a:p>
                    <a:p>
                      <a:endParaRPr lang="sv-SE" sz="2100" dirty="0"/>
                    </a:p>
                  </a:txBody>
                  <a:tcPr/>
                </a:tc>
                <a:tc>
                  <a:txBody>
                    <a:bodyPr/>
                    <a:lstStyle/>
                    <a:p>
                      <a:r>
                        <a:rPr lang="sv-SE" sz="2100" dirty="0"/>
                        <a:t>Kicki Engvall</a:t>
                      </a:r>
                    </a:p>
                  </a:txBody>
                  <a:tcPr/>
                </a:tc>
                <a:extLst>
                  <a:ext uri="{0D108BD9-81ED-4DB2-BD59-A6C34878D82A}">
                    <a16:rowId xmlns:a16="http://schemas.microsoft.com/office/drawing/2014/main" val="645404776"/>
                  </a:ext>
                </a:extLst>
              </a:tr>
              <a:tr h="696305">
                <a:tc>
                  <a:txBody>
                    <a:bodyPr/>
                    <a:lstStyle/>
                    <a:p>
                      <a:r>
                        <a:rPr lang="sv-SE" sz="2100" b="1" dirty="0"/>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Ojämlik förskrivning av ett dyrt läkemedel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Fredrik Schön</a:t>
                      </a:r>
                    </a:p>
                  </a:txBody>
                  <a:tcPr/>
                </a:tc>
                <a:extLst>
                  <a:ext uri="{0D108BD9-81ED-4DB2-BD59-A6C34878D82A}">
                    <a16:rowId xmlns:a16="http://schemas.microsoft.com/office/drawing/2014/main" val="1032834804"/>
                  </a:ext>
                </a:extLst>
              </a:tr>
              <a:tr h="696305">
                <a:tc>
                  <a:txBody>
                    <a:bodyPr/>
                    <a:lstStyle/>
                    <a:p>
                      <a:r>
                        <a:rPr lang="sv-SE" sz="2100" b="1" dirty="0"/>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Ny behandling mot svår kronisk sjukdom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Joar Björk</a:t>
                      </a:r>
                    </a:p>
                  </a:txBody>
                  <a:tcPr/>
                </a:tc>
                <a:extLst>
                  <a:ext uri="{0D108BD9-81ED-4DB2-BD59-A6C34878D82A}">
                    <a16:rowId xmlns:a16="http://schemas.microsoft.com/office/drawing/2014/main" val="3049157098"/>
                  </a:ext>
                </a:extLst>
              </a:tr>
              <a:tr h="696305">
                <a:tc>
                  <a:txBody>
                    <a:bodyPr/>
                    <a:lstStyle/>
                    <a:p>
                      <a:r>
                        <a:rPr lang="sv-SE" sz="2100" b="1" dirty="0"/>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Ökade kostnader för utredningar i primärvården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Mattias Rööst</a:t>
                      </a:r>
                    </a:p>
                  </a:txBody>
                  <a:tcPr/>
                </a:tc>
                <a:extLst>
                  <a:ext uri="{0D108BD9-81ED-4DB2-BD59-A6C34878D82A}">
                    <a16:rowId xmlns:a16="http://schemas.microsoft.com/office/drawing/2014/main" val="2342892819"/>
                  </a:ext>
                </a:extLst>
              </a:tr>
              <a:tr h="696305">
                <a:tc>
                  <a:txBody>
                    <a:bodyPr/>
                    <a:lstStyle/>
                    <a:p>
                      <a:r>
                        <a:rPr lang="sv-SE" sz="2100" b="1" dirty="0"/>
                        <a:t>6</a:t>
                      </a:r>
                    </a:p>
                  </a:txBody>
                  <a:tcPr/>
                </a:tc>
                <a:tc>
                  <a:txBody>
                    <a:bodyPr/>
                    <a:lstStyle/>
                    <a:p>
                      <a:r>
                        <a:rPr lang="sv-SE" sz="2100" kern="1200" dirty="0">
                          <a:solidFill>
                            <a:schemeClr val="dk1"/>
                          </a:solidFill>
                          <a:effectLst/>
                          <a:latin typeface="+mn-lt"/>
                          <a:ea typeface="+mn-ea"/>
                          <a:cs typeface="+mn-cs"/>
                        </a:rPr>
                        <a:t>Överanvändning av en etablerad behandling</a:t>
                      </a:r>
                    </a:p>
                    <a:p>
                      <a:endParaRPr lang="sv-SE" sz="2100" dirty="0"/>
                    </a:p>
                  </a:txBody>
                  <a:tcPr/>
                </a:tc>
                <a:tc>
                  <a:txBody>
                    <a:bodyPr/>
                    <a:lstStyle/>
                    <a:p>
                      <a:r>
                        <a:rPr lang="sv-SE" sz="2100" dirty="0"/>
                        <a:t>Kristina Lagerstedt</a:t>
                      </a:r>
                    </a:p>
                  </a:txBody>
                  <a:tcPr/>
                </a:tc>
                <a:extLst>
                  <a:ext uri="{0D108BD9-81ED-4DB2-BD59-A6C34878D82A}">
                    <a16:rowId xmlns:a16="http://schemas.microsoft.com/office/drawing/2014/main" val="1101085784"/>
                  </a:ext>
                </a:extLst>
              </a:tr>
              <a:tr h="696305">
                <a:tc>
                  <a:txBody>
                    <a:bodyPr/>
                    <a:lstStyle/>
                    <a:p>
                      <a:r>
                        <a:rPr lang="sv-SE" sz="2100" b="1" dirty="0"/>
                        <a:t>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Läkemedel med mycket hög kostnad och liten patientgrupp</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21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Sandra Stern</a:t>
                      </a:r>
                    </a:p>
                  </a:txBody>
                  <a:tcPr/>
                </a:tc>
                <a:extLst>
                  <a:ext uri="{0D108BD9-81ED-4DB2-BD59-A6C34878D82A}">
                    <a16:rowId xmlns:a16="http://schemas.microsoft.com/office/drawing/2014/main" val="2545768000"/>
                  </a:ext>
                </a:extLst>
              </a:tr>
              <a:tr h="696305">
                <a:tc>
                  <a:txBody>
                    <a:bodyPr/>
                    <a:lstStyle/>
                    <a:p>
                      <a:r>
                        <a:rPr lang="sv-SE" sz="2100" b="1" dirty="0"/>
                        <a:t>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100" kern="1200" dirty="0">
                          <a:solidFill>
                            <a:schemeClr val="dk1"/>
                          </a:solidFill>
                          <a:effectLst/>
                          <a:latin typeface="+mn-lt"/>
                          <a:ea typeface="+mn-ea"/>
                          <a:cs typeface="+mn-cs"/>
                        </a:rPr>
                        <a:t>Samverkan mellan socialtjänst och psykiatri</a:t>
                      </a:r>
                    </a:p>
                    <a:p>
                      <a:endParaRPr lang="sv-SE" sz="2100" dirty="0"/>
                    </a:p>
                  </a:txBody>
                  <a:tcPr/>
                </a:tc>
                <a:tc>
                  <a:txBody>
                    <a:bodyPr/>
                    <a:lstStyle/>
                    <a:p>
                      <a:r>
                        <a:rPr lang="sv-SE" sz="2100" dirty="0"/>
                        <a:t>Helene Dahl</a:t>
                      </a:r>
                    </a:p>
                  </a:txBody>
                  <a:tcPr/>
                </a:tc>
                <a:extLst>
                  <a:ext uri="{0D108BD9-81ED-4DB2-BD59-A6C34878D82A}">
                    <a16:rowId xmlns:a16="http://schemas.microsoft.com/office/drawing/2014/main" val="1209468150"/>
                  </a:ext>
                </a:extLst>
              </a:tr>
            </a:tbl>
          </a:graphicData>
        </a:graphic>
      </p:graphicFrame>
    </p:spTree>
    <p:extLst>
      <p:ext uri="{BB962C8B-B14F-4D97-AF65-F5344CB8AC3E}">
        <p14:creationId xmlns:p14="http://schemas.microsoft.com/office/powerpoint/2010/main" val="1993800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9663D048-A574-4FA0-9575-E112C1EE24F2}"/>
              </a:ext>
            </a:extLst>
          </p:cNvPr>
          <p:cNvPicPr>
            <a:picLocks noChangeAspect="1"/>
          </p:cNvPicPr>
          <p:nvPr/>
        </p:nvPicPr>
        <p:blipFill rotWithShape="1">
          <a:blip r:embed="rId2"/>
          <a:srcRect l="4038" t="-1729" r="5421" b="1729"/>
          <a:stretch/>
        </p:blipFill>
        <p:spPr>
          <a:xfrm>
            <a:off x="0" y="-135466"/>
            <a:ext cx="12192000" cy="6993466"/>
          </a:xfrm>
          <a:prstGeom prst="rect">
            <a:avLst/>
          </a:prstGeom>
        </p:spPr>
      </p:pic>
    </p:spTree>
    <p:extLst>
      <p:ext uri="{BB962C8B-B14F-4D97-AF65-F5344CB8AC3E}">
        <p14:creationId xmlns:p14="http://schemas.microsoft.com/office/powerpoint/2010/main" val="41427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AA824-40D8-E061-3DC7-B8EB699F0A12}"/>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574352B7-1FE6-7579-DAE9-E4B8599AB5C7}"/>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Begreppet ”rättvisa”</a:t>
            </a:r>
          </a:p>
        </p:txBody>
      </p:sp>
      <p:sp>
        <p:nvSpPr>
          <p:cNvPr id="5" name="Platshållare för innehåll 2">
            <a:extLst>
              <a:ext uri="{FF2B5EF4-FFF2-40B4-BE49-F238E27FC236}">
                <a16:creationId xmlns:a16="http://schemas.microsoft.com/office/drawing/2014/main" id="{15E502A7-A3CA-FC38-82B8-6CCE1857858B}"/>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Flera andra betydelser av rättvisa irrelevanta här (</a:t>
            </a:r>
            <a:r>
              <a:rPr kumimoji="0" lang="sv-SE" sz="2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retributiv</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rättvisa, rättvisa som förtjänst)</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Avseende </a:t>
            </a:r>
            <a:r>
              <a:rPr kumimoji="0" lang="sv-SE"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fördelningsrättvisa</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flera kandidater:</a:t>
            </a:r>
          </a:p>
          <a:p>
            <a:pPr marL="914367" marR="0" lvl="1" indent="-4572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Alla får lika mycket (vård)</a:t>
            </a:r>
          </a:p>
          <a:p>
            <a:pPr marL="914367" marR="0" lvl="1" indent="-4572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Alla blir lika friska (utfallslikhet) </a:t>
            </a:r>
          </a:p>
          <a:p>
            <a:pPr marL="914367" marR="0" lvl="1" indent="-4572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Åt var och en efter behov</a:t>
            </a:r>
          </a:p>
          <a:p>
            <a:pPr marL="914367" marR="0" lvl="1" indent="-4572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Åt var och en efter ekonomisk insats i systemet (=skattesats)</a:t>
            </a:r>
          </a:p>
          <a:p>
            <a:pPr marL="914367" marR="0" lvl="1" indent="-4572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Åt var och en efter ”värde” i samhället</a:t>
            </a:r>
          </a:p>
          <a:p>
            <a:pPr marL="914367" marR="0" lvl="1" indent="-4572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Åt var och en efter förtjänst (skötsamhet) </a:t>
            </a:r>
          </a:p>
          <a:p>
            <a:pPr marL="914367" marR="0" lvl="1" indent="-457200" algn="l" defTabSz="914332"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Alla har samma chans att få vård (lotteriprincip) </a:t>
            </a:r>
            <a:r>
              <a:rPr kumimoji="0" lang="sv-SE" sz="24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etc</a:t>
            </a:r>
            <a:r>
              <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sv-SE" sz="24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etc</a:t>
            </a:r>
            <a:endPar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0118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1000"/>
                                        <p:tgtEl>
                                          <p:spTgt spid="5">
                                            <p:txEl>
                                              <p:pRg st="2" end="2"/>
                                            </p:txEl>
                                          </p:spTgt>
                                        </p:tgtEl>
                                      </p:cBhvr>
                                    </p:animEffect>
                                    <p:anim calcmode="lin" valueType="num">
                                      <p:cBhvr>
                                        <p:cTn id="1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7" presetClass="entr" presetSubtype="0" fill="hold" nodeType="after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47" presetClass="entr" presetSubtype="0" fill="hold" nodeType="after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1000"/>
                                        <p:tgtEl>
                                          <p:spTgt spid="5">
                                            <p:txEl>
                                              <p:pRg st="4" end="4"/>
                                            </p:txEl>
                                          </p:spTgt>
                                        </p:tgtEl>
                                      </p:cBhvr>
                                    </p:animEffect>
                                    <p:anim calcmode="lin" valueType="num">
                                      <p:cBhvr>
                                        <p:cTn id="28"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7" presetClass="entr" presetSubtype="0" fill="hold" nodeType="after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animEffect transition="in" filter="fade">
                                      <p:cBhvr>
                                        <p:cTn id="33" dur="1000"/>
                                        <p:tgtEl>
                                          <p:spTgt spid="5">
                                            <p:txEl>
                                              <p:pRg st="5" end="5"/>
                                            </p:txEl>
                                          </p:spTgt>
                                        </p:tgtEl>
                                      </p:cBhvr>
                                    </p:animEffect>
                                    <p:anim calcmode="lin" valueType="num">
                                      <p:cBhvr>
                                        <p:cTn id="34"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par>
                          <p:cTn id="36" fill="hold">
                            <p:stCondLst>
                              <p:cond delay="4000"/>
                            </p:stCondLst>
                            <p:childTnLst>
                              <p:par>
                                <p:cTn id="37" presetID="47" presetClass="entr" presetSubtype="0" fill="hold" nodeType="after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animEffect transition="in" filter="fade">
                                      <p:cBhvr>
                                        <p:cTn id="39" dur="1000"/>
                                        <p:tgtEl>
                                          <p:spTgt spid="5">
                                            <p:txEl>
                                              <p:pRg st="6" end="6"/>
                                            </p:txEl>
                                          </p:spTgt>
                                        </p:tgtEl>
                                      </p:cBhvr>
                                    </p:animEffect>
                                    <p:anim calcmode="lin" valueType="num">
                                      <p:cBhvr>
                                        <p:cTn id="4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par>
                          <p:cTn id="42" fill="hold">
                            <p:stCondLst>
                              <p:cond delay="5000"/>
                            </p:stCondLst>
                            <p:childTnLst>
                              <p:par>
                                <p:cTn id="43" presetID="47" presetClass="entr" presetSubtype="0" fill="hold" nodeType="afterEffect">
                                  <p:stCondLst>
                                    <p:cond delay="0"/>
                                  </p:stCondLst>
                                  <p:childTnLst>
                                    <p:set>
                                      <p:cBhvr>
                                        <p:cTn id="44" dur="1" fill="hold">
                                          <p:stCondLst>
                                            <p:cond delay="0"/>
                                          </p:stCondLst>
                                        </p:cTn>
                                        <p:tgtEl>
                                          <p:spTgt spid="5">
                                            <p:txEl>
                                              <p:pRg st="7" end="7"/>
                                            </p:txEl>
                                          </p:spTgt>
                                        </p:tgtEl>
                                        <p:attrNameLst>
                                          <p:attrName>style.visibility</p:attrName>
                                        </p:attrNameLst>
                                      </p:cBhvr>
                                      <p:to>
                                        <p:strVal val="visible"/>
                                      </p:to>
                                    </p:set>
                                    <p:animEffect transition="in" filter="fade">
                                      <p:cBhvr>
                                        <p:cTn id="45" dur="1000"/>
                                        <p:tgtEl>
                                          <p:spTgt spid="5">
                                            <p:txEl>
                                              <p:pRg st="7" end="7"/>
                                            </p:txEl>
                                          </p:spTgt>
                                        </p:tgtEl>
                                      </p:cBhvr>
                                    </p:animEffect>
                                    <p:anim calcmode="lin" valueType="num">
                                      <p:cBhvr>
                                        <p:cTn id="46"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par>
                          <p:cTn id="48" fill="hold">
                            <p:stCondLst>
                              <p:cond delay="6000"/>
                            </p:stCondLst>
                            <p:childTnLst>
                              <p:par>
                                <p:cTn id="49" presetID="47" presetClass="entr" presetSubtype="0" fill="hold" nodeType="afterEffect">
                                  <p:stCondLst>
                                    <p:cond delay="0"/>
                                  </p:stCondLst>
                                  <p:childTnLst>
                                    <p:set>
                                      <p:cBhvr>
                                        <p:cTn id="50" dur="1" fill="hold">
                                          <p:stCondLst>
                                            <p:cond delay="0"/>
                                          </p:stCondLst>
                                        </p:cTn>
                                        <p:tgtEl>
                                          <p:spTgt spid="5">
                                            <p:txEl>
                                              <p:pRg st="8" end="8"/>
                                            </p:txEl>
                                          </p:spTgt>
                                        </p:tgtEl>
                                        <p:attrNameLst>
                                          <p:attrName>style.visibility</p:attrName>
                                        </p:attrNameLst>
                                      </p:cBhvr>
                                      <p:to>
                                        <p:strVal val="visible"/>
                                      </p:to>
                                    </p:set>
                                    <p:animEffect transition="in" filter="fade">
                                      <p:cBhvr>
                                        <p:cTn id="51" dur="1000"/>
                                        <p:tgtEl>
                                          <p:spTgt spid="5">
                                            <p:txEl>
                                              <p:pRg st="8" end="8"/>
                                            </p:txEl>
                                          </p:spTgt>
                                        </p:tgtEl>
                                      </p:cBhvr>
                                    </p:animEffect>
                                    <p:anim calcmode="lin" valueType="num">
                                      <p:cBhvr>
                                        <p:cTn id="52"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2F61CF-8C96-92F5-3488-15348F0E3C1F}"/>
              </a:ext>
            </a:extLst>
          </p:cNvPr>
          <p:cNvSpPr>
            <a:spLocks noGrp="1"/>
          </p:cNvSpPr>
          <p:nvPr>
            <p:ph type="title"/>
          </p:nvPr>
        </p:nvSpPr>
        <p:spPr/>
        <p:txBody>
          <a:bodyPr/>
          <a:lstStyle/>
          <a:p>
            <a:endParaRPr lang="sv-SE"/>
          </a:p>
        </p:txBody>
      </p:sp>
    </p:spTree>
    <p:extLst>
      <p:ext uri="{BB962C8B-B14F-4D97-AF65-F5344CB8AC3E}">
        <p14:creationId xmlns:p14="http://schemas.microsoft.com/office/powerpoint/2010/main" val="1670940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3D2FA8-D226-77A4-573B-CC4B1F58970A}"/>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2B61F805-5028-C052-F78A-E5A8BD3F8C0B}"/>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Begreppet ”rättvisa” (forts)</a:t>
            </a:r>
          </a:p>
        </p:txBody>
      </p:sp>
      <p:sp>
        <p:nvSpPr>
          <p:cNvPr id="5" name="Platshållare för innehåll 2">
            <a:extLst>
              <a:ext uri="{FF2B5EF4-FFF2-40B4-BE49-F238E27FC236}">
                <a16:creationId xmlns:a16="http://schemas.microsoft.com/office/drawing/2014/main" id="{FC14AC0C-D29D-4073-EA03-70BBDCD59FB1}"/>
              </a:ext>
            </a:extLst>
          </p:cNvPr>
          <p:cNvSpPr txBox="1">
            <a:spLocks/>
          </p:cNvSpPr>
          <p:nvPr/>
        </p:nvSpPr>
        <p:spPr>
          <a:xfrm>
            <a:off x="838200" y="1825626"/>
            <a:ext cx="1051560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Den svenska prioriteringsplattformen </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anger en helt specifik blandning av relevanta aspekter som tillsammans beskriver hur resurser ska fördelas i svensk sjukvård </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Wingdings" panose="05000000000000000000" pitchFamily="2" charset="2"/>
              </a:rPr>
              <a:t> </a:t>
            </a: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”rättvisa på svenska”:</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Människovärdesprincipen &gt; Behovs- och solidaritetsprincipen &gt; Kostnadseffektivitetsprincipen</a:t>
            </a:r>
          </a:p>
          <a:p>
            <a:pPr marL="457200" marR="0" lvl="0" indent="-457200" algn="l" defTabSz="914332"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sv-SE"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(Ganska likt i andra länder)</a:t>
            </a:r>
            <a:endParaRPr kumimoji="0" lang="sv-SE" sz="24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53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FA346-5503-EC85-3D25-FC3476A9F8BD}"/>
            </a:ext>
          </a:extLst>
        </p:cNvPr>
        <p:cNvGrpSpPr/>
        <p:nvPr/>
      </p:nvGrpSpPr>
      <p:grpSpPr>
        <a:xfrm>
          <a:off x="0" y="0"/>
          <a:ext cx="0" cy="0"/>
          <a:chOff x="0" y="0"/>
          <a:chExt cx="0" cy="0"/>
        </a:xfrm>
      </p:grpSpPr>
      <p:sp>
        <p:nvSpPr>
          <p:cNvPr id="4" name="Rubrik 1">
            <a:extLst>
              <a:ext uri="{FF2B5EF4-FFF2-40B4-BE49-F238E27FC236}">
                <a16:creationId xmlns:a16="http://schemas.microsoft.com/office/drawing/2014/main" id="{8425E2F6-33A0-24C0-8385-05BEA1835154}"/>
              </a:ext>
            </a:extLst>
          </p:cNvPr>
          <p:cNvSpPr txBox="1">
            <a:spLocks/>
          </p:cNvSpPr>
          <p:nvPr/>
        </p:nvSpPr>
        <p:spPr>
          <a:xfrm>
            <a:off x="838200" y="365129"/>
            <a:ext cx="10515600" cy="1325563"/>
          </a:xfrm>
          <a:prstGeom prst="rect">
            <a:avLst/>
          </a:prstGeom>
        </p:spPr>
        <p:txBody>
          <a:bodyPr vert="horz" lIns="91440" tIns="45720" rIns="91440" bIns="45720" rtlCol="0" anchor="b">
            <a:normAutofit/>
          </a:bodyPr>
          <a:lstStyle>
            <a:lvl1pPr algn="l" defTabSz="914332" rtl="0" eaLnBrk="1" latinLnBrk="0" hangingPunct="1">
              <a:lnSpc>
                <a:spcPct val="90000"/>
              </a:lnSpc>
              <a:spcBef>
                <a:spcPct val="0"/>
              </a:spcBef>
              <a:buNone/>
              <a:defRPr sz="6000" kern="1200">
                <a:solidFill>
                  <a:schemeClr val="tx1"/>
                </a:solidFill>
                <a:latin typeface="Calibri" panose="020F0502020204030204" pitchFamily="34" charset="0"/>
                <a:ea typeface="+mj-ea"/>
                <a:cs typeface="Calibri" panose="020F0502020204030204" pitchFamily="34" charset="0"/>
              </a:defRPr>
            </a:lvl1pPr>
          </a:lstStyle>
          <a:p>
            <a:pPr marL="0" marR="0" lvl="0" indent="0" algn="l" defTabSz="914332" rtl="0" eaLnBrk="1" fontAlgn="auto" latinLnBrk="0" hangingPunct="1">
              <a:lnSpc>
                <a:spcPct val="90000"/>
              </a:lnSpc>
              <a:spcBef>
                <a:spcPct val="0"/>
              </a:spcBef>
              <a:spcAft>
                <a:spcPts val="0"/>
              </a:spcAft>
              <a:buClrTx/>
              <a:buSzTx/>
              <a:buFontTx/>
              <a:buNone/>
              <a:tabLst/>
              <a:defRPr/>
            </a:pPr>
            <a:r>
              <a:rPr kumimoji="0" lang="sv-SE" sz="6000" b="0" i="0" u="none" strike="noStrike" kern="1200" cap="none" spc="0" normalizeH="0" baseline="0" noProof="0" dirty="0">
                <a:ln>
                  <a:noFill/>
                </a:ln>
                <a:solidFill>
                  <a:srgbClr val="000000"/>
                </a:solidFill>
                <a:effectLst/>
                <a:uLnTx/>
                <a:uFillTx/>
                <a:latin typeface="KorolevLiU Medium"/>
                <a:ea typeface="+mj-ea"/>
                <a:cs typeface="Calibri" panose="020F0502020204030204" pitchFamily="34" charset="0"/>
              </a:rPr>
              <a:t>”Rättvisa på svenska”= </a:t>
            </a:r>
          </a:p>
        </p:txBody>
      </p:sp>
      <p:sp>
        <p:nvSpPr>
          <p:cNvPr id="5" name="Platshållare för innehåll 2">
            <a:extLst>
              <a:ext uri="{FF2B5EF4-FFF2-40B4-BE49-F238E27FC236}">
                <a16:creationId xmlns:a16="http://schemas.microsoft.com/office/drawing/2014/main" id="{D788745E-624B-53A1-CA78-16DA07A9A375}"/>
              </a:ext>
            </a:extLst>
          </p:cNvPr>
          <p:cNvSpPr txBox="1">
            <a:spLocks/>
          </p:cNvSpPr>
          <p:nvPr/>
        </p:nvSpPr>
        <p:spPr>
          <a:xfrm>
            <a:off x="838200" y="1832065"/>
            <a:ext cx="4511040" cy="4254337"/>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3000" b="1" i="0" u="sng" strike="noStrike" kern="1200" cap="none" spc="0" normalizeH="0" baseline="0" noProof="0" dirty="0">
                <a:ln>
                  <a:noFill/>
                </a:ln>
                <a:solidFill>
                  <a:srgbClr val="000000"/>
                </a:solidFill>
                <a:effectLst/>
                <a:uLnTx/>
                <a:uFillTx/>
                <a:ea typeface="Calibri" panose="020F0502020204030204" pitchFamily="34" charset="0"/>
              </a:rPr>
              <a:t>1. MÄNNISKOVÄRDES-PRINCIPEN</a:t>
            </a:r>
            <a:endParaRPr kumimoji="0" lang="sv-SE" sz="2800" b="0" i="0" u="none" strike="noStrike" kern="1200" cap="none" spc="0" normalizeH="0" baseline="0" noProof="0" dirty="0">
              <a:ln>
                <a:noFill/>
              </a:ln>
              <a:solidFill>
                <a:srgbClr val="000000"/>
              </a:solidFill>
              <a:effectLst/>
              <a:uLnTx/>
              <a:uFillTx/>
              <a:ea typeface="Calibri" panose="020F0502020204030204" pitchFamily="34" charset="0"/>
            </a:endParaRPr>
          </a:p>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3000" b="0" i="0" u="none" strike="noStrike" kern="1200" cap="none" spc="0" normalizeH="0" baseline="0" noProof="0" dirty="0">
                <a:ln>
                  <a:noFill/>
                </a:ln>
                <a:solidFill>
                  <a:srgbClr val="000000"/>
                </a:solidFill>
                <a:effectLst/>
                <a:uLnTx/>
                <a:uFillTx/>
                <a:ea typeface="Calibri" panose="020F0502020204030204" pitchFamily="34" charset="0"/>
              </a:rPr>
              <a:t>2. BEHOVS- OCH</a:t>
            </a:r>
            <a:r>
              <a:rPr kumimoji="0" lang="sv-SE" sz="3000" b="0" i="0" u="none" strike="noStrike" kern="1200" cap="none" spc="0" normalizeH="0" noProof="0" dirty="0">
                <a:ln>
                  <a:noFill/>
                </a:ln>
                <a:solidFill>
                  <a:srgbClr val="000000"/>
                </a:solidFill>
                <a:effectLst/>
                <a:uLnTx/>
                <a:uFillTx/>
                <a:ea typeface="Calibri" panose="020F0502020204030204" pitchFamily="34" charset="0"/>
              </a:rPr>
              <a:t> </a:t>
            </a:r>
            <a:r>
              <a:rPr kumimoji="0" lang="sv-SE" sz="3000" b="0" i="0" u="none" strike="noStrike" kern="1200" cap="none" spc="0" normalizeH="0" baseline="0" noProof="0" dirty="0">
                <a:ln>
                  <a:noFill/>
                </a:ln>
                <a:solidFill>
                  <a:srgbClr val="000000"/>
                </a:solidFill>
                <a:effectLst/>
                <a:uLnTx/>
                <a:uFillTx/>
                <a:ea typeface="Calibri" panose="020F0502020204030204" pitchFamily="34" charset="0"/>
              </a:rPr>
              <a:t>SOLIDARITETS-</a:t>
            </a:r>
            <a:br>
              <a:rPr kumimoji="0" lang="sv-SE" sz="3000" b="0" i="0" u="none" strike="noStrike" kern="1200" cap="none" spc="0" normalizeH="0" baseline="0" noProof="0" dirty="0">
                <a:ln>
                  <a:noFill/>
                </a:ln>
                <a:solidFill>
                  <a:srgbClr val="000000"/>
                </a:solidFill>
                <a:effectLst/>
                <a:uLnTx/>
                <a:uFillTx/>
                <a:ea typeface="Calibri" panose="020F0502020204030204" pitchFamily="34" charset="0"/>
              </a:rPr>
            </a:br>
            <a:r>
              <a:rPr kumimoji="0" lang="sv-SE" sz="3000" b="0" i="0" u="none" strike="noStrike" kern="1200" cap="none" spc="0" normalizeH="0" baseline="0" noProof="0" dirty="0">
                <a:ln>
                  <a:noFill/>
                </a:ln>
                <a:solidFill>
                  <a:srgbClr val="000000"/>
                </a:solidFill>
                <a:effectLst/>
                <a:uLnTx/>
                <a:uFillTx/>
                <a:ea typeface="Calibri" panose="020F0502020204030204" pitchFamily="34" charset="0"/>
              </a:rPr>
              <a:t>PRINCIPEN</a:t>
            </a:r>
            <a:endParaRPr kumimoji="0" lang="sv-SE" sz="2800" b="0" i="0" u="none" strike="noStrike" kern="1200" cap="none" spc="0" normalizeH="0" baseline="0" noProof="0" dirty="0">
              <a:ln>
                <a:noFill/>
              </a:ln>
              <a:solidFill>
                <a:srgbClr val="000000"/>
              </a:solidFill>
              <a:effectLst/>
              <a:uLnTx/>
              <a:uFillTx/>
              <a:ea typeface="Calibri" panose="020F0502020204030204" pitchFamily="34" charset="0"/>
            </a:endParaRPr>
          </a:p>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3000" b="0" i="1" u="none" strike="noStrike" kern="1200" cap="none" spc="0" normalizeH="0" baseline="0" noProof="0" dirty="0">
                <a:ln>
                  <a:noFill/>
                </a:ln>
                <a:solidFill>
                  <a:srgbClr val="000000"/>
                </a:solidFill>
                <a:effectLst/>
                <a:uLnTx/>
                <a:uFillTx/>
                <a:ea typeface="Calibri" panose="020F0502020204030204" pitchFamily="34" charset="0"/>
              </a:rPr>
              <a:t>3.KOSTNADSEFFEKTIVITETS-</a:t>
            </a:r>
            <a:br>
              <a:rPr kumimoji="0" lang="sv-SE" sz="3000" b="0" i="1" u="none" strike="noStrike" kern="1200" cap="none" spc="0" normalizeH="0" baseline="0" noProof="0" dirty="0">
                <a:ln>
                  <a:noFill/>
                </a:ln>
                <a:solidFill>
                  <a:srgbClr val="000000"/>
                </a:solidFill>
                <a:effectLst/>
                <a:uLnTx/>
                <a:uFillTx/>
                <a:ea typeface="Calibri" panose="020F0502020204030204" pitchFamily="34" charset="0"/>
              </a:rPr>
            </a:br>
            <a:r>
              <a:rPr kumimoji="0" lang="sv-SE" sz="3000" b="0" i="1" u="none" strike="noStrike" kern="1200" cap="none" spc="0" normalizeH="0" baseline="0" noProof="0" dirty="0">
                <a:ln>
                  <a:noFill/>
                </a:ln>
                <a:solidFill>
                  <a:srgbClr val="000000"/>
                </a:solidFill>
                <a:effectLst/>
                <a:uLnTx/>
                <a:uFillTx/>
                <a:ea typeface="Calibri" panose="020F0502020204030204" pitchFamily="34" charset="0"/>
              </a:rPr>
              <a:t>PRINCIPEN </a:t>
            </a:r>
          </a:p>
        </p:txBody>
      </p:sp>
      <p:sp>
        <p:nvSpPr>
          <p:cNvPr id="8" name="Platshållare för innehåll 2">
            <a:extLst>
              <a:ext uri="{FF2B5EF4-FFF2-40B4-BE49-F238E27FC236}">
                <a16:creationId xmlns:a16="http://schemas.microsoft.com/office/drawing/2014/main" id="{0C024638-6BCE-D2BC-0B50-6E9C7CE74F2F}"/>
              </a:ext>
            </a:extLst>
          </p:cNvPr>
          <p:cNvSpPr txBox="1">
            <a:spLocks/>
          </p:cNvSpPr>
          <p:nvPr/>
        </p:nvSpPr>
        <p:spPr>
          <a:xfrm>
            <a:off x="6096000" y="1548019"/>
            <a:ext cx="5335905" cy="2116885"/>
          </a:xfrm>
          <a:prstGeom prst="rect">
            <a:avLst/>
          </a:prstGeom>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9" name="Platshållare för innehåll 2">
            <a:extLst>
              <a:ext uri="{FF2B5EF4-FFF2-40B4-BE49-F238E27FC236}">
                <a16:creationId xmlns:a16="http://schemas.microsoft.com/office/drawing/2014/main" id="{19328DCA-22D7-A638-D11B-2A5827F7615D}"/>
              </a:ext>
            </a:extLst>
          </p:cNvPr>
          <p:cNvSpPr txBox="1">
            <a:spLocks/>
          </p:cNvSpPr>
          <p:nvPr/>
        </p:nvSpPr>
        <p:spPr>
          <a:xfrm>
            <a:off x="6174108" y="1544134"/>
            <a:ext cx="5805392" cy="4425597"/>
          </a:xfrm>
          <a:prstGeom prst="rect">
            <a:avLst/>
          </a:prstGeom>
          <a:noFill/>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500" b="0" i="0" u="none" strike="noStrike" kern="1200" cap="none" spc="0" normalizeH="0" baseline="0" noProof="0" dirty="0">
              <a:ln>
                <a:noFill/>
              </a:ln>
              <a:solidFill>
                <a:srgbClr val="000000"/>
              </a:solidFill>
              <a:effectLst/>
              <a:uLnTx/>
              <a:uFillTx/>
            </a:endParaRPr>
          </a:p>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1900" b="0" i="0" u="none" strike="noStrike" kern="1200" cap="none" spc="0" normalizeH="0" baseline="0" noProof="0" dirty="0">
                <a:ln>
                  <a:noFill/>
                </a:ln>
                <a:solidFill>
                  <a:srgbClr val="000000"/>
                </a:solidFill>
                <a:effectLst/>
                <a:uLnTx/>
                <a:uFillTx/>
              </a:rPr>
              <a:t>”</a:t>
            </a:r>
            <a:r>
              <a:rPr kumimoji="0" lang="sv-SE" sz="1900" b="0" i="0" u="none" strike="noStrike" kern="1200" cap="none" spc="0" normalizeH="0" baseline="0" noProof="0" dirty="0">
                <a:ln>
                  <a:noFill/>
                </a:ln>
                <a:solidFill>
                  <a:srgbClr val="000000"/>
                </a:solidFill>
                <a:effectLst/>
                <a:uLnTx/>
                <a:uFillTx/>
                <a:ea typeface="Calibri" panose="020F0502020204030204" pitchFamily="34" charset="0"/>
              </a:rPr>
              <a:t>Alla människor har lika värde och samma rätt oberoende av personliga egenskaper och funktioner i samhället”</a:t>
            </a:r>
            <a:endParaRPr lang="sv-SE" sz="200" dirty="0">
              <a:solidFill>
                <a:srgbClr val="000000"/>
              </a:solidFill>
              <a:ea typeface="Calibri" panose="020F0502020204030204" pitchFamily="34" charset="0"/>
            </a:endParaRPr>
          </a:p>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1900" b="0" i="0" u="none" strike="noStrike" kern="1200" cap="none" spc="0" normalizeH="0" baseline="0" noProof="0" dirty="0">
                <a:ln>
                  <a:noFill/>
                </a:ln>
                <a:solidFill>
                  <a:srgbClr val="000000"/>
                </a:solidFill>
                <a:effectLst/>
                <a:uLnTx/>
                <a:uFillTx/>
                <a:ea typeface="Calibri" panose="020F0502020204030204" pitchFamily="34" charset="0"/>
              </a:rPr>
              <a:t>”Mer av vårdens resurser ska ges till de mest behövande, de med svåraste sjukdomarna och den sämsta livs-kvaliteten”</a:t>
            </a:r>
            <a:endParaRPr lang="sv-SE" sz="1900" dirty="0">
              <a:solidFill>
                <a:srgbClr val="000000"/>
              </a:solidFill>
              <a:ea typeface="Calibri" panose="020F0502020204030204" pitchFamily="34" charset="0"/>
            </a:endParaRPr>
          </a:p>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sv-SE" sz="1900" b="0" i="0" u="none" strike="noStrike" kern="1200" cap="none" spc="0" normalizeH="0" baseline="0" noProof="0" dirty="0">
                <a:ln>
                  <a:noFill/>
                </a:ln>
                <a:solidFill>
                  <a:srgbClr val="000000"/>
                </a:solidFill>
                <a:effectLst/>
                <a:uLnTx/>
                <a:uFillTx/>
                <a:ea typeface="Calibri" panose="020F0502020204030204" pitchFamily="34" charset="0"/>
              </a:rPr>
              <a:t>Den medicinska nyttoaspekten finns, enligt utredningen, inbyggd</a:t>
            </a:r>
            <a:r>
              <a:rPr kumimoji="0" lang="sv-SE" sz="1900" b="0" i="0" u="none" strike="noStrike" kern="1200" cap="none" spc="0" normalizeH="0" noProof="0" dirty="0">
                <a:ln>
                  <a:noFill/>
                </a:ln>
                <a:solidFill>
                  <a:srgbClr val="000000"/>
                </a:solidFill>
                <a:effectLst/>
                <a:uLnTx/>
                <a:uFillTx/>
                <a:ea typeface="Calibri" panose="020F0502020204030204" pitchFamily="34" charset="0"/>
              </a:rPr>
              <a:t> i </a:t>
            </a:r>
            <a:r>
              <a:rPr kumimoji="0" lang="sv-SE" sz="1900" b="0" i="0" u="none" strike="noStrike" kern="1200" cap="none" spc="0" normalizeH="0" noProof="0" dirty="0" err="1">
                <a:ln>
                  <a:noFill/>
                </a:ln>
                <a:solidFill>
                  <a:srgbClr val="000000"/>
                </a:solidFill>
                <a:effectLst/>
                <a:uLnTx/>
                <a:uFillTx/>
                <a:ea typeface="Calibri" panose="020F0502020204030204" pitchFamily="34" charset="0"/>
              </a:rPr>
              <a:t>behovsbegreppet</a:t>
            </a:r>
            <a:r>
              <a:rPr kumimoji="0" lang="sv-SE" sz="1900" b="0" i="0" u="none" strike="noStrike" kern="1200" cap="none" spc="0" normalizeH="0" noProof="0" dirty="0">
                <a:ln>
                  <a:noFill/>
                </a:ln>
                <a:solidFill>
                  <a:srgbClr val="000000"/>
                </a:solidFill>
                <a:effectLst/>
                <a:uLnTx/>
                <a:uFillTx/>
                <a:ea typeface="Calibri" panose="020F0502020204030204" pitchFamily="34" charset="0"/>
              </a:rPr>
              <a:t>. Som behov tidigare definieras har man endast behov av det man har nytta av eller omvänt inte behov av det man inte har nytta av”</a:t>
            </a:r>
          </a:p>
          <a:p>
            <a:pPr marL="0" marR="0" lvl="0" indent="0" algn="l" defTabSz="914332" rtl="0" eaLnBrk="1" fontAlgn="auto" latinLnBrk="0" hangingPunct="1">
              <a:lnSpc>
                <a:spcPct val="100000"/>
              </a:lnSpc>
              <a:spcBef>
                <a:spcPts val="1000"/>
              </a:spcBef>
              <a:spcAft>
                <a:spcPts val="0"/>
              </a:spcAft>
              <a:buClrTx/>
              <a:buSzTx/>
              <a:buFont typeface="Arial" panose="020B0604020202020204" pitchFamily="34" charset="0"/>
              <a:buNone/>
              <a:tabLst/>
              <a:defRPr/>
            </a:pPr>
            <a:r>
              <a:rPr lang="sv-SE" sz="1900" baseline="0" dirty="0">
                <a:solidFill>
                  <a:srgbClr val="000000"/>
                </a:solidFill>
                <a:ea typeface="Calibri" panose="020F0502020204030204" pitchFamily="34" charset="0"/>
              </a:rPr>
              <a:t>”Vid val mellan olika verksamheter eller åtgärder bör en rimlig relation mellan kostnader och effekt, mätt i förbättrad hälsa</a:t>
            </a:r>
            <a:r>
              <a:rPr lang="sv-SE" sz="1900" dirty="0">
                <a:solidFill>
                  <a:srgbClr val="000000"/>
                </a:solidFill>
                <a:ea typeface="Calibri" panose="020F0502020204030204" pitchFamily="34" charset="0"/>
              </a:rPr>
              <a:t> och förhöjd livskvalitet eftersträvas”</a:t>
            </a:r>
            <a:endParaRPr kumimoji="0" lang="sv-SE" sz="1900" b="0" i="0" u="none" strike="noStrike" kern="1200" cap="none" spc="0" normalizeH="0" baseline="0" noProof="0" dirty="0">
              <a:ln>
                <a:noFill/>
              </a:ln>
              <a:solidFill>
                <a:srgbClr val="000000"/>
              </a:solidFill>
              <a:effectLst/>
              <a:uLnTx/>
              <a:uFillTx/>
              <a:ea typeface="Calibri" panose="020F0502020204030204" pitchFamily="34" charset="0"/>
            </a:endParaRPr>
          </a:p>
        </p:txBody>
      </p:sp>
      <p:sp>
        <p:nvSpPr>
          <p:cNvPr id="11" name="Platshållare för innehåll 2">
            <a:extLst>
              <a:ext uri="{FF2B5EF4-FFF2-40B4-BE49-F238E27FC236}">
                <a16:creationId xmlns:a16="http://schemas.microsoft.com/office/drawing/2014/main" id="{F76F4B44-205D-B055-25EB-995D707777A7}"/>
              </a:ext>
            </a:extLst>
          </p:cNvPr>
          <p:cNvSpPr txBox="1">
            <a:spLocks/>
          </p:cNvSpPr>
          <p:nvPr/>
        </p:nvSpPr>
        <p:spPr>
          <a:xfrm>
            <a:off x="6283642" y="5892085"/>
            <a:ext cx="5226368" cy="3304046"/>
          </a:xfrm>
          <a:prstGeom prst="rect">
            <a:avLst/>
          </a:prstGeom>
          <a:noFill/>
        </p:spPr>
        <p:txBody>
          <a:bodyPr vert="horz" lIns="91440" tIns="45720" rIns="91440" bIns="45720" rtlCol="0">
            <a:noAutofit/>
          </a:bodyPr>
          <a:lstStyle>
            <a:lvl1pPr marL="0" indent="0" algn="l" defTabSz="914332" rtl="0" eaLnBrk="1" latinLnBrk="0" hangingPunct="1">
              <a:lnSpc>
                <a:spcPct val="90000"/>
              </a:lnSpc>
              <a:spcBef>
                <a:spcPts val="1000"/>
              </a:spcBef>
              <a:buFont typeface="Arial" panose="020B0604020202020204"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457167" indent="0" algn="ctr" defTabSz="914332"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32" indent="0" algn="ctr" defTabSz="914332"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498"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66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83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2994"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160"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327" indent="0" algn="ctr" defTabSz="914332"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332"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2" name="Pil: höger 1">
            <a:extLst>
              <a:ext uri="{FF2B5EF4-FFF2-40B4-BE49-F238E27FC236}">
                <a16:creationId xmlns:a16="http://schemas.microsoft.com/office/drawing/2014/main" id="{F83E1890-A902-437E-B1C9-B6EEF4D94963}"/>
              </a:ext>
            </a:extLst>
          </p:cNvPr>
          <p:cNvSpPr/>
          <p:nvPr/>
        </p:nvSpPr>
        <p:spPr>
          <a:xfrm>
            <a:off x="4745736" y="1690692"/>
            <a:ext cx="1272159" cy="7233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Georgia"/>
              <a:ea typeface="+mn-ea"/>
              <a:cs typeface="+mn-cs"/>
            </a:endParaRPr>
          </a:p>
        </p:txBody>
      </p:sp>
      <p:sp>
        <p:nvSpPr>
          <p:cNvPr id="12" name="Pil: höger 11">
            <a:extLst>
              <a:ext uri="{FF2B5EF4-FFF2-40B4-BE49-F238E27FC236}">
                <a16:creationId xmlns:a16="http://schemas.microsoft.com/office/drawing/2014/main" id="{A15A526F-F49D-479D-AE15-6ADA67182C9C}"/>
              </a:ext>
            </a:extLst>
          </p:cNvPr>
          <p:cNvSpPr/>
          <p:nvPr/>
        </p:nvSpPr>
        <p:spPr>
          <a:xfrm>
            <a:off x="4745736" y="2921290"/>
            <a:ext cx="1272159" cy="7233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Georgia"/>
              <a:ea typeface="+mn-ea"/>
              <a:cs typeface="+mn-cs"/>
            </a:endParaRPr>
          </a:p>
        </p:txBody>
      </p:sp>
      <p:sp>
        <p:nvSpPr>
          <p:cNvPr id="13" name="Pil: höger 12">
            <a:extLst>
              <a:ext uri="{FF2B5EF4-FFF2-40B4-BE49-F238E27FC236}">
                <a16:creationId xmlns:a16="http://schemas.microsoft.com/office/drawing/2014/main" id="{586B10E0-318A-4F2B-82C0-69CC6CD9E4D0}"/>
              </a:ext>
            </a:extLst>
          </p:cNvPr>
          <p:cNvSpPr/>
          <p:nvPr/>
        </p:nvSpPr>
        <p:spPr>
          <a:xfrm>
            <a:off x="4823841" y="4628805"/>
            <a:ext cx="1272159" cy="7233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Georgia"/>
              <a:ea typeface="+mn-ea"/>
              <a:cs typeface="+mn-cs"/>
            </a:endParaRPr>
          </a:p>
        </p:txBody>
      </p:sp>
    </p:spTree>
    <p:extLst>
      <p:ext uri="{BB962C8B-B14F-4D97-AF65-F5344CB8AC3E}">
        <p14:creationId xmlns:p14="http://schemas.microsoft.com/office/powerpoint/2010/main" val="58968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500"/>
                            </p:stCondLst>
                            <p:childTnLst>
                              <p:par>
                                <p:cTn id="13" presetID="22" presetClass="entr" presetSubtype="8" fill="hold" grpId="0" nodeType="afterEffect" nodePh="1">
                                  <p:stCondLst>
                                    <p:cond delay="0"/>
                                  </p:stCondLst>
                                  <p:endCondLst>
                                    <p:cond evt="begin" delay="0">
                                      <p:tn val="13"/>
                                    </p:cond>
                                  </p:end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nodePh="1">
                                  <p:stCondLst>
                                    <p:cond delay="0"/>
                                  </p:stCondLst>
                                  <p:endCondLst>
                                    <p:cond evt="begin" delay="0">
                                      <p:tn val="18"/>
                                    </p:cond>
                                  </p:end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animEffect transition="in" filter="wipe(left)">
                                      <p:cBhvr>
                                        <p:cTn id="29" dur="500"/>
                                        <p:tgtEl>
                                          <p:spTgt spid="9">
                                            <p:txEl>
                                              <p:pRg st="1" end="1"/>
                                            </p:txEl>
                                          </p:spTgt>
                                        </p:tgtEl>
                                      </p:cBhvr>
                                    </p:animEffect>
                                  </p:childTnLst>
                                </p:cTn>
                              </p:par>
                            </p:childTnLst>
                          </p:cTn>
                        </p:par>
                        <p:par>
                          <p:cTn id="30" fill="hold">
                            <p:stCondLst>
                              <p:cond delay="1000"/>
                            </p:stCondLst>
                            <p:childTnLst>
                              <p:par>
                                <p:cTn id="31" presetID="22" presetClass="entr" presetSubtype="8" fill="hold" nodeType="after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animEffect transition="in" filter="wipe(left)">
                                      <p:cBhvr>
                                        <p:cTn id="33" dur="500"/>
                                        <p:tgtEl>
                                          <p:spTgt spid="9">
                                            <p:txEl>
                                              <p:pRg st="2" end="2"/>
                                            </p:txEl>
                                          </p:spTgt>
                                        </p:tgtEl>
                                      </p:cBhvr>
                                    </p:animEffect>
                                  </p:childTnLst>
                                </p:cTn>
                              </p:par>
                            </p:childTnLst>
                          </p:cTn>
                        </p:par>
                        <p:par>
                          <p:cTn id="34" fill="hold">
                            <p:stCondLst>
                              <p:cond delay="1500"/>
                            </p:stCondLst>
                            <p:childTnLst>
                              <p:par>
                                <p:cTn id="35" presetID="22" presetClass="entr" presetSubtype="8" fill="hold" nodeType="after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Effect transition="in" filter="wipe(left)">
                                      <p:cBhvr>
                                        <p:cTn id="37" dur="500"/>
                                        <p:tgtEl>
                                          <p:spTgt spid="9">
                                            <p:txEl>
                                              <p:pRg st="3" end="3"/>
                                            </p:txEl>
                                          </p:spTgt>
                                        </p:tgtEl>
                                      </p:cBhvr>
                                    </p:animEffect>
                                  </p:childTnLst>
                                </p:cTn>
                              </p:par>
                            </p:childTnLst>
                          </p:cTn>
                        </p:par>
                        <p:par>
                          <p:cTn id="38" fill="hold">
                            <p:stCondLst>
                              <p:cond delay="2000"/>
                            </p:stCondLst>
                            <p:childTnLst>
                              <p:par>
                                <p:cTn id="39" presetID="22" presetClass="entr" presetSubtype="8" fill="hold" nodeType="after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Effect transition="in" filter="wipe(left)">
                                      <p:cBhvr>
                                        <p:cTn id="41" dur="500"/>
                                        <p:tgtEl>
                                          <p:spTgt spid="9">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9">
                                            <p:txEl>
                                              <p:pRg st="1" end="1"/>
                                            </p:txEl>
                                          </p:spTgt>
                                        </p:tgtEl>
                                      </p:cBhvr>
                                    </p:animEffect>
                                    <p:set>
                                      <p:cBhvr>
                                        <p:cTn id="46" dur="1" fill="hold">
                                          <p:stCondLst>
                                            <p:cond delay="499"/>
                                          </p:stCondLst>
                                        </p:cTn>
                                        <p:tgtEl>
                                          <p:spTgt spid="9">
                                            <p:txEl>
                                              <p:pRg st="1" end="1"/>
                                            </p:txEl>
                                          </p:spTgt>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500"/>
                                        <p:tgtEl>
                                          <p:spTgt spid="9">
                                            <p:txEl>
                                              <p:pRg st="2" end="2"/>
                                            </p:txEl>
                                          </p:spTgt>
                                        </p:tgtEl>
                                      </p:cBhvr>
                                    </p:animEffect>
                                    <p:set>
                                      <p:cBhvr>
                                        <p:cTn id="49" dur="1" fill="hold">
                                          <p:stCondLst>
                                            <p:cond delay="499"/>
                                          </p:stCondLst>
                                        </p:cTn>
                                        <p:tgtEl>
                                          <p:spTgt spid="9">
                                            <p:txEl>
                                              <p:pRg st="2" end="2"/>
                                            </p:txEl>
                                          </p:spTgt>
                                        </p:tgtEl>
                                        <p:attrNameLst>
                                          <p:attrName>style.visibility</p:attrName>
                                        </p:attrNameLst>
                                      </p:cBhvr>
                                      <p:to>
                                        <p:strVal val="hidden"/>
                                      </p:to>
                                    </p:set>
                                  </p:childTnLst>
                                </p:cTn>
                              </p:par>
                              <p:par>
                                <p:cTn id="50" presetID="10" presetClass="exit" presetSubtype="0" fill="hold" grpId="0" nodeType="withEffect">
                                  <p:stCondLst>
                                    <p:cond delay="0"/>
                                  </p:stCondLst>
                                  <p:childTnLst>
                                    <p:animEffect transition="out" filter="fade">
                                      <p:cBhvr>
                                        <p:cTn id="51" dur="500"/>
                                        <p:tgtEl>
                                          <p:spTgt spid="9">
                                            <p:txEl>
                                              <p:pRg st="3" end="3"/>
                                            </p:txEl>
                                          </p:spTgt>
                                        </p:tgtEl>
                                      </p:cBhvr>
                                    </p:animEffect>
                                    <p:set>
                                      <p:cBhvr>
                                        <p:cTn id="52" dur="1" fill="hold">
                                          <p:stCondLst>
                                            <p:cond delay="499"/>
                                          </p:stCondLst>
                                        </p:cTn>
                                        <p:tgtEl>
                                          <p:spTgt spid="9">
                                            <p:txEl>
                                              <p:pRg st="3" end="3"/>
                                            </p:txEl>
                                          </p:spTgt>
                                        </p:tgtEl>
                                        <p:attrNameLst>
                                          <p:attrName>style.visibility</p:attrName>
                                        </p:attrNameLst>
                                      </p:cBhvr>
                                      <p:to>
                                        <p:strVal val="hidden"/>
                                      </p:to>
                                    </p:set>
                                  </p:childTnLst>
                                </p:cTn>
                              </p:par>
                              <p:par>
                                <p:cTn id="53" presetID="10" presetClass="exit" presetSubtype="0" fill="hold" grpId="0" nodeType="withEffect">
                                  <p:stCondLst>
                                    <p:cond delay="0"/>
                                  </p:stCondLst>
                                  <p:childTnLst>
                                    <p:animEffect transition="out" filter="fade">
                                      <p:cBhvr>
                                        <p:cTn id="54" dur="500"/>
                                        <p:tgtEl>
                                          <p:spTgt spid="9">
                                            <p:txEl>
                                              <p:pRg st="4" end="4"/>
                                            </p:txEl>
                                          </p:spTgt>
                                        </p:tgtEl>
                                      </p:cBhvr>
                                    </p:animEffect>
                                    <p:set>
                                      <p:cBhvr>
                                        <p:cTn id="55" dur="1" fill="hold">
                                          <p:stCondLst>
                                            <p:cond delay="499"/>
                                          </p:stCondLst>
                                        </p:cTn>
                                        <p:tgtEl>
                                          <p:spTgt spid="9">
                                            <p:txEl>
                                              <p:pRg st="4" end="4"/>
                                            </p:txEl>
                                          </p:spTgt>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wipe(left)">
                                      <p:cBhvr>
                                        <p:cTn id="60" dur="500"/>
                                        <p:tgtEl>
                                          <p:spTgt spid="13"/>
                                        </p:tgtEl>
                                      </p:cBhvr>
                                    </p:animEffect>
                                  </p:childTnLst>
                                </p:cTn>
                              </p:par>
                            </p:childTnLst>
                          </p:cTn>
                        </p:par>
                        <p:par>
                          <p:cTn id="61" fill="hold">
                            <p:stCondLst>
                              <p:cond delay="500"/>
                            </p:stCondLst>
                            <p:childTnLst>
                              <p:par>
                                <p:cTn id="62" presetID="22" presetClass="entr" presetSubtype="8" fill="hold" nodeType="afterEffect" nodePh="1">
                                  <p:stCondLst>
                                    <p:cond delay="0"/>
                                  </p:stCondLst>
                                  <p:endCondLst>
                                    <p:cond evt="begin" delay="0">
                                      <p:tn val="62"/>
                                    </p:cond>
                                  </p:endCondLst>
                                  <p:childTnLst>
                                    <p:set>
                                      <p:cBhvr>
                                        <p:cTn id="63" dur="1" fill="hold">
                                          <p:stCondLst>
                                            <p:cond delay="0"/>
                                          </p:stCondLst>
                                        </p:cTn>
                                        <p:tgtEl>
                                          <p:spTgt spid="11">
                                            <p:txEl>
                                              <p:pRg st="0" end="0"/>
                                            </p:txEl>
                                          </p:spTgt>
                                        </p:tgtEl>
                                        <p:attrNameLst>
                                          <p:attrName>style.visibility</p:attrName>
                                        </p:attrNameLst>
                                      </p:cBhvr>
                                      <p:to>
                                        <p:strVal val="visible"/>
                                      </p:to>
                                    </p:set>
                                    <p:animEffect transition="in" filter="wipe(left)">
                                      <p:cBhvr>
                                        <p:cTn id="64"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8" grpId="1"/>
      <p:bldP spid="9" grpId="0" build="allAtOnce"/>
      <p:bldP spid="2" grpId="0" animBg="1"/>
      <p:bldP spid="12" grpId="0" animBg="1"/>
      <p:bldP spid="13" grpId="0" animBg="1"/>
    </p:bldLst>
  </p:timing>
</p:sld>
</file>

<file path=ppt/theme/theme1.xml><?xml version="1.0" encoding="utf-8"?>
<a:theme xmlns:a="http://schemas.openxmlformats.org/drawingml/2006/main" name="Region Kronoberg LJUS">
  <a:themeElements>
    <a:clrScheme name="Region Kronoberg">
      <a:dk1>
        <a:srgbClr val="000000"/>
      </a:dk1>
      <a:lt1>
        <a:srgbClr val="FFFFFF"/>
      </a:lt1>
      <a:dk2>
        <a:srgbClr val="001328"/>
      </a:dk2>
      <a:lt2>
        <a:srgbClr val="F2F2F2"/>
      </a:lt2>
      <a:accent1>
        <a:srgbClr val="1E6633"/>
      </a:accent1>
      <a:accent2>
        <a:srgbClr val="E13288"/>
      </a:accent2>
      <a:accent3>
        <a:srgbClr val="FFD300"/>
      </a:accent3>
      <a:accent4>
        <a:srgbClr val="007BB9"/>
      </a:accent4>
      <a:accent5>
        <a:srgbClr val="D8301D"/>
      </a:accent5>
      <a:accent6>
        <a:srgbClr val="007F76"/>
      </a:accent6>
      <a:hlink>
        <a:srgbClr val="007BB9"/>
      </a:hlink>
      <a:folHlink>
        <a:srgbClr val="700545"/>
      </a:folHlink>
    </a:clrScheme>
    <a:fontScheme name="Region Kronoberg">
      <a:majorFont>
        <a:latin typeface="Open Sans 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err="1" smtClean="0"/>
        </a:defPPr>
      </a:lstStyle>
    </a:txDef>
  </a:objectDefaults>
  <a:extraClrSchemeLst/>
  <a:extLst>
    <a:ext uri="{05A4C25C-085E-4340-85A3-A5531E510DB2}">
      <thm15:themeFamily xmlns:thm15="http://schemas.microsoft.com/office/thememl/2012/main" name="Presentation2" id="{C79BC26F-E41B-431E-A2FD-DD2FF2981AEF}" vid="{1794A325-B46E-4332-9EA3-DFD8149D00CB}"/>
    </a:ext>
  </a:extLst>
</a:theme>
</file>

<file path=ppt/theme/theme2.xml><?xml version="1.0" encoding="utf-8"?>
<a:theme xmlns:a="http://schemas.openxmlformats.org/drawingml/2006/main" name="Region Kronoberg MÖRK">
  <a:themeElements>
    <a:clrScheme name="Region Kronoberg">
      <a:dk1>
        <a:srgbClr val="000000"/>
      </a:dk1>
      <a:lt1>
        <a:srgbClr val="FFFFFF"/>
      </a:lt1>
      <a:dk2>
        <a:srgbClr val="001328"/>
      </a:dk2>
      <a:lt2>
        <a:srgbClr val="F2F2F2"/>
      </a:lt2>
      <a:accent1>
        <a:srgbClr val="1E6633"/>
      </a:accent1>
      <a:accent2>
        <a:srgbClr val="E13288"/>
      </a:accent2>
      <a:accent3>
        <a:srgbClr val="FFD300"/>
      </a:accent3>
      <a:accent4>
        <a:srgbClr val="007BB9"/>
      </a:accent4>
      <a:accent5>
        <a:srgbClr val="D8301D"/>
      </a:accent5>
      <a:accent6>
        <a:srgbClr val="007F76"/>
      </a:accent6>
      <a:hlink>
        <a:srgbClr val="007BB9"/>
      </a:hlink>
      <a:folHlink>
        <a:srgbClr val="700545"/>
      </a:folHlink>
    </a:clrScheme>
    <a:fontScheme name="RK">
      <a:majorFont>
        <a:latin typeface="Open Sans 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2" id="{C79BC26F-E41B-431E-A2FD-DD2FF2981AEF}" vid="{C34F60EE-F9A6-4038-84E3-36F1202E236B}"/>
    </a:ext>
  </a:extLst>
</a:theme>
</file>

<file path=ppt/theme/theme3.xml><?xml version="1.0" encoding="utf-8"?>
<a:theme xmlns:a="http://schemas.openxmlformats.org/drawingml/2006/main" name="LiU - BLÅ">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resentation6" id="{892E43DA-8766-6047-B706-E97C7FFFDC17}" vid="{374E43F3-43E5-5449-842C-450443F8230D}"/>
    </a:ext>
  </a:extLst>
</a:theme>
</file>

<file path=ppt/theme/theme4.xml><?xml version="1.0" encoding="utf-8"?>
<a:theme xmlns:a="http://schemas.openxmlformats.org/drawingml/2006/main" name="LiU - VIT">
  <a:themeElements>
    <a:clrScheme name="LiU-BLÅ">
      <a:dk1>
        <a:srgbClr val="000000"/>
      </a:dk1>
      <a:lt1>
        <a:srgbClr val="FFFFFF"/>
      </a:lt1>
      <a:dk2>
        <a:srgbClr val="00B9E7"/>
      </a:dk2>
      <a:lt2>
        <a:srgbClr val="FFFFFF"/>
      </a:lt2>
      <a:accent1>
        <a:srgbClr val="17C7D2"/>
      </a:accent1>
      <a:accent2>
        <a:srgbClr val="00CFB5"/>
      </a:accent2>
      <a:accent3>
        <a:srgbClr val="FF6442"/>
      </a:accent3>
      <a:accent4>
        <a:srgbClr val="8981D3"/>
      </a:accent4>
      <a:accent5>
        <a:srgbClr val="FDEF5D"/>
      </a:accent5>
      <a:accent6>
        <a:srgbClr val="6A7E91"/>
      </a:accent6>
      <a:hlink>
        <a:srgbClr val="0000FF"/>
      </a:hlink>
      <a:folHlink>
        <a:srgbClr val="800080"/>
      </a:folHlink>
    </a:clrScheme>
    <a:fontScheme name="LiU">
      <a:majorFont>
        <a:latin typeface="KorolevLiU Medium"/>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iU-BLÅ">
      <a:srgbClr val="00B9E7"/>
    </a:custClr>
    <a:custClr name="LiU-TURKOS">
      <a:srgbClr val="17C7D2"/>
    </a:custClr>
    <a:custClr name="LiU-GRÖN">
      <a:srgbClr val="00CFB5"/>
    </a:custClr>
    <a:custClr name="LiU-">
      <a:srgbClr val="FFFFFF"/>
    </a:custClr>
    <a:custClr name="LiU-ORANGE">
      <a:srgbClr val="FF6442"/>
    </a:custClr>
    <a:custClr name="LiU-LILA">
      <a:srgbClr val="8981D3"/>
    </a:custClr>
    <a:custClr name="LiU-GUL">
      <a:srgbClr val="FDEF5D"/>
    </a:custClr>
    <a:custClr name="LiU-GRÅ">
      <a:srgbClr val="6A7E91"/>
    </a:custClr>
    <a:custClr name="LiU-">
      <a:srgbClr val="FFFFFF"/>
    </a:custClr>
    <a:custClr name="LiU-">
      <a:srgbClr val="FFFFFF"/>
    </a:custClr>
    <a:custClr name="LiU-BLÅ 50%">
      <a:srgbClr val="80DCF3"/>
    </a:custClr>
    <a:custClr name="LiU-TURKOS 50%">
      <a:srgbClr val="8BE3E9"/>
    </a:custClr>
    <a:custClr name="LiU-GRÖN 50%">
      <a:srgbClr val="80E7DA"/>
    </a:custClr>
    <a:custClr name="LiU-">
      <a:srgbClr val="FFFFFF"/>
    </a:custClr>
    <a:custClr name="LiU-ORANGE 50%">
      <a:srgbClr val="FFB2A1"/>
    </a:custClr>
    <a:custClr name="LiU-LILA 50%">
      <a:srgbClr val="C4C0E9"/>
    </a:custClr>
    <a:custClr name="LiU-GUL 50%">
      <a:srgbClr val="FEF7AE"/>
    </a:custClr>
    <a:custClr name="LiU-GRÅ 50%">
      <a:srgbClr val="B5BFC8"/>
    </a:custClr>
    <a:custClr name="LiU-">
      <a:srgbClr val="FFFFFF"/>
    </a:custClr>
    <a:custClr name="LiU-">
      <a:srgbClr val="FFFFFF"/>
    </a:custClr>
    <a:custClr name="LiU-BLÅ 30%">
      <a:srgbClr val="B3EAF8"/>
    </a:custClr>
    <a:custClr name="LiU-TURKOS 30%">
      <a:srgbClr val="B9EEF2"/>
    </a:custClr>
    <a:custClr name="LiU-GRÖN 30%">
      <a:srgbClr val="B3F1E9"/>
    </a:custClr>
    <a:custClr name="LiU-">
      <a:srgbClr val="FFFFFF"/>
    </a:custClr>
    <a:custClr name="LiU-ORANGE 30%">
      <a:srgbClr val="FFD1C6"/>
    </a:custClr>
    <a:custClr name="LiU-LILA 30%">
      <a:srgbClr val="DCD9F2"/>
    </a:custClr>
    <a:custClr name="LiU-">
      <a:srgbClr val="FFFFFF"/>
    </a:custClr>
    <a:custClr name="LiU-GRÅ 30%">
      <a:srgbClr val="D2D8DE"/>
    </a:custClr>
    <a:custClr name="LiU-">
      <a:srgbClr val="FFFFFF"/>
    </a:custClr>
    <a:custClr name="LiU-">
      <a:srgbClr val="FFFFFF"/>
    </a:custClr>
  </a:custClrLst>
  <a:extLst>
    <a:ext uri="{05A4C25C-085E-4340-85A3-A5531E510DB2}">
      <thm15:themeFamily xmlns:thm15="http://schemas.microsoft.com/office/thememl/2012/main" name="Presentation6" id="{892E43DA-8766-6047-B706-E97C7FFFDC17}" vid="{A7A7F76D-EE1C-C04F-A488-5D10C4751600}"/>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RK presentation</Template>
  <TotalTime>336</TotalTime>
  <Words>3340</Words>
  <Application>Microsoft Office PowerPoint</Application>
  <PresentationFormat>Bredbild</PresentationFormat>
  <Paragraphs>426</Paragraphs>
  <Slides>70</Slides>
  <Notes>26</Notes>
  <HiddenSlides>4</HiddenSlides>
  <MMClips>0</MMClips>
  <ScaleCrop>false</ScaleCrop>
  <HeadingPairs>
    <vt:vector size="6" baseType="variant">
      <vt:variant>
        <vt:lpstr>Använt teckensnitt</vt:lpstr>
      </vt:variant>
      <vt:variant>
        <vt:i4>10</vt:i4>
      </vt:variant>
      <vt:variant>
        <vt:lpstr>Tema</vt:lpstr>
      </vt:variant>
      <vt:variant>
        <vt:i4>4</vt:i4>
      </vt:variant>
      <vt:variant>
        <vt:lpstr>Bildrubriker</vt:lpstr>
      </vt:variant>
      <vt:variant>
        <vt:i4>70</vt:i4>
      </vt:variant>
    </vt:vector>
  </HeadingPairs>
  <TitlesOfParts>
    <vt:vector size="84" baseType="lpstr">
      <vt:lpstr>Arial</vt:lpstr>
      <vt:lpstr>Brandon Grotesque Black</vt:lpstr>
      <vt:lpstr>Calibri</vt:lpstr>
      <vt:lpstr>Georgia</vt:lpstr>
      <vt:lpstr>KorolevLiU Medium</vt:lpstr>
      <vt:lpstr>Open Sans</vt:lpstr>
      <vt:lpstr>Open Sans Bold</vt:lpstr>
      <vt:lpstr>Open Sans Extrabold</vt:lpstr>
      <vt:lpstr>Segoe UI</vt:lpstr>
      <vt:lpstr>Wingdings</vt:lpstr>
      <vt:lpstr>Region Kronoberg LJUS</vt:lpstr>
      <vt:lpstr>Region Kronoberg MÖRK</vt:lpstr>
      <vt:lpstr>LiU - BLÅ</vt:lpstr>
      <vt:lpstr>LiU - VIT</vt:lpstr>
      <vt:lpstr>Medicinska Kommitténs Workshop om Prioriteringar och Hälsoekonomi 2026</vt:lpstr>
      <vt:lpstr>Prioriteringar i teori och praktik</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Hälsoekonomi och Läkemedel</vt:lpstr>
      <vt:lpstr>PowerPoint-presentation</vt:lpstr>
      <vt:lpstr>Varför behövs hälsoekonomi?</vt:lpstr>
      <vt:lpstr>Vad är hälsoekonomi?</vt:lpstr>
      <vt:lpstr>Vad är hälsoekonomi?</vt:lpstr>
      <vt:lpstr>Vem gör hälsoekonomiska utvärderingar?</vt:lpstr>
      <vt:lpstr>PowerPoint-presentation</vt:lpstr>
      <vt:lpstr>PowerPoint-presentation</vt:lpstr>
      <vt:lpstr>QALY kvalitetsjusterade levnadsår</vt:lpstr>
      <vt:lpstr>Exempel </vt:lpstr>
      <vt:lpstr>Tröskelvärden - exempel</vt:lpstr>
      <vt:lpstr>Tröskelvärde (Sverige)</vt:lpstr>
      <vt:lpstr>Etiska aspekter</vt:lpstr>
      <vt:lpstr>Hälsoekonomi och Läkemedel</vt:lpstr>
      <vt:lpstr>PowerPoint-presentation</vt:lpstr>
      <vt:lpstr>Kan inte bara någon bestämma?</vt:lpstr>
      <vt:lpstr>Vem tar ansvar för hälsoekonomin?</vt:lpstr>
      <vt:lpstr>PowerPoint-presentation</vt:lpstr>
      <vt:lpstr>PowerPoint-presentation</vt:lpstr>
      <vt:lpstr>PowerPoint-presentation</vt:lpstr>
      <vt:lpstr>Exempel på begränsad subvention</vt:lpstr>
      <vt:lpstr>Återbäringsavtal</vt:lpstr>
      <vt:lpstr>Betalningsvilja / betalningsförmåga</vt:lpstr>
      <vt:lpstr>Värdebaserade priser – marknadsbaserade priser</vt:lpstr>
      <vt:lpstr>Värdebaserad prissättning</vt:lpstr>
      <vt:lpstr>Värdebaserade priser – marknadsbaserade priser</vt:lpstr>
      <vt:lpstr>Undanträngningseffekter</vt:lpstr>
      <vt:lpstr>Biologiska läkemedel vid Alzheimers sjukdom</vt:lpstr>
      <vt:lpstr>Biologiska läkemedel vid Alzheimers sjukdom</vt:lpstr>
      <vt:lpstr>NT-rådet om Leqembi</vt:lpstr>
      <vt:lpstr>PowerPoint-presentation</vt:lpstr>
      <vt:lpstr>TLV-beslut Wegovy (semaglutid)</vt:lpstr>
      <vt:lpstr>TLV om Wegovy</vt:lpstr>
      <vt:lpstr>Utmaningar</vt:lpstr>
      <vt:lpstr>PowerPoint-presentation</vt:lpstr>
      <vt:lpstr>Vårdens etiska plattform –  Hälso- och sjukvårdslagen</vt:lpstr>
      <vt:lpstr>Betalningsvilja / betalningsförmåga</vt:lpstr>
      <vt:lpstr>World café</vt:lpstr>
      <vt:lpstr>Instruktioner World café</vt:lpstr>
      <vt:lpstr>PowerPoint-presentation</vt:lpstr>
      <vt:lpstr>PowerPoint-presentation</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Medicinska Kommitténs workshop om prioriteringar och hälsoekonomi</dc:title>
  <dc:subject/>
  <dc:creator>Stern Sandra RSS forskningsenheten</dc:creator>
  <cp:keywords/>
  <dc:description/>
  <cp:lastModifiedBy>Engvall Christina HSJ uppföljn o kvalitet</cp:lastModifiedBy>
  <cp:revision>37</cp:revision>
  <cp:lastPrinted>2026-07-02T08:22:44Z</cp:lastPrinted>
  <dcterms:created xsi:type="dcterms:W3CDTF">2026-04-16T09:07:01Z</dcterms:created>
  <dcterms:modified xsi:type="dcterms:W3CDTF">2026-07-09T08:22:21Z</dcterms:modified>
  <cp:category/>
</cp:coreProperties>
</file>