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01" r:id="rId2"/>
  </p:sldMasterIdLst>
  <p:notesMasterIdLst>
    <p:notesMasterId r:id="rId12"/>
  </p:notesMasterIdLst>
  <p:sldIdLst>
    <p:sldId id="292" r:id="rId3"/>
    <p:sldId id="281" r:id="rId4"/>
    <p:sldId id="299" r:id="rId5"/>
    <p:sldId id="300" r:id="rId6"/>
    <p:sldId id="301" r:id="rId7"/>
    <p:sldId id="302" r:id="rId8"/>
    <p:sldId id="303" r:id="rId9"/>
    <p:sldId id="304" r:id="rId10"/>
    <p:sldId id="298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848"/>
    <a:srgbClr val="605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7311" autoAdjust="0"/>
  </p:normalViewPr>
  <p:slideViewPr>
    <p:cSldViewPr snapToGrid="0" showGuides="1">
      <p:cViewPr varScale="1">
        <p:scale>
          <a:sx n="100" d="100"/>
          <a:sy n="100" d="100"/>
        </p:scale>
        <p:origin x="348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FD482-0830-4CE2-8CAC-E4BBA5E96A4D}" type="datetimeFigureOut">
              <a:rPr lang="sv-SE" smtClean="0"/>
              <a:t>2024-08-15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9FAB8-8AA6-49BD-99AB-B816102A13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264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9FAB8-8AA6-49BD-99AB-B816102A133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0197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A95FB7F-C742-D5A9-1853-B5A158E6A2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4" r="19364"/>
          <a:stretch/>
        </p:blipFill>
        <p:spPr>
          <a:xfrm>
            <a:off x="6246338" y="0"/>
            <a:ext cx="5945662" cy="43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3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41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FE26AE9-4F06-BE8B-CA94-01B9E86FDC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2E9DD8D-881E-40DC-BF61-D608435DC8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65" y="1427607"/>
            <a:ext cx="3531870" cy="400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060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1839EFE-0248-88A9-AA09-D12C3981C5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48" r="19174"/>
          <a:stretch/>
        </p:blipFill>
        <p:spPr>
          <a:xfrm>
            <a:off x="6228308" y="-12033"/>
            <a:ext cx="5959682" cy="434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23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763021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68336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1151122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tx2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11" name="Bildobjekt 10" descr="Region Kronobergs logotyp i vitt.">
            <a:extLst>
              <a:ext uri="{FF2B5EF4-FFF2-40B4-BE49-F238E27FC236}">
                <a16:creationId xmlns:a16="http://schemas.microsoft.com/office/drawing/2014/main" id="{4C65C9E4-6A18-4E47-AF4A-18AC385A4B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220B82CF-9F6C-4273-AE3B-D391F3723301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296689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235800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1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3008545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24729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944948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121966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4393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C7A09AD-8787-54E2-737F-657992EC1CE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4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032055E-18AF-4C39-8C8F-38FE826D2A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552" y="1382567"/>
            <a:ext cx="3238896" cy="457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45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2740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29225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accent4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035530D-EC0A-4A8F-AB0F-982880DFDF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82E62618-C8F3-498A-A987-94B31979706D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43587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408050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2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379934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92124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92800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2024-08-15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21" y="6426926"/>
            <a:ext cx="509108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C2CBCBC-1CB2-ED3F-A5C1-498B52CB801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767" y="6065814"/>
            <a:ext cx="1583106" cy="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73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2" r:id="rId2"/>
    <p:sldLayoutId id="2147483698" r:id="rId3"/>
    <p:sldLayoutId id="2147483688" r:id="rId4"/>
    <p:sldLayoutId id="2147483684" r:id="rId5"/>
    <p:sldLayoutId id="2147483697" r:id="rId6"/>
    <p:sldLayoutId id="2147483690" r:id="rId7"/>
    <p:sldLayoutId id="2147483686" r:id="rId8"/>
    <p:sldLayoutId id="2147483699" r:id="rId9"/>
    <p:sldLayoutId id="2147483700" r:id="rId10"/>
    <p:sldLayoutId id="21474836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 userDrawn="1">
          <p15:clr>
            <a:srgbClr val="F26B43"/>
          </p15:clr>
        </p15:guide>
        <p15:guide id="2" orient="horz" pos="1277" userDrawn="1">
          <p15:clr>
            <a:srgbClr val="F26B43"/>
          </p15:clr>
        </p15:guide>
        <p15:guide id="3" orient="horz" pos="365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2024-08-15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84" y="6426926"/>
            <a:ext cx="471753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Region Kronobergs logotyp i vitt.">
            <a:extLst>
              <a:ext uri="{FF2B5EF4-FFF2-40B4-BE49-F238E27FC236}">
                <a16:creationId xmlns:a16="http://schemas.microsoft.com/office/drawing/2014/main" id="{AF44FD0E-75BD-2148-0264-73CEB5A7A7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6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 userDrawn="1">
          <p15:clr>
            <a:srgbClr val="F26B43"/>
          </p15:clr>
        </p15:guide>
        <p15:guide id="2" orient="horz" pos="1277" userDrawn="1">
          <p15:clr>
            <a:srgbClr val="F26B43"/>
          </p15:clr>
        </p15:guide>
        <p15:guide id="3" orient="horz" pos="36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0EDBF9F0-A56C-4B6E-A94E-36FCF1050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150" y="1169988"/>
            <a:ext cx="7473950" cy="2735262"/>
          </a:xfrm>
        </p:spPr>
        <p:txBody>
          <a:bodyPr/>
          <a:lstStyle/>
          <a:p>
            <a:pPr algn="ctr"/>
            <a:r>
              <a:rPr lang="sv-SE" sz="3400" dirty="0"/>
              <a:t>Resultat från Workshop om kvalitetsuppföljning</a:t>
            </a:r>
          </a:p>
        </p:txBody>
      </p:sp>
      <p:sp>
        <p:nvSpPr>
          <p:cNvPr id="9" name="Underrubrik 8">
            <a:extLst>
              <a:ext uri="{FF2B5EF4-FFF2-40B4-BE49-F238E27FC236}">
                <a16:creationId xmlns:a16="http://schemas.microsoft.com/office/drawing/2014/main" id="{F0F38801-237C-446E-8EA0-B29743EE1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151" y="4087813"/>
            <a:ext cx="5711548" cy="474662"/>
          </a:xfrm>
        </p:spPr>
        <p:txBody>
          <a:bodyPr>
            <a:normAutofit/>
          </a:bodyPr>
          <a:lstStyle/>
          <a:p>
            <a:pPr algn="ctr"/>
            <a:r>
              <a:rPr lang="sv-SE" sz="2400" dirty="0"/>
              <a:t>16 april 2024</a:t>
            </a:r>
          </a:p>
        </p:txBody>
      </p:sp>
    </p:spTree>
    <p:extLst>
      <p:ext uri="{BB962C8B-B14F-4D97-AF65-F5344CB8AC3E}">
        <p14:creationId xmlns:p14="http://schemas.microsoft.com/office/powerpoint/2010/main" val="289052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8DC2B19A-C8DA-4D56-A42B-0396FECB9C4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10922000" cy="4039853"/>
          </a:xfrm>
        </p:spPr>
        <p:txBody>
          <a:bodyPr>
            <a:normAutofit/>
          </a:bodyPr>
          <a:lstStyle/>
          <a:p>
            <a:endParaRPr lang="sv-SE" dirty="0"/>
          </a:p>
          <a:p>
            <a:r>
              <a:rPr lang="sv-SE" sz="2400" dirty="0">
                <a:solidFill>
                  <a:schemeClr val="tx2"/>
                </a:solidFill>
                <a:latin typeface="+mj-lt"/>
              </a:rPr>
              <a:t>Arbeta mer med våra interna uppföljningslösningar och göra jämförelser med riket</a:t>
            </a:r>
          </a:p>
          <a:p>
            <a:r>
              <a:rPr lang="sv-SE" sz="2400" dirty="0">
                <a:solidFill>
                  <a:schemeClr val="tx2"/>
                </a:solidFill>
                <a:latin typeface="+mj-lt"/>
              </a:rPr>
              <a:t>Visa upp utfall på t.ex. APT, avdelningsmöten, läkargruppsmöten m.m.</a:t>
            </a:r>
          </a:p>
          <a:p>
            <a:r>
              <a:rPr lang="sv-SE" sz="2400" dirty="0">
                <a:solidFill>
                  <a:schemeClr val="tx2"/>
                </a:solidFill>
                <a:latin typeface="+mj-lt"/>
              </a:rPr>
              <a:t>Sprida vårdprogram och riktlinjer, vara proaktiv som medlem i medicinsk grupp och bjuda in sig till olika forum. </a:t>
            </a:r>
          </a:p>
          <a:p>
            <a:r>
              <a:rPr lang="sv-SE" sz="2400" dirty="0">
                <a:solidFill>
                  <a:schemeClr val="tx2"/>
                </a:solidFill>
                <a:latin typeface="+mj-lt"/>
              </a:rPr>
              <a:t>Ta upp kvalitetsresultat i nyhetsbrev.</a:t>
            </a:r>
          </a:p>
          <a:p>
            <a:r>
              <a:rPr lang="sv-SE" sz="2400" dirty="0">
                <a:solidFill>
                  <a:schemeClr val="tx2"/>
                </a:solidFill>
                <a:latin typeface="+mj-lt"/>
              </a:rPr>
              <a:t>Arbeta med visualisering av utfall, i </a:t>
            </a:r>
            <a:r>
              <a:rPr lang="sv-SE" sz="2400" dirty="0" err="1">
                <a:solidFill>
                  <a:schemeClr val="tx2"/>
                </a:solidFill>
                <a:latin typeface="+mj-lt"/>
              </a:rPr>
              <a:t>t.ex</a:t>
            </a:r>
            <a:r>
              <a:rPr lang="sv-SE" sz="2400" dirty="0">
                <a:solidFill>
                  <a:schemeClr val="tx2"/>
                </a:solidFill>
                <a:latin typeface="+mj-lt"/>
              </a:rPr>
              <a:t> enklare </a:t>
            </a:r>
            <a:r>
              <a:rPr lang="sv-SE" sz="2400" dirty="0" err="1">
                <a:solidFill>
                  <a:schemeClr val="tx2"/>
                </a:solidFill>
                <a:latin typeface="+mj-lt"/>
              </a:rPr>
              <a:t>dashboard</a:t>
            </a:r>
            <a:r>
              <a:rPr lang="sv-SE" sz="2400" dirty="0">
                <a:solidFill>
                  <a:schemeClr val="tx2"/>
                </a:solidFill>
                <a:latin typeface="+mj-lt"/>
              </a:rPr>
              <a:t>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731AA454-2E28-47ED-887F-628006E50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546100"/>
            <a:ext cx="10616656" cy="1009620"/>
          </a:xfrm>
        </p:spPr>
        <p:txBody>
          <a:bodyPr/>
          <a:lstStyle/>
          <a:p>
            <a:pPr algn="ctr"/>
            <a:br>
              <a:rPr lang="sv-SE" sz="2000" b="1" dirty="0"/>
            </a:br>
            <a:br>
              <a:rPr lang="sv-SE" sz="2000" b="1" dirty="0"/>
            </a:br>
            <a:br>
              <a:rPr lang="sv-SE" sz="2000" b="1" dirty="0"/>
            </a:br>
            <a:br>
              <a:rPr lang="sv-SE" sz="2000" b="1" dirty="0"/>
            </a:br>
            <a:br>
              <a:rPr lang="sv-SE" dirty="0"/>
            </a:br>
            <a:r>
              <a:rPr lang="sv-SE" sz="3000" b="1" dirty="0"/>
              <a:t>Hur kan vi sprida goda exempel på kvalitetsuppföljning?</a:t>
            </a:r>
            <a:endParaRPr lang="sv-SE" sz="3000" dirty="0"/>
          </a:p>
        </p:txBody>
      </p:sp>
    </p:spTree>
    <p:extLst>
      <p:ext uri="{BB962C8B-B14F-4D97-AF65-F5344CB8AC3E}">
        <p14:creationId xmlns:p14="http://schemas.microsoft.com/office/powerpoint/2010/main" val="4220802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8DC2B19A-C8DA-4D56-A42B-0396FECB9C4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2051050"/>
            <a:ext cx="11137900" cy="3708066"/>
          </a:xfrm>
        </p:spPr>
        <p:txBody>
          <a:bodyPr/>
          <a:lstStyle/>
          <a:p>
            <a:r>
              <a:rPr lang="sv-SE" sz="2400" dirty="0">
                <a:solidFill>
                  <a:schemeClr val="tx2"/>
                </a:solidFill>
                <a:latin typeface="+mj-lt"/>
              </a:rPr>
              <a:t>Vi har för mycket data, vad är relevant? </a:t>
            </a:r>
          </a:p>
          <a:p>
            <a:r>
              <a:rPr lang="sv-SE" sz="2400" dirty="0" err="1">
                <a:solidFill>
                  <a:schemeClr val="tx2"/>
                </a:solidFill>
                <a:latin typeface="+mj-lt"/>
              </a:rPr>
              <a:t>Målvärden</a:t>
            </a:r>
            <a:r>
              <a:rPr lang="sv-SE" sz="2400" dirty="0">
                <a:solidFill>
                  <a:schemeClr val="tx2"/>
                </a:solidFill>
                <a:latin typeface="+mj-lt"/>
              </a:rPr>
              <a:t> är ibland för gamla.</a:t>
            </a:r>
          </a:p>
          <a:p>
            <a:r>
              <a:rPr lang="sv-SE" sz="2400" dirty="0">
                <a:solidFill>
                  <a:schemeClr val="tx2"/>
                </a:solidFill>
                <a:latin typeface="+mj-lt"/>
              </a:rPr>
              <a:t>Det saknas tid att arbeta med kvalitetsuppföljning.</a:t>
            </a:r>
          </a:p>
          <a:p>
            <a:pPr>
              <a:lnSpc>
                <a:spcPct val="150000"/>
              </a:lnSpc>
            </a:pPr>
            <a:r>
              <a:rPr lang="sv-SE" sz="2400" dirty="0">
                <a:solidFill>
                  <a:schemeClr val="tx2"/>
                </a:solidFill>
                <a:latin typeface="+mj-lt"/>
              </a:rPr>
              <a:t>Många mått som ska redovisas i regionen är ekonomistyrda, inte så många kvalitetsmått. Långsiktigt arbete och mer eftertänksamhet från ledningshåll och ner i verksamheterna. </a:t>
            </a:r>
          </a:p>
          <a:p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731AA454-2E28-47ED-887F-628006E50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0157"/>
            <a:ext cx="9669809" cy="1681193"/>
          </a:xfrm>
        </p:spPr>
        <p:txBody>
          <a:bodyPr/>
          <a:lstStyle/>
          <a:p>
            <a:pPr algn="ctr"/>
            <a:br>
              <a:rPr lang="sv-SE" sz="3000" b="1" dirty="0"/>
            </a:br>
            <a:br>
              <a:rPr lang="sv-SE" sz="3000" b="1" dirty="0"/>
            </a:br>
            <a:br>
              <a:rPr lang="sv-SE" sz="3000" b="1" dirty="0"/>
            </a:br>
            <a:br>
              <a:rPr lang="sv-SE" sz="3000" b="1" dirty="0"/>
            </a:br>
            <a:r>
              <a:rPr lang="sv-SE" sz="3000" b="1" dirty="0"/>
              <a:t>Vilka utmaningar/begränsningar ser ni kopplat till uppföljning och analys?</a:t>
            </a:r>
            <a:br>
              <a:rPr lang="sv-SE" sz="3000" dirty="0"/>
            </a:br>
            <a:endParaRPr lang="sv-SE" sz="3000" dirty="0"/>
          </a:p>
        </p:txBody>
      </p:sp>
    </p:spTree>
    <p:extLst>
      <p:ext uri="{BB962C8B-B14F-4D97-AF65-F5344CB8AC3E}">
        <p14:creationId xmlns:p14="http://schemas.microsoft.com/office/powerpoint/2010/main" val="765128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8DC2B19A-C8DA-4D56-A42B-0396FECB9C4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9194" y="1966913"/>
            <a:ext cx="10940506" cy="4039853"/>
          </a:xfrm>
        </p:spPr>
        <p:txBody>
          <a:bodyPr>
            <a:normAutofit lnSpcReduction="10000"/>
          </a:bodyPr>
          <a:lstStyle/>
          <a:p>
            <a:r>
              <a:rPr lang="sv-SE" sz="2400" dirty="0">
                <a:solidFill>
                  <a:schemeClr val="tx2"/>
                </a:solidFill>
                <a:latin typeface="+mj-lt"/>
              </a:rPr>
              <a:t>Det finns sannolikt mycket oönskad variation i verksamheterna, men vi behöver titta efter för att faktiskt kunna säga hur det ser ut.</a:t>
            </a:r>
          </a:p>
          <a:p>
            <a:r>
              <a:rPr lang="sv-SE" sz="2400" dirty="0">
                <a:solidFill>
                  <a:schemeClr val="tx2"/>
                </a:solidFill>
                <a:latin typeface="+mj-lt"/>
              </a:rPr>
              <a:t>Viktigt att återkommande göra jämförelser av resultat, både inom den egna verk-samheten och i förhållande till riket. </a:t>
            </a:r>
          </a:p>
          <a:p>
            <a:r>
              <a:rPr lang="sv-SE" sz="2400" dirty="0">
                <a:solidFill>
                  <a:schemeClr val="tx2"/>
                </a:solidFill>
                <a:latin typeface="+mj-lt"/>
              </a:rPr>
              <a:t>Det krävs åtgärder och planer för att agera på resultat.</a:t>
            </a:r>
          </a:p>
          <a:p>
            <a:r>
              <a:rPr lang="sv-SE" sz="2400" dirty="0">
                <a:solidFill>
                  <a:schemeClr val="tx2"/>
                </a:solidFill>
                <a:latin typeface="+mj-lt"/>
              </a:rPr>
              <a:t>Att undersöka skillnader kring prevalens mellan olika verksamheter kan ge antydningar på oönskad variation.</a:t>
            </a:r>
          </a:p>
          <a:p>
            <a:r>
              <a:rPr lang="sv-SE" sz="2400" dirty="0">
                <a:solidFill>
                  <a:schemeClr val="tx2"/>
                </a:solidFill>
                <a:latin typeface="+mj-lt"/>
              </a:rPr>
              <a:t>Att göra primärvårdskvalitet publikt kan vara en hjälp i primärvården.</a:t>
            </a:r>
          </a:p>
          <a:p>
            <a:r>
              <a:rPr lang="sv-SE" sz="2400" dirty="0">
                <a:solidFill>
                  <a:schemeClr val="tx2"/>
                </a:solidFill>
                <a:latin typeface="+mj-lt"/>
              </a:rPr>
              <a:t>Variation kan också handla om kompetens och ojämn kompetensfördelning inom verksamheter</a:t>
            </a:r>
          </a:p>
          <a:p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731AA454-2E28-47ED-887F-628006E50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476250"/>
            <a:ext cx="10724606" cy="1428750"/>
          </a:xfrm>
        </p:spPr>
        <p:txBody>
          <a:bodyPr/>
          <a:lstStyle/>
          <a:p>
            <a:pPr algn="ctr"/>
            <a:br>
              <a:rPr lang="sv-SE" sz="3000" b="1" dirty="0"/>
            </a:br>
            <a:br>
              <a:rPr lang="sv-SE" sz="3000" b="1" dirty="0"/>
            </a:br>
            <a:r>
              <a:rPr lang="sv-SE" sz="3000" b="1" dirty="0"/>
              <a:t>Hur kan vi undersöka om vi har oönskad variation i hälso-, sjuk- och tandvården?</a:t>
            </a:r>
            <a:br>
              <a:rPr lang="sv-SE" sz="3000" dirty="0"/>
            </a:br>
            <a:endParaRPr lang="sv-SE" sz="3000" dirty="0"/>
          </a:p>
        </p:txBody>
      </p:sp>
    </p:spTree>
    <p:extLst>
      <p:ext uri="{BB962C8B-B14F-4D97-AF65-F5344CB8AC3E}">
        <p14:creationId xmlns:p14="http://schemas.microsoft.com/office/powerpoint/2010/main" val="678007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8DC2B19A-C8DA-4D56-A42B-0396FECB9C4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85750" y="1200150"/>
            <a:ext cx="11569700" cy="5422899"/>
          </a:xfrm>
        </p:spPr>
        <p:txBody>
          <a:bodyPr>
            <a:normAutofit fontScale="92500" lnSpcReduction="20000"/>
          </a:bodyPr>
          <a:lstStyle/>
          <a:p>
            <a:r>
              <a:rPr lang="sv-SE" sz="1900" dirty="0">
                <a:solidFill>
                  <a:schemeClr val="tx2"/>
                </a:solidFill>
                <a:latin typeface="+mj-lt"/>
              </a:rPr>
              <a:t>MG EDN: NDR- används, hämtar statistik nationellt, jämför på enhetsnivå. Filöverföring, täckningsgrad hög </a:t>
            </a:r>
          </a:p>
          <a:p>
            <a:r>
              <a:rPr lang="sv-SE" sz="1900" dirty="0">
                <a:solidFill>
                  <a:schemeClr val="tx2"/>
                </a:solidFill>
                <a:latin typeface="+mj-lt"/>
              </a:rPr>
              <a:t>MG Infektion: Primärvårdskvalitet</a:t>
            </a:r>
          </a:p>
          <a:p>
            <a:r>
              <a:rPr lang="sv-SE" sz="1900" dirty="0">
                <a:solidFill>
                  <a:schemeClr val="tx2"/>
                </a:solidFill>
                <a:latin typeface="+mj-lt"/>
              </a:rPr>
              <a:t>MG Sällsynta sjukdomar: det håller på att utformas register inom området</a:t>
            </a:r>
          </a:p>
          <a:p>
            <a:r>
              <a:rPr lang="sv-SE" sz="1900" dirty="0">
                <a:solidFill>
                  <a:schemeClr val="tx2"/>
                </a:solidFill>
                <a:latin typeface="+mj-lt"/>
              </a:rPr>
              <a:t>MG Tandvård: SKAPA- årlig uppföljning, används av all folktandvård. Rapport till alla klinikchefer om karies, infektioner </a:t>
            </a:r>
            <a:r>
              <a:rPr lang="sv-SE" sz="1900" dirty="0" err="1">
                <a:solidFill>
                  <a:schemeClr val="tx2"/>
                </a:solidFill>
                <a:latin typeface="+mj-lt"/>
              </a:rPr>
              <a:t>paradontit</a:t>
            </a:r>
            <a:r>
              <a:rPr lang="sv-SE" sz="1900" dirty="0">
                <a:solidFill>
                  <a:schemeClr val="tx2"/>
                </a:solidFill>
                <a:latin typeface="+mj-lt"/>
              </a:rPr>
              <a:t>. Implantat har eget register</a:t>
            </a:r>
          </a:p>
          <a:p>
            <a:r>
              <a:rPr lang="sv-SE" sz="1900" dirty="0">
                <a:solidFill>
                  <a:schemeClr val="tx2"/>
                </a:solidFill>
                <a:latin typeface="+mj-lt"/>
              </a:rPr>
              <a:t>MG Hud: </a:t>
            </a:r>
            <a:r>
              <a:rPr lang="sv-SE" sz="1900" dirty="0" err="1">
                <a:solidFill>
                  <a:schemeClr val="tx2"/>
                </a:solidFill>
                <a:latin typeface="+mj-lt"/>
              </a:rPr>
              <a:t>Rikssår</a:t>
            </a:r>
            <a:r>
              <a:rPr lang="sv-SE" sz="1900" dirty="0">
                <a:solidFill>
                  <a:schemeClr val="tx2"/>
                </a:solidFill>
                <a:latin typeface="+mj-lt"/>
              </a:rPr>
              <a:t> används för att granska och kan leda till utbildning på det ”man hittar”</a:t>
            </a:r>
          </a:p>
          <a:p>
            <a:r>
              <a:rPr lang="sv-SE" sz="1900" dirty="0">
                <a:solidFill>
                  <a:schemeClr val="tx2"/>
                </a:solidFill>
                <a:latin typeface="+mj-lt"/>
              </a:rPr>
              <a:t>MG Barn: uppföljningsprogram för barn med CP (CPUP), register Ryggmärgsbråck används klinisk </a:t>
            </a:r>
          </a:p>
          <a:p>
            <a:r>
              <a:rPr lang="sv-SE" sz="1900" dirty="0">
                <a:solidFill>
                  <a:schemeClr val="tx2"/>
                </a:solidFill>
                <a:latin typeface="+mj-lt"/>
              </a:rPr>
              <a:t>MG Levnadsvanor: inget specifikt kvalitetsregister finns, men man undersöker vilka register som kan användas. </a:t>
            </a:r>
          </a:p>
          <a:p>
            <a:r>
              <a:rPr lang="sv-SE" sz="1900" dirty="0">
                <a:solidFill>
                  <a:schemeClr val="tx2"/>
                </a:solidFill>
                <a:latin typeface="+mj-lt"/>
              </a:rPr>
              <a:t>MG Äldre: inga register följs av MG, men kliniskt används Kvalitetsregister </a:t>
            </a:r>
            <a:r>
              <a:rPr lang="sv-SE" sz="1900" dirty="0" err="1">
                <a:solidFill>
                  <a:schemeClr val="tx2"/>
                </a:solidFill>
                <a:latin typeface="+mj-lt"/>
              </a:rPr>
              <a:t>SveDem</a:t>
            </a:r>
            <a:r>
              <a:rPr lang="sv-SE" sz="1900" dirty="0">
                <a:solidFill>
                  <a:schemeClr val="tx2"/>
                </a:solidFill>
                <a:latin typeface="+mj-lt"/>
              </a:rPr>
              <a:t> </a:t>
            </a:r>
          </a:p>
          <a:p>
            <a:r>
              <a:rPr lang="sv-SE" sz="1900" dirty="0">
                <a:solidFill>
                  <a:schemeClr val="tx2"/>
                </a:solidFill>
                <a:latin typeface="+mj-lt"/>
              </a:rPr>
              <a:t>MG Rörelseorganens sjukdomar: öppna jämförelse används mer än kvalitetsregister</a:t>
            </a:r>
          </a:p>
          <a:p>
            <a:r>
              <a:rPr lang="sv-SE" sz="1900" dirty="0">
                <a:solidFill>
                  <a:schemeClr val="tx2"/>
                </a:solidFill>
                <a:latin typeface="+mj-lt"/>
              </a:rPr>
              <a:t>MG Palliativ vård: Palliativregistret används</a:t>
            </a:r>
          </a:p>
          <a:p>
            <a:r>
              <a:rPr lang="sv-SE" sz="1900" dirty="0">
                <a:solidFill>
                  <a:schemeClr val="tx2"/>
                </a:solidFill>
                <a:latin typeface="+mj-lt"/>
              </a:rPr>
              <a:t>MG Smärta: NRS in/ut och 1 årsuppföljning, kliniskt används detta flitigt för utveckling på kliniken</a:t>
            </a:r>
          </a:p>
          <a:p>
            <a:r>
              <a:rPr lang="sv-SE" sz="1900" dirty="0">
                <a:solidFill>
                  <a:schemeClr val="tx2"/>
                </a:solidFill>
                <a:latin typeface="+mj-lt"/>
              </a:rPr>
              <a:t>MG Cancer: används ej av MG. Många register finns som används kliniskt. Direktöverföring skulle behövas för att hjälpa till</a:t>
            </a:r>
            <a:r>
              <a:rPr lang="sv-SE" sz="1900" dirty="0">
                <a:solidFill>
                  <a:srgbClr val="FF0000"/>
                </a:solidFill>
                <a:latin typeface="+mj-lt"/>
              </a:rPr>
              <a:t> </a:t>
            </a:r>
            <a:r>
              <a:rPr lang="sv-SE" sz="1900" dirty="0">
                <a:solidFill>
                  <a:schemeClr val="tx2"/>
                </a:solidFill>
                <a:latin typeface="+mj-lt"/>
              </a:rPr>
              <a:t>att öka användandet</a:t>
            </a:r>
          </a:p>
          <a:p>
            <a:r>
              <a:rPr lang="sv-SE" sz="1900" dirty="0">
                <a:solidFill>
                  <a:schemeClr val="tx2"/>
                </a:solidFill>
                <a:latin typeface="+mj-lt"/>
              </a:rPr>
              <a:t>MG Mage och tarm: Nationellt register för inflammatorisk tarmsjukdom (SWIBREG), det finns ett motstånd att registrera dubbelt, men det finns en nytta med det för kvalitén för verksamheten</a:t>
            </a:r>
            <a:r>
              <a:rPr lang="sv-SE" sz="2000" dirty="0">
                <a:solidFill>
                  <a:schemeClr val="tx2"/>
                </a:solidFill>
                <a:latin typeface="+mj-lt"/>
              </a:rPr>
              <a:t>.</a:t>
            </a:r>
          </a:p>
          <a:p>
            <a:endParaRPr lang="sv-SE" sz="1600" dirty="0"/>
          </a:p>
          <a:p>
            <a:endParaRPr lang="sv-SE" sz="1600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731AA454-2E28-47ED-887F-628006E50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450"/>
            <a:ext cx="10737850" cy="1035050"/>
          </a:xfrm>
        </p:spPr>
        <p:txBody>
          <a:bodyPr/>
          <a:lstStyle/>
          <a:p>
            <a:pPr algn="ctr"/>
            <a:br>
              <a:rPr lang="sv-SE" sz="2000" b="1" dirty="0"/>
            </a:br>
            <a:br>
              <a:rPr lang="sv-SE" sz="2000" b="1" dirty="0"/>
            </a:br>
            <a:br>
              <a:rPr lang="sv-SE" sz="2000" b="1" dirty="0"/>
            </a:br>
            <a:br>
              <a:rPr lang="sv-SE" sz="2000" b="1" dirty="0"/>
            </a:br>
            <a:br>
              <a:rPr lang="sv-SE" sz="2000" b="1" dirty="0"/>
            </a:br>
            <a:br>
              <a:rPr lang="sv-SE" sz="2000" b="1" dirty="0"/>
            </a:br>
            <a:br>
              <a:rPr lang="sv-SE" sz="2000" b="1" dirty="0"/>
            </a:br>
            <a:br>
              <a:rPr lang="sv-SE" sz="2000" b="1" dirty="0"/>
            </a:br>
            <a:br>
              <a:rPr lang="sv-SE" sz="2800" b="1" dirty="0"/>
            </a:br>
            <a:r>
              <a:rPr lang="sv-SE" sz="2800" b="1" dirty="0"/>
              <a:t>När/hur används kvalitetsregister i er medicinska grupp(MG) och/eller verksamhet?</a:t>
            </a:r>
          </a:p>
        </p:txBody>
      </p:sp>
    </p:spTree>
    <p:extLst>
      <p:ext uri="{BB962C8B-B14F-4D97-AF65-F5344CB8AC3E}">
        <p14:creationId xmlns:p14="http://schemas.microsoft.com/office/powerpoint/2010/main" val="3408560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8DC2B19A-C8DA-4D56-A42B-0396FECB9C4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11118850" cy="4039853"/>
          </a:xfrm>
        </p:spPr>
        <p:txBody>
          <a:bodyPr>
            <a:normAutofit fontScale="70000" lnSpcReduction="20000"/>
          </a:bodyPr>
          <a:lstStyle/>
          <a:p>
            <a:r>
              <a:rPr lang="sv-SE" sz="3100" dirty="0">
                <a:solidFill>
                  <a:schemeClr val="tx2"/>
                </a:solidFill>
                <a:latin typeface="+mj-lt"/>
              </a:rPr>
              <a:t>Viktigt för att få med patientperspektivet och engagera patienterna</a:t>
            </a:r>
          </a:p>
          <a:p>
            <a:r>
              <a:rPr lang="sv-SE" sz="3100" dirty="0">
                <a:solidFill>
                  <a:schemeClr val="tx2"/>
                </a:solidFill>
                <a:latin typeface="+mj-lt"/>
              </a:rPr>
              <a:t>Skulle vara intressant att använda för att utvärdera olika insatser – t.ex. när man inför olika behandlingar.</a:t>
            </a:r>
          </a:p>
          <a:p>
            <a:r>
              <a:rPr lang="sv-SE" sz="3100" dirty="0">
                <a:solidFill>
                  <a:schemeClr val="tx2"/>
                </a:solidFill>
                <a:latin typeface="+mj-lt"/>
              </a:rPr>
              <a:t>Övergripande resultat är intressant för fler än verksamhetschefer, t.ex. för övergripande stödfunktioner.</a:t>
            </a:r>
          </a:p>
          <a:p>
            <a:r>
              <a:rPr lang="sv-SE" sz="3100" dirty="0">
                <a:solidFill>
                  <a:schemeClr val="tx2"/>
                </a:solidFill>
                <a:latin typeface="+mj-lt"/>
              </a:rPr>
              <a:t>Medicinska grupperna borde få information om resultat från PREM och PROM</a:t>
            </a:r>
          </a:p>
          <a:p>
            <a:r>
              <a:rPr lang="sv-SE" sz="3100" dirty="0">
                <a:solidFill>
                  <a:schemeClr val="tx2"/>
                </a:solidFill>
                <a:latin typeface="+mj-lt"/>
              </a:rPr>
              <a:t>Rapporteras i en del kvalitetsregister, men används inte så mycket </a:t>
            </a:r>
          </a:p>
          <a:p>
            <a:r>
              <a:rPr lang="sv-SE" sz="3100" dirty="0">
                <a:solidFill>
                  <a:schemeClr val="tx2"/>
                </a:solidFill>
                <a:latin typeface="+mj-lt"/>
              </a:rPr>
              <a:t>Har låg status i jämförelse med objektiva mått, men det är viktiga perspektiv att få med</a:t>
            </a:r>
          </a:p>
          <a:p>
            <a:r>
              <a:rPr lang="sv-SE" sz="3100" dirty="0">
                <a:solidFill>
                  <a:schemeClr val="tx2"/>
                </a:solidFill>
                <a:latin typeface="+mj-lt"/>
              </a:rPr>
              <a:t>Behöver finnas en rutin för hur vi ska arbeta med detta</a:t>
            </a:r>
          </a:p>
          <a:p>
            <a:r>
              <a:rPr lang="sv-SE" sz="3100" dirty="0">
                <a:solidFill>
                  <a:schemeClr val="tx2"/>
                </a:solidFill>
                <a:latin typeface="+mj-lt"/>
              </a:rPr>
              <a:t>Aldrig använt och vet inte vad det står för, vi behöver lära oss mer vad det är och hur det kan användas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731AA454-2E28-47ED-887F-628006E50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311149"/>
            <a:ext cx="11289756" cy="1408113"/>
          </a:xfrm>
        </p:spPr>
        <p:txBody>
          <a:bodyPr/>
          <a:lstStyle/>
          <a:p>
            <a:pPr algn="ctr"/>
            <a:br>
              <a:rPr lang="sv-SE" sz="3000" b="1" dirty="0"/>
            </a:br>
            <a:r>
              <a:rPr lang="sv-SE" sz="3000" b="1" dirty="0"/>
              <a:t>Hur kan vi i Region Kronoberg vidareutveckla användningen av PROM och PREM?</a:t>
            </a:r>
            <a:br>
              <a:rPr lang="sv-SE" sz="2000" dirty="0"/>
            </a:b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323428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8DC2B19A-C8DA-4D56-A42B-0396FECB9C4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4650" y="1771650"/>
            <a:ext cx="11595100" cy="4749800"/>
          </a:xfrm>
        </p:spPr>
        <p:txBody>
          <a:bodyPr>
            <a:normAutofit fontScale="25000" lnSpcReduction="20000"/>
          </a:bodyPr>
          <a:lstStyle/>
          <a:p>
            <a:r>
              <a:rPr lang="sv-SE" sz="8000" dirty="0">
                <a:solidFill>
                  <a:schemeClr val="tx2"/>
                </a:solidFill>
                <a:latin typeface="+mj-lt"/>
              </a:rPr>
              <a:t>Vi behöver prata mer om våra medicinska riktlinjer i vardagen</a:t>
            </a:r>
          </a:p>
          <a:p>
            <a:r>
              <a:rPr lang="sv-SE" sz="8000" dirty="0">
                <a:solidFill>
                  <a:schemeClr val="tx2"/>
                </a:solidFill>
                <a:latin typeface="+mj-lt"/>
              </a:rPr>
              <a:t>Vi behöver göra reklam för våra medicinska riktlinjer så medarbetare vet att de finns och vad som gäller</a:t>
            </a:r>
          </a:p>
          <a:p>
            <a:r>
              <a:rPr lang="sv-SE" sz="8000" dirty="0">
                <a:solidFill>
                  <a:schemeClr val="tx2"/>
                </a:solidFill>
                <a:latin typeface="+mj-lt"/>
              </a:rPr>
              <a:t>Mallarna ska följa de medicinska riktlinjerna och mallarna vara ett beslutstöd </a:t>
            </a:r>
          </a:p>
          <a:p>
            <a:r>
              <a:rPr lang="sv-SE" sz="8000" dirty="0">
                <a:solidFill>
                  <a:schemeClr val="tx2"/>
                </a:solidFill>
                <a:latin typeface="+mj-lt"/>
              </a:rPr>
              <a:t>Inom vissa områden finns speciella ombud som kan användas som resurser</a:t>
            </a:r>
          </a:p>
          <a:p>
            <a:r>
              <a:rPr lang="sv-SE" sz="8000" dirty="0">
                <a:solidFill>
                  <a:schemeClr val="tx2"/>
                </a:solidFill>
                <a:latin typeface="+mj-lt"/>
              </a:rPr>
              <a:t>Det vore önskvärt att integrera kunskapsstöd i </a:t>
            </a:r>
            <a:r>
              <a:rPr lang="sv-SE" sz="8000" dirty="0" err="1">
                <a:solidFill>
                  <a:schemeClr val="tx2"/>
                </a:solidFill>
                <a:latin typeface="+mj-lt"/>
              </a:rPr>
              <a:t>Cambio</a:t>
            </a:r>
            <a:r>
              <a:rPr lang="sv-SE" sz="8000" dirty="0">
                <a:solidFill>
                  <a:schemeClr val="tx2"/>
                </a:solidFill>
                <a:latin typeface="+mj-lt"/>
              </a:rPr>
              <a:t> Cosmic</a:t>
            </a:r>
          </a:p>
          <a:p>
            <a:r>
              <a:rPr lang="sv-SE" sz="8000" dirty="0">
                <a:solidFill>
                  <a:schemeClr val="tx2"/>
                </a:solidFill>
                <a:latin typeface="+mj-lt"/>
              </a:rPr>
              <a:t>Det är viktigt att ledningen är med i arbetet med medicinska riktlinjer så tid avsätts för revideringar, att skapa nya dokument osv.</a:t>
            </a:r>
          </a:p>
          <a:p>
            <a:r>
              <a:rPr lang="sv-SE" sz="8000" dirty="0">
                <a:solidFill>
                  <a:schemeClr val="tx2"/>
                </a:solidFill>
                <a:latin typeface="+mj-lt"/>
              </a:rPr>
              <a:t>Det borde finnas ett forum med information om vilka riktlinjer/rutiner som fastställts och sedan att berörd personal informerar ut detta i sina verksamheter.</a:t>
            </a:r>
          </a:p>
          <a:p>
            <a:r>
              <a:rPr lang="sv-SE" sz="8000" dirty="0">
                <a:solidFill>
                  <a:schemeClr val="tx2"/>
                </a:solidFill>
                <a:latin typeface="+mj-lt"/>
              </a:rPr>
              <a:t>För att bästa kunskap i varje patientmöte ska kunna vara tillgänglig behöver vissa problem åtgärdas innan detta kan ske </a:t>
            </a:r>
          </a:p>
          <a:p>
            <a:r>
              <a:rPr lang="sv-SE" sz="8000" dirty="0">
                <a:solidFill>
                  <a:schemeClr val="tx2"/>
                </a:solidFill>
                <a:latin typeface="+mj-lt"/>
              </a:rPr>
              <a:t>I introduktionsdokument vid nyanställning ska information om medicinska riktlinjer/rutiner t.ex. placering</a:t>
            </a:r>
          </a:p>
          <a:p>
            <a:r>
              <a:rPr lang="sv-SE" sz="8000" dirty="0">
                <a:solidFill>
                  <a:schemeClr val="tx2"/>
                </a:solidFill>
                <a:latin typeface="+mj-lt"/>
              </a:rPr>
              <a:t>Information fortlöpande till alla medarbetare om var medicinska riktlinjer finns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731AA454-2E28-47ED-887F-628006E50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8150"/>
            <a:ext cx="10864850" cy="1333500"/>
          </a:xfrm>
        </p:spPr>
        <p:txBody>
          <a:bodyPr/>
          <a:lstStyle/>
          <a:p>
            <a:pPr algn="ctr"/>
            <a:br>
              <a:rPr lang="sv-SE" sz="2800" b="1" dirty="0"/>
            </a:br>
            <a:br>
              <a:rPr lang="sv-SE" sz="2800" b="1" dirty="0"/>
            </a:br>
            <a:br>
              <a:rPr lang="sv-SE" sz="2800" b="1" dirty="0"/>
            </a:br>
            <a:r>
              <a:rPr lang="sv-SE" sz="2600" b="1" dirty="0"/>
              <a:t>Hur kan vi säkerställa efterlevnad av våra medicinska riktlinjer och att bästa kunskap används i varje patientmöte?</a:t>
            </a:r>
            <a:br>
              <a:rPr lang="sv-SE" sz="2000" dirty="0"/>
            </a:b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159334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8DC2B19A-C8DA-4D56-A42B-0396FECB9C4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822450"/>
            <a:ext cx="10337800" cy="3936666"/>
          </a:xfrm>
        </p:spPr>
        <p:txBody>
          <a:bodyPr>
            <a:noAutofit/>
          </a:bodyPr>
          <a:lstStyle/>
          <a:p>
            <a:r>
              <a:rPr lang="sv-SE" sz="2400" dirty="0">
                <a:solidFill>
                  <a:schemeClr val="tx2"/>
                </a:solidFill>
                <a:latin typeface="+mj-lt"/>
              </a:rPr>
              <a:t>Skapa förståelse för varför vi behöver följa upp kvalitet i vården</a:t>
            </a:r>
          </a:p>
          <a:p>
            <a:r>
              <a:rPr lang="sv-SE" sz="2400" dirty="0">
                <a:solidFill>
                  <a:schemeClr val="tx2"/>
                </a:solidFill>
                <a:latin typeface="+mj-lt"/>
              </a:rPr>
              <a:t>Styrning och ledning: efterfrågan av resultat behövs</a:t>
            </a:r>
          </a:p>
          <a:p>
            <a:r>
              <a:rPr lang="sv-SE" sz="2400" dirty="0">
                <a:solidFill>
                  <a:schemeClr val="tx2"/>
                </a:solidFill>
                <a:latin typeface="+mj-lt"/>
              </a:rPr>
              <a:t>MG borde titta på respektive indikatorer. Vilken/vilka data är intressanta?</a:t>
            </a:r>
          </a:p>
          <a:p>
            <a:r>
              <a:rPr lang="sv-SE" sz="2400" dirty="0">
                <a:solidFill>
                  <a:schemeClr val="tx2"/>
                </a:solidFill>
                <a:latin typeface="+mj-lt"/>
              </a:rPr>
              <a:t>MG/MK kan stödja verksamheterna i tolkning av resultat m.m.</a:t>
            </a:r>
          </a:p>
          <a:p>
            <a:r>
              <a:rPr lang="sv-SE" sz="2400" dirty="0">
                <a:solidFill>
                  <a:schemeClr val="tx2"/>
                </a:solidFill>
                <a:latin typeface="+mj-lt"/>
              </a:rPr>
              <a:t>Inventera olika datainsamlingar/databaser/kvalitetsregister och definiera vad som skall göras och vilket värde det ska skapa</a:t>
            </a:r>
          </a:p>
          <a:p>
            <a:r>
              <a:rPr lang="sv-SE" sz="2400" dirty="0">
                <a:solidFill>
                  <a:schemeClr val="tx2"/>
                </a:solidFill>
                <a:latin typeface="+mj-lt"/>
              </a:rPr>
              <a:t>Förtydliga Medicinska Gruppernas ansvar och mandat att följa kvalitetsresultat</a:t>
            </a:r>
          </a:p>
          <a:p>
            <a:r>
              <a:rPr lang="sv-SE" sz="2400" dirty="0">
                <a:solidFill>
                  <a:schemeClr val="tx2"/>
                </a:solidFill>
                <a:latin typeface="+mj-lt"/>
              </a:rPr>
              <a:t>MG/MK bör sprida goda exempel vid t.ex. kvalitetsdagar och/eller andra forum.</a:t>
            </a: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731AA454-2E28-47ED-887F-628006E50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361950"/>
            <a:ext cx="9753056" cy="1612900"/>
          </a:xfrm>
        </p:spPr>
        <p:txBody>
          <a:bodyPr/>
          <a:lstStyle/>
          <a:p>
            <a:pPr algn="ctr"/>
            <a:br>
              <a:rPr lang="sv-SE" sz="2800" b="1" dirty="0"/>
            </a:br>
            <a:br>
              <a:rPr lang="sv-SE" sz="2800" b="1" dirty="0"/>
            </a:br>
            <a:br>
              <a:rPr lang="sv-SE" sz="2800" b="1" dirty="0"/>
            </a:br>
            <a:br>
              <a:rPr lang="sv-SE" sz="2800" b="1" dirty="0"/>
            </a:br>
            <a:br>
              <a:rPr lang="sv-SE" sz="2800" b="1" dirty="0"/>
            </a:br>
            <a:br>
              <a:rPr lang="sv-SE" sz="2800" b="1" dirty="0"/>
            </a:br>
            <a:br>
              <a:rPr lang="sv-SE" sz="2800" b="1" dirty="0"/>
            </a:br>
            <a:br>
              <a:rPr lang="sv-SE" sz="2800" b="1" dirty="0"/>
            </a:br>
            <a:br>
              <a:rPr lang="sv-SE" sz="2800" b="1" dirty="0"/>
            </a:br>
            <a:r>
              <a:rPr lang="sv-SE" sz="2800" b="1" dirty="0"/>
              <a:t>Hur kan MK/MG/verksamheten bidra till fortsatt arbete med kvalitetsuppföljning framåt?</a:t>
            </a:r>
            <a:br>
              <a:rPr lang="sv-SE" sz="2000" dirty="0"/>
            </a:b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379318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57748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Kronoberg ljus">
  <a:themeElements>
    <a:clrScheme name="Kronoberg LJUS 2022">
      <a:dk1>
        <a:sysClr val="windowText" lastClr="000000"/>
      </a:dk1>
      <a:lt1>
        <a:sysClr val="window" lastClr="FFFFFF"/>
      </a:lt1>
      <a:dk2>
        <a:srgbClr val="412682"/>
      </a:dk2>
      <a:lt2>
        <a:srgbClr val="E13288"/>
      </a:lt2>
      <a:accent1>
        <a:srgbClr val="E13288"/>
      </a:accent1>
      <a:accent2>
        <a:srgbClr val="412682"/>
      </a:accent2>
      <a:accent3>
        <a:srgbClr val="83B81A"/>
      </a:accent3>
      <a:accent4>
        <a:srgbClr val="1E6633"/>
      </a:accent4>
      <a:accent5>
        <a:srgbClr val="009EE0"/>
      </a:accent5>
      <a:accent6>
        <a:srgbClr val="BCB1AB"/>
      </a:accent6>
      <a:hlink>
        <a:srgbClr val="E13288"/>
      </a:hlink>
      <a:folHlink>
        <a:srgbClr val="009EE0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668A7373-14EF-4A9B-80F9-0516CD47C373}"/>
    </a:ext>
  </a:extLst>
</a:theme>
</file>

<file path=ppt/theme/theme2.xml><?xml version="1.0" encoding="utf-8"?>
<a:theme xmlns:a="http://schemas.openxmlformats.org/drawingml/2006/main" name="Region Kronoberg MÖRK">
  <a:themeElements>
    <a:clrScheme name="Kronoberg MÖRK 2022">
      <a:dk1>
        <a:srgbClr val="FFFFFF"/>
      </a:dk1>
      <a:lt1>
        <a:srgbClr val="000000"/>
      </a:lt1>
      <a:dk2>
        <a:srgbClr val="E13288"/>
      </a:dk2>
      <a:lt2>
        <a:srgbClr val="83B81A"/>
      </a:lt2>
      <a:accent1>
        <a:srgbClr val="83B81A"/>
      </a:accent1>
      <a:accent2>
        <a:srgbClr val="E13288"/>
      </a:accent2>
      <a:accent3>
        <a:srgbClr val="009EE0"/>
      </a:accent3>
      <a:accent4>
        <a:srgbClr val="F39800"/>
      </a:accent4>
      <a:accent5>
        <a:srgbClr val="FBD300"/>
      </a:accent5>
      <a:accent6>
        <a:srgbClr val="BCB1AB"/>
      </a:accent6>
      <a:hlink>
        <a:srgbClr val="009EE0"/>
      </a:hlink>
      <a:folHlink>
        <a:srgbClr val="1E6633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0BBB24D2-D144-497A-AAEF-42E9FBCC59EE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Kronoberg mall</Template>
  <TotalTime>233</TotalTime>
  <Words>942</Words>
  <Application>Microsoft Office PowerPoint</Application>
  <PresentationFormat>Bredbild</PresentationFormat>
  <Paragraphs>64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Brandon Grotesque Black</vt:lpstr>
      <vt:lpstr>Brandon Grotesque Bold</vt:lpstr>
      <vt:lpstr>Calibri</vt:lpstr>
      <vt:lpstr>Region Kronoberg ljus</vt:lpstr>
      <vt:lpstr>Region Kronoberg MÖRK</vt:lpstr>
      <vt:lpstr>Resultat från Workshop om kvalitetsuppföljning</vt:lpstr>
      <vt:lpstr>     Hur kan vi sprida goda exempel på kvalitetsuppföljning?</vt:lpstr>
      <vt:lpstr>    Vilka utmaningar/begränsningar ser ni kopplat till uppföljning och analys? </vt:lpstr>
      <vt:lpstr>  Hur kan vi undersöka om vi har oönskad variation i hälso-, sjuk- och tandvården? </vt:lpstr>
      <vt:lpstr>         När/hur används kvalitetsregister i er medicinska grupp(MG) och/eller verksamhet?</vt:lpstr>
      <vt:lpstr> Hur kan vi i Region Kronoberg vidareutveckla användningen av PROM och PREM? </vt:lpstr>
      <vt:lpstr>   Hur kan vi säkerställa efterlevnad av våra medicinska riktlinjer och att bästa kunskap används i varje patientmöte? </vt:lpstr>
      <vt:lpstr>         Hur kan MK/MG/verksamheten bidra till fortsatt arbete med kvalitetsuppföljning framåt? 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Resultat från Workshop om kvalitetsuppföljning</dc:title>
  <dc:creator>Stern Sandra HSJ uppföljn o kvalitet</dc:creator>
  <cp:lastModifiedBy>Engvall Christina HSJ uppföljn o kvalitet</cp:lastModifiedBy>
  <cp:revision>23</cp:revision>
  <dcterms:created xsi:type="dcterms:W3CDTF">2024-04-30T08:11:28Z</dcterms:created>
  <dcterms:modified xsi:type="dcterms:W3CDTF">2024-08-15T11:08:41Z</dcterms:modified>
</cp:coreProperties>
</file>