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</p:sldMasterIdLst>
  <p:notesMasterIdLst>
    <p:notesMasterId r:id="rId12"/>
  </p:notesMasterIdLst>
  <p:sldIdLst>
    <p:sldId id="292" r:id="rId3"/>
    <p:sldId id="281" r:id="rId4"/>
    <p:sldId id="299" r:id="rId5"/>
    <p:sldId id="300" r:id="rId6"/>
    <p:sldId id="301" r:id="rId7"/>
    <p:sldId id="302" r:id="rId8"/>
    <p:sldId id="303" r:id="rId9"/>
    <p:sldId id="304" r:id="rId10"/>
    <p:sldId id="29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311" autoAdjust="0"/>
  </p:normalViewPr>
  <p:slideViewPr>
    <p:cSldViewPr snapToGrid="0" showGuides="1">
      <p:cViewPr varScale="1">
        <p:scale>
          <a:sx n="100" d="100"/>
          <a:sy n="100" d="100"/>
        </p:scale>
        <p:origin x="34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2024-08-15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19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2024-08-15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2024-08-15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0EDBF9F0-A56C-4B6E-A94E-36FCF1050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150" y="1169988"/>
            <a:ext cx="7473950" cy="2735262"/>
          </a:xfrm>
        </p:spPr>
        <p:txBody>
          <a:bodyPr/>
          <a:lstStyle/>
          <a:p>
            <a:pPr algn="ctr"/>
            <a:r>
              <a:rPr lang="sv-SE" sz="3400" dirty="0"/>
              <a:t>Resultat från Workshop om kvalitetsuppföljning</a:t>
            </a:r>
          </a:p>
        </p:txBody>
      </p:sp>
      <p:sp>
        <p:nvSpPr>
          <p:cNvPr id="9" name="Underrubrik 8">
            <a:extLst>
              <a:ext uri="{FF2B5EF4-FFF2-40B4-BE49-F238E27FC236}">
                <a16:creationId xmlns:a16="http://schemas.microsoft.com/office/drawing/2014/main" id="{F0F38801-237C-446E-8EA0-B29743EE1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151" y="4087813"/>
            <a:ext cx="5711548" cy="474662"/>
          </a:xfrm>
        </p:spPr>
        <p:txBody>
          <a:bodyPr>
            <a:normAutofit/>
          </a:bodyPr>
          <a:lstStyle/>
          <a:p>
            <a:pPr algn="ctr"/>
            <a:r>
              <a:rPr lang="sv-SE" sz="2400" dirty="0"/>
              <a:t>16 april 2024</a:t>
            </a:r>
          </a:p>
        </p:txBody>
      </p:sp>
    </p:spTree>
    <p:extLst>
      <p:ext uri="{BB962C8B-B14F-4D97-AF65-F5344CB8AC3E}">
        <p14:creationId xmlns:p14="http://schemas.microsoft.com/office/powerpoint/2010/main" val="289052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10922000" cy="4039853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Arbeta mer med våra interna uppföljningslösningar och göra jämförelser med riket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Visa upp utfall på t.ex. APT, avdelningsmöten, läkargruppsmöten m.m.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Sprida vårdprogram och riktlinjer, vara proaktiv som medlem i medicinsk grupp och bjuda in sig till olika forum. 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Ta upp kvalitetsresultat i nyhetsbrev.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Arbeta med visualisering av utfall, i </a:t>
            </a:r>
            <a:r>
              <a:rPr lang="sv-SE" sz="2400" dirty="0" err="1">
                <a:solidFill>
                  <a:schemeClr val="tx2"/>
                </a:solidFill>
                <a:latin typeface="+mj-lt"/>
              </a:rPr>
              <a:t>t.ex</a:t>
            </a:r>
            <a:r>
              <a:rPr lang="sv-SE" sz="2400" dirty="0">
                <a:solidFill>
                  <a:schemeClr val="tx2"/>
                </a:solidFill>
                <a:latin typeface="+mj-lt"/>
              </a:rPr>
              <a:t> enklare </a:t>
            </a:r>
            <a:r>
              <a:rPr lang="sv-SE" sz="2400" dirty="0" err="1">
                <a:solidFill>
                  <a:schemeClr val="tx2"/>
                </a:solidFill>
                <a:latin typeface="+mj-lt"/>
              </a:rPr>
              <a:t>dashboard</a:t>
            </a:r>
            <a:r>
              <a:rPr lang="sv-SE" sz="2400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546100"/>
            <a:ext cx="10616656" cy="1009620"/>
          </a:xfrm>
        </p:spPr>
        <p:txBody>
          <a:bodyPr/>
          <a:lstStyle/>
          <a:p>
            <a:pPr algn="ctr"/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dirty="0"/>
            </a:br>
            <a:r>
              <a:rPr lang="sv-SE" sz="3000" b="1" dirty="0"/>
              <a:t>Hur kan vi sprida goda exempel på kvalitetsuppföljning?</a:t>
            </a:r>
            <a:endParaRPr lang="sv-SE" sz="3000" dirty="0"/>
          </a:p>
        </p:txBody>
      </p:sp>
    </p:spTree>
    <p:extLst>
      <p:ext uri="{BB962C8B-B14F-4D97-AF65-F5344CB8AC3E}">
        <p14:creationId xmlns:p14="http://schemas.microsoft.com/office/powerpoint/2010/main" val="422080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2051050"/>
            <a:ext cx="11137900" cy="3708066"/>
          </a:xfrm>
        </p:spPr>
        <p:txBody>
          <a:bodyPr/>
          <a:lstStyle/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Vi har för mycket data, vad är relevant? </a:t>
            </a:r>
          </a:p>
          <a:p>
            <a:r>
              <a:rPr lang="sv-SE" sz="2400" dirty="0" err="1">
                <a:solidFill>
                  <a:schemeClr val="tx2"/>
                </a:solidFill>
                <a:latin typeface="+mj-lt"/>
              </a:rPr>
              <a:t>Målvärden</a:t>
            </a:r>
            <a:r>
              <a:rPr lang="sv-SE" sz="2400" dirty="0">
                <a:solidFill>
                  <a:schemeClr val="tx2"/>
                </a:solidFill>
                <a:latin typeface="+mj-lt"/>
              </a:rPr>
              <a:t> är ibland för gamla.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Det saknas tid att arbeta med kvalitetsuppföljning.</a:t>
            </a:r>
          </a:p>
          <a:p>
            <a:pPr>
              <a:lnSpc>
                <a:spcPct val="150000"/>
              </a:lnSpc>
            </a:pPr>
            <a:r>
              <a:rPr lang="sv-SE" sz="2400" dirty="0">
                <a:solidFill>
                  <a:schemeClr val="tx2"/>
                </a:solidFill>
                <a:latin typeface="+mj-lt"/>
              </a:rPr>
              <a:t>Många mått som ska redovisas i regionen är ekonomistyrda, inte så många kvalitetsmått. Långsiktigt arbete och mer eftertänksamhet från ledningshåll och ner i verksamheterna. </a:t>
            </a:r>
          </a:p>
          <a:p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0157"/>
            <a:ext cx="9669809" cy="1681193"/>
          </a:xfrm>
        </p:spPr>
        <p:txBody>
          <a:bodyPr/>
          <a:lstStyle/>
          <a:p>
            <a:pPr algn="ctr"/>
            <a:br>
              <a:rPr lang="sv-SE" sz="3000" b="1" dirty="0"/>
            </a:br>
            <a:br>
              <a:rPr lang="sv-SE" sz="3000" b="1" dirty="0"/>
            </a:br>
            <a:br>
              <a:rPr lang="sv-SE" sz="3000" b="1" dirty="0"/>
            </a:br>
            <a:br>
              <a:rPr lang="sv-SE" sz="3000" b="1" dirty="0"/>
            </a:br>
            <a:r>
              <a:rPr lang="sv-SE" sz="3000" b="1" dirty="0"/>
              <a:t>Vilka utmaningar/begränsningar ser ni kopplat till uppföljning och analys?</a:t>
            </a:r>
            <a:br>
              <a:rPr lang="sv-SE" sz="3000" dirty="0"/>
            </a:br>
            <a:endParaRPr lang="sv-SE" sz="3000" dirty="0"/>
          </a:p>
        </p:txBody>
      </p:sp>
    </p:spTree>
    <p:extLst>
      <p:ext uri="{BB962C8B-B14F-4D97-AF65-F5344CB8AC3E}">
        <p14:creationId xmlns:p14="http://schemas.microsoft.com/office/powerpoint/2010/main" val="76512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9194" y="1966913"/>
            <a:ext cx="10940506" cy="4039853"/>
          </a:xfrm>
        </p:spPr>
        <p:txBody>
          <a:bodyPr>
            <a:normAutofit lnSpcReduction="10000"/>
          </a:bodyPr>
          <a:lstStyle/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Det finns sannolikt mycket oönskad variation i verksamheterna, men vi behöver titta efter för att faktiskt kunna säga hur det ser ut.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Viktigt att återkommande göra jämförelser av resultat, både inom den egna verk-samheten och i förhållande till riket. 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Det krävs åtgärder och planer för att agera på resultat.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Att undersöka skillnader kring prevalens mellan olika verksamheter kan ge antydningar på oönskad variation.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Att göra primärvårdskvalitet publikt kan vara en hjälp i primärvården.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Variation kan också handla om kompetens och ojämn kompetensfördelning inom verksamheter</a:t>
            </a:r>
          </a:p>
          <a:p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476250"/>
            <a:ext cx="10724606" cy="1428750"/>
          </a:xfrm>
        </p:spPr>
        <p:txBody>
          <a:bodyPr/>
          <a:lstStyle/>
          <a:p>
            <a:pPr algn="ctr"/>
            <a:br>
              <a:rPr lang="sv-SE" sz="3000" b="1" dirty="0"/>
            </a:br>
            <a:br>
              <a:rPr lang="sv-SE" sz="3000" b="1" dirty="0"/>
            </a:br>
            <a:r>
              <a:rPr lang="sv-SE" sz="3000" b="1" dirty="0"/>
              <a:t>Hur kan vi undersöka om vi har oönskad variation i hälso-, sjuk- och tandvården?</a:t>
            </a:r>
            <a:br>
              <a:rPr lang="sv-SE" sz="3000" dirty="0"/>
            </a:br>
            <a:endParaRPr lang="sv-SE" sz="3000" dirty="0"/>
          </a:p>
        </p:txBody>
      </p:sp>
    </p:spTree>
    <p:extLst>
      <p:ext uri="{BB962C8B-B14F-4D97-AF65-F5344CB8AC3E}">
        <p14:creationId xmlns:p14="http://schemas.microsoft.com/office/powerpoint/2010/main" val="678007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85750" y="1200150"/>
            <a:ext cx="11569700" cy="5422899"/>
          </a:xfrm>
        </p:spPr>
        <p:txBody>
          <a:bodyPr>
            <a:normAutofit fontScale="92500" lnSpcReduction="20000"/>
          </a:bodyPr>
          <a:lstStyle/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EDN: NDR- används, hämtar statistik nationellt, jämför på enhetsnivå. Filöverföring, täckningsgrad hög 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Infektion: Primärvårdskvalitet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Sällsynta sjukdomar: det håller på att utformas register inom området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Tandvård: SKAPA- årlig uppföljning, används av all folktandvård. Rapport till alla klinikchefer om karies, infektioner </a:t>
            </a:r>
            <a:r>
              <a:rPr lang="sv-SE" sz="1900" dirty="0" err="1">
                <a:solidFill>
                  <a:schemeClr val="tx2"/>
                </a:solidFill>
                <a:latin typeface="+mj-lt"/>
              </a:rPr>
              <a:t>paradontit</a:t>
            </a:r>
            <a:r>
              <a:rPr lang="sv-SE" sz="1900" dirty="0">
                <a:solidFill>
                  <a:schemeClr val="tx2"/>
                </a:solidFill>
                <a:latin typeface="+mj-lt"/>
              </a:rPr>
              <a:t>. Implantat har eget register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Hud: </a:t>
            </a:r>
            <a:r>
              <a:rPr lang="sv-SE" sz="1900" dirty="0" err="1">
                <a:solidFill>
                  <a:schemeClr val="tx2"/>
                </a:solidFill>
                <a:latin typeface="+mj-lt"/>
              </a:rPr>
              <a:t>Rikssår</a:t>
            </a:r>
            <a:r>
              <a:rPr lang="sv-SE" sz="1900" dirty="0">
                <a:solidFill>
                  <a:schemeClr val="tx2"/>
                </a:solidFill>
                <a:latin typeface="+mj-lt"/>
              </a:rPr>
              <a:t> används för att granska och kan leda till utbildning på det ”man hittar”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Barn: uppföljningsprogram för barn med CP (CPUP), register Ryggmärgsbråck används klinisk 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Levnadsvanor: inget specifikt kvalitetsregister finns, men man undersöker vilka register som kan användas. 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Äldre: inga register följs av MG, men kliniskt används Kvalitetsregister </a:t>
            </a:r>
            <a:r>
              <a:rPr lang="sv-SE" sz="1900" dirty="0" err="1">
                <a:solidFill>
                  <a:schemeClr val="tx2"/>
                </a:solidFill>
                <a:latin typeface="+mj-lt"/>
              </a:rPr>
              <a:t>SveDem</a:t>
            </a:r>
            <a:r>
              <a:rPr lang="sv-SE" sz="19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Rörelseorganens sjukdomar: öppna jämförelse används mer än kvalitetsregister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Palliativ vård: Palliativregistret används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Smärta: NRS in/ut och 1 årsuppföljning, kliniskt används detta flitigt för utveckling på kliniken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Cancer: används ej av MG. Många register finns som används kliniskt. Direktöverföring skulle behövas för att hjälpa till</a:t>
            </a:r>
            <a:r>
              <a:rPr lang="sv-SE" sz="1900" dirty="0">
                <a:solidFill>
                  <a:srgbClr val="FF0000"/>
                </a:solidFill>
                <a:latin typeface="+mj-lt"/>
              </a:rPr>
              <a:t> </a:t>
            </a:r>
            <a:r>
              <a:rPr lang="sv-SE" sz="1900" dirty="0">
                <a:solidFill>
                  <a:schemeClr val="tx2"/>
                </a:solidFill>
                <a:latin typeface="+mj-lt"/>
              </a:rPr>
              <a:t>att öka användandet</a:t>
            </a:r>
          </a:p>
          <a:p>
            <a:r>
              <a:rPr lang="sv-SE" sz="1900" dirty="0">
                <a:solidFill>
                  <a:schemeClr val="tx2"/>
                </a:solidFill>
                <a:latin typeface="+mj-lt"/>
              </a:rPr>
              <a:t>MG Mage och tarm: Nationellt register för inflammatorisk tarmsjukdom (SWIBREG), det finns ett motstånd att registrera dubbelt, men det finns en nytta med det för kvalitén för verksamheten</a:t>
            </a:r>
            <a:r>
              <a:rPr lang="sv-SE" sz="2000" dirty="0">
                <a:solidFill>
                  <a:schemeClr val="tx2"/>
                </a:solidFill>
                <a:latin typeface="+mj-lt"/>
              </a:rPr>
              <a:t>.</a:t>
            </a:r>
          </a:p>
          <a:p>
            <a:endParaRPr lang="sv-SE" sz="1600" dirty="0"/>
          </a:p>
          <a:p>
            <a:endParaRPr lang="sv-SE" sz="1600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450"/>
            <a:ext cx="10737850" cy="1035050"/>
          </a:xfrm>
        </p:spPr>
        <p:txBody>
          <a:bodyPr/>
          <a:lstStyle/>
          <a:p>
            <a:pPr algn="ctr"/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sz="2000" b="1" dirty="0"/>
            </a:br>
            <a:br>
              <a:rPr lang="sv-SE" sz="2800" b="1" dirty="0"/>
            </a:br>
            <a:r>
              <a:rPr lang="sv-SE" sz="2800" b="1" dirty="0"/>
              <a:t>När/hur används kvalitetsregister i er medicinska grupp(MG) och/eller verksamhet?</a:t>
            </a:r>
          </a:p>
        </p:txBody>
      </p:sp>
    </p:spTree>
    <p:extLst>
      <p:ext uri="{BB962C8B-B14F-4D97-AF65-F5344CB8AC3E}">
        <p14:creationId xmlns:p14="http://schemas.microsoft.com/office/powerpoint/2010/main" val="340856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11118850" cy="4039853"/>
          </a:xfrm>
        </p:spPr>
        <p:txBody>
          <a:bodyPr>
            <a:normAutofit fontScale="70000" lnSpcReduction="20000"/>
          </a:bodyPr>
          <a:lstStyle/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Viktigt för att få med patientperspektivet och engagera patienterna</a:t>
            </a:r>
          </a:p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Skulle vara intressant att använda för att utvärdera olika insatser – t.ex. när man inför olika behandlingar.</a:t>
            </a:r>
          </a:p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Övergripande resultat är intressant för fler än verksamhetschefer, t.ex. för övergripande stödfunktioner.</a:t>
            </a:r>
          </a:p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Medicinska grupperna borde få information om resultat från PREM och PROM</a:t>
            </a:r>
          </a:p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Rapporteras i en del kvalitetsregister, men används inte så mycket </a:t>
            </a:r>
          </a:p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Har låg status i jämförelse med objektiva mått, men det är viktiga perspektiv att få med</a:t>
            </a:r>
          </a:p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Behöver finnas en rutin för hur vi ska arbeta med detta</a:t>
            </a:r>
          </a:p>
          <a:p>
            <a:r>
              <a:rPr lang="sv-SE" sz="3100" dirty="0">
                <a:solidFill>
                  <a:schemeClr val="tx2"/>
                </a:solidFill>
                <a:latin typeface="+mj-lt"/>
              </a:rPr>
              <a:t>Aldrig använt och vet inte vad det står för, vi behöver lära oss mer vad det är och hur det kan användas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311149"/>
            <a:ext cx="11289756" cy="1408113"/>
          </a:xfrm>
        </p:spPr>
        <p:txBody>
          <a:bodyPr/>
          <a:lstStyle/>
          <a:p>
            <a:pPr algn="ctr"/>
            <a:br>
              <a:rPr lang="sv-SE" sz="3000" b="1" dirty="0"/>
            </a:br>
            <a:r>
              <a:rPr lang="sv-SE" sz="3000" b="1" dirty="0"/>
              <a:t>Hur kan vi i Region Kronoberg vidareutveckla användningen av PROM och PREM?</a:t>
            </a:r>
            <a:br>
              <a:rPr lang="sv-SE" sz="2000" dirty="0"/>
            </a:b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32342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4650" y="1771650"/>
            <a:ext cx="11595100" cy="4749800"/>
          </a:xfrm>
        </p:spPr>
        <p:txBody>
          <a:bodyPr>
            <a:normAutofit fontScale="25000" lnSpcReduction="20000"/>
          </a:bodyPr>
          <a:lstStyle/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Vi behöver prata mer om våra medicinska riktlinjer i vardagen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Vi behöver göra reklam för våra medicinska riktlinjer så medarbetare vet att de finns och vad som gäller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Mallarna ska följa de medicinska riktlinjerna och mallarna vara ett beslutstöd 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Inom vissa områden finns speciella ombud som kan användas som resurser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Det vore önskvärt att integrera kunskapsstöd i </a:t>
            </a:r>
            <a:r>
              <a:rPr lang="sv-SE" sz="8000" dirty="0" err="1">
                <a:solidFill>
                  <a:schemeClr val="tx2"/>
                </a:solidFill>
                <a:latin typeface="+mj-lt"/>
              </a:rPr>
              <a:t>Cambio</a:t>
            </a:r>
            <a:r>
              <a:rPr lang="sv-SE" sz="8000" dirty="0">
                <a:solidFill>
                  <a:schemeClr val="tx2"/>
                </a:solidFill>
                <a:latin typeface="+mj-lt"/>
              </a:rPr>
              <a:t> Cosmic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Det är viktigt att ledningen är med i arbetet med medicinska riktlinjer så tid avsätts för revideringar, att skapa nya dokument osv.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Det borde finnas ett forum med information om vilka riktlinjer/rutiner som fastställts och sedan att berörd personal informerar ut detta i sina verksamheter.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För att bästa kunskap i varje patientmöte ska kunna vara tillgänglig behöver vissa problem åtgärdas innan detta kan ske 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I introduktionsdokument vid nyanställning ska information om medicinska riktlinjer/rutiner t.ex. placering</a:t>
            </a:r>
          </a:p>
          <a:p>
            <a:r>
              <a:rPr lang="sv-SE" sz="8000" dirty="0">
                <a:solidFill>
                  <a:schemeClr val="tx2"/>
                </a:solidFill>
                <a:latin typeface="+mj-lt"/>
              </a:rPr>
              <a:t>Information fortlöpande till alla medarbetare om var medicinska riktlinjer finns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8150"/>
            <a:ext cx="10864850" cy="1333500"/>
          </a:xfrm>
        </p:spPr>
        <p:txBody>
          <a:bodyPr/>
          <a:lstStyle/>
          <a:p>
            <a:pPr algn="ctr"/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r>
              <a:rPr lang="sv-SE" sz="2600" b="1" dirty="0"/>
              <a:t>Hur kan vi säkerställa efterlevnad av våra medicinska riktlinjer och att bästa kunskap används i varje patientmöte?</a:t>
            </a:r>
            <a:br>
              <a:rPr lang="sv-SE" sz="2000" dirty="0"/>
            </a:b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159334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822450"/>
            <a:ext cx="10337800" cy="3936666"/>
          </a:xfrm>
        </p:spPr>
        <p:txBody>
          <a:bodyPr>
            <a:noAutofit/>
          </a:bodyPr>
          <a:lstStyle/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Skapa förståelse för varför vi behöver följa upp kvalitet i vården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Styrning och ledning: efterfrågan av resultat behövs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MG borde titta på respektive indikatorer. Vilken/vilka data är intressanta?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MG/MK kan stödja verksamheterna i tolkning av resultat m.m.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Inventera olika datainsamlingar/databaser/kvalitetsregister och definiera vad som skall göras och vilket värde det ska skapa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Förtydliga Medicinska Gruppernas ansvar och mandat att följa kvalitetsresultat</a:t>
            </a:r>
          </a:p>
          <a:p>
            <a:r>
              <a:rPr lang="sv-SE" sz="2400" dirty="0">
                <a:solidFill>
                  <a:schemeClr val="tx2"/>
                </a:solidFill>
                <a:latin typeface="+mj-lt"/>
              </a:rPr>
              <a:t>MG/MK bör sprida goda exempel vid t.ex. kvalitetsdagar och/eller andra forum.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361950"/>
            <a:ext cx="9753056" cy="1612900"/>
          </a:xfrm>
        </p:spPr>
        <p:txBody>
          <a:bodyPr/>
          <a:lstStyle/>
          <a:p>
            <a:pPr algn="ctr"/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br>
              <a:rPr lang="sv-SE" sz="2800" b="1" dirty="0"/>
            </a:br>
            <a:r>
              <a:rPr lang="sv-SE" sz="2800" b="1" dirty="0"/>
              <a:t>Hur kan MK/MG/verksamheten bidra till fortsatt arbete med kvalitetsuppföljning framåt?</a:t>
            </a:r>
            <a:br>
              <a:rPr lang="sv-SE" sz="2000" dirty="0"/>
            </a:b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37931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7487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233</TotalTime>
  <Words>942</Words>
  <Application>Microsoft Office PowerPoint</Application>
  <PresentationFormat>Bredbild</PresentationFormat>
  <Paragraphs>64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Brandon Grotesque Black</vt:lpstr>
      <vt:lpstr>Brandon Grotesque Bold</vt:lpstr>
      <vt:lpstr>Calibri</vt:lpstr>
      <vt:lpstr>Region Kronoberg ljus</vt:lpstr>
      <vt:lpstr>Region Kronoberg MÖRK</vt:lpstr>
      <vt:lpstr>Resultat från Workshop om kvalitetsuppföljning</vt:lpstr>
      <vt:lpstr>     Hur kan vi sprida goda exempel på kvalitetsuppföljning?</vt:lpstr>
      <vt:lpstr>    Vilka utmaningar/begränsningar ser ni kopplat till uppföljning och analys? </vt:lpstr>
      <vt:lpstr>  Hur kan vi undersöka om vi har oönskad variation i hälso-, sjuk- och tandvården? </vt:lpstr>
      <vt:lpstr>         När/hur används kvalitetsregister i er medicinska grupp(MG) och/eller verksamhet?</vt:lpstr>
      <vt:lpstr> Hur kan vi i Region Kronoberg vidareutveckla användningen av PROM och PREM? </vt:lpstr>
      <vt:lpstr>   Hur kan vi säkerställa efterlevnad av våra medicinska riktlinjer och att bästa kunskap används i varje patientmöte? </vt:lpstr>
      <vt:lpstr>         Hur kan MK/MG/verksamheten bidra till fortsatt arbete med kvalitetsuppföljning framåt?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Resultat från Workshop om kvalitetsuppföljning</dc:title>
  <dc:creator>Stern Sandra HSJ uppföljn o kvalitet</dc:creator>
  <cp:lastModifiedBy>Engvall Christina HSJ uppföljn o kvalitet</cp:lastModifiedBy>
  <cp:revision>23</cp:revision>
  <dcterms:created xsi:type="dcterms:W3CDTF">2024-04-30T08:11:28Z</dcterms:created>
  <dcterms:modified xsi:type="dcterms:W3CDTF">2024-08-15T11:08:41Z</dcterms:modified>
</cp:coreProperties>
</file>