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69" r:id="rId2"/>
    <p:sldId id="259" r:id="rId3"/>
    <p:sldId id="260" r:id="rId4"/>
    <p:sldId id="261" r:id="rId5"/>
    <p:sldId id="262" r:id="rId6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9" d="100"/>
          <a:sy n="99" d="100"/>
        </p:scale>
        <p:origin x="193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321CE8E-6EF6-426E-8A6A-7E5AB7C4F4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4D005936-4CDD-44C1-8BFB-7FAFD5C2CC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D0FFE82-F10D-43FC-9F58-40235FEBD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73DE9-30B4-4402-AC15-D4AE61D15C23}" type="datetimeFigureOut">
              <a:rPr lang="sv-SE" smtClean="0"/>
              <a:t>2026-07-02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7167A1F-492F-4211-9C4C-861693F5F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C3F0361-ECFD-4202-A2CB-729F4303AC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49CBD-2FD0-4F5D-BE4A-65F702CBCF2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10800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A218DFC-03A0-4D08-82A4-544E96056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AC3A4E60-F25A-4AA0-82A7-0C95219ED0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5C3F73E-95B5-48D8-AA1C-63E831736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73DE9-30B4-4402-AC15-D4AE61D15C23}" type="datetimeFigureOut">
              <a:rPr lang="sv-SE" smtClean="0"/>
              <a:t>2026-07-02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B83732B-C6D0-413E-AD8A-27BBBAA5D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650511E-8789-4BC4-B74E-8517F17F8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49CBD-2FD0-4F5D-BE4A-65F702CBCF2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22706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79FB12B0-22CF-4003-A0C4-A3E0F3A635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079A2078-3273-442C-800E-ED133E8D98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E66A2BD-3C29-4D89-842D-6604B2DA7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73DE9-30B4-4402-AC15-D4AE61D15C23}" type="datetimeFigureOut">
              <a:rPr lang="sv-SE" smtClean="0"/>
              <a:t>2026-07-02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3FDBF62-8C9F-4A65-92F5-CD427C14E2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AE3A826-2F07-4636-B735-96E30C289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49CBD-2FD0-4F5D-BE4A-65F702CBCF2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243434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 &amp;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>
            <a:extLst>
              <a:ext uri="{FF2B5EF4-FFF2-40B4-BE49-F238E27FC236}">
                <a16:creationId xmlns:a16="http://schemas.microsoft.com/office/drawing/2014/main" id="{BC9B2779-0085-DC05-206F-6C55BAFBF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1" name="Platshållare för innehåll 10">
            <a:extLst>
              <a:ext uri="{FF2B5EF4-FFF2-40B4-BE49-F238E27FC236}">
                <a16:creationId xmlns:a16="http://schemas.microsoft.com/office/drawing/2014/main" id="{A51BC271-153A-FD43-22C0-256512427AB1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33076" y="2024789"/>
            <a:ext cx="8336300" cy="401564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D35334A-EDDD-1F87-D106-441E8C38C56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FDD9FC71-94E5-4C63-83F9-09F1766974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F8B84731-E19F-BD2C-F6B3-22EABE26FBC9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663AC0A1-BF03-4687-BDDD-A787ED1917E4}" type="datetimeFigureOut">
              <a:rPr lang="sv-SE" smtClean="0"/>
              <a:pPr/>
              <a:t>2026-07-02</a:t>
            </a:fld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1EAB6E72-BA71-4497-2A7C-AF8043010F4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83029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19565FC-E78E-4AA8-BB40-9C6A0750E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BAD6574-ABBB-48E4-91B3-5AF5FC44DD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D499B6C-553C-43B3-8670-CCDFEEC58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73DE9-30B4-4402-AC15-D4AE61D15C23}" type="datetimeFigureOut">
              <a:rPr lang="sv-SE" smtClean="0"/>
              <a:t>2026-07-02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F64612B-5CBB-4A33-A148-AB6CC8B69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965688E-03DF-4479-8F4F-5A3E2453E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49CBD-2FD0-4F5D-BE4A-65F702CBCF2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91205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CE7ADC1-4271-4791-8E63-554CB321C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12F46FF-1CFD-40AD-B4DC-B12C07EBEA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1785408-BFCB-41EF-8C78-FF1925147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73DE9-30B4-4402-AC15-D4AE61D15C23}" type="datetimeFigureOut">
              <a:rPr lang="sv-SE" smtClean="0"/>
              <a:t>2026-07-02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DB6F0ED-4294-4B8E-B4A3-B0469A078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F7C3F6E-B959-47C7-B35A-FAB483B6E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49CBD-2FD0-4F5D-BE4A-65F702CBCF2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74058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B931D89-B8CE-4CBF-9583-FBE7CCBF5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51BEF42-B0CD-4633-A555-61B8F42A0D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CE2B37FA-1A80-4BE6-BD6D-65C068F46E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2DDE474-7911-457C-B8E2-2BD252020D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73DE9-30B4-4402-AC15-D4AE61D15C23}" type="datetimeFigureOut">
              <a:rPr lang="sv-SE" smtClean="0"/>
              <a:t>2026-07-02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3E929B9-E794-4BF7-8E94-4765E5A76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CDCC22D-2CDC-41CF-8F20-EE6273DF3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49CBD-2FD0-4F5D-BE4A-65F702CBCF2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36907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D2AA07A-1F53-49ED-978E-009CC4C0A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5138D7F-CE82-4B98-8CCD-0DCF5A36F1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E13F658-476A-4D77-8D2A-BD01EC02BF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02A519F4-5737-4CED-A8FB-3FB0C6AC66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0F905B72-21A2-4724-857C-C6AECEF5CD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9AE6E8C1-A645-42A5-BCE9-2B250FB047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73DE9-30B4-4402-AC15-D4AE61D15C23}" type="datetimeFigureOut">
              <a:rPr lang="sv-SE" smtClean="0"/>
              <a:t>2026-07-02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78DE8905-2DFC-4F58-A880-2FE86FA41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56518860-0B4E-4F85-85AE-744F6A5A2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49CBD-2FD0-4F5D-BE4A-65F702CBCF2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86091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65A0808-1AAD-4173-BE8B-6829B9EB12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7B3E281-BF04-442A-835A-D2F900C7A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73DE9-30B4-4402-AC15-D4AE61D15C23}" type="datetimeFigureOut">
              <a:rPr lang="sv-SE" smtClean="0"/>
              <a:t>2026-07-02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6E9FE4D-64C9-4A7A-A19E-FDD553248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684B35B-2CC0-4146-8444-5CD13D4CA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49CBD-2FD0-4F5D-BE4A-65F702CBCF2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905216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FBBF7742-6991-4A5C-BB58-180357B9A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73DE9-30B4-4402-AC15-D4AE61D15C23}" type="datetimeFigureOut">
              <a:rPr lang="sv-SE" smtClean="0"/>
              <a:t>2026-07-02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349EB44C-8E8D-4A60-AC5A-EB9474824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636466AD-49C7-4AD1-A4E1-568C96EE9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49CBD-2FD0-4F5D-BE4A-65F702CBCF2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9033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C428D5B-9F8A-479A-A03E-BEE8795019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5F181F2-7691-4B49-9BD5-FF3FC5F885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87CE69C-1726-4364-9540-EE6AA40824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978FBEA-DB53-4489-8C02-7F98967D7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73DE9-30B4-4402-AC15-D4AE61D15C23}" type="datetimeFigureOut">
              <a:rPr lang="sv-SE" smtClean="0"/>
              <a:t>2026-07-02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4268A0B-0618-4E0A-8124-1A8FB99F1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5F3F234-96FE-4321-8D8B-FCB20EAAB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49CBD-2FD0-4F5D-BE4A-65F702CBCF2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57755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CC267C5-C50F-4DA9-8084-A7C853377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C2CACED7-7120-4925-AC85-918E71FA4C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C86A8A0-2C55-40E5-A488-F2A5893275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F0EE5F0-2A64-4AE4-94DE-F0B111077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73DE9-30B4-4402-AC15-D4AE61D15C23}" type="datetimeFigureOut">
              <a:rPr lang="sv-SE" smtClean="0"/>
              <a:t>2026-07-02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CD690A0-D3E8-4019-BA4F-B5A3EFD14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DC4B4D1-6B86-4786-A985-5A5764EB4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49CBD-2FD0-4F5D-BE4A-65F702CBCF2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99480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ED78ECB1-5F4C-4FBD-B6BA-8336A414E5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FFF55AC-905C-48F3-9638-091404C931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E64057D-234D-4A97-85AC-7CE03FA342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873DE9-30B4-4402-AC15-D4AE61D15C23}" type="datetimeFigureOut">
              <a:rPr lang="sv-SE" smtClean="0"/>
              <a:t>2026-07-02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98F5877-B6D0-4753-A3DB-1CA23C2CAB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F197CA6-B7B2-49D7-B60C-3EC8EDBA35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49CBD-2FD0-4F5D-BE4A-65F702CBCF2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20682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D9A5F75-D604-4891-A443-60EB5C3514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v-SE" dirty="0"/>
              <a:t>Medicinska Kommitténs Workshop om Prioriteringar och Hälsoekonomi 2026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C02E223F-D79C-41BE-BE60-F7D1E98DC6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6510" y="1870964"/>
            <a:ext cx="5023108" cy="443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6094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C38403B-57E3-43A8-B012-2B311B22FE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Case 1. Teknisk innovation med svagt hälsoekonomiskt underlag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B607C09-AF1D-4388-8CF3-CDC638C46AF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v-SE" dirty="0"/>
              <a:t>Beslut bör fattas genom ordnat och stegvis införande, gärna som pilot.</a:t>
            </a:r>
          </a:p>
          <a:p>
            <a:r>
              <a:rPr lang="sv-SE" dirty="0"/>
              <a:t>Systematisk uppföljning och utvärdering betonades som nödvändig.</a:t>
            </a:r>
          </a:p>
          <a:p>
            <a:r>
              <a:rPr lang="sv-SE" dirty="0"/>
              <a:t>Stöd från prioriteringsråd och hälsoekonomisk kompetens efterfrågades.</a:t>
            </a:r>
          </a:p>
          <a:p>
            <a:r>
              <a:rPr lang="sv-SE" dirty="0"/>
              <a:t>Kritisk granskning av leverantörers underlag och studier ansågs viktig.</a:t>
            </a:r>
          </a:p>
          <a:p>
            <a:r>
              <a:rPr lang="sv-SE" dirty="0"/>
              <a:t>Innovation bedömdes behöva prövas i liten skala för att inte hämmas.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5D4F7394-01A9-429B-B990-43DA3AA3C6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v-SE" dirty="0"/>
              <a:t>Case 2. Individens behov kontra genomsnittseffekter i riktlinjer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06C6FBAD-5BD5-4C18-804A-7618DCCCD76A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v-SE" dirty="0"/>
              <a:t>Riktlinjer sågs som ett stöd för genomsnittspatienten, men individuella avvikelser bedömdes ibland motiverade.</a:t>
            </a:r>
          </a:p>
          <a:p>
            <a:r>
              <a:rPr lang="sv-SE" dirty="0"/>
              <a:t>Medicinsk nytta, patientsäkerhet och livskvalitet lyftes som centrala bedömningsgrunder.</a:t>
            </a:r>
          </a:p>
          <a:p>
            <a:r>
              <a:rPr lang="sv-SE" dirty="0"/>
              <a:t>Behov av dialog med patient och anhöriga betonades vid avvikelse från riktlinjer.</a:t>
            </a:r>
          </a:p>
          <a:p>
            <a:r>
              <a:rPr lang="sv-SE" dirty="0"/>
              <a:t>Tydlig dokumentation, målsättning och uppföljning framhölls som avgörande vid avsteg.</a:t>
            </a:r>
          </a:p>
          <a:p>
            <a:r>
              <a:rPr lang="sv-SE" dirty="0"/>
              <a:t>Kollegialt stöd efterfrågades i svåra beslutssituationer.</a:t>
            </a:r>
          </a:p>
        </p:txBody>
      </p:sp>
    </p:spTree>
    <p:extLst>
      <p:ext uri="{BB962C8B-B14F-4D97-AF65-F5344CB8AC3E}">
        <p14:creationId xmlns:p14="http://schemas.microsoft.com/office/powerpoint/2010/main" val="2526013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C38403B-57E3-43A8-B012-2B311B22FE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Case 3. Ojämlik förskrivning av ett dyrt läkemedel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B607C09-AF1D-4388-8CF3-CDC638C46AF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v-SE" dirty="0"/>
              <a:t>Variation bedömdes kunna bero på lokala traditioner, påverkan från industri och organisatoriska skillnader.</a:t>
            </a:r>
          </a:p>
          <a:p>
            <a:r>
              <a:rPr lang="sv-SE" dirty="0"/>
              <a:t>Öppna jämförelser och transparens ansågs viktiga för att synliggöra variation.</a:t>
            </a:r>
          </a:p>
          <a:p>
            <a:r>
              <a:rPr lang="sv-SE" dirty="0"/>
              <a:t>Effektutvärdering och chef–medarbetardialog lyftes som styrmedel.</a:t>
            </a:r>
          </a:p>
          <a:p>
            <a:r>
              <a:rPr lang="sv-SE" dirty="0"/>
              <a:t>Frågor om betalningsansvar och tillsyn uppmärksammades.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5D4F7394-01A9-429B-B990-43DA3AA3C6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v-SE" dirty="0"/>
              <a:t>Case 4. Ny behandling mot svår kronisk sjukdom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06C6FBAD-5BD5-4C18-804A-7618DCCCD76A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v-SE" dirty="0"/>
              <a:t>Avsaknad av långtidsdata bedömdes kräva försiktighet, kritisk granskning och ordnat införande.</a:t>
            </a:r>
          </a:p>
          <a:p>
            <a:r>
              <a:rPr lang="sv-SE" dirty="0"/>
              <a:t>Behandlingen ansågs i första hand bör prioriteras till svårast sjuka eller de som saknar alternativ.</a:t>
            </a:r>
          </a:p>
          <a:p>
            <a:r>
              <a:rPr lang="sv-SE" dirty="0"/>
              <a:t>Risker för undanträngning och dolda kostnader betonades.</a:t>
            </a:r>
          </a:p>
          <a:p>
            <a:r>
              <a:rPr lang="sv-SE" dirty="0"/>
              <a:t>Vikten av nationell samordning och oberoende bedömning (t.ex. TLV) lyftes.</a:t>
            </a:r>
          </a:p>
          <a:p>
            <a:r>
              <a:rPr lang="sv-SE" dirty="0"/>
              <a:t>Helhetskostnad och faktisk vinst i livskvalitet ansågs behöva vägas in.</a:t>
            </a:r>
          </a:p>
        </p:txBody>
      </p:sp>
    </p:spTree>
    <p:extLst>
      <p:ext uri="{BB962C8B-B14F-4D97-AF65-F5344CB8AC3E}">
        <p14:creationId xmlns:p14="http://schemas.microsoft.com/office/powerpoint/2010/main" val="25696261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C38403B-57E3-43A8-B012-2B311B22FE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Case 5. Ökade kostnader för utredningar i primärvården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B607C09-AF1D-4388-8CF3-CDC638C46AF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v-SE" dirty="0"/>
              <a:t>Bedömning av högre precision ansågs behöva utgå från patientnytta, volymer och undanträngningseffekter.</a:t>
            </a:r>
          </a:p>
          <a:p>
            <a:r>
              <a:rPr lang="sv-SE" dirty="0"/>
              <a:t>Risk för överdiagnostik uppmärksammades.</a:t>
            </a:r>
          </a:p>
          <a:p>
            <a:r>
              <a:rPr lang="sv-SE" dirty="0"/>
              <a:t>Nationellt prioriteringsstöd efterfrågades.</a:t>
            </a:r>
          </a:p>
          <a:p>
            <a:r>
              <a:rPr lang="sv-SE" dirty="0"/>
              <a:t>Behov av tydlighet och eventuellt pilotinförande lyftes.</a:t>
            </a:r>
          </a:p>
          <a:p>
            <a:r>
              <a:rPr lang="sv-SE" dirty="0"/>
              <a:t>Olika vårdcentralers förutsättningar bedömdes behöva beaktas.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5D4F7394-01A9-429B-B990-43DA3AA3C6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v-SE" dirty="0"/>
              <a:t>Case 6. Överanvändning av etablerad behandling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06C6FBAD-5BD5-4C18-804A-7618DCCCD76A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v-SE" dirty="0"/>
              <a:t>Läkemedelsgenomgångar och stöd för utsättning framhölls som centrala åtgärder.</a:t>
            </a:r>
          </a:p>
          <a:p>
            <a:r>
              <a:rPr lang="sv-SE" dirty="0"/>
              <a:t>Tydliga riktlinjer, REK‑listan och apotekarstöd ansågs viktiga.</a:t>
            </a:r>
          </a:p>
          <a:p>
            <a:r>
              <a:rPr lang="sv-SE" dirty="0"/>
              <a:t>Kontinuitet och stärkt professionellt stöd till förskrivare betonades.</a:t>
            </a:r>
          </a:p>
          <a:p>
            <a:r>
              <a:rPr lang="sv-SE" dirty="0"/>
              <a:t>Digitala styrmedel, t.ex. ordinationsmallar, lyftes som möjliga verktyg.</a:t>
            </a:r>
          </a:p>
        </p:txBody>
      </p:sp>
    </p:spTree>
    <p:extLst>
      <p:ext uri="{BB962C8B-B14F-4D97-AF65-F5344CB8AC3E}">
        <p14:creationId xmlns:p14="http://schemas.microsoft.com/office/powerpoint/2010/main" val="25872067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C38403B-57E3-43A8-B012-2B311B22FE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Case 7. Läkemedel med mycket hög kostnad och liten patientgrupp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B607C09-AF1D-4388-8CF3-CDC638C46AF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v-SE" dirty="0"/>
              <a:t>Behov av tydliga beslut före införande betonades.</a:t>
            </a:r>
          </a:p>
          <a:p>
            <a:r>
              <a:rPr lang="sv-SE" dirty="0"/>
              <a:t>Stor vikt lades vid noggrant patienturval och effektbedömning.</a:t>
            </a:r>
          </a:p>
          <a:p>
            <a:r>
              <a:rPr lang="sv-SE" dirty="0"/>
              <a:t>Risk för undanträngning ansågs kräva gemensamma och nationella analyser.</a:t>
            </a:r>
          </a:p>
          <a:p>
            <a:r>
              <a:rPr lang="sv-SE" dirty="0"/>
              <a:t>Myndighetsbeslut bedömdes minska press på enskilda förskrivare.</a:t>
            </a:r>
          </a:p>
          <a:p>
            <a:r>
              <a:rPr lang="sv-SE" dirty="0"/>
              <a:t>Solidarisk finansiering bedömdes hjälpa men inte fullt ut lösa problemet.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5D4F7394-01A9-429B-B990-43DA3AA3C6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v-SE" dirty="0"/>
              <a:t>Case 8. Samverkan mellan socialtjänst och psykiatri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06C6FBAD-5BD5-4C18-804A-7618DCCCD76A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v-SE" dirty="0"/>
              <a:t>Tydliga vårdöverenskommelser och gemensamma processer lyftes som centrala.</a:t>
            </a:r>
          </a:p>
          <a:p>
            <a:r>
              <a:rPr lang="sv-SE" dirty="0"/>
              <a:t>Behov av samordnad fast vårdkontakt betonades.</a:t>
            </a:r>
          </a:p>
          <a:p>
            <a:r>
              <a:rPr lang="sv-SE" dirty="0"/>
              <a:t>Förståelse för varandras uppdrag och ökad samverkan i gemensamma forum efterfrågades.</a:t>
            </a:r>
          </a:p>
          <a:p>
            <a:r>
              <a:rPr lang="sv-SE" dirty="0"/>
              <a:t>Patientens behov bedömdes stärkas genom tidig dialog och tydlig delaktighet.</a:t>
            </a:r>
          </a:p>
          <a:p>
            <a:r>
              <a:rPr lang="sv-SE" dirty="0"/>
              <a:t>En kulturförändring från ansvarsfördelning till gemensamt systemansvar ansågs nödvändig.</a:t>
            </a:r>
          </a:p>
        </p:txBody>
      </p:sp>
    </p:spTree>
    <p:extLst>
      <p:ext uri="{BB962C8B-B14F-4D97-AF65-F5344CB8AC3E}">
        <p14:creationId xmlns:p14="http://schemas.microsoft.com/office/powerpoint/2010/main" val="21825203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471</Words>
  <Application>Microsoft Office PowerPoint</Application>
  <PresentationFormat>Bredbild</PresentationFormat>
  <Paragraphs>47</Paragraphs>
  <Slides>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Office-tema</vt:lpstr>
      <vt:lpstr>Medicinska Kommitténs Workshop om Prioriteringar och Hälsoekonomi 2026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Sammanfattning utvärdering</dc:title>
  <dc:creator>Stern Sandra RSS forskningsenheten</dc:creator>
  <cp:lastModifiedBy>Engvall Christina HSJ uppföljn o kvalitet</cp:lastModifiedBy>
  <cp:revision>4</cp:revision>
  <dcterms:created xsi:type="dcterms:W3CDTF">2026-04-27T06:27:13Z</dcterms:created>
  <dcterms:modified xsi:type="dcterms:W3CDTF">2026-07-02T09:04:17Z</dcterms:modified>
</cp:coreProperties>
</file>