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1317A-6D2F-4E10-BF98-69C4ED12D3E4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35941-860A-4CC3-A8C4-54A48B0595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0025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sv-SE" dirty="0">
                <a:latin typeface="Arial" charset="0"/>
                <a:cs typeface="Arial" charset="0"/>
              </a:rPr>
              <a:t>Andra</a:t>
            </a:r>
            <a:r>
              <a:rPr lang="sv-SE" baseline="0" dirty="0">
                <a:latin typeface="Arial" charset="0"/>
                <a:cs typeface="Arial" charset="0"/>
              </a:rPr>
              <a:t> sidan A3 mål &amp; mått</a:t>
            </a:r>
          </a:p>
          <a:p>
            <a:pPr eaLnBrk="1" hangingPunct="1"/>
            <a:r>
              <a:rPr lang="sv-SE" baseline="0" dirty="0">
                <a:latin typeface="Arial" charset="0"/>
                <a:cs typeface="Arial" charset="0"/>
              </a:rPr>
              <a:t>Är det något verktyg ni ska komma ihåg så är den här det viktigaste</a:t>
            </a:r>
          </a:p>
          <a:p>
            <a:pPr eaLnBrk="1" hangingPunct="1"/>
            <a:endParaRPr lang="sv-SE" baseline="0" dirty="0">
              <a:latin typeface="Arial" charset="0"/>
              <a:cs typeface="Arial" charset="0"/>
            </a:endParaRPr>
          </a:p>
          <a:p>
            <a:pPr eaLnBrk="1" hangingPunct="1"/>
            <a:r>
              <a:rPr lang="sv-SE" baseline="0" dirty="0">
                <a:latin typeface="Arial" charset="0"/>
                <a:cs typeface="Arial" charset="0"/>
              </a:rPr>
              <a:t>Vad är det ni vill uppnå?</a:t>
            </a:r>
          </a:p>
          <a:p>
            <a:pPr eaLnBrk="1" hangingPunct="1"/>
            <a:r>
              <a:rPr lang="sv-SE" baseline="0" dirty="0">
                <a:latin typeface="Arial" charset="0"/>
                <a:cs typeface="Arial" charset="0"/>
              </a:rPr>
              <a:t>Hur mäter ni när ni är i mål?</a:t>
            </a:r>
          </a:p>
          <a:p>
            <a:pPr eaLnBrk="1" hangingPunct="1"/>
            <a:r>
              <a:rPr lang="sv-SE" baseline="0" dirty="0">
                <a:latin typeface="Arial" charset="0"/>
                <a:cs typeface="Arial" charset="0"/>
              </a:rPr>
              <a:t>Vi måste ha ett mål och mått och hur vet vi att en förändring blir en förbättring</a:t>
            </a:r>
          </a:p>
          <a:p>
            <a:pPr eaLnBrk="1" hangingPunct="1"/>
            <a:r>
              <a:rPr lang="sv-SE" baseline="0" dirty="0">
                <a:latin typeface="Arial" charset="0"/>
                <a:cs typeface="Arial" charset="0"/>
              </a:rPr>
              <a:t>Tydliga och konkreta mål.</a:t>
            </a:r>
            <a:endParaRPr lang="sv-SE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6858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05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5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3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7272338" cy="12239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1187450" y="2133600"/>
            <a:ext cx="3559175" cy="37433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99025" y="2133600"/>
            <a:ext cx="3560763" cy="37433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4796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63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738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7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041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1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057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61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EB1D250-7B98-4DFB-A4FD-61743806032D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2025-10-23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34EC4E-653F-44F8-91A4-8055E33ABF2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Rak 6"/>
          <p:cNvCxnSpPr/>
          <p:nvPr/>
        </p:nvCxnSpPr>
        <p:spPr>
          <a:xfrm>
            <a:off x="683568" y="6093296"/>
            <a:ext cx="7848872" cy="0"/>
          </a:xfrm>
          <a:prstGeom prst="line">
            <a:avLst/>
          </a:prstGeom>
          <a:ln w="19050">
            <a:solidFill>
              <a:srgbClr val="E1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objekt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52" y="6165304"/>
            <a:ext cx="1368182" cy="41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62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55575"/>
            <a:ext cx="7340600" cy="947738"/>
          </a:xfrm>
        </p:spPr>
        <p:txBody>
          <a:bodyPr/>
          <a:lstStyle/>
          <a:p>
            <a:pPr algn="ctr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Förbättringsmodell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sv-SE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36538" y="1125538"/>
            <a:ext cx="2952750" cy="717550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sv-SE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Vad är det vi vill uppnå?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36538" y="2114550"/>
            <a:ext cx="2952750" cy="863600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sv-SE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Hur vet vi att en </a:t>
            </a:r>
          </a:p>
          <a:p>
            <a:pPr algn="ctr">
              <a:defRPr/>
            </a:pPr>
            <a:r>
              <a:rPr lang="sv-SE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förändring är en förbättring?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36538" y="3311525"/>
            <a:ext cx="2952750" cy="936625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r>
              <a:rPr lang="sv-SE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Vilka </a:t>
            </a: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förändringar </a:t>
            </a:r>
            <a:b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</a:b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kan </a:t>
            </a:r>
            <a:r>
              <a:rPr lang="sv-SE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leda </a:t>
            </a: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till förbättring?</a:t>
            </a:r>
            <a:endParaRPr lang="sv-SE" sz="20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6152" name="Rectangle 16"/>
          <p:cNvSpPr>
            <a:spLocks noChangeArrowheads="1"/>
          </p:cNvSpPr>
          <p:nvPr/>
        </p:nvSpPr>
        <p:spPr bwMode="auto">
          <a:xfrm>
            <a:off x="4824413" y="1125538"/>
            <a:ext cx="3924300" cy="933450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/>
          <a:lstStyle/>
          <a:p>
            <a:pPr>
              <a:defRPr/>
            </a:pP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Mål</a:t>
            </a: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4824413" y="2146300"/>
            <a:ext cx="3924300" cy="1008063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/>
          <a:lstStyle/>
          <a:p>
            <a:pPr>
              <a:defRPr/>
            </a:pP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Mått</a:t>
            </a:r>
          </a:p>
        </p:txBody>
      </p:sp>
      <p:sp>
        <p:nvSpPr>
          <p:cNvPr id="6154" name="Rectangle 18"/>
          <p:cNvSpPr>
            <a:spLocks noChangeArrowheads="1"/>
          </p:cNvSpPr>
          <p:nvPr/>
        </p:nvSpPr>
        <p:spPr bwMode="auto">
          <a:xfrm>
            <a:off x="4824413" y="3332163"/>
            <a:ext cx="3924300" cy="1392237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/>
          <a:lstStyle/>
          <a:p>
            <a:pPr>
              <a:defRPr/>
            </a:pP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Idéer</a:t>
            </a:r>
          </a:p>
        </p:txBody>
      </p:sp>
      <p:sp>
        <p:nvSpPr>
          <p:cNvPr id="6155" name="Rectangle 19"/>
          <p:cNvSpPr>
            <a:spLocks noChangeArrowheads="1"/>
          </p:cNvSpPr>
          <p:nvPr/>
        </p:nvSpPr>
        <p:spPr bwMode="auto">
          <a:xfrm>
            <a:off x="4824413" y="5481925"/>
            <a:ext cx="3924300" cy="1008062"/>
          </a:xfrm>
          <a:prstGeom prst="rect">
            <a:avLst/>
          </a:prstGeom>
          <a:noFill/>
          <a:ln w="28575">
            <a:solidFill>
              <a:srgbClr val="006633"/>
            </a:solidFill>
            <a:miter lim="800000"/>
            <a:headEnd/>
            <a:tailEnd/>
          </a:ln>
          <a:effectLst/>
          <a:extLst/>
        </p:spPr>
        <p:txBody>
          <a:bodyPr wrap="none"/>
          <a:lstStyle/>
          <a:p>
            <a:pPr>
              <a:defRPr/>
            </a:pPr>
            <a:r>
              <a:rPr lang="sv-SE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Testa</a:t>
            </a:r>
          </a:p>
        </p:txBody>
      </p:sp>
      <p:sp>
        <p:nvSpPr>
          <p:cNvPr id="6156" name="AutoShape 20"/>
          <p:cNvSpPr>
            <a:spLocks noChangeArrowheads="1"/>
          </p:cNvSpPr>
          <p:nvPr/>
        </p:nvSpPr>
        <p:spPr bwMode="auto">
          <a:xfrm>
            <a:off x="3679825" y="1316038"/>
            <a:ext cx="936625" cy="288925"/>
          </a:xfrm>
          <a:prstGeom prst="rightArrow">
            <a:avLst>
              <a:gd name="adj1" fmla="val 50000"/>
              <a:gd name="adj2" fmla="val 81044"/>
            </a:avLst>
          </a:prstGeom>
          <a:solidFill>
            <a:srgbClr val="B21A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157" name="AutoShape 21"/>
          <p:cNvSpPr>
            <a:spLocks noChangeArrowheads="1"/>
          </p:cNvSpPr>
          <p:nvPr/>
        </p:nvSpPr>
        <p:spPr bwMode="auto">
          <a:xfrm>
            <a:off x="3635375" y="2362200"/>
            <a:ext cx="936625" cy="287338"/>
          </a:xfrm>
          <a:prstGeom prst="rightArrow">
            <a:avLst>
              <a:gd name="adj1" fmla="val 50000"/>
              <a:gd name="adj2" fmla="val 81492"/>
            </a:avLst>
          </a:prstGeom>
          <a:solidFill>
            <a:srgbClr val="B21A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158" name="AutoShape 22"/>
          <p:cNvSpPr>
            <a:spLocks noChangeArrowheads="1"/>
          </p:cNvSpPr>
          <p:nvPr/>
        </p:nvSpPr>
        <p:spPr bwMode="auto">
          <a:xfrm>
            <a:off x="3679825" y="3541713"/>
            <a:ext cx="936625" cy="287337"/>
          </a:xfrm>
          <a:prstGeom prst="rightArrow">
            <a:avLst>
              <a:gd name="adj1" fmla="val 50000"/>
              <a:gd name="adj2" fmla="val 81492"/>
            </a:avLst>
          </a:prstGeom>
          <a:solidFill>
            <a:srgbClr val="B21A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159" name="AutoShape 23"/>
          <p:cNvSpPr>
            <a:spLocks noChangeArrowheads="1"/>
          </p:cNvSpPr>
          <p:nvPr/>
        </p:nvSpPr>
        <p:spPr bwMode="auto">
          <a:xfrm>
            <a:off x="6443663" y="4797152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solidFill>
            <a:srgbClr val="B21A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160" name="AutoShape 23"/>
          <p:cNvSpPr>
            <a:spLocks noChangeArrowheads="1"/>
          </p:cNvSpPr>
          <p:nvPr/>
        </p:nvSpPr>
        <p:spPr bwMode="auto">
          <a:xfrm rot="5400000">
            <a:off x="3683794" y="5558631"/>
            <a:ext cx="485775" cy="576263"/>
          </a:xfrm>
          <a:prstGeom prst="downArrow">
            <a:avLst>
              <a:gd name="adj1" fmla="val 50000"/>
              <a:gd name="adj2" fmla="val 29657"/>
            </a:avLst>
          </a:prstGeom>
          <a:solidFill>
            <a:srgbClr val="B21A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30" y="4509120"/>
            <a:ext cx="2115486" cy="211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970783"/>
      </p:ext>
    </p:extLst>
  </p:cSld>
  <p:clrMapOvr>
    <a:masterClrMapping/>
  </p:clrMapOvr>
</p:sld>
</file>

<file path=ppt/theme/theme1.xml><?xml version="1.0" encoding="utf-8"?>
<a:theme xmlns:a="http://schemas.openxmlformats.org/drawingml/2006/main" name="7_Kompendium RK mall">
  <a:themeElements>
    <a:clrScheme name="Anpassa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3B81A"/>
      </a:accent1>
      <a:accent2>
        <a:srgbClr val="E13288"/>
      </a:accent2>
      <a:accent3>
        <a:srgbClr val="006633"/>
      </a:accent3>
      <a:accent4>
        <a:srgbClr val="FFD300"/>
      </a:accent4>
      <a:accent5>
        <a:srgbClr val="830628"/>
      </a:accent5>
      <a:accent6>
        <a:srgbClr val="A05599"/>
      </a:accent6>
      <a:hlink>
        <a:srgbClr val="0C2C80"/>
      </a:hlink>
      <a:folHlink>
        <a:srgbClr val="009EE0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K mall test 2.potx" id="{B7CDB339-3D09-4CCF-A8AD-EE9F014785E4}" vid="{2CBFAED0-FB65-4583-92C3-D72293728B5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88</Words>
  <Application>Microsoft Office PowerPoint</Application>
  <PresentationFormat>Bildspel på skärmen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7_Kompendium RK mall</vt:lpstr>
      <vt:lpstr>Förbättringsmodell</vt:lpstr>
    </vt:vector>
  </TitlesOfParts>
  <Company>Region Kronoberg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Förbättringsmodell</dc:title>
  <dc:creator>Yngvesson Lena HSU utvecklingsenheten</dc:creator>
  <cp:lastModifiedBy>Abrahamsson Daria RST FoUU utv o innovation</cp:lastModifiedBy>
  <cp:revision>2</cp:revision>
  <dcterms:created xsi:type="dcterms:W3CDTF">2017-06-29T12:50:06Z</dcterms:created>
  <dcterms:modified xsi:type="dcterms:W3CDTF">2025-10-23T07:35:15Z</dcterms:modified>
</cp:coreProperties>
</file>