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60" r:id="rId2"/>
    <p:sldId id="261" r:id="rId3"/>
    <p:sldId id="416" r:id="rId4"/>
    <p:sldId id="418" r:id="rId5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llanmörkt format 2 - Dekorfärg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232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6BE91-6AD9-4F0C-A3B3-EFEEAEF9A6CA}" type="datetimeFigureOut">
              <a:rPr lang="sv-SE" smtClean="0"/>
              <a:t>2025-10-27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F3EDAF-AA29-4B52-9B64-931FC866990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137509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89CE23-7E15-4D19-899C-300097DF1D83}" type="datetimeFigureOut">
              <a:rPr lang="sv-SE" smtClean="0"/>
              <a:t>2025-10-27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90CDCA-DADC-42C9-B8AB-DA734AC42CC4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9169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v-SE" dirty="0"/>
              <a:t>Purpose, vision, uppgift</a:t>
            </a:r>
          </a:p>
          <a:p>
            <a:r>
              <a:rPr lang="sv-SE" dirty="0"/>
              <a:t>Patienter/kunder- vi är del av samma system</a:t>
            </a:r>
          </a:p>
          <a:p>
            <a:r>
              <a:rPr lang="sv-SE" dirty="0" err="1"/>
              <a:t>People</a:t>
            </a:r>
            <a:r>
              <a:rPr lang="sv-SE" dirty="0"/>
              <a:t>-styrkor, svagheter.  Verksamhetsplaner, mötesstrukturer</a:t>
            </a:r>
          </a:p>
          <a:p>
            <a:r>
              <a:rPr lang="sv-SE" dirty="0"/>
              <a:t>Processer- information mellan mikrosystem, stödprocesser</a:t>
            </a:r>
          </a:p>
          <a:p>
            <a:r>
              <a:rPr lang="sv-SE" dirty="0"/>
              <a:t>Patterns- kvalitetsregister, medarbetar/patientenkäter,</a:t>
            </a:r>
          </a:p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0CDCA-DADC-42C9-B8AB-DA734AC42CC4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8883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38113" y="1347788"/>
            <a:ext cx="6462712" cy="3636962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90CDCA-DADC-42C9-B8AB-DA734AC42CC4}" type="slidenum">
              <a:rPr lang="sv-SE" smtClean="0"/>
              <a:t>4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1854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t">
            <a:normAutofit/>
          </a:bodyPr>
          <a:lstStyle>
            <a:lvl1pPr algn="l">
              <a:defRPr sz="54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02038"/>
            <a:ext cx="9144000" cy="1655762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491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50996" y="792875"/>
            <a:ext cx="4602804" cy="4873625"/>
          </a:xfrm>
          <a:prstGeom prst="round2DiagRect">
            <a:avLst>
              <a:gd name="adj1" fmla="val 41753"/>
              <a:gd name="adj2" fmla="val 0"/>
            </a:avLst>
          </a:prstGeo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4977352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4977352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31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15688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73531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8"/>
            <a:ext cx="10515600" cy="137358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3462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76341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077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62229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i logg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tshållare för bild 12"/>
          <p:cNvSpPr>
            <a:spLocks noGrp="1"/>
          </p:cNvSpPr>
          <p:nvPr>
            <p:ph type="pic" sz="quarter" idx="16"/>
          </p:nvPr>
        </p:nvSpPr>
        <p:spPr>
          <a:xfrm>
            <a:off x="3699716" y="752595"/>
            <a:ext cx="4792568" cy="5352811"/>
          </a:xfrm>
          <a:custGeom>
            <a:avLst/>
            <a:gdLst>
              <a:gd name="connsiteX0" fmla="*/ 2347784 w 4658627"/>
              <a:gd name="connsiteY0" fmla="*/ 2619633 h 5029200"/>
              <a:gd name="connsiteX1" fmla="*/ 4000915 w 4658627"/>
              <a:gd name="connsiteY1" fmla="*/ 2619633 h 5029200"/>
              <a:gd name="connsiteX2" fmla="*/ 4658627 w 4658627"/>
              <a:gd name="connsiteY2" fmla="*/ 3277345 h 5029200"/>
              <a:gd name="connsiteX3" fmla="*/ 4658627 w 4658627"/>
              <a:gd name="connsiteY3" fmla="*/ 5029200 h 5029200"/>
              <a:gd name="connsiteX4" fmla="*/ 3005496 w 4658627"/>
              <a:gd name="connsiteY4" fmla="*/ 5029200 h 5029200"/>
              <a:gd name="connsiteX5" fmla="*/ 2347784 w 4658627"/>
              <a:gd name="connsiteY5" fmla="*/ 4371488 h 5029200"/>
              <a:gd name="connsiteX6" fmla="*/ 1014234 w 4658627"/>
              <a:gd name="connsiteY6" fmla="*/ 656840 h 5029200"/>
              <a:gd name="connsiteX7" fmla="*/ 695997 w 4658627"/>
              <a:gd name="connsiteY7" fmla="*/ 947352 h 5029200"/>
              <a:gd name="connsiteX8" fmla="*/ 1014234 w 4658627"/>
              <a:gd name="connsiteY8" fmla="*/ 1237864 h 5029200"/>
              <a:gd name="connsiteX9" fmla="*/ 1332471 w 4658627"/>
              <a:gd name="connsiteY9" fmla="*/ 947352 h 5029200"/>
              <a:gd name="connsiteX10" fmla="*/ 1014234 w 4658627"/>
              <a:gd name="connsiteY10" fmla="*/ 656840 h 5029200"/>
              <a:gd name="connsiteX11" fmla="*/ 3005496 w 4658627"/>
              <a:gd name="connsiteY11" fmla="*/ 0 h 5029200"/>
              <a:gd name="connsiteX12" fmla="*/ 4658627 w 4658627"/>
              <a:gd name="connsiteY12" fmla="*/ 0 h 5029200"/>
              <a:gd name="connsiteX13" fmla="*/ 4658627 w 4658627"/>
              <a:gd name="connsiteY13" fmla="*/ 1751855 h 5029200"/>
              <a:gd name="connsiteX14" fmla="*/ 4000915 w 4658627"/>
              <a:gd name="connsiteY14" fmla="*/ 2409567 h 5029200"/>
              <a:gd name="connsiteX15" fmla="*/ 2347784 w 4658627"/>
              <a:gd name="connsiteY15" fmla="*/ 2409567 h 5029200"/>
              <a:gd name="connsiteX16" fmla="*/ 2347784 w 4658627"/>
              <a:gd name="connsiteY16" fmla="*/ 657712 h 5029200"/>
              <a:gd name="connsiteX17" fmla="*/ 3005496 w 4658627"/>
              <a:gd name="connsiteY17" fmla="*/ 0 h 5029200"/>
              <a:gd name="connsiteX18" fmla="*/ 0 w 4658627"/>
              <a:gd name="connsiteY18" fmla="*/ 0 h 5029200"/>
              <a:gd name="connsiteX19" fmla="*/ 1399484 w 4658627"/>
              <a:gd name="connsiteY19" fmla="*/ 0 h 5029200"/>
              <a:gd name="connsiteX20" fmla="*/ 2131540 w 4658627"/>
              <a:gd name="connsiteY20" fmla="*/ 732056 h 5029200"/>
              <a:gd name="connsiteX21" fmla="*/ 2131540 w 4658627"/>
              <a:gd name="connsiteY21" fmla="*/ 5029200 h 5029200"/>
              <a:gd name="connsiteX22" fmla="*/ 732056 w 4658627"/>
              <a:gd name="connsiteY22" fmla="*/ 5029200 h 5029200"/>
              <a:gd name="connsiteX23" fmla="*/ 0 w 4658627"/>
              <a:gd name="connsiteY23" fmla="*/ 4297144 h 5029200"/>
              <a:gd name="connsiteX0" fmla="*/ 2347784 w 4658627"/>
              <a:gd name="connsiteY0" fmla="*/ 2619633 h 5260206"/>
              <a:gd name="connsiteX1" fmla="*/ 4000915 w 4658627"/>
              <a:gd name="connsiteY1" fmla="*/ 2619633 h 5260206"/>
              <a:gd name="connsiteX2" fmla="*/ 4658627 w 4658627"/>
              <a:gd name="connsiteY2" fmla="*/ 3277345 h 5260206"/>
              <a:gd name="connsiteX3" fmla="*/ 4658627 w 4658627"/>
              <a:gd name="connsiteY3" fmla="*/ 5029200 h 5260206"/>
              <a:gd name="connsiteX4" fmla="*/ 3005496 w 4658627"/>
              <a:gd name="connsiteY4" fmla="*/ 5029200 h 5260206"/>
              <a:gd name="connsiteX5" fmla="*/ 2347784 w 4658627"/>
              <a:gd name="connsiteY5" fmla="*/ 4371488 h 5260206"/>
              <a:gd name="connsiteX6" fmla="*/ 2347784 w 4658627"/>
              <a:gd name="connsiteY6" fmla="*/ 2619633 h 5260206"/>
              <a:gd name="connsiteX7" fmla="*/ 1014234 w 4658627"/>
              <a:gd name="connsiteY7" fmla="*/ 656840 h 5260206"/>
              <a:gd name="connsiteX8" fmla="*/ 695997 w 4658627"/>
              <a:gd name="connsiteY8" fmla="*/ 947352 h 5260206"/>
              <a:gd name="connsiteX9" fmla="*/ 1014234 w 4658627"/>
              <a:gd name="connsiteY9" fmla="*/ 1237864 h 5260206"/>
              <a:gd name="connsiteX10" fmla="*/ 1332471 w 4658627"/>
              <a:gd name="connsiteY10" fmla="*/ 947352 h 5260206"/>
              <a:gd name="connsiteX11" fmla="*/ 1014234 w 4658627"/>
              <a:gd name="connsiteY11" fmla="*/ 656840 h 5260206"/>
              <a:gd name="connsiteX12" fmla="*/ 3005496 w 4658627"/>
              <a:gd name="connsiteY12" fmla="*/ 0 h 5260206"/>
              <a:gd name="connsiteX13" fmla="*/ 4658627 w 4658627"/>
              <a:gd name="connsiteY13" fmla="*/ 0 h 5260206"/>
              <a:gd name="connsiteX14" fmla="*/ 4658627 w 4658627"/>
              <a:gd name="connsiteY14" fmla="*/ 1751855 h 5260206"/>
              <a:gd name="connsiteX15" fmla="*/ 4000915 w 4658627"/>
              <a:gd name="connsiteY15" fmla="*/ 2409567 h 5260206"/>
              <a:gd name="connsiteX16" fmla="*/ 2347784 w 4658627"/>
              <a:gd name="connsiteY16" fmla="*/ 2409567 h 5260206"/>
              <a:gd name="connsiteX17" fmla="*/ 2347784 w 4658627"/>
              <a:gd name="connsiteY17" fmla="*/ 657712 h 5260206"/>
              <a:gd name="connsiteX18" fmla="*/ 3005496 w 4658627"/>
              <a:gd name="connsiteY18" fmla="*/ 0 h 5260206"/>
              <a:gd name="connsiteX19" fmla="*/ 0 w 4658627"/>
              <a:gd name="connsiteY19" fmla="*/ 0 h 5260206"/>
              <a:gd name="connsiteX20" fmla="*/ 1399484 w 4658627"/>
              <a:gd name="connsiteY20" fmla="*/ 0 h 5260206"/>
              <a:gd name="connsiteX21" fmla="*/ 2131540 w 4658627"/>
              <a:gd name="connsiteY21" fmla="*/ 732056 h 5260206"/>
              <a:gd name="connsiteX22" fmla="*/ 2131540 w 4658627"/>
              <a:gd name="connsiteY22" fmla="*/ 5029200 h 5260206"/>
              <a:gd name="connsiteX23" fmla="*/ 693555 w 4658627"/>
              <a:gd name="connsiteY23" fmla="*/ 5260206 h 5260206"/>
              <a:gd name="connsiteX24" fmla="*/ 0 w 4658627"/>
              <a:gd name="connsiteY24" fmla="*/ 4297144 h 5260206"/>
              <a:gd name="connsiteX25" fmla="*/ 0 w 4658627"/>
              <a:gd name="connsiteY25" fmla="*/ 0 h 5260206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693555 w 4658627"/>
              <a:gd name="connsiteY23" fmla="*/ 5260206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237864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656840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656840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95997 w 4658627"/>
              <a:gd name="connsiteY8" fmla="*/ 947352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32471 w 4658627"/>
              <a:gd name="connsiteY10" fmla="*/ 947352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347784 w 4658627"/>
              <a:gd name="connsiteY16" fmla="*/ 2409567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658627"/>
              <a:gd name="connsiteY0" fmla="*/ 2619633 h 5317958"/>
              <a:gd name="connsiteX1" fmla="*/ 4000915 w 4658627"/>
              <a:gd name="connsiteY1" fmla="*/ 2619633 h 5317958"/>
              <a:gd name="connsiteX2" fmla="*/ 4658627 w 4658627"/>
              <a:gd name="connsiteY2" fmla="*/ 3277345 h 5317958"/>
              <a:gd name="connsiteX3" fmla="*/ 4658627 w 4658627"/>
              <a:gd name="connsiteY3" fmla="*/ 5029200 h 5317958"/>
              <a:gd name="connsiteX4" fmla="*/ 3005496 w 4658627"/>
              <a:gd name="connsiteY4" fmla="*/ 5029200 h 5317958"/>
              <a:gd name="connsiteX5" fmla="*/ 2347784 w 4658627"/>
              <a:gd name="connsiteY5" fmla="*/ 4371488 h 5317958"/>
              <a:gd name="connsiteX6" fmla="*/ 2347784 w 4658627"/>
              <a:gd name="connsiteY6" fmla="*/ 2619633 h 5317958"/>
              <a:gd name="connsiteX7" fmla="*/ 1014234 w 4658627"/>
              <a:gd name="connsiteY7" fmla="*/ 599089 h 5317958"/>
              <a:gd name="connsiteX8" fmla="*/ 657496 w 4658627"/>
              <a:gd name="connsiteY8" fmla="*/ 956977 h 5317958"/>
              <a:gd name="connsiteX9" fmla="*/ 1014234 w 4658627"/>
              <a:gd name="connsiteY9" fmla="*/ 1314866 h 5317958"/>
              <a:gd name="connsiteX10" fmla="*/ 1390222 w 4658627"/>
              <a:gd name="connsiteY10" fmla="*/ 966603 h 5317958"/>
              <a:gd name="connsiteX11" fmla="*/ 1014234 w 4658627"/>
              <a:gd name="connsiteY11" fmla="*/ 599089 h 5317958"/>
              <a:gd name="connsiteX12" fmla="*/ 3005496 w 4658627"/>
              <a:gd name="connsiteY12" fmla="*/ 0 h 5317958"/>
              <a:gd name="connsiteX13" fmla="*/ 4658627 w 4658627"/>
              <a:gd name="connsiteY13" fmla="*/ 0 h 5317958"/>
              <a:gd name="connsiteX14" fmla="*/ 4658627 w 4658627"/>
              <a:gd name="connsiteY14" fmla="*/ 1751855 h 5317958"/>
              <a:gd name="connsiteX15" fmla="*/ 4000915 w 4658627"/>
              <a:gd name="connsiteY15" fmla="*/ 2409567 h 5317958"/>
              <a:gd name="connsiteX16" fmla="*/ 2415161 w 4658627"/>
              <a:gd name="connsiteY16" fmla="*/ 2563571 h 5317958"/>
              <a:gd name="connsiteX17" fmla="*/ 2347784 w 4658627"/>
              <a:gd name="connsiteY17" fmla="*/ 657712 h 5317958"/>
              <a:gd name="connsiteX18" fmla="*/ 3005496 w 4658627"/>
              <a:gd name="connsiteY18" fmla="*/ 0 h 5317958"/>
              <a:gd name="connsiteX19" fmla="*/ 0 w 4658627"/>
              <a:gd name="connsiteY19" fmla="*/ 0 h 5317958"/>
              <a:gd name="connsiteX20" fmla="*/ 1399484 w 4658627"/>
              <a:gd name="connsiteY20" fmla="*/ 0 h 5317958"/>
              <a:gd name="connsiteX21" fmla="*/ 2131540 w 4658627"/>
              <a:gd name="connsiteY21" fmla="*/ 732056 h 5317958"/>
              <a:gd name="connsiteX22" fmla="*/ 2141165 w 4658627"/>
              <a:gd name="connsiteY22" fmla="*/ 5317958 h 5317958"/>
              <a:gd name="connsiteX23" fmla="*/ 712806 w 4658627"/>
              <a:gd name="connsiteY23" fmla="*/ 5289082 h 5317958"/>
              <a:gd name="connsiteX24" fmla="*/ 0 w 4658627"/>
              <a:gd name="connsiteY24" fmla="*/ 4297144 h 5317958"/>
              <a:gd name="connsiteX25" fmla="*/ 0 w 4658627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5489"/>
              <a:gd name="connsiteY0" fmla="*/ 2619633 h 5317958"/>
              <a:gd name="connsiteX1" fmla="*/ 4000915 w 4785489"/>
              <a:gd name="connsiteY1" fmla="*/ 2619633 h 5317958"/>
              <a:gd name="connsiteX2" fmla="*/ 4658627 w 4785489"/>
              <a:gd name="connsiteY2" fmla="*/ 3277345 h 5317958"/>
              <a:gd name="connsiteX3" fmla="*/ 4658627 w 4785489"/>
              <a:gd name="connsiteY3" fmla="*/ 5029200 h 5317958"/>
              <a:gd name="connsiteX4" fmla="*/ 3005496 w 4785489"/>
              <a:gd name="connsiteY4" fmla="*/ 5029200 h 5317958"/>
              <a:gd name="connsiteX5" fmla="*/ 2347784 w 4785489"/>
              <a:gd name="connsiteY5" fmla="*/ 4371488 h 5317958"/>
              <a:gd name="connsiteX6" fmla="*/ 2347784 w 4785489"/>
              <a:gd name="connsiteY6" fmla="*/ 2619633 h 5317958"/>
              <a:gd name="connsiteX7" fmla="*/ 1014234 w 4785489"/>
              <a:gd name="connsiteY7" fmla="*/ 599089 h 5317958"/>
              <a:gd name="connsiteX8" fmla="*/ 657496 w 4785489"/>
              <a:gd name="connsiteY8" fmla="*/ 956977 h 5317958"/>
              <a:gd name="connsiteX9" fmla="*/ 1014234 w 4785489"/>
              <a:gd name="connsiteY9" fmla="*/ 1314866 h 5317958"/>
              <a:gd name="connsiteX10" fmla="*/ 1390222 w 4785489"/>
              <a:gd name="connsiteY10" fmla="*/ 966603 h 5317958"/>
              <a:gd name="connsiteX11" fmla="*/ 1014234 w 4785489"/>
              <a:gd name="connsiteY11" fmla="*/ 599089 h 5317958"/>
              <a:gd name="connsiteX12" fmla="*/ 3005496 w 4785489"/>
              <a:gd name="connsiteY12" fmla="*/ 0 h 5317958"/>
              <a:gd name="connsiteX13" fmla="*/ 4783755 w 4785489"/>
              <a:gd name="connsiteY13" fmla="*/ 9625 h 5317958"/>
              <a:gd name="connsiteX14" fmla="*/ 4658627 w 4785489"/>
              <a:gd name="connsiteY14" fmla="*/ 1751855 h 5317958"/>
              <a:gd name="connsiteX15" fmla="*/ 4000915 w 4785489"/>
              <a:gd name="connsiteY15" fmla="*/ 2409567 h 5317958"/>
              <a:gd name="connsiteX16" fmla="*/ 2415161 w 4785489"/>
              <a:gd name="connsiteY16" fmla="*/ 2563571 h 5317958"/>
              <a:gd name="connsiteX17" fmla="*/ 2347784 w 4785489"/>
              <a:gd name="connsiteY17" fmla="*/ 657712 h 5317958"/>
              <a:gd name="connsiteX18" fmla="*/ 3005496 w 4785489"/>
              <a:gd name="connsiteY18" fmla="*/ 0 h 5317958"/>
              <a:gd name="connsiteX19" fmla="*/ 0 w 4785489"/>
              <a:gd name="connsiteY19" fmla="*/ 0 h 5317958"/>
              <a:gd name="connsiteX20" fmla="*/ 1399484 w 4785489"/>
              <a:gd name="connsiteY20" fmla="*/ 0 h 5317958"/>
              <a:gd name="connsiteX21" fmla="*/ 2131540 w 4785489"/>
              <a:gd name="connsiteY21" fmla="*/ 732056 h 5317958"/>
              <a:gd name="connsiteX22" fmla="*/ 2141165 w 4785489"/>
              <a:gd name="connsiteY22" fmla="*/ 5317958 h 5317958"/>
              <a:gd name="connsiteX23" fmla="*/ 712806 w 4785489"/>
              <a:gd name="connsiteY23" fmla="*/ 5289082 h 5317958"/>
              <a:gd name="connsiteX24" fmla="*/ 0 w 4785489"/>
              <a:gd name="connsiteY24" fmla="*/ 4297144 h 5317958"/>
              <a:gd name="connsiteX25" fmla="*/ 0 w 4785489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005496 w 4783755"/>
              <a:gd name="connsiteY12" fmla="*/ 0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005496 w 4783755"/>
              <a:gd name="connsiteY18" fmla="*/ 0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347784 w 4783755"/>
              <a:gd name="connsiteY17" fmla="*/ 657712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178751 w 4783755"/>
              <a:gd name="connsiteY12" fmla="*/ 3850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178751 w 4783755"/>
              <a:gd name="connsiteY18" fmla="*/ 3850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236502 w 4783755"/>
              <a:gd name="connsiteY12" fmla="*/ 57752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236502 w 4783755"/>
              <a:gd name="connsiteY18" fmla="*/ 57752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23570 h 5321895"/>
              <a:gd name="connsiteX1" fmla="*/ 4000915 w 4783755"/>
              <a:gd name="connsiteY1" fmla="*/ 2623570 h 5321895"/>
              <a:gd name="connsiteX2" fmla="*/ 4658627 w 4783755"/>
              <a:gd name="connsiteY2" fmla="*/ 3281282 h 5321895"/>
              <a:gd name="connsiteX3" fmla="*/ 4658627 w 4783755"/>
              <a:gd name="connsiteY3" fmla="*/ 5033137 h 5321895"/>
              <a:gd name="connsiteX4" fmla="*/ 3005496 w 4783755"/>
              <a:gd name="connsiteY4" fmla="*/ 5033137 h 5321895"/>
              <a:gd name="connsiteX5" fmla="*/ 2347784 w 4783755"/>
              <a:gd name="connsiteY5" fmla="*/ 4375425 h 5321895"/>
              <a:gd name="connsiteX6" fmla="*/ 2347784 w 4783755"/>
              <a:gd name="connsiteY6" fmla="*/ 2623570 h 5321895"/>
              <a:gd name="connsiteX7" fmla="*/ 1014234 w 4783755"/>
              <a:gd name="connsiteY7" fmla="*/ 603026 h 5321895"/>
              <a:gd name="connsiteX8" fmla="*/ 657496 w 4783755"/>
              <a:gd name="connsiteY8" fmla="*/ 960914 h 5321895"/>
              <a:gd name="connsiteX9" fmla="*/ 1014234 w 4783755"/>
              <a:gd name="connsiteY9" fmla="*/ 1318803 h 5321895"/>
              <a:gd name="connsiteX10" fmla="*/ 1390222 w 4783755"/>
              <a:gd name="connsiteY10" fmla="*/ 970540 h 5321895"/>
              <a:gd name="connsiteX11" fmla="*/ 1014234 w 4783755"/>
              <a:gd name="connsiteY11" fmla="*/ 603026 h 5321895"/>
              <a:gd name="connsiteX12" fmla="*/ 3313504 w 4783755"/>
              <a:gd name="connsiteY12" fmla="*/ 23188 h 5321895"/>
              <a:gd name="connsiteX13" fmla="*/ 4783755 w 4783755"/>
              <a:gd name="connsiteY13" fmla="*/ 13562 h 5321895"/>
              <a:gd name="connsiteX14" fmla="*/ 4658627 w 4783755"/>
              <a:gd name="connsiteY14" fmla="*/ 1755792 h 5321895"/>
              <a:gd name="connsiteX15" fmla="*/ 4000915 w 4783755"/>
              <a:gd name="connsiteY15" fmla="*/ 2413504 h 5321895"/>
              <a:gd name="connsiteX16" fmla="*/ 2415161 w 4783755"/>
              <a:gd name="connsiteY16" fmla="*/ 2567508 h 5321895"/>
              <a:gd name="connsiteX17" fmla="*/ 2415160 w 4783755"/>
              <a:gd name="connsiteY17" fmla="*/ 892655 h 5321895"/>
              <a:gd name="connsiteX18" fmla="*/ 3313504 w 4783755"/>
              <a:gd name="connsiteY18" fmla="*/ 23188 h 5321895"/>
              <a:gd name="connsiteX19" fmla="*/ 0 w 4783755"/>
              <a:gd name="connsiteY19" fmla="*/ 3937 h 5321895"/>
              <a:gd name="connsiteX20" fmla="*/ 1399484 w 4783755"/>
              <a:gd name="connsiteY20" fmla="*/ 3937 h 5321895"/>
              <a:gd name="connsiteX21" fmla="*/ 2131540 w 4783755"/>
              <a:gd name="connsiteY21" fmla="*/ 735993 h 5321895"/>
              <a:gd name="connsiteX22" fmla="*/ 2141165 w 4783755"/>
              <a:gd name="connsiteY22" fmla="*/ 5321895 h 5321895"/>
              <a:gd name="connsiteX23" fmla="*/ 712806 w 4783755"/>
              <a:gd name="connsiteY23" fmla="*/ 5293019 h 5321895"/>
              <a:gd name="connsiteX24" fmla="*/ 0 w 4783755"/>
              <a:gd name="connsiteY24" fmla="*/ 4301081 h 5321895"/>
              <a:gd name="connsiteX25" fmla="*/ 0 w 4783755"/>
              <a:gd name="connsiteY25" fmla="*/ 3937 h 5321895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3755"/>
              <a:gd name="connsiteY0" fmla="*/ 2619633 h 5317958"/>
              <a:gd name="connsiteX1" fmla="*/ 4000915 w 4783755"/>
              <a:gd name="connsiteY1" fmla="*/ 2619633 h 5317958"/>
              <a:gd name="connsiteX2" fmla="*/ 4658627 w 4783755"/>
              <a:gd name="connsiteY2" fmla="*/ 3277345 h 5317958"/>
              <a:gd name="connsiteX3" fmla="*/ 4658627 w 4783755"/>
              <a:gd name="connsiteY3" fmla="*/ 5029200 h 5317958"/>
              <a:gd name="connsiteX4" fmla="*/ 3005496 w 4783755"/>
              <a:gd name="connsiteY4" fmla="*/ 5029200 h 5317958"/>
              <a:gd name="connsiteX5" fmla="*/ 2347784 w 4783755"/>
              <a:gd name="connsiteY5" fmla="*/ 4371488 h 5317958"/>
              <a:gd name="connsiteX6" fmla="*/ 2347784 w 4783755"/>
              <a:gd name="connsiteY6" fmla="*/ 2619633 h 5317958"/>
              <a:gd name="connsiteX7" fmla="*/ 1014234 w 4783755"/>
              <a:gd name="connsiteY7" fmla="*/ 599089 h 5317958"/>
              <a:gd name="connsiteX8" fmla="*/ 657496 w 4783755"/>
              <a:gd name="connsiteY8" fmla="*/ 956977 h 5317958"/>
              <a:gd name="connsiteX9" fmla="*/ 1014234 w 4783755"/>
              <a:gd name="connsiteY9" fmla="*/ 1314866 h 5317958"/>
              <a:gd name="connsiteX10" fmla="*/ 1390222 w 4783755"/>
              <a:gd name="connsiteY10" fmla="*/ 966603 h 5317958"/>
              <a:gd name="connsiteX11" fmla="*/ 1014234 w 4783755"/>
              <a:gd name="connsiteY11" fmla="*/ 599089 h 5317958"/>
              <a:gd name="connsiteX12" fmla="*/ 3313504 w 4783755"/>
              <a:gd name="connsiteY12" fmla="*/ 19251 h 5317958"/>
              <a:gd name="connsiteX13" fmla="*/ 4783755 w 4783755"/>
              <a:gd name="connsiteY13" fmla="*/ 9625 h 5317958"/>
              <a:gd name="connsiteX14" fmla="*/ 4658627 w 4783755"/>
              <a:gd name="connsiteY14" fmla="*/ 1751855 h 5317958"/>
              <a:gd name="connsiteX15" fmla="*/ 4000915 w 4783755"/>
              <a:gd name="connsiteY15" fmla="*/ 2409567 h 5317958"/>
              <a:gd name="connsiteX16" fmla="*/ 2415161 w 4783755"/>
              <a:gd name="connsiteY16" fmla="*/ 2563571 h 5317958"/>
              <a:gd name="connsiteX17" fmla="*/ 2415160 w 4783755"/>
              <a:gd name="connsiteY17" fmla="*/ 888718 h 5317958"/>
              <a:gd name="connsiteX18" fmla="*/ 3313504 w 4783755"/>
              <a:gd name="connsiteY18" fmla="*/ 19251 h 5317958"/>
              <a:gd name="connsiteX19" fmla="*/ 0 w 4783755"/>
              <a:gd name="connsiteY19" fmla="*/ 0 h 5317958"/>
              <a:gd name="connsiteX20" fmla="*/ 1399484 w 4783755"/>
              <a:gd name="connsiteY20" fmla="*/ 0 h 5317958"/>
              <a:gd name="connsiteX21" fmla="*/ 2131540 w 4783755"/>
              <a:gd name="connsiteY21" fmla="*/ 732056 h 5317958"/>
              <a:gd name="connsiteX22" fmla="*/ 2141165 w 4783755"/>
              <a:gd name="connsiteY22" fmla="*/ 5317958 h 5317958"/>
              <a:gd name="connsiteX23" fmla="*/ 712806 w 4783755"/>
              <a:gd name="connsiteY23" fmla="*/ 5289082 h 5317958"/>
              <a:gd name="connsiteX24" fmla="*/ 0 w 4783755"/>
              <a:gd name="connsiteY24" fmla="*/ 4297144 h 5317958"/>
              <a:gd name="connsiteX25" fmla="*/ 0 w 4783755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4000915 w 4784218"/>
              <a:gd name="connsiteY15" fmla="*/ 2409567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4218"/>
              <a:gd name="connsiteY0" fmla="*/ 2619633 h 5317958"/>
              <a:gd name="connsiteX1" fmla="*/ 4000915 w 4784218"/>
              <a:gd name="connsiteY1" fmla="*/ 2619633 h 5317958"/>
              <a:gd name="connsiteX2" fmla="*/ 4658627 w 4784218"/>
              <a:gd name="connsiteY2" fmla="*/ 3277345 h 5317958"/>
              <a:gd name="connsiteX3" fmla="*/ 4658627 w 4784218"/>
              <a:gd name="connsiteY3" fmla="*/ 5029200 h 5317958"/>
              <a:gd name="connsiteX4" fmla="*/ 3005496 w 4784218"/>
              <a:gd name="connsiteY4" fmla="*/ 5029200 h 5317958"/>
              <a:gd name="connsiteX5" fmla="*/ 2347784 w 4784218"/>
              <a:gd name="connsiteY5" fmla="*/ 4371488 h 5317958"/>
              <a:gd name="connsiteX6" fmla="*/ 2347784 w 4784218"/>
              <a:gd name="connsiteY6" fmla="*/ 2619633 h 5317958"/>
              <a:gd name="connsiteX7" fmla="*/ 1014234 w 4784218"/>
              <a:gd name="connsiteY7" fmla="*/ 599089 h 5317958"/>
              <a:gd name="connsiteX8" fmla="*/ 657496 w 4784218"/>
              <a:gd name="connsiteY8" fmla="*/ 956977 h 5317958"/>
              <a:gd name="connsiteX9" fmla="*/ 1014234 w 4784218"/>
              <a:gd name="connsiteY9" fmla="*/ 1314866 h 5317958"/>
              <a:gd name="connsiteX10" fmla="*/ 1390222 w 4784218"/>
              <a:gd name="connsiteY10" fmla="*/ 966603 h 5317958"/>
              <a:gd name="connsiteX11" fmla="*/ 1014234 w 4784218"/>
              <a:gd name="connsiteY11" fmla="*/ 599089 h 5317958"/>
              <a:gd name="connsiteX12" fmla="*/ 3313504 w 4784218"/>
              <a:gd name="connsiteY12" fmla="*/ 19251 h 5317958"/>
              <a:gd name="connsiteX13" fmla="*/ 4783755 w 4784218"/>
              <a:gd name="connsiteY13" fmla="*/ 9625 h 5317958"/>
              <a:gd name="connsiteX14" fmla="*/ 4754880 w 4784218"/>
              <a:gd name="connsiteY14" fmla="*/ 1722979 h 5317958"/>
              <a:gd name="connsiteX15" fmla="*/ 3972040 w 4784218"/>
              <a:gd name="connsiteY15" fmla="*/ 2534696 h 5317958"/>
              <a:gd name="connsiteX16" fmla="*/ 2415161 w 4784218"/>
              <a:gd name="connsiteY16" fmla="*/ 2563571 h 5317958"/>
              <a:gd name="connsiteX17" fmla="*/ 2415160 w 4784218"/>
              <a:gd name="connsiteY17" fmla="*/ 888718 h 5317958"/>
              <a:gd name="connsiteX18" fmla="*/ 3313504 w 4784218"/>
              <a:gd name="connsiteY18" fmla="*/ 19251 h 5317958"/>
              <a:gd name="connsiteX19" fmla="*/ 0 w 4784218"/>
              <a:gd name="connsiteY19" fmla="*/ 0 h 5317958"/>
              <a:gd name="connsiteX20" fmla="*/ 1399484 w 4784218"/>
              <a:gd name="connsiteY20" fmla="*/ 0 h 5317958"/>
              <a:gd name="connsiteX21" fmla="*/ 2131540 w 4784218"/>
              <a:gd name="connsiteY21" fmla="*/ 732056 h 5317958"/>
              <a:gd name="connsiteX22" fmla="*/ 2141165 w 4784218"/>
              <a:gd name="connsiteY22" fmla="*/ 5317958 h 5317958"/>
              <a:gd name="connsiteX23" fmla="*/ 712806 w 4784218"/>
              <a:gd name="connsiteY23" fmla="*/ 5289082 h 5317958"/>
              <a:gd name="connsiteX24" fmla="*/ 0 w 4784218"/>
              <a:gd name="connsiteY24" fmla="*/ 4297144 h 5317958"/>
              <a:gd name="connsiteX25" fmla="*/ 0 w 4784218"/>
              <a:gd name="connsiteY25" fmla="*/ 0 h 5317958"/>
              <a:gd name="connsiteX0" fmla="*/ 2347784 w 4787385"/>
              <a:gd name="connsiteY0" fmla="*/ 2619633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347784 w 4787385"/>
              <a:gd name="connsiteY6" fmla="*/ 2619633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17958"/>
              <a:gd name="connsiteX1" fmla="*/ 4000915 w 4787385"/>
              <a:gd name="connsiteY1" fmla="*/ 2619633 h 5317958"/>
              <a:gd name="connsiteX2" fmla="*/ 4658627 w 4787385"/>
              <a:gd name="connsiteY2" fmla="*/ 3277345 h 5317958"/>
              <a:gd name="connsiteX3" fmla="*/ 4658627 w 4787385"/>
              <a:gd name="connsiteY3" fmla="*/ 5029200 h 5317958"/>
              <a:gd name="connsiteX4" fmla="*/ 3005496 w 4787385"/>
              <a:gd name="connsiteY4" fmla="*/ 5029200 h 5317958"/>
              <a:gd name="connsiteX5" fmla="*/ 2347784 w 4787385"/>
              <a:gd name="connsiteY5" fmla="*/ 4371488 h 5317958"/>
              <a:gd name="connsiteX6" fmla="*/ 2415161 w 4787385"/>
              <a:gd name="connsiteY6" fmla="*/ 2821764 h 5317958"/>
              <a:gd name="connsiteX7" fmla="*/ 1014234 w 4787385"/>
              <a:gd name="connsiteY7" fmla="*/ 599089 h 5317958"/>
              <a:gd name="connsiteX8" fmla="*/ 657496 w 4787385"/>
              <a:gd name="connsiteY8" fmla="*/ 956977 h 5317958"/>
              <a:gd name="connsiteX9" fmla="*/ 1014234 w 4787385"/>
              <a:gd name="connsiteY9" fmla="*/ 1314866 h 5317958"/>
              <a:gd name="connsiteX10" fmla="*/ 1390222 w 4787385"/>
              <a:gd name="connsiteY10" fmla="*/ 966603 h 5317958"/>
              <a:gd name="connsiteX11" fmla="*/ 1014234 w 4787385"/>
              <a:gd name="connsiteY11" fmla="*/ 599089 h 5317958"/>
              <a:gd name="connsiteX12" fmla="*/ 3313504 w 4787385"/>
              <a:gd name="connsiteY12" fmla="*/ 19251 h 5317958"/>
              <a:gd name="connsiteX13" fmla="*/ 4783755 w 4787385"/>
              <a:gd name="connsiteY13" fmla="*/ 9625 h 5317958"/>
              <a:gd name="connsiteX14" fmla="*/ 4754880 w 4787385"/>
              <a:gd name="connsiteY14" fmla="*/ 1722979 h 5317958"/>
              <a:gd name="connsiteX15" fmla="*/ 3972040 w 4787385"/>
              <a:gd name="connsiteY15" fmla="*/ 2534696 h 5317958"/>
              <a:gd name="connsiteX16" fmla="*/ 2415161 w 4787385"/>
              <a:gd name="connsiteY16" fmla="*/ 2563571 h 5317958"/>
              <a:gd name="connsiteX17" fmla="*/ 2415160 w 4787385"/>
              <a:gd name="connsiteY17" fmla="*/ 888718 h 5317958"/>
              <a:gd name="connsiteX18" fmla="*/ 3313504 w 4787385"/>
              <a:gd name="connsiteY18" fmla="*/ 19251 h 5317958"/>
              <a:gd name="connsiteX19" fmla="*/ 0 w 4787385"/>
              <a:gd name="connsiteY19" fmla="*/ 0 h 5317958"/>
              <a:gd name="connsiteX20" fmla="*/ 1399484 w 4787385"/>
              <a:gd name="connsiteY20" fmla="*/ 0 h 5317958"/>
              <a:gd name="connsiteX21" fmla="*/ 2131540 w 4787385"/>
              <a:gd name="connsiteY21" fmla="*/ 732056 h 5317958"/>
              <a:gd name="connsiteX22" fmla="*/ 2141165 w 4787385"/>
              <a:gd name="connsiteY22" fmla="*/ 5317958 h 5317958"/>
              <a:gd name="connsiteX23" fmla="*/ 712806 w 4787385"/>
              <a:gd name="connsiteY23" fmla="*/ 5289082 h 5317958"/>
              <a:gd name="connsiteX24" fmla="*/ 0 w 4787385"/>
              <a:gd name="connsiteY24" fmla="*/ 4297144 h 5317958"/>
              <a:gd name="connsiteX25" fmla="*/ 0 w 4787385"/>
              <a:gd name="connsiteY25" fmla="*/ 0 h 5317958"/>
              <a:gd name="connsiteX0" fmla="*/ 2415161 w 4787385"/>
              <a:gd name="connsiteY0" fmla="*/ 2821764 h 5337209"/>
              <a:gd name="connsiteX1" fmla="*/ 4000915 w 4787385"/>
              <a:gd name="connsiteY1" fmla="*/ 2619633 h 5337209"/>
              <a:gd name="connsiteX2" fmla="*/ 4658627 w 4787385"/>
              <a:gd name="connsiteY2" fmla="*/ 3277345 h 5337209"/>
              <a:gd name="connsiteX3" fmla="*/ 4783755 w 4787385"/>
              <a:gd name="connsiteY3" fmla="*/ 5337209 h 5337209"/>
              <a:gd name="connsiteX4" fmla="*/ 3005496 w 4787385"/>
              <a:gd name="connsiteY4" fmla="*/ 5029200 h 5337209"/>
              <a:gd name="connsiteX5" fmla="*/ 2347784 w 4787385"/>
              <a:gd name="connsiteY5" fmla="*/ 4371488 h 5337209"/>
              <a:gd name="connsiteX6" fmla="*/ 2415161 w 4787385"/>
              <a:gd name="connsiteY6" fmla="*/ 2821764 h 5337209"/>
              <a:gd name="connsiteX7" fmla="*/ 1014234 w 4787385"/>
              <a:gd name="connsiteY7" fmla="*/ 599089 h 5337209"/>
              <a:gd name="connsiteX8" fmla="*/ 657496 w 4787385"/>
              <a:gd name="connsiteY8" fmla="*/ 956977 h 5337209"/>
              <a:gd name="connsiteX9" fmla="*/ 1014234 w 4787385"/>
              <a:gd name="connsiteY9" fmla="*/ 1314866 h 5337209"/>
              <a:gd name="connsiteX10" fmla="*/ 1390222 w 4787385"/>
              <a:gd name="connsiteY10" fmla="*/ 966603 h 5337209"/>
              <a:gd name="connsiteX11" fmla="*/ 1014234 w 4787385"/>
              <a:gd name="connsiteY11" fmla="*/ 599089 h 5337209"/>
              <a:gd name="connsiteX12" fmla="*/ 3313504 w 4787385"/>
              <a:gd name="connsiteY12" fmla="*/ 19251 h 5337209"/>
              <a:gd name="connsiteX13" fmla="*/ 4783755 w 4787385"/>
              <a:gd name="connsiteY13" fmla="*/ 9625 h 5337209"/>
              <a:gd name="connsiteX14" fmla="*/ 4754880 w 4787385"/>
              <a:gd name="connsiteY14" fmla="*/ 1722979 h 5337209"/>
              <a:gd name="connsiteX15" fmla="*/ 3972040 w 4787385"/>
              <a:gd name="connsiteY15" fmla="*/ 2534696 h 5337209"/>
              <a:gd name="connsiteX16" fmla="*/ 2415161 w 4787385"/>
              <a:gd name="connsiteY16" fmla="*/ 2563571 h 5337209"/>
              <a:gd name="connsiteX17" fmla="*/ 2415160 w 4787385"/>
              <a:gd name="connsiteY17" fmla="*/ 888718 h 5337209"/>
              <a:gd name="connsiteX18" fmla="*/ 3313504 w 4787385"/>
              <a:gd name="connsiteY18" fmla="*/ 19251 h 5337209"/>
              <a:gd name="connsiteX19" fmla="*/ 0 w 4787385"/>
              <a:gd name="connsiteY19" fmla="*/ 0 h 5337209"/>
              <a:gd name="connsiteX20" fmla="*/ 1399484 w 4787385"/>
              <a:gd name="connsiteY20" fmla="*/ 0 h 5337209"/>
              <a:gd name="connsiteX21" fmla="*/ 2131540 w 4787385"/>
              <a:gd name="connsiteY21" fmla="*/ 732056 h 5337209"/>
              <a:gd name="connsiteX22" fmla="*/ 2141165 w 4787385"/>
              <a:gd name="connsiteY22" fmla="*/ 5317958 h 5337209"/>
              <a:gd name="connsiteX23" fmla="*/ 712806 w 4787385"/>
              <a:gd name="connsiteY23" fmla="*/ 5289082 h 5337209"/>
              <a:gd name="connsiteX24" fmla="*/ 0 w 4787385"/>
              <a:gd name="connsiteY24" fmla="*/ 4297144 h 5337209"/>
              <a:gd name="connsiteX25" fmla="*/ 0 w 4787385"/>
              <a:gd name="connsiteY25" fmla="*/ 0 h 5337209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347784 w 4787385"/>
              <a:gd name="connsiteY5" fmla="*/ 4371488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00915 w 4787385"/>
              <a:gd name="connsiteY1" fmla="*/ 2619633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658627 w 4787385"/>
              <a:gd name="connsiteY2" fmla="*/ 3277345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4010541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87385"/>
              <a:gd name="connsiteY0" fmla="*/ 2821764 h 5346834"/>
              <a:gd name="connsiteX1" fmla="*/ 3856536 w 4787385"/>
              <a:gd name="connsiteY1" fmla="*/ 2821764 h 5346834"/>
              <a:gd name="connsiteX2" fmla="*/ 4764505 w 4787385"/>
              <a:gd name="connsiteY2" fmla="*/ 3671980 h 5346834"/>
              <a:gd name="connsiteX3" fmla="*/ 4783755 w 4787385"/>
              <a:gd name="connsiteY3" fmla="*/ 5337209 h 5346834"/>
              <a:gd name="connsiteX4" fmla="*/ 3419382 w 4787385"/>
              <a:gd name="connsiteY4" fmla="*/ 5346834 h 5346834"/>
              <a:gd name="connsiteX5" fmla="*/ 2415160 w 4787385"/>
              <a:gd name="connsiteY5" fmla="*/ 4400364 h 5346834"/>
              <a:gd name="connsiteX6" fmla="*/ 2415161 w 4787385"/>
              <a:gd name="connsiteY6" fmla="*/ 2821764 h 5346834"/>
              <a:gd name="connsiteX7" fmla="*/ 1014234 w 4787385"/>
              <a:gd name="connsiteY7" fmla="*/ 599089 h 5346834"/>
              <a:gd name="connsiteX8" fmla="*/ 657496 w 4787385"/>
              <a:gd name="connsiteY8" fmla="*/ 956977 h 5346834"/>
              <a:gd name="connsiteX9" fmla="*/ 1014234 w 4787385"/>
              <a:gd name="connsiteY9" fmla="*/ 1314866 h 5346834"/>
              <a:gd name="connsiteX10" fmla="*/ 1390222 w 4787385"/>
              <a:gd name="connsiteY10" fmla="*/ 966603 h 5346834"/>
              <a:gd name="connsiteX11" fmla="*/ 1014234 w 4787385"/>
              <a:gd name="connsiteY11" fmla="*/ 599089 h 5346834"/>
              <a:gd name="connsiteX12" fmla="*/ 3313504 w 4787385"/>
              <a:gd name="connsiteY12" fmla="*/ 19251 h 5346834"/>
              <a:gd name="connsiteX13" fmla="*/ 4783755 w 4787385"/>
              <a:gd name="connsiteY13" fmla="*/ 9625 h 5346834"/>
              <a:gd name="connsiteX14" fmla="*/ 4754880 w 4787385"/>
              <a:gd name="connsiteY14" fmla="*/ 1722979 h 5346834"/>
              <a:gd name="connsiteX15" fmla="*/ 3972040 w 4787385"/>
              <a:gd name="connsiteY15" fmla="*/ 2534696 h 5346834"/>
              <a:gd name="connsiteX16" fmla="*/ 2415161 w 4787385"/>
              <a:gd name="connsiteY16" fmla="*/ 2563571 h 5346834"/>
              <a:gd name="connsiteX17" fmla="*/ 2415160 w 4787385"/>
              <a:gd name="connsiteY17" fmla="*/ 888718 h 5346834"/>
              <a:gd name="connsiteX18" fmla="*/ 3313504 w 4787385"/>
              <a:gd name="connsiteY18" fmla="*/ 19251 h 5346834"/>
              <a:gd name="connsiteX19" fmla="*/ 0 w 4787385"/>
              <a:gd name="connsiteY19" fmla="*/ 0 h 5346834"/>
              <a:gd name="connsiteX20" fmla="*/ 1399484 w 4787385"/>
              <a:gd name="connsiteY20" fmla="*/ 0 h 5346834"/>
              <a:gd name="connsiteX21" fmla="*/ 2131540 w 4787385"/>
              <a:gd name="connsiteY21" fmla="*/ 732056 h 5346834"/>
              <a:gd name="connsiteX22" fmla="*/ 2141165 w 4787385"/>
              <a:gd name="connsiteY22" fmla="*/ 5317958 h 5346834"/>
              <a:gd name="connsiteX23" fmla="*/ 712806 w 4787385"/>
              <a:gd name="connsiteY23" fmla="*/ 5289082 h 5346834"/>
              <a:gd name="connsiteX24" fmla="*/ 0 w 4787385"/>
              <a:gd name="connsiteY24" fmla="*/ 4297144 h 5346834"/>
              <a:gd name="connsiteX25" fmla="*/ 0 w 4787385"/>
              <a:gd name="connsiteY25" fmla="*/ 0 h 5346834"/>
              <a:gd name="connsiteX0" fmla="*/ 2415161 w 4791144"/>
              <a:gd name="connsiteY0" fmla="*/ 2821764 h 5346834"/>
              <a:gd name="connsiteX1" fmla="*/ 3856536 w 4791144"/>
              <a:gd name="connsiteY1" fmla="*/ 2821764 h 5346834"/>
              <a:gd name="connsiteX2" fmla="*/ 4764505 w 4791144"/>
              <a:gd name="connsiteY2" fmla="*/ 3671980 h 5346834"/>
              <a:gd name="connsiteX3" fmla="*/ 4783755 w 4791144"/>
              <a:gd name="connsiteY3" fmla="*/ 5337209 h 5346834"/>
              <a:gd name="connsiteX4" fmla="*/ 3419382 w 4791144"/>
              <a:gd name="connsiteY4" fmla="*/ 5346834 h 5346834"/>
              <a:gd name="connsiteX5" fmla="*/ 2415160 w 4791144"/>
              <a:gd name="connsiteY5" fmla="*/ 4400364 h 5346834"/>
              <a:gd name="connsiteX6" fmla="*/ 2415161 w 4791144"/>
              <a:gd name="connsiteY6" fmla="*/ 2821764 h 5346834"/>
              <a:gd name="connsiteX7" fmla="*/ 1014234 w 4791144"/>
              <a:gd name="connsiteY7" fmla="*/ 599089 h 5346834"/>
              <a:gd name="connsiteX8" fmla="*/ 657496 w 4791144"/>
              <a:gd name="connsiteY8" fmla="*/ 956977 h 5346834"/>
              <a:gd name="connsiteX9" fmla="*/ 1014234 w 4791144"/>
              <a:gd name="connsiteY9" fmla="*/ 1314866 h 5346834"/>
              <a:gd name="connsiteX10" fmla="*/ 1390222 w 4791144"/>
              <a:gd name="connsiteY10" fmla="*/ 966603 h 5346834"/>
              <a:gd name="connsiteX11" fmla="*/ 1014234 w 4791144"/>
              <a:gd name="connsiteY11" fmla="*/ 599089 h 5346834"/>
              <a:gd name="connsiteX12" fmla="*/ 3313504 w 4791144"/>
              <a:gd name="connsiteY12" fmla="*/ 19251 h 5346834"/>
              <a:gd name="connsiteX13" fmla="*/ 4783755 w 4791144"/>
              <a:gd name="connsiteY13" fmla="*/ 9625 h 5346834"/>
              <a:gd name="connsiteX14" fmla="*/ 4754880 w 4791144"/>
              <a:gd name="connsiteY14" fmla="*/ 1722979 h 5346834"/>
              <a:gd name="connsiteX15" fmla="*/ 3972040 w 4791144"/>
              <a:gd name="connsiteY15" fmla="*/ 2534696 h 5346834"/>
              <a:gd name="connsiteX16" fmla="*/ 2415161 w 4791144"/>
              <a:gd name="connsiteY16" fmla="*/ 2563571 h 5346834"/>
              <a:gd name="connsiteX17" fmla="*/ 2415160 w 4791144"/>
              <a:gd name="connsiteY17" fmla="*/ 888718 h 5346834"/>
              <a:gd name="connsiteX18" fmla="*/ 3313504 w 4791144"/>
              <a:gd name="connsiteY18" fmla="*/ 19251 h 5346834"/>
              <a:gd name="connsiteX19" fmla="*/ 0 w 4791144"/>
              <a:gd name="connsiteY19" fmla="*/ 0 h 5346834"/>
              <a:gd name="connsiteX20" fmla="*/ 1399484 w 4791144"/>
              <a:gd name="connsiteY20" fmla="*/ 0 h 5346834"/>
              <a:gd name="connsiteX21" fmla="*/ 2131540 w 4791144"/>
              <a:gd name="connsiteY21" fmla="*/ 732056 h 5346834"/>
              <a:gd name="connsiteX22" fmla="*/ 2141165 w 4791144"/>
              <a:gd name="connsiteY22" fmla="*/ 5317958 h 5346834"/>
              <a:gd name="connsiteX23" fmla="*/ 712806 w 4791144"/>
              <a:gd name="connsiteY23" fmla="*/ 5289082 h 5346834"/>
              <a:gd name="connsiteX24" fmla="*/ 0 w 4791144"/>
              <a:gd name="connsiteY24" fmla="*/ 4297144 h 5346834"/>
              <a:gd name="connsiteX25" fmla="*/ 0 w 4791144"/>
              <a:gd name="connsiteY25" fmla="*/ 0 h 5346834"/>
              <a:gd name="connsiteX0" fmla="*/ 2415161 w 4803056"/>
              <a:gd name="connsiteY0" fmla="*/ 2821764 h 5346834"/>
              <a:gd name="connsiteX1" fmla="*/ 3856536 w 4803056"/>
              <a:gd name="connsiteY1" fmla="*/ 2821764 h 5346834"/>
              <a:gd name="connsiteX2" fmla="*/ 4764505 w 4803056"/>
              <a:gd name="connsiteY2" fmla="*/ 3671980 h 5346834"/>
              <a:gd name="connsiteX3" fmla="*/ 4783755 w 4803056"/>
              <a:gd name="connsiteY3" fmla="*/ 5337209 h 5346834"/>
              <a:gd name="connsiteX4" fmla="*/ 3419382 w 4803056"/>
              <a:gd name="connsiteY4" fmla="*/ 5346834 h 5346834"/>
              <a:gd name="connsiteX5" fmla="*/ 2415160 w 4803056"/>
              <a:gd name="connsiteY5" fmla="*/ 4400364 h 5346834"/>
              <a:gd name="connsiteX6" fmla="*/ 2415161 w 4803056"/>
              <a:gd name="connsiteY6" fmla="*/ 2821764 h 5346834"/>
              <a:gd name="connsiteX7" fmla="*/ 1014234 w 4803056"/>
              <a:gd name="connsiteY7" fmla="*/ 599089 h 5346834"/>
              <a:gd name="connsiteX8" fmla="*/ 657496 w 4803056"/>
              <a:gd name="connsiteY8" fmla="*/ 956977 h 5346834"/>
              <a:gd name="connsiteX9" fmla="*/ 1014234 w 4803056"/>
              <a:gd name="connsiteY9" fmla="*/ 1314866 h 5346834"/>
              <a:gd name="connsiteX10" fmla="*/ 1390222 w 4803056"/>
              <a:gd name="connsiteY10" fmla="*/ 966603 h 5346834"/>
              <a:gd name="connsiteX11" fmla="*/ 1014234 w 4803056"/>
              <a:gd name="connsiteY11" fmla="*/ 599089 h 5346834"/>
              <a:gd name="connsiteX12" fmla="*/ 3313504 w 4803056"/>
              <a:gd name="connsiteY12" fmla="*/ 19251 h 5346834"/>
              <a:gd name="connsiteX13" fmla="*/ 4783755 w 4803056"/>
              <a:gd name="connsiteY13" fmla="*/ 9625 h 5346834"/>
              <a:gd name="connsiteX14" fmla="*/ 4754880 w 4803056"/>
              <a:gd name="connsiteY14" fmla="*/ 1722979 h 5346834"/>
              <a:gd name="connsiteX15" fmla="*/ 3972040 w 4803056"/>
              <a:gd name="connsiteY15" fmla="*/ 2534696 h 5346834"/>
              <a:gd name="connsiteX16" fmla="*/ 2415161 w 4803056"/>
              <a:gd name="connsiteY16" fmla="*/ 2563571 h 5346834"/>
              <a:gd name="connsiteX17" fmla="*/ 2415160 w 4803056"/>
              <a:gd name="connsiteY17" fmla="*/ 888718 h 5346834"/>
              <a:gd name="connsiteX18" fmla="*/ 3313504 w 4803056"/>
              <a:gd name="connsiteY18" fmla="*/ 19251 h 5346834"/>
              <a:gd name="connsiteX19" fmla="*/ 0 w 4803056"/>
              <a:gd name="connsiteY19" fmla="*/ 0 h 5346834"/>
              <a:gd name="connsiteX20" fmla="*/ 1399484 w 4803056"/>
              <a:gd name="connsiteY20" fmla="*/ 0 h 5346834"/>
              <a:gd name="connsiteX21" fmla="*/ 2131540 w 4803056"/>
              <a:gd name="connsiteY21" fmla="*/ 732056 h 5346834"/>
              <a:gd name="connsiteX22" fmla="*/ 2141165 w 4803056"/>
              <a:gd name="connsiteY22" fmla="*/ 5317958 h 5346834"/>
              <a:gd name="connsiteX23" fmla="*/ 712806 w 4803056"/>
              <a:gd name="connsiteY23" fmla="*/ 5289082 h 5346834"/>
              <a:gd name="connsiteX24" fmla="*/ 0 w 4803056"/>
              <a:gd name="connsiteY24" fmla="*/ 4297144 h 5346834"/>
              <a:gd name="connsiteX25" fmla="*/ 0 w 4803056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0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732056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712806 w 4792568"/>
              <a:gd name="connsiteY23" fmla="*/ 5289082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90222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14234 w 4792568"/>
              <a:gd name="connsiteY9" fmla="*/ 1314866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14234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14234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15161 w 4792568"/>
              <a:gd name="connsiteY16" fmla="*/ 2563571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888718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972040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15160 w 4792568"/>
              <a:gd name="connsiteY17" fmla="*/ 954459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15161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15161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15160 w 4792568"/>
              <a:gd name="connsiteY5" fmla="*/ 4400364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856536 w 4792568"/>
              <a:gd name="connsiteY1" fmla="*/ 2821764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28309 w 4792568"/>
              <a:gd name="connsiteY23" fmla="*/ 5308333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1764 h 5346834"/>
              <a:gd name="connsiteX1" fmla="*/ 3778841 w 4792568"/>
              <a:gd name="connsiteY1" fmla="*/ 2815788 h 5346834"/>
              <a:gd name="connsiteX2" fmla="*/ 4764505 w 4792568"/>
              <a:gd name="connsiteY2" fmla="*/ 3671980 h 5346834"/>
              <a:gd name="connsiteX3" fmla="*/ 4783755 w 4792568"/>
              <a:gd name="connsiteY3" fmla="*/ 5337209 h 5346834"/>
              <a:gd name="connsiteX4" fmla="*/ 3419382 w 4792568"/>
              <a:gd name="connsiteY4" fmla="*/ 5346834 h 5346834"/>
              <a:gd name="connsiteX5" fmla="*/ 2409184 w 4792568"/>
              <a:gd name="connsiteY5" fmla="*/ 4328647 h 5346834"/>
              <a:gd name="connsiteX6" fmla="*/ 2409185 w 4792568"/>
              <a:gd name="connsiteY6" fmla="*/ 2821764 h 5346834"/>
              <a:gd name="connsiteX7" fmla="*/ 1008257 w 4792568"/>
              <a:gd name="connsiteY7" fmla="*/ 599089 h 5346834"/>
              <a:gd name="connsiteX8" fmla="*/ 657496 w 4792568"/>
              <a:gd name="connsiteY8" fmla="*/ 956977 h 5346834"/>
              <a:gd name="connsiteX9" fmla="*/ 1026187 w 4792568"/>
              <a:gd name="connsiteY9" fmla="*/ 1326819 h 5346834"/>
              <a:gd name="connsiteX10" fmla="*/ 1378269 w 4792568"/>
              <a:gd name="connsiteY10" fmla="*/ 966603 h 5346834"/>
              <a:gd name="connsiteX11" fmla="*/ 1008257 w 4792568"/>
              <a:gd name="connsiteY11" fmla="*/ 599089 h 5346834"/>
              <a:gd name="connsiteX12" fmla="*/ 3313504 w 4792568"/>
              <a:gd name="connsiteY12" fmla="*/ 19251 h 5346834"/>
              <a:gd name="connsiteX13" fmla="*/ 4783755 w 4792568"/>
              <a:gd name="connsiteY13" fmla="*/ 9625 h 5346834"/>
              <a:gd name="connsiteX14" fmla="*/ 4754880 w 4792568"/>
              <a:gd name="connsiteY14" fmla="*/ 1722979 h 5346834"/>
              <a:gd name="connsiteX15" fmla="*/ 3888369 w 4792568"/>
              <a:gd name="connsiteY15" fmla="*/ 2534696 h 5346834"/>
              <a:gd name="connsiteX16" fmla="*/ 2403208 w 4792568"/>
              <a:gd name="connsiteY16" fmla="*/ 2545642 h 5346834"/>
              <a:gd name="connsiteX17" fmla="*/ 2409184 w 4792568"/>
              <a:gd name="connsiteY17" fmla="*/ 1020200 h 5346834"/>
              <a:gd name="connsiteX18" fmla="*/ 3313504 w 4792568"/>
              <a:gd name="connsiteY18" fmla="*/ 19251 h 5346834"/>
              <a:gd name="connsiteX19" fmla="*/ 0 w 4792568"/>
              <a:gd name="connsiteY19" fmla="*/ 0 h 5346834"/>
              <a:gd name="connsiteX20" fmla="*/ 1399484 w 4792568"/>
              <a:gd name="connsiteY20" fmla="*/ 19251 h 5346834"/>
              <a:gd name="connsiteX21" fmla="*/ 2131540 w 4792568"/>
              <a:gd name="connsiteY21" fmla="*/ 991938 h 5346834"/>
              <a:gd name="connsiteX22" fmla="*/ 2141165 w 4792568"/>
              <a:gd name="connsiteY22" fmla="*/ 5317958 h 5346834"/>
              <a:gd name="connsiteX23" fmla="*/ 870145 w 4792568"/>
              <a:gd name="connsiteY23" fmla="*/ 5320286 h 5346834"/>
              <a:gd name="connsiteX24" fmla="*/ 0 w 4792568"/>
              <a:gd name="connsiteY24" fmla="*/ 4297144 h 5346834"/>
              <a:gd name="connsiteX25" fmla="*/ 0 w 4792568"/>
              <a:gd name="connsiteY25" fmla="*/ 0 h 5346834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7618 h 5352688"/>
              <a:gd name="connsiteX1" fmla="*/ 3778841 w 4792568"/>
              <a:gd name="connsiteY1" fmla="*/ 2821642 h 5352688"/>
              <a:gd name="connsiteX2" fmla="*/ 4764505 w 4792568"/>
              <a:gd name="connsiteY2" fmla="*/ 3677834 h 5352688"/>
              <a:gd name="connsiteX3" fmla="*/ 4783755 w 4792568"/>
              <a:gd name="connsiteY3" fmla="*/ 5343063 h 5352688"/>
              <a:gd name="connsiteX4" fmla="*/ 3419382 w 4792568"/>
              <a:gd name="connsiteY4" fmla="*/ 5352688 h 5352688"/>
              <a:gd name="connsiteX5" fmla="*/ 2409184 w 4792568"/>
              <a:gd name="connsiteY5" fmla="*/ 4334501 h 5352688"/>
              <a:gd name="connsiteX6" fmla="*/ 2409185 w 4792568"/>
              <a:gd name="connsiteY6" fmla="*/ 2827618 h 5352688"/>
              <a:gd name="connsiteX7" fmla="*/ 1008257 w 4792568"/>
              <a:gd name="connsiteY7" fmla="*/ 604943 h 5352688"/>
              <a:gd name="connsiteX8" fmla="*/ 657496 w 4792568"/>
              <a:gd name="connsiteY8" fmla="*/ 962831 h 5352688"/>
              <a:gd name="connsiteX9" fmla="*/ 1026187 w 4792568"/>
              <a:gd name="connsiteY9" fmla="*/ 1332673 h 5352688"/>
              <a:gd name="connsiteX10" fmla="*/ 1378269 w 4792568"/>
              <a:gd name="connsiteY10" fmla="*/ 972457 h 5352688"/>
              <a:gd name="connsiteX11" fmla="*/ 1008257 w 4792568"/>
              <a:gd name="connsiteY11" fmla="*/ 604943 h 5352688"/>
              <a:gd name="connsiteX12" fmla="*/ 3313504 w 4792568"/>
              <a:gd name="connsiteY12" fmla="*/ 25105 h 5352688"/>
              <a:gd name="connsiteX13" fmla="*/ 4783755 w 4792568"/>
              <a:gd name="connsiteY13" fmla="*/ 15479 h 5352688"/>
              <a:gd name="connsiteX14" fmla="*/ 4754880 w 4792568"/>
              <a:gd name="connsiteY14" fmla="*/ 1728833 h 5352688"/>
              <a:gd name="connsiteX15" fmla="*/ 3888369 w 4792568"/>
              <a:gd name="connsiteY15" fmla="*/ 2540550 h 5352688"/>
              <a:gd name="connsiteX16" fmla="*/ 2403208 w 4792568"/>
              <a:gd name="connsiteY16" fmla="*/ 2551496 h 5352688"/>
              <a:gd name="connsiteX17" fmla="*/ 2409184 w 4792568"/>
              <a:gd name="connsiteY17" fmla="*/ 1026054 h 5352688"/>
              <a:gd name="connsiteX18" fmla="*/ 3313504 w 4792568"/>
              <a:gd name="connsiteY18" fmla="*/ 25105 h 5352688"/>
              <a:gd name="connsiteX19" fmla="*/ 0 w 4792568"/>
              <a:gd name="connsiteY19" fmla="*/ 5854 h 5352688"/>
              <a:gd name="connsiteX20" fmla="*/ 1262025 w 4792568"/>
              <a:gd name="connsiteY20" fmla="*/ 7176 h 5352688"/>
              <a:gd name="connsiteX21" fmla="*/ 2131540 w 4792568"/>
              <a:gd name="connsiteY21" fmla="*/ 997792 h 5352688"/>
              <a:gd name="connsiteX22" fmla="*/ 2141165 w 4792568"/>
              <a:gd name="connsiteY22" fmla="*/ 5323812 h 5352688"/>
              <a:gd name="connsiteX23" fmla="*/ 870145 w 4792568"/>
              <a:gd name="connsiteY23" fmla="*/ 5326140 h 5352688"/>
              <a:gd name="connsiteX24" fmla="*/ 0 w 4792568"/>
              <a:gd name="connsiteY24" fmla="*/ 4302998 h 5352688"/>
              <a:gd name="connsiteX25" fmla="*/ 0 w 4792568"/>
              <a:gd name="connsiteY25" fmla="*/ 5854 h 5352688"/>
              <a:gd name="connsiteX0" fmla="*/ 2409185 w 4792568"/>
              <a:gd name="connsiteY0" fmla="*/ 2825785 h 5350855"/>
              <a:gd name="connsiteX1" fmla="*/ 3778841 w 4792568"/>
              <a:gd name="connsiteY1" fmla="*/ 2819809 h 5350855"/>
              <a:gd name="connsiteX2" fmla="*/ 4764505 w 4792568"/>
              <a:gd name="connsiteY2" fmla="*/ 3676001 h 5350855"/>
              <a:gd name="connsiteX3" fmla="*/ 4783755 w 4792568"/>
              <a:gd name="connsiteY3" fmla="*/ 5341230 h 5350855"/>
              <a:gd name="connsiteX4" fmla="*/ 3419382 w 4792568"/>
              <a:gd name="connsiteY4" fmla="*/ 5350855 h 5350855"/>
              <a:gd name="connsiteX5" fmla="*/ 2409184 w 4792568"/>
              <a:gd name="connsiteY5" fmla="*/ 4332668 h 5350855"/>
              <a:gd name="connsiteX6" fmla="*/ 2409185 w 4792568"/>
              <a:gd name="connsiteY6" fmla="*/ 2825785 h 5350855"/>
              <a:gd name="connsiteX7" fmla="*/ 1008257 w 4792568"/>
              <a:gd name="connsiteY7" fmla="*/ 603110 h 5350855"/>
              <a:gd name="connsiteX8" fmla="*/ 657496 w 4792568"/>
              <a:gd name="connsiteY8" fmla="*/ 960998 h 5350855"/>
              <a:gd name="connsiteX9" fmla="*/ 1026187 w 4792568"/>
              <a:gd name="connsiteY9" fmla="*/ 1330840 h 5350855"/>
              <a:gd name="connsiteX10" fmla="*/ 1378269 w 4792568"/>
              <a:gd name="connsiteY10" fmla="*/ 970624 h 5350855"/>
              <a:gd name="connsiteX11" fmla="*/ 1008257 w 4792568"/>
              <a:gd name="connsiteY11" fmla="*/ 603110 h 5350855"/>
              <a:gd name="connsiteX12" fmla="*/ 3313504 w 4792568"/>
              <a:gd name="connsiteY12" fmla="*/ 23272 h 5350855"/>
              <a:gd name="connsiteX13" fmla="*/ 4783755 w 4792568"/>
              <a:gd name="connsiteY13" fmla="*/ 13646 h 5350855"/>
              <a:gd name="connsiteX14" fmla="*/ 4754880 w 4792568"/>
              <a:gd name="connsiteY14" fmla="*/ 1727000 h 5350855"/>
              <a:gd name="connsiteX15" fmla="*/ 3888369 w 4792568"/>
              <a:gd name="connsiteY15" fmla="*/ 2538717 h 5350855"/>
              <a:gd name="connsiteX16" fmla="*/ 2403208 w 4792568"/>
              <a:gd name="connsiteY16" fmla="*/ 2549663 h 5350855"/>
              <a:gd name="connsiteX17" fmla="*/ 2409184 w 4792568"/>
              <a:gd name="connsiteY17" fmla="*/ 1024221 h 5350855"/>
              <a:gd name="connsiteX18" fmla="*/ 3313504 w 4792568"/>
              <a:gd name="connsiteY18" fmla="*/ 23272 h 5350855"/>
              <a:gd name="connsiteX19" fmla="*/ 11952 w 4792568"/>
              <a:gd name="connsiteY19" fmla="*/ 15974 h 5350855"/>
              <a:gd name="connsiteX20" fmla="*/ 1262025 w 4792568"/>
              <a:gd name="connsiteY20" fmla="*/ 5343 h 5350855"/>
              <a:gd name="connsiteX21" fmla="*/ 2131540 w 4792568"/>
              <a:gd name="connsiteY21" fmla="*/ 995959 h 5350855"/>
              <a:gd name="connsiteX22" fmla="*/ 2141165 w 4792568"/>
              <a:gd name="connsiteY22" fmla="*/ 5321979 h 5350855"/>
              <a:gd name="connsiteX23" fmla="*/ 870145 w 4792568"/>
              <a:gd name="connsiteY23" fmla="*/ 5324307 h 5350855"/>
              <a:gd name="connsiteX24" fmla="*/ 0 w 4792568"/>
              <a:gd name="connsiteY24" fmla="*/ 4301165 h 5350855"/>
              <a:gd name="connsiteX25" fmla="*/ 11952 w 4792568"/>
              <a:gd name="connsiteY25" fmla="*/ 15974 h 5350855"/>
              <a:gd name="connsiteX0" fmla="*/ 2409185 w 4792568"/>
              <a:gd name="connsiteY0" fmla="*/ 2826480 h 5351550"/>
              <a:gd name="connsiteX1" fmla="*/ 3778841 w 4792568"/>
              <a:gd name="connsiteY1" fmla="*/ 2820504 h 5351550"/>
              <a:gd name="connsiteX2" fmla="*/ 4764505 w 4792568"/>
              <a:gd name="connsiteY2" fmla="*/ 3676696 h 5351550"/>
              <a:gd name="connsiteX3" fmla="*/ 4783755 w 4792568"/>
              <a:gd name="connsiteY3" fmla="*/ 5341925 h 5351550"/>
              <a:gd name="connsiteX4" fmla="*/ 3419382 w 4792568"/>
              <a:gd name="connsiteY4" fmla="*/ 5351550 h 5351550"/>
              <a:gd name="connsiteX5" fmla="*/ 2409184 w 4792568"/>
              <a:gd name="connsiteY5" fmla="*/ 4333363 h 5351550"/>
              <a:gd name="connsiteX6" fmla="*/ 2409185 w 4792568"/>
              <a:gd name="connsiteY6" fmla="*/ 2826480 h 5351550"/>
              <a:gd name="connsiteX7" fmla="*/ 1008257 w 4792568"/>
              <a:gd name="connsiteY7" fmla="*/ 603805 h 5351550"/>
              <a:gd name="connsiteX8" fmla="*/ 657496 w 4792568"/>
              <a:gd name="connsiteY8" fmla="*/ 961693 h 5351550"/>
              <a:gd name="connsiteX9" fmla="*/ 1026187 w 4792568"/>
              <a:gd name="connsiteY9" fmla="*/ 1331535 h 5351550"/>
              <a:gd name="connsiteX10" fmla="*/ 1378269 w 4792568"/>
              <a:gd name="connsiteY10" fmla="*/ 971319 h 5351550"/>
              <a:gd name="connsiteX11" fmla="*/ 1008257 w 4792568"/>
              <a:gd name="connsiteY11" fmla="*/ 603805 h 5351550"/>
              <a:gd name="connsiteX12" fmla="*/ 3313504 w 4792568"/>
              <a:gd name="connsiteY12" fmla="*/ 23967 h 5351550"/>
              <a:gd name="connsiteX13" fmla="*/ 4783755 w 4792568"/>
              <a:gd name="connsiteY13" fmla="*/ 14341 h 5351550"/>
              <a:gd name="connsiteX14" fmla="*/ 4754880 w 4792568"/>
              <a:gd name="connsiteY14" fmla="*/ 1727695 h 5351550"/>
              <a:gd name="connsiteX15" fmla="*/ 3888369 w 4792568"/>
              <a:gd name="connsiteY15" fmla="*/ 2539412 h 5351550"/>
              <a:gd name="connsiteX16" fmla="*/ 2403208 w 4792568"/>
              <a:gd name="connsiteY16" fmla="*/ 2550358 h 5351550"/>
              <a:gd name="connsiteX17" fmla="*/ 2409184 w 4792568"/>
              <a:gd name="connsiteY17" fmla="*/ 1024916 h 5351550"/>
              <a:gd name="connsiteX18" fmla="*/ 3313504 w 4792568"/>
              <a:gd name="connsiteY18" fmla="*/ 23967 h 5351550"/>
              <a:gd name="connsiteX19" fmla="*/ 11952 w 4792568"/>
              <a:gd name="connsiteY19" fmla="*/ 16669 h 5351550"/>
              <a:gd name="connsiteX20" fmla="*/ 1262025 w 4792568"/>
              <a:gd name="connsiteY20" fmla="*/ 6038 h 5351550"/>
              <a:gd name="connsiteX21" fmla="*/ 2131540 w 4792568"/>
              <a:gd name="connsiteY21" fmla="*/ 996654 h 5351550"/>
              <a:gd name="connsiteX22" fmla="*/ 2141165 w 4792568"/>
              <a:gd name="connsiteY22" fmla="*/ 5322674 h 5351550"/>
              <a:gd name="connsiteX23" fmla="*/ 870145 w 4792568"/>
              <a:gd name="connsiteY23" fmla="*/ 5325002 h 5351550"/>
              <a:gd name="connsiteX24" fmla="*/ 0 w 4792568"/>
              <a:gd name="connsiteY24" fmla="*/ 4301860 h 5351550"/>
              <a:gd name="connsiteX25" fmla="*/ 11952 w 4792568"/>
              <a:gd name="connsiteY25" fmla="*/ 16669 h 5351550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8257 w 4792568"/>
              <a:gd name="connsiteY7" fmla="*/ 605066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8257 w 4792568"/>
              <a:gd name="connsiteY11" fmla="*/ 605066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88369 w 4792568"/>
              <a:gd name="connsiteY15" fmla="*/ 2540673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  <a:gd name="connsiteX0" fmla="*/ 2409185 w 4792568"/>
              <a:gd name="connsiteY0" fmla="*/ 2827741 h 5352811"/>
              <a:gd name="connsiteX1" fmla="*/ 3778841 w 4792568"/>
              <a:gd name="connsiteY1" fmla="*/ 2821765 h 5352811"/>
              <a:gd name="connsiteX2" fmla="*/ 4764505 w 4792568"/>
              <a:gd name="connsiteY2" fmla="*/ 3677957 h 5352811"/>
              <a:gd name="connsiteX3" fmla="*/ 4783755 w 4792568"/>
              <a:gd name="connsiteY3" fmla="*/ 5343186 h 5352811"/>
              <a:gd name="connsiteX4" fmla="*/ 3419382 w 4792568"/>
              <a:gd name="connsiteY4" fmla="*/ 5352811 h 5352811"/>
              <a:gd name="connsiteX5" fmla="*/ 2409184 w 4792568"/>
              <a:gd name="connsiteY5" fmla="*/ 4334624 h 5352811"/>
              <a:gd name="connsiteX6" fmla="*/ 2409185 w 4792568"/>
              <a:gd name="connsiteY6" fmla="*/ 2827741 h 5352811"/>
              <a:gd name="connsiteX7" fmla="*/ 1002281 w 4792568"/>
              <a:gd name="connsiteY7" fmla="*/ 611043 h 5352811"/>
              <a:gd name="connsiteX8" fmla="*/ 657496 w 4792568"/>
              <a:gd name="connsiteY8" fmla="*/ 962954 h 5352811"/>
              <a:gd name="connsiteX9" fmla="*/ 1026187 w 4792568"/>
              <a:gd name="connsiteY9" fmla="*/ 1332796 h 5352811"/>
              <a:gd name="connsiteX10" fmla="*/ 1378269 w 4792568"/>
              <a:gd name="connsiteY10" fmla="*/ 972580 h 5352811"/>
              <a:gd name="connsiteX11" fmla="*/ 1002281 w 4792568"/>
              <a:gd name="connsiteY11" fmla="*/ 611043 h 5352811"/>
              <a:gd name="connsiteX12" fmla="*/ 3313504 w 4792568"/>
              <a:gd name="connsiteY12" fmla="*/ 25228 h 5352811"/>
              <a:gd name="connsiteX13" fmla="*/ 4783755 w 4792568"/>
              <a:gd name="connsiteY13" fmla="*/ 15602 h 5352811"/>
              <a:gd name="connsiteX14" fmla="*/ 4754880 w 4792568"/>
              <a:gd name="connsiteY14" fmla="*/ 1728956 h 5352811"/>
              <a:gd name="connsiteX15" fmla="*/ 3863656 w 4792568"/>
              <a:gd name="connsiteY15" fmla="*/ 2548911 h 5352811"/>
              <a:gd name="connsiteX16" fmla="*/ 2403208 w 4792568"/>
              <a:gd name="connsiteY16" fmla="*/ 2551619 h 5352811"/>
              <a:gd name="connsiteX17" fmla="*/ 2409184 w 4792568"/>
              <a:gd name="connsiteY17" fmla="*/ 1026177 h 5352811"/>
              <a:gd name="connsiteX18" fmla="*/ 3313504 w 4792568"/>
              <a:gd name="connsiteY18" fmla="*/ 25228 h 5352811"/>
              <a:gd name="connsiteX19" fmla="*/ 17929 w 4792568"/>
              <a:gd name="connsiteY19" fmla="*/ 0 h 5352811"/>
              <a:gd name="connsiteX20" fmla="*/ 1262025 w 4792568"/>
              <a:gd name="connsiteY20" fmla="*/ 7299 h 5352811"/>
              <a:gd name="connsiteX21" fmla="*/ 2131540 w 4792568"/>
              <a:gd name="connsiteY21" fmla="*/ 997915 h 5352811"/>
              <a:gd name="connsiteX22" fmla="*/ 2141165 w 4792568"/>
              <a:gd name="connsiteY22" fmla="*/ 5323935 h 5352811"/>
              <a:gd name="connsiteX23" fmla="*/ 870145 w 4792568"/>
              <a:gd name="connsiteY23" fmla="*/ 5326263 h 5352811"/>
              <a:gd name="connsiteX24" fmla="*/ 0 w 4792568"/>
              <a:gd name="connsiteY24" fmla="*/ 4303121 h 5352811"/>
              <a:gd name="connsiteX25" fmla="*/ 17929 w 4792568"/>
              <a:gd name="connsiteY25" fmla="*/ 0 h 5352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792568" h="5352811">
                <a:moveTo>
                  <a:pt x="2409185" y="2827741"/>
                </a:moveTo>
                <a:lnTo>
                  <a:pt x="3778841" y="2821765"/>
                </a:lnTo>
                <a:cubicBezTo>
                  <a:pt x="4354533" y="2835038"/>
                  <a:pt x="4764505" y="3314713"/>
                  <a:pt x="4764505" y="3677957"/>
                </a:cubicBezTo>
                <a:cubicBezTo>
                  <a:pt x="4780547" y="4271534"/>
                  <a:pt x="4806213" y="4778484"/>
                  <a:pt x="4783755" y="5343186"/>
                </a:cubicBezTo>
                <a:lnTo>
                  <a:pt x="3419382" y="5352811"/>
                </a:lnTo>
                <a:cubicBezTo>
                  <a:pt x="2719254" y="5314310"/>
                  <a:pt x="2418809" y="4830672"/>
                  <a:pt x="2409184" y="4334624"/>
                </a:cubicBezTo>
                <a:cubicBezTo>
                  <a:pt x="2409184" y="3808424"/>
                  <a:pt x="2409185" y="3353941"/>
                  <a:pt x="2409185" y="2827741"/>
                </a:cubicBezTo>
                <a:close/>
                <a:moveTo>
                  <a:pt x="1002281" y="611043"/>
                </a:moveTo>
                <a:cubicBezTo>
                  <a:pt x="750670" y="609438"/>
                  <a:pt x="653512" y="842662"/>
                  <a:pt x="657496" y="962954"/>
                </a:cubicBezTo>
                <a:cubicBezTo>
                  <a:pt x="661480" y="1083246"/>
                  <a:pt x="750669" y="1343144"/>
                  <a:pt x="1026187" y="1332796"/>
                </a:cubicBezTo>
                <a:cubicBezTo>
                  <a:pt x="1301705" y="1322448"/>
                  <a:pt x="1382253" y="1092872"/>
                  <a:pt x="1378269" y="972580"/>
                </a:cubicBezTo>
                <a:cubicBezTo>
                  <a:pt x="1374285" y="852288"/>
                  <a:pt x="1253892" y="612648"/>
                  <a:pt x="1002281" y="611043"/>
                </a:cubicBezTo>
                <a:close/>
                <a:moveTo>
                  <a:pt x="3313504" y="25228"/>
                </a:moveTo>
                <a:cubicBezTo>
                  <a:pt x="3829255" y="9186"/>
                  <a:pt x="4268004" y="31644"/>
                  <a:pt x="4783755" y="15602"/>
                </a:cubicBezTo>
                <a:cubicBezTo>
                  <a:pt x="4780548" y="798475"/>
                  <a:pt x="4806214" y="1157839"/>
                  <a:pt x="4754880" y="1728956"/>
                </a:cubicBezTo>
                <a:cubicBezTo>
                  <a:pt x="4697128" y="2236579"/>
                  <a:pt x="4271223" y="2499082"/>
                  <a:pt x="3863656" y="2548911"/>
                </a:cubicBezTo>
                <a:lnTo>
                  <a:pt x="2403208" y="2551619"/>
                </a:lnTo>
                <a:cubicBezTo>
                  <a:pt x="2403208" y="1993335"/>
                  <a:pt x="2403208" y="1632273"/>
                  <a:pt x="2409184" y="1026177"/>
                </a:cubicBezTo>
                <a:cubicBezTo>
                  <a:pt x="2421137" y="453755"/>
                  <a:pt x="2825132" y="63729"/>
                  <a:pt x="3313504" y="25228"/>
                </a:cubicBezTo>
                <a:close/>
                <a:moveTo>
                  <a:pt x="17929" y="0"/>
                </a:moveTo>
                <a:lnTo>
                  <a:pt x="1262025" y="7299"/>
                </a:lnTo>
                <a:cubicBezTo>
                  <a:pt x="1791834" y="-22583"/>
                  <a:pt x="2150790" y="545486"/>
                  <a:pt x="2131540" y="997915"/>
                </a:cubicBezTo>
                <a:cubicBezTo>
                  <a:pt x="2134748" y="2526549"/>
                  <a:pt x="2137957" y="3795301"/>
                  <a:pt x="2141165" y="5323935"/>
                </a:cubicBezTo>
                <a:lnTo>
                  <a:pt x="870145" y="5326263"/>
                </a:lnTo>
                <a:cubicBezTo>
                  <a:pt x="284598" y="5333561"/>
                  <a:pt x="0" y="4707424"/>
                  <a:pt x="0" y="4303121"/>
                </a:cubicBezTo>
                <a:cubicBezTo>
                  <a:pt x="5976" y="2868747"/>
                  <a:pt x="11953" y="1434374"/>
                  <a:pt x="1792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r>
              <a:rPr lang="sv-SE"/>
              <a:t>Klicka på ikonen för att lägga till en bild</a:t>
            </a:r>
          </a:p>
        </p:txBody>
      </p:sp>
    </p:spTree>
    <p:extLst>
      <p:ext uri="{BB962C8B-B14F-4D97-AF65-F5344CB8AC3E}">
        <p14:creationId xmlns:p14="http://schemas.microsoft.com/office/powerpoint/2010/main" val="2357481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1694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sidfot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10" name="Platshållare för bildnumm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3967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34EC4E-653F-44F8-91A4-8055E33ABF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7384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2769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endParaRPr lang="sv-SE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fld id="{3534EC4E-653F-44F8-91A4-8055E33ABF2E}" type="slidenum">
              <a:rPr lang="sv-SE" smtClean="0"/>
              <a:pPr/>
              <a:t>‹#›</a:t>
            </a:fld>
            <a:endParaRPr lang="sv-SE" dirty="0"/>
          </a:p>
        </p:txBody>
      </p:sp>
      <p:cxnSp>
        <p:nvCxnSpPr>
          <p:cNvPr id="7" name="Rak 6"/>
          <p:cNvCxnSpPr/>
          <p:nvPr/>
        </p:nvCxnSpPr>
        <p:spPr>
          <a:xfrm>
            <a:off x="838200" y="6229488"/>
            <a:ext cx="10538388" cy="0"/>
          </a:xfrm>
          <a:prstGeom prst="line">
            <a:avLst/>
          </a:prstGeom>
          <a:ln w="19050">
            <a:solidFill>
              <a:srgbClr val="E1328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Bildobjekt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1903" y="6301496"/>
            <a:ext cx="1368182" cy="4198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7417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2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46784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Mikrosystemets 5P</a:t>
            </a:r>
            <a:br>
              <a:rPr lang="sv-SE" dirty="0"/>
            </a:b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5816724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</a:t>
            </a:r>
            <a:endParaRPr lang="sv-SE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8207980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cap="none" spc="0" dirty="0">
                <a:ln/>
                <a:solidFill>
                  <a:schemeClr val="accent3"/>
                </a:solidFill>
                <a:effectLst/>
              </a:rPr>
              <a:t>P</a:t>
            </a:r>
          </a:p>
        </p:txBody>
      </p:sp>
      <p:sp>
        <p:nvSpPr>
          <p:cNvPr id="7" name="Rektangel 6"/>
          <p:cNvSpPr/>
          <p:nvPr/>
        </p:nvSpPr>
        <p:spPr>
          <a:xfrm>
            <a:off x="10454556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</a:t>
            </a:r>
          </a:p>
        </p:txBody>
      </p:sp>
      <p:sp>
        <p:nvSpPr>
          <p:cNvPr id="8" name="Rektangel 7"/>
          <p:cNvSpPr/>
          <p:nvPr/>
        </p:nvSpPr>
        <p:spPr>
          <a:xfrm>
            <a:off x="3404383" y="706959"/>
            <a:ext cx="65274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v-SE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</a:p>
          <a:p>
            <a:pPr algn="ctr"/>
            <a:endParaRPr lang="sv-SE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274835" y="1476631"/>
            <a:ext cx="2340863" cy="566308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400" b="1" dirty="0" err="1"/>
              <a:t>Purpose</a:t>
            </a:r>
            <a:r>
              <a:rPr lang="sv-SE" sz="1400" b="1" dirty="0"/>
              <a:t> / Syfte</a:t>
            </a:r>
          </a:p>
          <a:p>
            <a:endParaRPr lang="sv-SE" dirty="0"/>
          </a:p>
          <a:p>
            <a:r>
              <a:rPr lang="sv-SE" dirty="0"/>
              <a:t>Varför finns vi till? </a:t>
            </a:r>
          </a:p>
          <a:p>
            <a:r>
              <a:rPr lang="sv-SE" dirty="0"/>
              <a:t>	</a:t>
            </a:r>
          </a:p>
          <a:p>
            <a:r>
              <a:rPr lang="sv-SE" dirty="0"/>
              <a:t>Vilket värden vill vi skapa? </a:t>
            </a:r>
          </a:p>
          <a:p>
            <a:endParaRPr lang="sv-SE" dirty="0"/>
          </a:p>
          <a:p>
            <a:endParaRPr lang="sv-SE" dirty="0"/>
          </a:p>
          <a:p>
            <a:endParaRPr lang="sv-SE" sz="24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2496928" y="1490493"/>
            <a:ext cx="2389624" cy="784830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Patienter / Kunder</a:t>
            </a:r>
          </a:p>
          <a:p>
            <a:endParaRPr lang="sv-SE" dirty="0"/>
          </a:p>
          <a:p>
            <a:pPr marL="0" lvl="1" indent="0">
              <a:spcBef>
                <a:spcPts val="1000"/>
              </a:spcBef>
              <a:buNone/>
            </a:pPr>
            <a:r>
              <a:rPr lang="sv-SE" dirty="0"/>
              <a:t>Vilka är de? </a:t>
            </a:r>
          </a:p>
          <a:p>
            <a:pPr marL="0" lvl="1" indent="0">
              <a:spcBef>
                <a:spcPts val="1000"/>
              </a:spcBef>
              <a:buNone/>
            </a:pPr>
            <a:endParaRPr lang="sv-SE" dirty="0"/>
          </a:p>
          <a:p>
            <a:pPr marL="0" lvl="1" indent="0">
              <a:spcBef>
                <a:spcPts val="1000"/>
              </a:spcBef>
              <a:buNone/>
            </a:pPr>
            <a:r>
              <a:rPr lang="sv-SE" dirty="0"/>
              <a:t>Hur väl känner vi till deras behov idag?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sv-SE" dirty="0"/>
              <a:t>Hur fångar vi nya behov? </a:t>
            </a:r>
          </a:p>
          <a:p>
            <a:pPr marL="0" lvl="1" indent="0">
              <a:spcBef>
                <a:spcPts val="1000"/>
              </a:spcBef>
              <a:buNone/>
            </a:pPr>
            <a:endParaRPr lang="sv-SE" dirty="0"/>
          </a:p>
          <a:p>
            <a:pPr marL="0" lvl="1" indent="0">
              <a:spcBef>
                <a:spcPts val="1000"/>
              </a:spcBef>
              <a:buNone/>
            </a:pPr>
            <a:r>
              <a:rPr lang="sv-SE" dirty="0"/>
              <a:t>Hur involverar vi dem mer?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26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6" name="textruta 15"/>
          <p:cNvSpPr txBox="1"/>
          <p:nvPr/>
        </p:nvSpPr>
        <p:spPr>
          <a:xfrm>
            <a:off x="5024926" y="1494547"/>
            <a:ext cx="2451205" cy="641128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err="1"/>
              <a:t>People</a:t>
            </a:r>
            <a:r>
              <a:rPr lang="sv-SE" sz="1400" b="1" dirty="0"/>
              <a:t> / Medarbetare</a:t>
            </a:r>
          </a:p>
          <a:p>
            <a:endParaRPr lang="sv-SE" dirty="0"/>
          </a:p>
          <a:p>
            <a:pPr marL="0" lvl="1">
              <a:spcBef>
                <a:spcPts val="1000"/>
              </a:spcBef>
            </a:pPr>
            <a:r>
              <a:rPr lang="sv-SE" dirty="0"/>
              <a:t>Hur nyttjas och     tillvaratas kompetens på bästa sätt? </a:t>
            </a:r>
          </a:p>
          <a:p>
            <a:pPr marL="0" lvl="1">
              <a:spcBef>
                <a:spcPts val="1000"/>
              </a:spcBef>
            </a:pPr>
            <a:r>
              <a:rPr lang="sv-SE" dirty="0"/>
              <a:t>Hur öka förståelsen för sin uppgift? </a:t>
            </a:r>
          </a:p>
          <a:p>
            <a:pPr marL="0" lvl="1">
              <a:spcBef>
                <a:spcPts val="1000"/>
              </a:spcBef>
            </a:pPr>
            <a:r>
              <a:rPr lang="sv-SE" dirty="0"/>
              <a:t>Involvering i för-bättringsarbetet?</a:t>
            </a:r>
          </a:p>
          <a:p>
            <a:endParaRPr lang="sv-SE" dirty="0"/>
          </a:p>
          <a:p>
            <a:endParaRPr lang="sv-SE" dirty="0"/>
          </a:p>
          <a:p>
            <a:endParaRPr lang="sv-SE" sz="2400" dirty="0"/>
          </a:p>
          <a:p>
            <a:endParaRPr lang="sv-SE" sz="24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7" name="textruta 16"/>
          <p:cNvSpPr txBox="1"/>
          <p:nvPr/>
        </p:nvSpPr>
        <p:spPr>
          <a:xfrm>
            <a:off x="9737234" y="1494547"/>
            <a:ext cx="2454767" cy="692907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err="1"/>
              <a:t>Patterns</a:t>
            </a:r>
            <a:r>
              <a:rPr lang="sv-SE" sz="1400" b="1" dirty="0"/>
              <a:t>/Mönster</a:t>
            </a:r>
          </a:p>
          <a:p>
            <a:endParaRPr lang="sv-SE" dirty="0"/>
          </a:p>
          <a:p>
            <a:pPr marL="0" lvl="1">
              <a:lnSpc>
                <a:spcPct val="80000"/>
              </a:lnSpc>
              <a:spcBef>
                <a:spcPts val="1000"/>
              </a:spcBef>
            </a:pPr>
            <a:r>
              <a:rPr lang="sv-SE" dirty="0"/>
              <a:t>Vilka variationer har vi? </a:t>
            </a:r>
          </a:p>
          <a:p>
            <a:pPr marL="0" lvl="1">
              <a:lnSpc>
                <a:spcPct val="80000"/>
              </a:lnSpc>
              <a:spcBef>
                <a:spcPts val="1000"/>
              </a:spcBef>
            </a:pPr>
            <a:endParaRPr lang="sv-SE" dirty="0"/>
          </a:p>
          <a:p>
            <a:pPr marL="0" lvl="1">
              <a:lnSpc>
                <a:spcPct val="80000"/>
              </a:lnSpc>
              <a:spcBef>
                <a:spcPts val="1000"/>
              </a:spcBef>
            </a:pPr>
            <a:r>
              <a:rPr lang="sv-SE" dirty="0"/>
              <a:t>Hur utvärderar och lär vi av variationer? </a:t>
            </a:r>
          </a:p>
          <a:p>
            <a:pPr marL="0" lvl="1">
              <a:lnSpc>
                <a:spcPct val="80000"/>
              </a:lnSpc>
              <a:spcBef>
                <a:spcPts val="1000"/>
              </a:spcBef>
            </a:pPr>
            <a:endParaRPr lang="sv-SE" dirty="0"/>
          </a:p>
          <a:p>
            <a:pPr marL="0" lvl="1">
              <a:lnSpc>
                <a:spcPct val="80000"/>
              </a:lnSpc>
              <a:spcBef>
                <a:spcPts val="1000"/>
              </a:spcBef>
            </a:pPr>
            <a:r>
              <a:rPr lang="sv-SE" dirty="0"/>
              <a:t>Hur märker våra patienter att vi gör ett bra jobb? 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1700" dirty="0"/>
          </a:p>
          <a:p>
            <a:endParaRPr lang="sv-SE" sz="2200" dirty="0"/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8" name="textruta 17"/>
          <p:cNvSpPr txBox="1"/>
          <p:nvPr/>
        </p:nvSpPr>
        <p:spPr>
          <a:xfrm>
            <a:off x="7360717" y="1494546"/>
            <a:ext cx="2340863" cy="680083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Processer/Flöden</a:t>
            </a:r>
          </a:p>
          <a:p>
            <a:endParaRPr lang="sv-SE" dirty="0"/>
          </a:p>
          <a:p>
            <a:pPr marL="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v-SE" dirty="0"/>
              <a:t>Vilka processer har vi? Hur ser de ut?  </a:t>
            </a: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v-SE" dirty="0"/>
              <a:t>Hur lär vi oss mer om våra processer? </a:t>
            </a: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v-SE" dirty="0"/>
              <a:t>Hur använder vi oss av resultatet? </a:t>
            </a:r>
          </a:p>
          <a:p>
            <a:pPr marL="0" lvl="1" indent="0">
              <a:lnSpc>
                <a:spcPct val="80000"/>
              </a:lnSpc>
              <a:spcBef>
                <a:spcPts val="1000"/>
              </a:spcBef>
              <a:buNone/>
            </a:pPr>
            <a:r>
              <a:rPr lang="sv-SE" dirty="0"/>
              <a:t>Hur förbättrar vi våra flöden/länkning/samverkan?</a:t>
            </a:r>
          </a:p>
          <a:p>
            <a:endParaRPr lang="sv-SE" dirty="0"/>
          </a:p>
          <a:p>
            <a:endParaRPr lang="sv-SE" dirty="0"/>
          </a:p>
          <a:p>
            <a:endParaRPr lang="sv-SE" sz="17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2200" dirty="0"/>
          </a:p>
          <a:p>
            <a:endParaRPr lang="sv-SE" sz="22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20" name="Rak 19"/>
          <p:cNvCxnSpPr/>
          <p:nvPr/>
        </p:nvCxnSpPr>
        <p:spPr>
          <a:xfrm>
            <a:off x="2428646" y="1490493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>
            <a:off x="4906058" y="1494546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/>
          <p:cNvCxnSpPr/>
          <p:nvPr/>
        </p:nvCxnSpPr>
        <p:spPr>
          <a:xfrm>
            <a:off x="7321702" y="1490493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9729217" y="1476631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ktangel 23"/>
          <p:cNvSpPr/>
          <p:nvPr/>
        </p:nvSpPr>
        <p:spPr>
          <a:xfrm>
            <a:off x="1034315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cap="none" spc="0" dirty="0">
                <a:ln/>
                <a:solidFill>
                  <a:schemeClr val="accent3"/>
                </a:solidFill>
                <a:effectLst/>
              </a:rPr>
              <a:t>P</a:t>
            </a:r>
          </a:p>
        </p:txBody>
      </p:sp>
      <p:sp>
        <p:nvSpPr>
          <p:cNvPr id="25" name="textruta 24"/>
          <p:cNvSpPr txBox="1"/>
          <p:nvPr/>
        </p:nvSpPr>
        <p:spPr>
          <a:xfrm>
            <a:off x="4564686" y="6408116"/>
            <a:ext cx="68372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1200" dirty="0"/>
              <a:t>Modifierad från </a:t>
            </a:r>
            <a:r>
              <a:rPr lang="sv-SE" sz="1200" dirty="0" err="1"/>
              <a:t>Batalden</a:t>
            </a:r>
            <a:r>
              <a:rPr lang="sv-SE" sz="1200" dirty="0"/>
              <a:t>, Godfrey, Nelson</a:t>
            </a:r>
          </a:p>
        </p:txBody>
      </p:sp>
    </p:spTree>
    <p:extLst>
      <p:ext uri="{BB962C8B-B14F-4D97-AF65-F5344CB8AC3E}">
        <p14:creationId xmlns:p14="http://schemas.microsoft.com/office/powerpoint/2010/main" val="3398845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46784"/>
          </a:xfrm>
        </p:spPr>
        <p:txBody>
          <a:bodyPr>
            <a:normAutofit fontScale="90000"/>
          </a:bodyPr>
          <a:lstStyle/>
          <a:p>
            <a:pPr algn="ctr"/>
            <a:r>
              <a:rPr lang="sv-SE" dirty="0"/>
              <a:t>Mikrosystemets 5P</a:t>
            </a:r>
            <a:br>
              <a:rPr lang="sv-SE" dirty="0"/>
            </a:b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5816724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</a:t>
            </a:r>
            <a:endParaRPr lang="sv-SE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Rektangel 5"/>
          <p:cNvSpPr/>
          <p:nvPr/>
        </p:nvSpPr>
        <p:spPr>
          <a:xfrm>
            <a:off x="8406300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cap="none" spc="0" dirty="0">
                <a:ln/>
                <a:solidFill>
                  <a:schemeClr val="accent3"/>
                </a:solidFill>
                <a:effectLst/>
              </a:rPr>
              <a:t>P</a:t>
            </a:r>
          </a:p>
        </p:txBody>
      </p:sp>
      <p:sp>
        <p:nvSpPr>
          <p:cNvPr id="7" name="Rektangel 6"/>
          <p:cNvSpPr/>
          <p:nvPr/>
        </p:nvSpPr>
        <p:spPr>
          <a:xfrm>
            <a:off x="10885443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sv-SE" sz="54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</a:t>
            </a:r>
          </a:p>
        </p:txBody>
      </p:sp>
      <p:sp>
        <p:nvSpPr>
          <p:cNvPr id="8" name="Rektangel 7"/>
          <p:cNvSpPr/>
          <p:nvPr/>
        </p:nvSpPr>
        <p:spPr>
          <a:xfrm>
            <a:off x="3169168" y="706959"/>
            <a:ext cx="65274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v-SE" sz="54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</a:p>
          <a:p>
            <a:pPr algn="ctr"/>
            <a:endParaRPr lang="sv-SE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-40134" y="1473203"/>
            <a:ext cx="2340863" cy="42780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1400" b="1" dirty="0" err="1"/>
              <a:t>Purpose</a:t>
            </a:r>
            <a:r>
              <a:rPr lang="sv-SE" sz="1400" b="1" dirty="0"/>
              <a:t> / Syfte</a:t>
            </a:r>
          </a:p>
          <a:p>
            <a:endParaRPr lang="sv-SE" dirty="0"/>
          </a:p>
          <a:p>
            <a:endParaRPr lang="sv-SE" dirty="0"/>
          </a:p>
          <a:p>
            <a:endParaRPr lang="sv-SE" sz="24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5" name="textruta 14"/>
          <p:cNvSpPr txBox="1"/>
          <p:nvPr/>
        </p:nvSpPr>
        <p:spPr>
          <a:xfrm>
            <a:off x="2300728" y="1488685"/>
            <a:ext cx="2389624" cy="427809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Patienter / Kunder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26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6" name="textruta 15"/>
          <p:cNvSpPr txBox="1"/>
          <p:nvPr/>
        </p:nvSpPr>
        <p:spPr>
          <a:xfrm>
            <a:off x="4720738" y="1488685"/>
            <a:ext cx="2838297" cy="40934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err="1"/>
              <a:t>People</a:t>
            </a:r>
            <a:r>
              <a:rPr lang="sv-SE" sz="1400" b="1" dirty="0"/>
              <a:t> / Medarbetare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2400" dirty="0"/>
          </a:p>
          <a:p>
            <a:endParaRPr lang="sv-SE" sz="24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7" name="textruta 16"/>
          <p:cNvSpPr txBox="1"/>
          <p:nvPr/>
        </p:nvSpPr>
        <p:spPr>
          <a:xfrm>
            <a:off x="10038177" y="1494546"/>
            <a:ext cx="2340863" cy="432426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 err="1"/>
              <a:t>Patterns</a:t>
            </a:r>
            <a:r>
              <a:rPr lang="sv-SE" sz="1400" b="1" dirty="0"/>
              <a:t>/Mönster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1700" dirty="0"/>
          </a:p>
          <a:p>
            <a:endParaRPr lang="sv-SE" sz="2200" dirty="0"/>
          </a:p>
          <a:p>
            <a:endParaRPr lang="sv-SE" sz="2000" dirty="0"/>
          </a:p>
          <a:p>
            <a:endParaRPr lang="sv-SE" sz="20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sp>
        <p:nvSpPr>
          <p:cNvPr id="18" name="textruta 17"/>
          <p:cNvSpPr txBox="1"/>
          <p:nvPr/>
        </p:nvSpPr>
        <p:spPr>
          <a:xfrm>
            <a:off x="7559035" y="1509935"/>
            <a:ext cx="2479141" cy="42934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1400" b="1" dirty="0"/>
              <a:t>Processer/Flöden</a:t>
            </a:r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17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sz="2200" dirty="0"/>
          </a:p>
          <a:p>
            <a:endParaRPr lang="sv-SE" sz="2200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cxnSp>
        <p:nvCxnSpPr>
          <p:cNvPr id="20" name="Rak 19"/>
          <p:cNvCxnSpPr/>
          <p:nvPr/>
        </p:nvCxnSpPr>
        <p:spPr>
          <a:xfrm>
            <a:off x="1979979" y="1509935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/>
          <p:nvPr/>
        </p:nvCxnSpPr>
        <p:spPr>
          <a:xfrm>
            <a:off x="4759747" y="1494546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/>
          <p:cNvCxnSpPr/>
          <p:nvPr/>
        </p:nvCxnSpPr>
        <p:spPr>
          <a:xfrm>
            <a:off x="7539527" y="1488685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/>
          <p:nvPr/>
        </p:nvCxnSpPr>
        <p:spPr>
          <a:xfrm>
            <a:off x="10173195" y="1509935"/>
            <a:ext cx="39015" cy="45622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ktangel 23"/>
          <p:cNvSpPr/>
          <p:nvPr/>
        </p:nvSpPr>
        <p:spPr>
          <a:xfrm>
            <a:off x="807131" y="706959"/>
            <a:ext cx="6463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cap="none" spc="0" dirty="0">
                <a:ln/>
                <a:solidFill>
                  <a:schemeClr val="accent3"/>
                </a:solidFill>
                <a:effectLst/>
              </a:rPr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35688663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2820571" y="277784"/>
            <a:ext cx="6161899" cy="769283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Mikrosystemets 6P</a:t>
            </a:r>
          </a:p>
        </p:txBody>
      </p:sp>
      <p:sp>
        <p:nvSpPr>
          <p:cNvPr id="4" name="Rektangel 3"/>
          <p:cNvSpPr/>
          <p:nvPr/>
        </p:nvSpPr>
        <p:spPr>
          <a:xfrm>
            <a:off x="4742892" y="941242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sv-SE" sz="5400" b="1" dirty="0">
                <a:ln w="19050">
                  <a:solidFill>
                    <a:srgbClr val="44546A">
                      <a:tint val="1000"/>
                    </a:srgbClr>
                  </a:solidFill>
                  <a:prstDash val="solid"/>
                </a:ln>
                <a:solidFill>
                  <a:srgbClr val="4A6E5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</a:t>
            </a:r>
          </a:p>
        </p:txBody>
      </p:sp>
      <p:sp>
        <p:nvSpPr>
          <p:cNvPr id="6" name="Rektangel 5"/>
          <p:cNvSpPr/>
          <p:nvPr/>
        </p:nvSpPr>
        <p:spPr>
          <a:xfrm>
            <a:off x="6935196" y="931025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dirty="0">
                <a:ln/>
                <a:solidFill>
                  <a:srgbClr val="4A6E51"/>
                </a:solidFill>
              </a:rPr>
              <a:t>P</a:t>
            </a:r>
          </a:p>
        </p:txBody>
      </p:sp>
      <p:sp>
        <p:nvSpPr>
          <p:cNvPr id="7" name="Rektangel 6"/>
          <p:cNvSpPr/>
          <p:nvPr/>
        </p:nvSpPr>
        <p:spPr>
          <a:xfrm>
            <a:off x="8793196" y="928596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sv-SE" sz="5400" b="1" cap="all" dirty="0">
                <a:ln w="9000" cmpd="sng">
                  <a:solidFill>
                    <a:srgbClr val="FFD3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D300">
                        <a:shade val="20000"/>
                        <a:satMod val="245000"/>
                      </a:srgbClr>
                    </a:gs>
                    <a:gs pos="43000">
                      <a:srgbClr val="FFD300">
                        <a:satMod val="255000"/>
                      </a:srgbClr>
                    </a:gs>
                    <a:gs pos="48000">
                      <a:srgbClr val="FFD300">
                        <a:shade val="85000"/>
                        <a:satMod val="255000"/>
                      </a:srgbClr>
                    </a:gs>
                    <a:gs pos="100000">
                      <a:srgbClr val="FFD3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</a:t>
            </a:r>
          </a:p>
        </p:txBody>
      </p:sp>
      <p:sp>
        <p:nvSpPr>
          <p:cNvPr id="8" name="Rektangel 7"/>
          <p:cNvSpPr/>
          <p:nvPr/>
        </p:nvSpPr>
        <p:spPr>
          <a:xfrm>
            <a:off x="2594862" y="936133"/>
            <a:ext cx="512063" cy="1523494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v-SE" sz="5400" b="1" spc="38" dirty="0">
                <a:ln w="11430"/>
                <a:gradFill>
                  <a:gsLst>
                    <a:gs pos="25000">
                      <a:srgbClr val="E13288">
                        <a:satMod val="155000"/>
                      </a:srgbClr>
                    </a:gs>
                    <a:gs pos="100000">
                      <a:srgbClr val="E13288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</a:p>
          <a:p>
            <a:pPr algn="ctr"/>
            <a:endParaRPr lang="sv-SE" sz="4050" b="1" spc="38" dirty="0">
              <a:ln w="11430"/>
              <a:gradFill>
                <a:gsLst>
                  <a:gs pos="25000">
                    <a:srgbClr val="E13288">
                      <a:satMod val="155000"/>
                    </a:srgbClr>
                  </a:gs>
                  <a:gs pos="100000">
                    <a:srgbClr val="E13288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334042" y="1721127"/>
            <a:ext cx="1573434" cy="564770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2200" b="1" dirty="0">
                <a:solidFill>
                  <a:prstClr val="black"/>
                </a:solidFill>
              </a:rPr>
              <a:t>Purpose / Syfte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000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Varför finns vi till? </a:t>
            </a:r>
          </a:p>
          <a:p>
            <a:r>
              <a:rPr lang="sv-SE" sz="2000" dirty="0">
                <a:solidFill>
                  <a:prstClr val="black"/>
                </a:solidFill>
              </a:rPr>
              <a:t>	</a:t>
            </a:r>
          </a:p>
          <a:p>
            <a:r>
              <a:rPr lang="sv-SE" dirty="0">
                <a:solidFill>
                  <a:prstClr val="black"/>
                </a:solidFill>
              </a:rPr>
              <a:t>Vilka värden vill vi skapa? 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2124559" y="1721127"/>
            <a:ext cx="1538683" cy="82099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Patienter / Kunder</a:t>
            </a:r>
          </a:p>
          <a:p>
            <a:pPr algn="ctr"/>
            <a:endParaRPr lang="sv-SE" dirty="0">
              <a:solidFill>
                <a:prstClr val="black"/>
              </a:solidFill>
            </a:endParaRPr>
          </a:p>
          <a:p>
            <a:pPr marL="0" lvl="1"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Vilka är de? </a:t>
            </a:r>
          </a:p>
          <a:p>
            <a:pPr marL="0" lvl="1"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väl känner vi till deras behov idag?</a:t>
            </a:r>
          </a:p>
          <a:p>
            <a:pPr marL="0" lvl="1"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fångar vi nya behov? </a:t>
            </a:r>
          </a:p>
          <a:p>
            <a:pPr marL="0" lvl="1"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involverar vi dem mer</a:t>
            </a:r>
            <a:r>
              <a:rPr lang="sv-SE" sz="2000" dirty="0">
                <a:solidFill>
                  <a:prstClr val="black"/>
                </a:solidFill>
              </a:rPr>
              <a:t>?</a:t>
            </a: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19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4001584" y="1697880"/>
            <a:ext cx="1921152" cy="764568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People / Medarbetare</a:t>
            </a:r>
          </a:p>
          <a:p>
            <a:pPr marL="0" lvl="1"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nyttjas och     tillvaratas kompetens på bästa sätt? </a:t>
            </a:r>
          </a:p>
          <a:p>
            <a:pPr marL="0" lvl="1"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öka förståelsen för sin uppgift? </a:t>
            </a:r>
          </a:p>
          <a:p>
            <a:pPr marL="0" lvl="1"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/>
            <a:r>
              <a:rPr lang="sv-SE" dirty="0">
                <a:solidFill>
                  <a:prstClr val="black"/>
                </a:solidFill>
              </a:rPr>
              <a:t>Involvering i </a:t>
            </a:r>
          </a:p>
          <a:p>
            <a:pPr marL="0" lvl="1"/>
            <a:r>
              <a:rPr lang="sv-SE" dirty="0">
                <a:solidFill>
                  <a:prstClr val="black"/>
                </a:solidFill>
              </a:rPr>
              <a:t>förbättrings-arbetet</a:t>
            </a:r>
            <a:r>
              <a:rPr lang="sv-SE" sz="2000" dirty="0">
                <a:solidFill>
                  <a:prstClr val="black"/>
                </a:solidFill>
              </a:rPr>
              <a:t>?</a:t>
            </a: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8293206" y="1697922"/>
            <a:ext cx="1770923" cy="70473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Patterns /</a:t>
            </a:r>
          </a:p>
          <a:p>
            <a:pPr algn="ctr"/>
            <a:r>
              <a:rPr lang="sv-SE" sz="2200" b="1" dirty="0">
                <a:solidFill>
                  <a:prstClr val="black"/>
                </a:solidFill>
              </a:rPr>
              <a:t>Mönster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Vilka variationer har vi? 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utvärderar och lär vi av variationer?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 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märker våra patienter att vi gör ett bra jobb? 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275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6163179" y="1697880"/>
            <a:ext cx="1829092" cy="79172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Processer/</a:t>
            </a:r>
          </a:p>
          <a:p>
            <a:pPr algn="ctr"/>
            <a:r>
              <a:rPr lang="sv-SE" sz="2200" b="1" dirty="0">
                <a:solidFill>
                  <a:prstClr val="black"/>
                </a:solidFill>
              </a:rPr>
              <a:t>Flöden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Vilka processer har vi? 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ser de ut?  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lär vi oss mer om våra processer? 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använder vi oss av resultatet? 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r>
              <a:rPr lang="sv-SE" dirty="0">
                <a:solidFill>
                  <a:prstClr val="black"/>
                </a:solidFill>
              </a:rPr>
              <a:t>Hur förbättrar vi våra flöden/länkning/samverkan?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275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cxnSp>
        <p:nvCxnSpPr>
          <p:cNvPr id="20" name="Rak 19"/>
          <p:cNvCxnSpPr>
            <a:cxnSpLocks/>
          </p:cNvCxnSpPr>
          <p:nvPr/>
        </p:nvCxnSpPr>
        <p:spPr>
          <a:xfrm>
            <a:off x="1888755" y="1991331"/>
            <a:ext cx="8011" cy="46939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>
            <a:cxnSpLocks/>
          </p:cNvCxnSpPr>
          <p:nvPr/>
        </p:nvCxnSpPr>
        <p:spPr>
          <a:xfrm>
            <a:off x="3794249" y="1975122"/>
            <a:ext cx="15910" cy="4710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/>
          <p:cNvCxnSpPr>
            <a:cxnSpLocks/>
          </p:cNvCxnSpPr>
          <p:nvPr/>
        </p:nvCxnSpPr>
        <p:spPr>
          <a:xfrm>
            <a:off x="5914976" y="1964724"/>
            <a:ext cx="34345" cy="4720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>
            <a:cxnSpLocks/>
          </p:cNvCxnSpPr>
          <p:nvPr/>
        </p:nvCxnSpPr>
        <p:spPr>
          <a:xfrm>
            <a:off x="8139687" y="1964724"/>
            <a:ext cx="44496" cy="4720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ktangel 23"/>
          <p:cNvSpPr/>
          <p:nvPr/>
        </p:nvSpPr>
        <p:spPr>
          <a:xfrm>
            <a:off x="975638" y="936133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dirty="0">
                <a:ln/>
                <a:solidFill>
                  <a:srgbClr val="4A6E51"/>
                </a:solidFill>
              </a:rPr>
              <a:t>P</a:t>
            </a:r>
          </a:p>
        </p:txBody>
      </p:sp>
      <p:sp>
        <p:nvSpPr>
          <p:cNvPr id="3" name="Hjärta 2">
            <a:extLst>
              <a:ext uri="{FF2B5EF4-FFF2-40B4-BE49-F238E27FC236}">
                <a16:creationId xmlns:a16="http://schemas.microsoft.com/office/drawing/2014/main" id="{B86D4FBB-1D22-4E19-AE10-1AA37D9B714B}"/>
              </a:ext>
            </a:extLst>
          </p:cNvPr>
          <p:cNvSpPr/>
          <p:nvPr/>
        </p:nvSpPr>
        <p:spPr>
          <a:xfrm rot="824135">
            <a:off x="10069074" y="350170"/>
            <a:ext cx="1962461" cy="139379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sv-SE" dirty="0"/>
          </a:p>
          <a:p>
            <a:pPr algn="ctr"/>
            <a:r>
              <a:rPr lang="sv-SE" dirty="0">
                <a:latin typeface="Castellar" panose="020A0402060406010301" pitchFamily="18" charset="0"/>
              </a:rPr>
              <a:t>PASSION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0433F82A-7E3F-4746-8003-E44628008B9C}"/>
              </a:ext>
            </a:extLst>
          </p:cNvPr>
          <p:cNvSpPr txBox="1"/>
          <p:nvPr/>
        </p:nvSpPr>
        <p:spPr>
          <a:xfrm>
            <a:off x="10101311" y="1721127"/>
            <a:ext cx="1992517" cy="508216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Passion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Vad är vi stolta över?</a:t>
            </a:r>
          </a:p>
          <a:p>
            <a:endParaRPr lang="sv-SE" dirty="0">
              <a:solidFill>
                <a:prstClr val="black"/>
              </a:solidFill>
            </a:endParaRPr>
          </a:p>
          <a:p>
            <a:r>
              <a:rPr lang="sv-SE" dirty="0">
                <a:solidFill>
                  <a:prstClr val="black"/>
                </a:solidFill>
              </a:rPr>
              <a:t>Varför går vi till arbetet?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275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24162F75-57C1-4CE2-A54E-5FD791EB4BCF}"/>
              </a:ext>
            </a:extLst>
          </p:cNvPr>
          <p:cNvCxnSpPr>
            <a:cxnSpLocks/>
          </p:cNvCxnSpPr>
          <p:nvPr/>
        </p:nvCxnSpPr>
        <p:spPr>
          <a:xfrm>
            <a:off x="10046541" y="1991331"/>
            <a:ext cx="54770" cy="45785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ruta 25">
            <a:extLst>
              <a:ext uri="{FF2B5EF4-FFF2-40B4-BE49-F238E27FC236}">
                <a16:creationId xmlns:a16="http://schemas.microsoft.com/office/drawing/2014/main" id="{8124DEF9-98B3-457B-A5C1-E809DB9DB2E8}"/>
              </a:ext>
            </a:extLst>
          </p:cNvPr>
          <p:cNvSpPr txBox="1"/>
          <p:nvPr/>
        </p:nvSpPr>
        <p:spPr>
          <a:xfrm>
            <a:off x="7272550" y="6611943"/>
            <a:ext cx="49194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900" dirty="0">
                <a:solidFill>
                  <a:prstClr val="black"/>
                </a:solidFill>
              </a:rPr>
              <a:t>Modifierad från </a:t>
            </a:r>
            <a:r>
              <a:rPr lang="sv-SE" sz="900" dirty="0" err="1">
                <a:solidFill>
                  <a:prstClr val="black"/>
                </a:solidFill>
              </a:rPr>
              <a:t>Batalden</a:t>
            </a:r>
            <a:r>
              <a:rPr lang="sv-SE" sz="900" dirty="0">
                <a:solidFill>
                  <a:prstClr val="black"/>
                </a:solidFill>
              </a:rPr>
              <a:t>, Godfrey, Nelson. Tillägg ”Passion” av Boel Andersson Gäre</a:t>
            </a:r>
          </a:p>
        </p:txBody>
      </p:sp>
    </p:spTree>
    <p:extLst>
      <p:ext uri="{BB962C8B-B14F-4D97-AF65-F5344CB8AC3E}">
        <p14:creationId xmlns:p14="http://schemas.microsoft.com/office/powerpoint/2010/main" val="3992835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804060" y="-150829"/>
            <a:ext cx="7191477" cy="1756540"/>
          </a:xfrm>
        </p:spPr>
        <p:txBody>
          <a:bodyPr>
            <a:noAutofit/>
          </a:bodyPr>
          <a:lstStyle/>
          <a:p>
            <a:pPr algn="ctr"/>
            <a:r>
              <a:rPr lang="sv-SE" dirty="0"/>
              <a:t>Mikrosystemets 6P (5+1) </a:t>
            </a:r>
            <a:br>
              <a:rPr lang="sv-SE" dirty="0"/>
            </a:br>
            <a:endParaRPr lang="sv-SE" dirty="0"/>
          </a:p>
        </p:txBody>
      </p:sp>
      <p:sp>
        <p:nvSpPr>
          <p:cNvPr id="4" name="Rektangel 3"/>
          <p:cNvSpPr/>
          <p:nvPr/>
        </p:nvSpPr>
        <p:spPr>
          <a:xfrm>
            <a:off x="4742892" y="941242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sv-SE" sz="5400" b="1" dirty="0">
                <a:ln w="19050">
                  <a:solidFill>
                    <a:srgbClr val="44546A">
                      <a:tint val="1000"/>
                    </a:srgbClr>
                  </a:solidFill>
                  <a:prstDash val="solid"/>
                </a:ln>
                <a:solidFill>
                  <a:srgbClr val="4A6E51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P</a:t>
            </a:r>
          </a:p>
        </p:txBody>
      </p:sp>
      <p:sp>
        <p:nvSpPr>
          <p:cNvPr id="6" name="Rektangel 5"/>
          <p:cNvSpPr/>
          <p:nvPr/>
        </p:nvSpPr>
        <p:spPr>
          <a:xfrm>
            <a:off x="6935196" y="931025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dirty="0">
                <a:ln/>
                <a:solidFill>
                  <a:srgbClr val="4A6E51"/>
                </a:solidFill>
              </a:rPr>
              <a:t>P</a:t>
            </a:r>
          </a:p>
        </p:txBody>
      </p:sp>
      <p:sp>
        <p:nvSpPr>
          <p:cNvPr id="7" name="Rektangel 6"/>
          <p:cNvSpPr/>
          <p:nvPr/>
        </p:nvSpPr>
        <p:spPr>
          <a:xfrm>
            <a:off x="8793196" y="928596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sv-SE" sz="5400" b="1" cap="all" dirty="0">
                <a:ln w="9000" cmpd="sng">
                  <a:solidFill>
                    <a:srgbClr val="FFD300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FFD300">
                        <a:shade val="20000"/>
                        <a:satMod val="245000"/>
                      </a:srgbClr>
                    </a:gs>
                    <a:gs pos="43000">
                      <a:srgbClr val="FFD300">
                        <a:satMod val="255000"/>
                      </a:srgbClr>
                    </a:gs>
                    <a:gs pos="48000">
                      <a:srgbClr val="FFD300">
                        <a:shade val="85000"/>
                        <a:satMod val="255000"/>
                      </a:srgbClr>
                    </a:gs>
                    <a:gs pos="100000">
                      <a:srgbClr val="FFD300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P</a:t>
            </a:r>
          </a:p>
        </p:txBody>
      </p:sp>
      <p:sp>
        <p:nvSpPr>
          <p:cNvPr id="8" name="Rektangel 7"/>
          <p:cNvSpPr/>
          <p:nvPr/>
        </p:nvSpPr>
        <p:spPr>
          <a:xfrm>
            <a:off x="2594862" y="936133"/>
            <a:ext cx="512063" cy="1523494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sv-SE" sz="5400" b="1" spc="38" dirty="0">
                <a:ln w="11430"/>
                <a:gradFill>
                  <a:gsLst>
                    <a:gs pos="25000">
                      <a:srgbClr val="E13288">
                        <a:satMod val="155000"/>
                      </a:srgbClr>
                    </a:gs>
                    <a:gs pos="100000">
                      <a:srgbClr val="E13288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</a:t>
            </a:r>
          </a:p>
          <a:p>
            <a:pPr algn="ctr"/>
            <a:endParaRPr lang="sv-SE" sz="4050" b="1" spc="38" dirty="0">
              <a:ln w="11430"/>
              <a:gradFill>
                <a:gsLst>
                  <a:gs pos="25000">
                    <a:srgbClr val="E13288">
                      <a:satMod val="155000"/>
                    </a:srgbClr>
                  </a:gs>
                  <a:gs pos="100000">
                    <a:srgbClr val="E13288">
                      <a:shade val="45000"/>
                      <a:satMod val="165000"/>
                    </a:srgb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0" name="textruta 9"/>
          <p:cNvSpPr txBox="1"/>
          <p:nvPr/>
        </p:nvSpPr>
        <p:spPr>
          <a:xfrm>
            <a:off x="334042" y="1721127"/>
            <a:ext cx="1573434" cy="42319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sv-SE" sz="2200" b="1" dirty="0">
                <a:solidFill>
                  <a:prstClr val="black"/>
                </a:solidFill>
              </a:rPr>
              <a:t>Purpose / Syfte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5" name="textruta 14"/>
          <p:cNvSpPr txBox="1"/>
          <p:nvPr/>
        </p:nvSpPr>
        <p:spPr>
          <a:xfrm>
            <a:off x="2124559" y="1721127"/>
            <a:ext cx="1538683" cy="423962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Patienter / Kunder</a:t>
            </a:r>
          </a:p>
          <a:p>
            <a:pPr algn="ctr"/>
            <a:endParaRPr lang="sv-SE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19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6" name="textruta 15"/>
          <p:cNvSpPr txBox="1"/>
          <p:nvPr/>
        </p:nvSpPr>
        <p:spPr>
          <a:xfrm>
            <a:off x="3941166" y="1697880"/>
            <a:ext cx="1981569" cy="388054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People / Medarbetare</a:t>
            </a:r>
          </a:p>
          <a:p>
            <a:pPr marL="0" lvl="1"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endParaRPr lang="sv-SE" sz="200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7" name="textruta 16"/>
          <p:cNvSpPr txBox="1"/>
          <p:nvPr/>
        </p:nvSpPr>
        <p:spPr>
          <a:xfrm>
            <a:off x="8398041" y="1697922"/>
            <a:ext cx="1666088" cy="38751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Patterns /</a:t>
            </a:r>
          </a:p>
          <a:p>
            <a:pPr algn="ctr"/>
            <a:r>
              <a:rPr lang="sv-SE" sz="2200" b="1" dirty="0">
                <a:solidFill>
                  <a:prstClr val="black"/>
                </a:solidFill>
              </a:rPr>
              <a:t>Mönster</a:t>
            </a:r>
          </a:p>
          <a:p>
            <a:pPr marL="0" lvl="1">
              <a:lnSpc>
                <a:spcPct val="80000"/>
              </a:lnSpc>
              <a:spcBef>
                <a:spcPts val="750"/>
              </a:spcBef>
            </a:pPr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275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sp>
        <p:nvSpPr>
          <p:cNvPr id="18" name="textruta 17"/>
          <p:cNvSpPr txBox="1"/>
          <p:nvPr/>
        </p:nvSpPr>
        <p:spPr>
          <a:xfrm>
            <a:off x="6293465" y="1697880"/>
            <a:ext cx="1698806" cy="355097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Processer/</a:t>
            </a:r>
          </a:p>
          <a:p>
            <a:pPr algn="ctr"/>
            <a:r>
              <a:rPr lang="sv-SE" sz="2200" b="1" dirty="0">
                <a:solidFill>
                  <a:prstClr val="black"/>
                </a:solidFill>
              </a:rPr>
              <a:t>Flöden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275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cxnSp>
        <p:nvCxnSpPr>
          <p:cNvPr id="20" name="Rak 19"/>
          <p:cNvCxnSpPr>
            <a:cxnSpLocks/>
          </p:cNvCxnSpPr>
          <p:nvPr/>
        </p:nvCxnSpPr>
        <p:spPr>
          <a:xfrm>
            <a:off x="1888755" y="1991331"/>
            <a:ext cx="8011" cy="46939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ak 20"/>
          <p:cNvCxnSpPr>
            <a:cxnSpLocks/>
          </p:cNvCxnSpPr>
          <p:nvPr/>
        </p:nvCxnSpPr>
        <p:spPr>
          <a:xfrm>
            <a:off x="3794249" y="1975122"/>
            <a:ext cx="15910" cy="471019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Rak 21"/>
          <p:cNvCxnSpPr>
            <a:cxnSpLocks/>
          </p:cNvCxnSpPr>
          <p:nvPr/>
        </p:nvCxnSpPr>
        <p:spPr>
          <a:xfrm>
            <a:off x="5914976" y="1964724"/>
            <a:ext cx="34345" cy="4720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ak 22"/>
          <p:cNvCxnSpPr>
            <a:cxnSpLocks/>
          </p:cNvCxnSpPr>
          <p:nvPr/>
        </p:nvCxnSpPr>
        <p:spPr>
          <a:xfrm>
            <a:off x="8139687" y="1964724"/>
            <a:ext cx="44496" cy="4720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ktangel 23"/>
          <p:cNvSpPr/>
          <p:nvPr/>
        </p:nvSpPr>
        <p:spPr>
          <a:xfrm>
            <a:off x="975638" y="936133"/>
            <a:ext cx="507190" cy="900246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sv-SE" sz="5400" b="1" dirty="0">
                <a:ln/>
                <a:solidFill>
                  <a:srgbClr val="4A6E51"/>
                </a:solidFill>
              </a:rPr>
              <a:t>P</a:t>
            </a:r>
          </a:p>
        </p:txBody>
      </p:sp>
      <p:sp>
        <p:nvSpPr>
          <p:cNvPr id="25" name="textruta 24"/>
          <p:cNvSpPr txBox="1"/>
          <p:nvPr/>
        </p:nvSpPr>
        <p:spPr>
          <a:xfrm>
            <a:off x="7314636" y="6627168"/>
            <a:ext cx="49194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v-SE" sz="900" dirty="0">
                <a:solidFill>
                  <a:prstClr val="black"/>
                </a:solidFill>
              </a:rPr>
              <a:t>Modifierad från </a:t>
            </a:r>
            <a:r>
              <a:rPr lang="sv-SE" sz="900" dirty="0" err="1">
                <a:solidFill>
                  <a:prstClr val="black"/>
                </a:solidFill>
              </a:rPr>
              <a:t>Batalden</a:t>
            </a:r>
            <a:r>
              <a:rPr lang="sv-SE" sz="900" dirty="0">
                <a:solidFill>
                  <a:prstClr val="black"/>
                </a:solidFill>
              </a:rPr>
              <a:t>, Godfrey, Nelson. Tillägg ”Passion” av Boel Andersson Gäre</a:t>
            </a:r>
          </a:p>
        </p:txBody>
      </p:sp>
      <p:sp>
        <p:nvSpPr>
          <p:cNvPr id="3" name="Hjärta 2">
            <a:extLst>
              <a:ext uri="{FF2B5EF4-FFF2-40B4-BE49-F238E27FC236}">
                <a16:creationId xmlns:a16="http://schemas.microsoft.com/office/drawing/2014/main" id="{B86D4FBB-1D22-4E19-AE10-1AA37D9B714B}"/>
              </a:ext>
            </a:extLst>
          </p:cNvPr>
          <p:cNvSpPr/>
          <p:nvPr/>
        </p:nvSpPr>
        <p:spPr>
          <a:xfrm rot="824135">
            <a:off x="10069074" y="350170"/>
            <a:ext cx="1962461" cy="1393794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sv-SE" dirty="0"/>
              <a:t>+  ett P till</a:t>
            </a:r>
          </a:p>
          <a:p>
            <a:pPr algn="ctr"/>
            <a:r>
              <a:rPr lang="sv-SE" dirty="0">
                <a:latin typeface="Castellar" panose="020A0402060406010301" pitchFamily="18" charset="0"/>
              </a:rPr>
              <a:t>PASSION</a:t>
            </a:r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0433F82A-7E3F-4746-8003-E44628008B9C}"/>
              </a:ext>
            </a:extLst>
          </p:cNvPr>
          <p:cNvSpPr txBox="1"/>
          <p:nvPr/>
        </p:nvSpPr>
        <p:spPr>
          <a:xfrm>
            <a:off x="10101311" y="1721127"/>
            <a:ext cx="1992517" cy="369716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sv-SE" sz="2200" b="1" dirty="0">
                <a:solidFill>
                  <a:prstClr val="black"/>
                </a:solidFill>
              </a:rPr>
              <a:t>Passion</a:t>
            </a: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275" dirty="0">
              <a:solidFill>
                <a:prstClr val="black"/>
              </a:solidFill>
            </a:endParaRPr>
          </a:p>
          <a:p>
            <a:endParaRPr lang="sv-SE" sz="165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50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  <a:p>
            <a:endParaRPr lang="sv-SE" sz="1350" dirty="0">
              <a:solidFill>
                <a:prstClr val="black"/>
              </a:solidFill>
            </a:endParaRPr>
          </a:p>
        </p:txBody>
      </p:sp>
      <p:cxnSp>
        <p:nvCxnSpPr>
          <p:cNvPr id="9" name="Rak koppling 8">
            <a:extLst>
              <a:ext uri="{FF2B5EF4-FFF2-40B4-BE49-F238E27FC236}">
                <a16:creationId xmlns:a16="http://schemas.microsoft.com/office/drawing/2014/main" id="{24162F75-57C1-4CE2-A54E-5FD791EB4BCF}"/>
              </a:ext>
            </a:extLst>
          </p:cNvPr>
          <p:cNvCxnSpPr>
            <a:cxnSpLocks/>
          </p:cNvCxnSpPr>
          <p:nvPr/>
        </p:nvCxnSpPr>
        <p:spPr>
          <a:xfrm>
            <a:off x="10046541" y="1991331"/>
            <a:ext cx="54770" cy="4578567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0411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9" grpId="0"/>
    </p:bldLst>
  </p:timing>
</p:sld>
</file>

<file path=ppt/theme/theme1.xml><?xml version="1.0" encoding="utf-8"?>
<a:theme xmlns:a="http://schemas.openxmlformats.org/drawingml/2006/main" name="PowerPointmall_bred">
  <a:themeElements>
    <a:clrScheme name="reg_kron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3B81A"/>
      </a:accent1>
      <a:accent2>
        <a:srgbClr val="E13288"/>
      </a:accent2>
      <a:accent3>
        <a:srgbClr val="4A6E51"/>
      </a:accent3>
      <a:accent4>
        <a:srgbClr val="FFD300"/>
      </a:accent4>
      <a:accent5>
        <a:srgbClr val="830628"/>
      </a:accent5>
      <a:accent6>
        <a:srgbClr val="A05599"/>
      </a:accent6>
      <a:hlink>
        <a:srgbClr val="4A6E51"/>
      </a:hlink>
      <a:folHlink>
        <a:srgbClr val="83B81A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A951D0B8-EB72-472F-9313-E6569998134E}" vid="{15C29FF2-4D51-431C-A993-AB62833E7309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PowerPointmall_bred</Template>
  <TotalTime>1</TotalTime>
  <Words>426</Words>
  <Application>Microsoft Office PowerPoint</Application>
  <PresentationFormat>Bredbild</PresentationFormat>
  <Paragraphs>381</Paragraphs>
  <Slides>4</Slides>
  <Notes>2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4</vt:i4>
      </vt:variant>
    </vt:vector>
  </HeadingPairs>
  <TitlesOfParts>
    <vt:vector size="8" baseType="lpstr">
      <vt:lpstr>Arial</vt:lpstr>
      <vt:lpstr>Calibri</vt:lpstr>
      <vt:lpstr>Castellar</vt:lpstr>
      <vt:lpstr>PowerPointmall_bred</vt:lpstr>
      <vt:lpstr>Mikrosystemets 5P </vt:lpstr>
      <vt:lpstr>Mikrosystemets 5P </vt:lpstr>
      <vt:lpstr>Mikrosystemets 6P</vt:lpstr>
      <vt:lpstr>Mikrosystemets 6P (5+1)  </vt:lpstr>
    </vt:vector>
  </TitlesOfParts>
  <Company>Region Kronoberg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Mikrosystemets 5P</dc:title>
  <dc:creator>Yngvesson Lena HSU utvecklingsenheten</dc:creator>
  <cp:lastModifiedBy>Abrahamsson Daria RST FoUU utv o innovation</cp:lastModifiedBy>
  <cp:revision>4</cp:revision>
  <dcterms:created xsi:type="dcterms:W3CDTF">2018-03-15T06:29:18Z</dcterms:created>
  <dcterms:modified xsi:type="dcterms:W3CDTF">2025-10-27T10:07:40Z</dcterms:modified>
</cp:coreProperties>
</file>