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14"/>
  </p:notesMasterIdLst>
  <p:sldIdLst>
    <p:sldId id="362" r:id="rId3"/>
    <p:sldId id="306" r:id="rId4"/>
    <p:sldId id="307" r:id="rId5"/>
    <p:sldId id="308" r:id="rId6"/>
    <p:sldId id="310" r:id="rId7"/>
    <p:sldId id="312" r:id="rId8"/>
    <p:sldId id="311" r:id="rId9"/>
    <p:sldId id="370" r:id="rId10"/>
    <p:sldId id="314" r:id="rId11"/>
    <p:sldId id="5792" r:id="rId12"/>
    <p:sldId id="31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82" autoAdjust="0"/>
  </p:normalViewPr>
  <p:slideViewPr>
    <p:cSldViewPr snapToGrid="0" showGuides="1">
      <p:cViewPr varScale="1">
        <p:scale>
          <a:sx n="162" d="100"/>
          <a:sy n="162" d="100"/>
        </p:scale>
        <p:origin x="240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2025-11-11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Ett sätt att förstå systemets helhet och delar, är en teori där verksamhetens minsta och värdeskapande enhet kallas "</a:t>
            </a:r>
            <a:r>
              <a:rPr lang="sv-SE" sz="1200" b="1" dirty="0"/>
              <a:t>mikrosystem</a:t>
            </a:r>
            <a:r>
              <a:rPr lang="sv-SE" sz="1200" dirty="0"/>
              <a:t>". </a:t>
            </a:r>
          </a:p>
          <a:p>
            <a:r>
              <a:rPr lang="sv-SE" sz="1200" dirty="0"/>
              <a:t>Kännetecken:</a:t>
            </a:r>
          </a:p>
          <a:p>
            <a:r>
              <a:rPr lang="sv-SE" sz="1200" b="1" dirty="0"/>
              <a:t>Patient/anhöriga (kund), </a:t>
            </a:r>
            <a:r>
              <a:rPr lang="sv-SE" sz="1200" dirty="0"/>
              <a:t>och</a:t>
            </a:r>
            <a:r>
              <a:rPr lang="sv-SE" sz="1200" b="1" dirty="0"/>
              <a:t> vårdgivare (verksamhet) </a:t>
            </a:r>
            <a:r>
              <a:rPr lang="sv-SE" sz="1200" dirty="0"/>
              <a:t>är del av </a:t>
            </a:r>
            <a:r>
              <a:rPr lang="sv-SE" sz="1200" b="1" dirty="0"/>
              <a:t>samma system </a:t>
            </a:r>
          </a:p>
          <a:p>
            <a:r>
              <a:rPr lang="sv-SE" sz="1200" dirty="0"/>
              <a:t>Hela organisationen är till för att </a:t>
            </a:r>
            <a:r>
              <a:rPr lang="sv-SE" sz="1200" b="1" dirty="0"/>
              <a:t>skapa</a:t>
            </a:r>
            <a:r>
              <a:rPr lang="sv-SE" sz="1200" dirty="0"/>
              <a:t> de </a:t>
            </a:r>
            <a:r>
              <a:rPr lang="sv-SE" sz="1200" b="1" dirty="0"/>
              <a:t>förutsättningar</a:t>
            </a:r>
            <a:r>
              <a:rPr lang="sv-SE" sz="1200" dirty="0"/>
              <a:t> som behövs för att mötet med kunden ska bli så bra som möjligt och därigenom åstadkomma </a:t>
            </a:r>
            <a:r>
              <a:rPr lang="sv-SE" sz="1200" b="1" dirty="0"/>
              <a:t>största möjliga värde</a:t>
            </a:r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Arbetsmodell för kartläggning, reflektion och systematiskt förbättringsarbete av mikrosystem </a:t>
            </a:r>
          </a:p>
          <a:p>
            <a:r>
              <a:rPr lang="sv-SE" sz="1200" b="1" dirty="0" err="1"/>
              <a:t>Purpose</a:t>
            </a:r>
            <a:r>
              <a:rPr lang="sv-SE" sz="1200" b="1" dirty="0"/>
              <a:t>/syfte</a:t>
            </a:r>
            <a:r>
              <a:rPr lang="sv-SE" sz="1200" dirty="0"/>
              <a:t> Varför finns vi till? Vilket värde ska vi skapa? </a:t>
            </a:r>
          </a:p>
          <a:p>
            <a:r>
              <a:rPr lang="sv-SE" sz="1200" b="1" dirty="0"/>
              <a:t>Patient/kund</a:t>
            </a:r>
            <a:r>
              <a:rPr lang="sv-SE" sz="1200" dirty="0"/>
              <a:t> Vilka är våra patienter/kunder och hur väl känner vi till deras behov idag? Hur fångar vi nya behov? Hur involverar vi dem mer? </a:t>
            </a:r>
          </a:p>
          <a:p>
            <a:r>
              <a:rPr lang="sv-SE" sz="1200" b="1" dirty="0" err="1"/>
              <a:t>People</a:t>
            </a:r>
            <a:r>
              <a:rPr lang="sv-SE" sz="1200" b="1" dirty="0"/>
              <a:t>/medarbetare</a:t>
            </a:r>
            <a:r>
              <a:rPr lang="sv-SE" sz="1200" dirty="0"/>
              <a:t> Hur nyttjas och tillvaratas medarbetarnas kompetens på bästa sätt? Hur ökas medarbetarnas förståelse för sin uppgift och hur involveras de i utvecklingsarbetet?</a:t>
            </a:r>
          </a:p>
          <a:p>
            <a:r>
              <a:rPr lang="sv-SE" sz="1200" b="1" dirty="0"/>
              <a:t>Process/flöden</a:t>
            </a:r>
            <a:r>
              <a:rPr lang="sv-SE" sz="1200" dirty="0"/>
              <a:t> Hur ser våra processer ut? Vilka har vi? Hur lär vi oss mer om våra processer? Hur använder vi oss av resultatet? Hur förbättrar vi våra flöden/länkning/samverkan?</a:t>
            </a:r>
          </a:p>
          <a:p>
            <a:r>
              <a:rPr lang="sv-SE" sz="1200" b="1" dirty="0" err="1"/>
              <a:t>Patterns</a:t>
            </a:r>
            <a:r>
              <a:rPr lang="sv-SE" sz="1200" b="1" dirty="0"/>
              <a:t>/mönster</a:t>
            </a:r>
            <a:r>
              <a:rPr lang="sv-SE" sz="1200" dirty="0"/>
              <a:t> Vilka variationer har vi? Hur utvärderar och lär vi av variationer i arbetet? Hur synliggör vi data i vardagsarbetet? Hur mäter vi över tid? Hur märker kunden att vi gör ett bra jobb?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47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511451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27F065-AB7E-4AEF-96D2-3EC5268C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590988-EF6A-4074-97FF-8D7A0DDEA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206F27-9124-4B79-951F-2239FCE8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BA23-04F1-4BEA-B100-EDBCECCC2718}" type="datetimeFigureOut">
              <a:rPr lang="sv-SE" smtClean="0"/>
              <a:t>2025-11-11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CC1CE1-2740-4D8D-A03F-A6DCB664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0CD4D0-80F8-4399-A628-E7795B3E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9E9-EAD7-4713-9761-1B64D0A99C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672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  <p:sldLayoutId id="2147483801" r:id="rId26"/>
    <p:sldLayoutId id="2147483802" r:id="rId27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2025-11-11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5P -</a:t>
            </a:r>
            <a:br>
              <a:rPr lang="sv-SE" dirty="0"/>
            </a:br>
            <a:r>
              <a:rPr lang="sv-SE" dirty="0"/>
              <a:t>lär känna vårt system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Version oktober 2025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1A823E92-ED42-4846-ACC3-A51113495507}"/>
              </a:ext>
            </a:extLst>
          </p:cNvPr>
          <p:cNvSpPr/>
          <p:nvPr/>
        </p:nvSpPr>
        <p:spPr>
          <a:xfrm>
            <a:off x="5719759" y="69985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</a:t>
            </a:r>
            <a:endParaRPr lang="sv-SE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50C2CBF-6766-4591-BD0C-1C0CC672C7BB}"/>
              </a:ext>
            </a:extLst>
          </p:cNvPr>
          <p:cNvSpPr/>
          <p:nvPr/>
        </p:nvSpPr>
        <p:spPr>
          <a:xfrm>
            <a:off x="8086465" y="697132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5400" b="1" cap="none" spc="0" dirty="0">
                <a:ln/>
                <a:solidFill>
                  <a:srgbClr val="00B0F0"/>
                </a:solidFill>
                <a:effectLst/>
              </a:rPr>
              <a:t>P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3F001B6-7224-404E-94D7-08F42EDD27ED}"/>
              </a:ext>
            </a:extLst>
          </p:cNvPr>
          <p:cNvSpPr/>
          <p:nvPr/>
        </p:nvSpPr>
        <p:spPr>
          <a:xfrm>
            <a:off x="10360918" y="697132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all" spc="0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EB7FF20-4D95-4BC7-ACA7-A49083A912C7}"/>
              </a:ext>
            </a:extLst>
          </p:cNvPr>
          <p:cNvSpPr/>
          <p:nvPr/>
        </p:nvSpPr>
        <p:spPr>
          <a:xfrm>
            <a:off x="3210424" y="677501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5400" b="1" cap="none" spc="50" dirty="0">
                <a:ln w="11430"/>
                <a:solidFill>
                  <a:schemeClr val="accent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</a:p>
        </p:txBody>
      </p:sp>
      <p:cxnSp>
        <p:nvCxnSpPr>
          <p:cNvPr id="34" name="Rak 19">
            <a:extLst>
              <a:ext uri="{FF2B5EF4-FFF2-40B4-BE49-F238E27FC236}">
                <a16:creationId xmlns:a16="http://schemas.microsoft.com/office/drawing/2014/main" id="{EB7252FB-40A9-4CAF-A5D2-2CA17D85C5B6}"/>
              </a:ext>
            </a:extLst>
          </p:cNvPr>
          <p:cNvCxnSpPr>
            <a:cxnSpLocks/>
          </p:cNvCxnSpPr>
          <p:nvPr/>
        </p:nvCxnSpPr>
        <p:spPr>
          <a:xfrm>
            <a:off x="2235309" y="1735355"/>
            <a:ext cx="0" cy="428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20">
            <a:extLst>
              <a:ext uri="{FF2B5EF4-FFF2-40B4-BE49-F238E27FC236}">
                <a16:creationId xmlns:a16="http://schemas.microsoft.com/office/drawing/2014/main" id="{175A0F93-CB5F-4FD0-9D38-C75B1509D6AD}"/>
              </a:ext>
            </a:extLst>
          </p:cNvPr>
          <p:cNvCxnSpPr>
            <a:cxnSpLocks/>
          </p:cNvCxnSpPr>
          <p:nvPr/>
        </p:nvCxnSpPr>
        <p:spPr>
          <a:xfrm>
            <a:off x="4691010" y="1739408"/>
            <a:ext cx="0" cy="4285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21">
            <a:extLst>
              <a:ext uri="{FF2B5EF4-FFF2-40B4-BE49-F238E27FC236}">
                <a16:creationId xmlns:a16="http://schemas.microsoft.com/office/drawing/2014/main" id="{E0C45029-0907-43E3-9B78-9F51600D4C9B}"/>
              </a:ext>
            </a:extLst>
          </p:cNvPr>
          <p:cNvCxnSpPr>
            <a:cxnSpLocks/>
          </p:cNvCxnSpPr>
          <p:nvPr/>
        </p:nvCxnSpPr>
        <p:spPr>
          <a:xfrm>
            <a:off x="7106654" y="1735355"/>
            <a:ext cx="0" cy="428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22">
            <a:extLst>
              <a:ext uri="{FF2B5EF4-FFF2-40B4-BE49-F238E27FC236}">
                <a16:creationId xmlns:a16="http://schemas.microsoft.com/office/drawing/2014/main" id="{12DBFEA9-8747-4182-A5AB-D3C450CC5767}"/>
              </a:ext>
            </a:extLst>
          </p:cNvPr>
          <p:cNvCxnSpPr>
            <a:cxnSpLocks/>
          </p:cNvCxnSpPr>
          <p:nvPr/>
        </p:nvCxnSpPr>
        <p:spPr>
          <a:xfrm>
            <a:off x="9514169" y="1721493"/>
            <a:ext cx="0" cy="4303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B6DE554B-25AB-4AA1-A5C6-7F76C91876C1}"/>
              </a:ext>
            </a:extLst>
          </p:cNvPr>
          <p:cNvSpPr/>
          <p:nvPr/>
        </p:nvSpPr>
        <p:spPr>
          <a:xfrm>
            <a:off x="851589" y="677501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5400" b="1" cap="none" spc="0" dirty="0">
                <a:ln/>
                <a:solidFill>
                  <a:schemeClr val="bg1">
                    <a:lumMod val="50000"/>
                  </a:schemeClr>
                </a:solidFill>
                <a:effectLst/>
              </a:rPr>
              <a:t>P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25B306FE-0FBD-43CA-AA37-39265AF869CE}"/>
              </a:ext>
            </a:extLst>
          </p:cNvPr>
          <p:cNvSpPr txBox="1"/>
          <p:nvPr/>
        </p:nvSpPr>
        <p:spPr>
          <a:xfrm>
            <a:off x="242788" y="6553762"/>
            <a:ext cx="11185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Modifierad från </a:t>
            </a:r>
            <a:r>
              <a:rPr lang="sv-SE" sz="800" i="1" dirty="0"/>
              <a:t>Nelson, E.C., </a:t>
            </a:r>
            <a:r>
              <a:rPr lang="sv-SE" sz="800" i="1" dirty="0" err="1"/>
              <a:t>Batalden</a:t>
            </a:r>
            <a:r>
              <a:rPr lang="sv-SE" sz="800" i="1" dirty="0"/>
              <a:t>, P.B. &amp; Godfrey, M.M. (red.) (2007). </a:t>
            </a:r>
            <a:r>
              <a:rPr lang="sv-SE" sz="800" i="1" dirty="0" err="1"/>
              <a:t>Quality</a:t>
            </a:r>
            <a:r>
              <a:rPr lang="sv-SE" sz="800" i="1" dirty="0"/>
              <a:t> by design: a </a:t>
            </a:r>
            <a:r>
              <a:rPr lang="sv-SE" sz="800" i="1" dirty="0" err="1"/>
              <a:t>clinical</a:t>
            </a:r>
            <a:r>
              <a:rPr lang="sv-SE" sz="800" i="1" dirty="0"/>
              <a:t> microsystems approach. (1. ed.) </a:t>
            </a:r>
            <a:r>
              <a:rPr lang="sv-SE" sz="800" i="1" dirty="0" err="1"/>
              <a:t>Lebanon</a:t>
            </a:r>
            <a:r>
              <a:rPr lang="sv-SE" sz="800" i="1" dirty="0"/>
              <a:t>, N. H.: Center for the </a:t>
            </a:r>
            <a:r>
              <a:rPr lang="sv-SE" sz="800" i="1" dirty="0" err="1"/>
              <a:t>Evaluative</a:t>
            </a:r>
            <a:r>
              <a:rPr lang="sv-SE" sz="800" i="1" dirty="0"/>
              <a:t> Clinical Sciences at </a:t>
            </a:r>
            <a:r>
              <a:rPr lang="sv-SE" sz="800" i="1" dirty="0" err="1"/>
              <a:t>Dartmouth</a:t>
            </a:r>
            <a:r>
              <a:rPr lang="sv-SE" sz="800" i="1" dirty="0"/>
              <a:t>.</a:t>
            </a:r>
            <a:endParaRPr lang="sv-SE" sz="8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1D6078B-54B9-4A97-BC61-5BFAF676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18" y="0"/>
            <a:ext cx="4609371" cy="677501"/>
          </a:xfrm>
        </p:spPr>
        <p:txBody>
          <a:bodyPr/>
          <a:lstStyle/>
          <a:p>
            <a:pPr algn="ctr"/>
            <a:r>
              <a:rPr lang="sv-SE" sz="3200" dirty="0"/>
              <a:t>Microsystemets 5p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11F9714-05B6-456E-8D68-075932C174E3}"/>
              </a:ext>
            </a:extLst>
          </p:cNvPr>
          <p:cNvSpPr txBox="1"/>
          <p:nvPr/>
        </p:nvSpPr>
        <p:spPr>
          <a:xfrm>
            <a:off x="437628" y="1473745"/>
            <a:ext cx="1474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PURPOSE / SYFTE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9441262-A092-46C8-BC07-042952591F29}"/>
              </a:ext>
            </a:extLst>
          </p:cNvPr>
          <p:cNvSpPr txBox="1"/>
          <p:nvPr/>
        </p:nvSpPr>
        <p:spPr>
          <a:xfrm>
            <a:off x="2858624" y="1489657"/>
            <a:ext cx="1334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PATIENT / KUND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4271D00-99E1-4BC8-A790-1CBCE9C2A2BF}"/>
              </a:ext>
            </a:extLst>
          </p:cNvPr>
          <p:cNvSpPr txBox="1"/>
          <p:nvPr/>
        </p:nvSpPr>
        <p:spPr>
          <a:xfrm>
            <a:off x="4948065" y="1494605"/>
            <a:ext cx="1951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PEOPLE / MEDARBETARE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AC5A7D2-B6F8-45D5-B658-AA94C6FE4B91}"/>
              </a:ext>
            </a:extLst>
          </p:cNvPr>
          <p:cNvSpPr txBox="1"/>
          <p:nvPr/>
        </p:nvSpPr>
        <p:spPr>
          <a:xfrm>
            <a:off x="7535827" y="1486045"/>
            <a:ext cx="1747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PROCESSER / FLÖDEN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61F2BC1-63C4-49FA-AA00-8170B35C84A2}"/>
              </a:ext>
            </a:extLst>
          </p:cNvPr>
          <p:cNvSpPr txBox="1"/>
          <p:nvPr/>
        </p:nvSpPr>
        <p:spPr>
          <a:xfrm>
            <a:off x="9810281" y="1490805"/>
            <a:ext cx="1747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PATTERNS / MÖNSTER</a:t>
            </a:r>
          </a:p>
        </p:txBody>
      </p:sp>
    </p:spTree>
    <p:extLst>
      <p:ext uri="{BB962C8B-B14F-4D97-AF65-F5344CB8AC3E}">
        <p14:creationId xmlns:p14="http://schemas.microsoft.com/office/powerpoint/2010/main" val="300246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719D5DC-530D-4839-9991-9B2F435E35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7816" y="1974681"/>
            <a:ext cx="10496367" cy="40398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3200" dirty="0"/>
              <a:t>Ett pedagogiskt sätt att förstå systemets helhet och delar, </a:t>
            </a:r>
            <a:br>
              <a:rPr lang="sv-SE" sz="3200" dirty="0"/>
            </a:br>
            <a:r>
              <a:rPr lang="sv-SE" sz="3200" dirty="0"/>
              <a:t>är en teoribildning där verksamhetens minsta och värdeskapande enhet kallas "mikrosystem". En grundpelare i denna teori är att kunden, medarbetarna och alla involverade i en process är del av samma system. </a:t>
            </a:r>
            <a:br>
              <a:rPr lang="sv-SE" sz="3200" dirty="0"/>
            </a:br>
            <a:r>
              <a:rPr lang="sv-SE" sz="3200" dirty="0"/>
              <a:t>Hela organisationen är till för att skapa de förutsättningar som behövs för att mötet med kunden ska bli så bra som möjligt och därigenom åstadkomma största möjliga värde.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4599474-0813-4C1B-B4C6-6061FC60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14" y="0"/>
            <a:ext cx="9995555" cy="1304483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dirty="0">
                <a:solidFill>
                  <a:schemeClr val="accent1"/>
                </a:solidFill>
              </a:rPr>
              <a:t>Att förstå vårt sammanhang, vårt system</a:t>
            </a:r>
          </a:p>
        </p:txBody>
      </p:sp>
    </p:spTree>
    <p:extLst>
      <p:ext uri="{BB962C8B-B14F-4D97-AF65-F5344CB8AC3E}">
        <p14:creationId xmlns:p14="http://schemas.microsoft.com/office/powerpoint/2010/main" val="271369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719D5DC-530D-4839-9991-9B2F435E35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0108" y="1493914"/>
            <a:ext cx="11237347" cy="40398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3200" dirty="0"/>
              <a:t>1) Har ett tydligt syfte med sin verksamhet</a:t>
            </a:r>
          </a:p>
          <a:p>
            <a:pPr marL="0" indent="0">
              <a:buNone/>
            </a:pPr>
            <a:r>
              <a:rPr lang="sv-SE" sz="3200" dirty="0"/>
              <a:t>2) Vet vilka kunder/patienter de finns till för</a:t>
            </a:r>
          </a:p>
          <a:p>
            <a:pPr marL="0" indent="0">
              <a:buNone/>
            </a:pPr>
            <a:r>
              <a:rPr lang="sv-SE" sz="3200" dirty="0"/>
              <a:t>3) Vet kundernas/patienterna och deras närståendes behov</a:t>
            </a:r>
          </a:p>
          <a:p>
            <a:pPr marL="0" indent="0">
              <a:buNone/>
            </a:pPr>
            <a:r>
              <a:rPr lang="sv-SE" sz="3200" dirty="0"/>
              <a:t>4) Har beskrivit och utvecklat sina processer</a:t>
            </a:r>
          </a:p>
          <a:p>
            <a:pPr marL="0" indent="0">
              <a:buNone/>
            </a:pPr>
            <a:r>
              <a:rPr lang="sv-SE" sz="3200" dirty="0"/>
              <a:t>5) Följer och agerar utifrån sina resultat</a:t>
            </a:r>
          </a:p>
          <a:p>
            <a:pPr marL="0" indent="0">
              <a:buNone/>
            </a:pPr>
            <a:r>
              <a:rPr lang="sv-SE" sz="3200" dirty="0"/>
              <a:t>6) Arbetar ofta teambaserat med sina medarbetare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4599474-0813-4C1B-B4C6-6061FC60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08" y="-138383"/>
            <a:ext cx="8556396" cy="870851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dirty="0">
                <a:solidFill>
                  <a:schemeClr val="accent1"/>
                </a:solidFill>
              </a:rPr>
              <a:t>Framgångsrika microsystem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39E2155-6BC3-46FB-B633-D5EA89C65F3F}"/>
              </a:ext>
            </a:extLst>
          </p:cNvPr>
          <p:cNvSpPr txBox="1"/>
          <p:nvPr/>
        </p:nvSpPr>
        <p:spPr>
          <a:xfrm>
            <a:off x="895296" y="5995723"/>
            <a:ext cx="6178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Detta har iakttagits bland annat av Paul </a:t>
            </a:r>
            <a:r>
              <a:rPr lang="sv-SE" sz="1100" dirty="0" err="1"/>
              <a:t>Batalden</a:t>
            </a:r>
            <a:r>
              <a:rPr lang="sv-SE" sz="1100" dirty="0"/>
              <a:t> och hans kollegor inom hälso- och sjukvården</a:t>
            </a:r>
          </a:p>
        </p:txBody>
      </p:sp>
    </p:spTree>
    <p:extLst>
      <p:ext uri="{BB962C8B-B14F-4D97-AF65-F5344CB8AC3E}">
        <p14:creationId xmlns:p14="http://schemas.microsoft.com/office/powerpoint/2010/main" val="350336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719D5DC-530D-4839-9991-9B2F435E35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435" y="1013264"/>
            <a:ext cx="10879129" cy="48314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3200" dirty="0"/>
              <a:t>Frågeställningarna i verktyget ger en samlad bild av de delar som behövs för att få ett väl fungerande mikrosystem. </a:t>
            </a:r>
          </a:p>
          <a:p>
            <a:pPr marL="0" indent="0">
              <a:buNone/>
            </a:pPr>
            <a:r>
              <a:rPr lang="sv-SE" sz="3200" dirty="0"/>
              <a:t>Vid utvecklings- och förbättringsarbeten är det viktigt att ha en gemensam bild av systemet man verkar i. Genom att gå igenom punkterna tillsammans skapas en gemensam bild av systemet. </a:t>
            </a:r>
          </a:p>
          <a:p>
            <a:pPr marL="0" indent="0">
              <a:buNone/>
            </a:pPr>
            <a:r>
              <a:rPr lang="sv-SE" sz="3200" dirty="0"/>
              <a:t>Innan ni startar så fundera igenom hur ni avgränsar systemet.  Är det utifrån ett team, en verksamhet, en process eller en uppgift?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780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9A7C526-90B7-4DE9-BD6F-9B7CE1E535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Varför finns vi till?</a:t>
            </a:r>
            <a:br>
              <a:rPr lang="sv-SE" sz="2400" dirty="0"/>
            </a:br>
            <a:r>
              <a:rPr lang="sv-SE" sz="2400" dirty="0"/>
              <a:t>Vilket värde vill vi skapa/ska vi åstadkomma?</a:t>
            </a:r>
            <a:br>
              <a:rPr lang="sv-SE" sz="2400" dirty="0"/>
            </a:br>
            <a:r>
              <a:rPr lang="sv-SE" sz="2400" dirty="0"/>
              <a:t>Vad är poängen med vårt arbete? </a:t>
            </a:r>
            <a:br>
              <a:rPr lang="sv-SE" sz="2400" dirty="0"/>
            </a:br>
            <a:r>
              <a:rPr lang="sv-SE" sz="2400" dirty="0"/>
              <a:t>Varför och för vem finns verksamheten till? </a:t>
            </a:r>
            <a:br>
              <a:rPr lang="sv-SE" sz="2400" dirty="0"/>
            </a:br>
            <a:r>
              <a:rPr lang="sv-SE" sz="2400" dirty="0"/>
              <a:t>Vilka behov ska vi möta? </a:t>
            </a:r>
            <a:br>
              <a:rPr lang="sv-SE" sz="2400" dirty="0"/>
            </a:b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E0AC0FB-3DF9-4459-B917-C7988FC3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1. </a:t>
            </a:r>
            <a:r>
              <a:rPr lang="sv-SE" dirty="0" err="1">
                <a:solidFill>
                  <a:schemeClr val="accent1"/>
                </a:solidFill>
              </a:rPr>
              <a:t>Purpose</a:t>
            </a:r>
            <a:r>
              <a:rPr lang="sv-SE" dirty="0">
                <a:solidFill>
                  <a:schemeClr val="accent1"/>
                </a:solidFill>
              </a:rPr>
              <a:t> – SYFTE</a:t>
            </a:r>
          </a:p>
        </p:txBody>
      </p:sp>
    </p:spTree>
    <p:extLst>
      <p:ext uri="{BB962C8B-B14F-4D97-AF65-F5344CB8AC3E}">
        <p14:creationId xmlns:p14="http://schemas.microsoft.com/office/powerpoint/2010/main" val="319678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9A7C526-90B7-4DE9-BD6F-9B7CE1E535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48" y="1719263"/>
            <a:ext cx="10787211" cy="4039853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Vilka är våra patienter/kunder och vad vet vi om dem? </a:t>
            </a:r>
            <a:br>
              <a:rPr lang="sv-SE" sz="2400" dirty="0"/>
            </a:br>
            <a:r>
              <a:rPr lang="sv-SE" sz="2400" dirty="0"/>
              <a:t>Hur involverar vi dem i mikrosystemet och i våra utvecklingsarbeten? </a:t>
            </a:r>
            <a:br>
              <a:rPr lang="sv-SE" sz="2400" dirty="0"/>
            </a:br>
            <a:r>
              <a:rPr lang="sv-SE" sz="2400" dirty="0"/>
              <a:t>Hur följer vi att vi lyckas bra utifrån ett kundperspektiv? </a:t>
            </a:r>
            <a:br>
              <a:rPr lang="sv-SE" sz="2400" dirty="0"/>
            </a:br>
            <a:r>
              <a:rPr lang="sv-SE" sz="2400" dirty="0"/>
              <a:t>Hur arbetar vi för att identifiera nya eller förändrade behov hos våra kunder? </a:t>
            </a:r>
            <a:br>
              <a:rPr lang="sv-SE" sz="2400" dirty="0"/>
            </a:br>
            <a:r>
              <a:rPr lang="sv-SE" sz="2400" dirty="0"/>
              <a:t>Hur ser vi till att vi anpassar vår arbetstakt till kundens behov? </a:t>
            </a:r>
            <a:br>
              <a:rPr lang="sv-SE" sz="2400" dirty="0"/>
            </a:br>
            <a:r>
              <a:rPr lang="sv-SE" sz="2400" dirty="0"/>
              <a:t>Vad är värde för våra kunder?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E0AC0FB-3DF9-4459-B917-C7988FC3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2. Patient – kund</a:t>
            </a:r>
          </a:p>
        </p:txBody>
      </p:sp>
    </p:spTree>
    <p:extLst>
      <p:ext uri="{BB962C8B-B14F-4D97-AF65-F5344CB8AC3E}">
        <p14:creationId xmlns:p14="http://schemas.microsoft.com/office/powerpoint/2010/main" val="316867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9A7C526-90B7-4DE9-BD6F-9B7CE1E535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Hur nyttjas och tillvaratas kompetens på bästa sätt? </a:t>
            </a:r>
            <a:br>
              <a:rPr lang="sv-SE" sz="2400" dirty="0"/>
            </a:br>
            <a:r>
              <a:rPr lang="sv-SE" sz="2400" dirty="0"/>
              <a:t>Hur öka förståelsen	för sin uppgift?</a:t>
            </a:r>
            <a:br>
              <a:rPr lang="sv-SE" sz="2400" dirty="0"/>
            </a:br>
            <a:r>
              <a:rPr lang="sv-SE" sz="2400" dirty="0"/>
              <a:t>Hur involveras de i utvecklingsarbete? </a:t>
            </a:r>
            <a:br>
              <a:rPr lang="sv-SE" sz="2400" dirty="0"/>
            </a:br>
            <a:r>
              <a:rPr lang="sv-SE" sz="2400" dirty="0"/>
              <a:t>Vilka är våra medarbetare?</a:t>
            </a:r>
            <a:br>
              <a:rPr lang="sv-SE" sz="2400" dirty="0"/>
            </a:br>
            <a:r>
              <a:rPr lang="sv-SE" sz="2400" dirty="0"/>
              <a:t>Vad brinner de för? </a:t>
            </a:r>
            <a:br>
              <a:rPr lang="sv-SE" sz="2400" dirty="0"/>
            </a:br>
            <a:r>
              <a:rPr lang="sv-SE" sz="2400" dirty="0"/>
              <a:t>Vilka dolda talanger har de? </a:t>
            </a:r>
            <a:br>
              <a:rPr lang="sv-SE" sz="2400" dirty="0"/>
            </a:br>
            <a:r>
              <a:rPr lang="sv-SE" sz="2400" dirty="0"/>
              <a:t>Hur bygger vi teamet eller mikrosystemet utifrån kundens behov?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E0AC0FB-3DF9-4459-B917-C7988FC3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3. </a:t>
            </a:r>
            <a:r>
              <a:rPr lang="sv-SE" dirty="0" err="1">
                <a:solidFill>
                  <a:schemeClr val="accent1"/>
                </a:solidFill>
              </a:rPr>
              <a:t>People</a:t>
            </a:r>
            <a:r>
              <a:rPr lang="sv-SE" dirty="0">
                <a:solidFill>
                  <a:schemeClr val="accent1"/>
                </a:solidFill>
              </a:rPr>
              <a:t> – medarbetare</a:t>
            </a:r>
          </a:p>
        </p:txBody>
      </p:sp>
    </p:spTree>
    <p:extLst>
      <p:ext uri="{BB962C8B-B14F-4D97-AF65-F5344CB8AC3E}">
        <p14:creationId xmlns:p14="http://schemas.microsoft.com/office/powerpoint/2010/main" val="391948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9A7C526-90B7-4DE9-BD6F-9B7CE1E535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48" y="1719263"/>
            <a:ext cx="10787211" cy="40398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dirty="0"/>
              <a:t>Vilka processer har vi som skapar värde för våra patienter?</a:t>
            </a:r>
            <a:br>
              <a:rPr lang="sv-SE" sz="2400" dirty="0"/>
            </a:br>
            <a:r>
              <a:rPr lang="sv-SE" sz="2400" dirty="0"/>
              <a:t>Hur lär vi oss mer om våra processer?</a:t>
            </a:r>
            <a:br>
              <a:rPr lang="sv-SE" sz="2400" dirty="0"/>
            </a:br>
            <a:r>
              <a:rPr lang="sv-SE" sz="2400" dirty="0"/>
              <a:t>Hur använder vi oss av resultatet? </a:t>
            </a:r>
            <a:br>
              <a:rPr lang="sv-SE" sz="2400" dirty="0"/>
            </a:br>
            <a:r>
              <a:rPr lang="sv-SE" sz="2400" dirty="0"/>
              <a:t>Hur identifierar vi slöseri i våra processer? </a:t>
            </a:r>
            <a:br>
              <a:rPr lang="sv-SE" sz="2400" dirty="0"/>
            </a:br>
            <a:r>
              <a:rPr lang="sv-SE" sz="2400" dirty="0"/>
              <a:t>Hur arbetar vi med att utveckla våra processer? </a:t>
            </a:r>
            <a:br>
              <a:rPr lang="sv-SE" sz="2400" dirty="0"/>
            </a:br>
            <a:r>
              <a:rPr lang="sv-SE" sz="2400" dirty="0"/>
              <a:t>Hur arbetar vi mer effektivt? </a:t>
            </a:r>
            <a:br>
              <a:rPr lang="sv-SE" sz="2400" dirty="0"/>
            </a:br>
            <a:r>
              <a:rPr lang="sv-SE" sz="2400" dirty="0"/>
              <a:t>Hur synliggör vi att våra processer fungerar? </a:t>
            </a:r>
            <a:br>
              <a:rPr lang="sv-SE" sz="2400" dirty="0"/>
            </a:br>
            <a:r>
              <a:rPr lang="sv-SE" sz="2400" dirty="0"/>
              <a:t>Hur förbättrar vi våra flöden/länkning/samverkan?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E0AC0FB-3DF9-4459-B917-C7988FC3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4. Processer – flöden</a:t>
            </a:r>
          </a:p>
        </p:txBody>
      </p:sp>
    </p:spTree>
    <p:extLst>
      <p:ext uri="{BB962C8B-B14F-4D97-AF65-F5344CB8AC3E}">
        <p14:creationId xmlns:p14="http://schemas.microsoft.com/office/powerpoint/2010/main" val="382905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9A7C526-90B7-4DE9-BD6F-9B7CE1E535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48" y="1719263"/>
            <a:ext cx="10787211" cy="471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Hur ser variationen ut i våra processer? </a:t>
            </a:r>
            <a:br>
              <a:rPr lang="sv-SE" sz="2400" dirty="0"/>
            </a:br>
            <a:r>
              <a:rPr lang="sv-SE" sz="2400" dirty="0"/>
              <a:t>Hur utvärderar och lär vi av variationer? </a:t>
            </a:r>
            <a:br>
              <a:rPr lang="sv-SE" sz="2400" dirty="0"/>
            </a:br>
            <a:r>
              <a:rPr lang="sv-SE" sz="2400" dirty="0"/>
              <a:t>Hur märker våra patienter att vi gör ett bra jobb?</a:t>
            </a:r>
            <a:br>
              <a:rPr lang="sv-SE" sz="2400" dirty="0"/>
            </a:br>
            <a:r>
              <a:rPr lang="sv-SE" sz="2400" dirty="0"/>
              <a:t>Vilka resultat gör vi, utifrån att skapa värde för kunden? </a:t>
            </a:r>
            <a:br>
              <a:rPr lang="sv-SE" sz="2400" dirty="0"/>
            </a:br>
            <a:r>
              <a:rPr lang="sv-SE" sz="2400" dirty="0"/>
              <a:t>Hur mäter vi och följer upp? </a:t>
            </a:r>
            <a:br>
              <a:rPr lang="sv-SE" sz="2400" dirty="0"/>
            </a:br>
            <a:r>
              <a:rPr lang="sv-SE" sz="2400" dirty="0"/>
              <a:t>Hur lär vi oss av våra mätningar?</a:t>
            </a:r>
          </a:p>
          <a:p>
            <a:pPr marL="0" indent="0">
              <a:buNone/>
            </a:pPr>
            <a:br>
              <a:rPr lang="sv-SE" sz="1300" dirty="0"/>
            </a:br>
            <a:r>
              <a:rPr lang="sv-SE" sz="1300" b="1" dirty="0"/>
              <a:t>Referens</a:t>
            </a:r>
            <a:br>
              <a:rPr lang="sv-SE" sz="1300" dirty="0"/>
            </a:br>
            <a:r>
              <a:rPr lang="sv-SE" sz="1300" dirty="0"/>
              <a:t>Nelson, E.C., </a:t>
            </a:r>
            <a:r>
              <a:rPr lang="sv-SE" sz="1300" dirty="0" err="1"/>
              <a:t>Batalden</a:t>
            </a:r>
            <a:r>
              <a:rPr lang="sv-SE" sz="1300" dirty="0"/>
              <a:t>, P.B. &amp; Godfrey, M.M. (red.) (2007). </a:t>
            </a:r>
            <a:r>
              <a:rPr lang="sv-SE" sz="1300" dirty="0" err="1"/>
              <a:t>Quality</a:t>
            </a:r>
            <a:r>
              <a:rPr lang="sv-SE" sz="1300" dirty="0"/>
              <a:t> by design: a </a:t>
            </a:r>
            <a:r>
              <a:rPr lang="sv-SE" sz="1300" dirty="0" err="1"/>
              <a:t>clinical</a:t>
            </a:r>
            <a:r>
              <a:rPr lang="sv-SE" sz="1300" dirty="0"/>
              <a:t> microsystems approach. (1. ed.) </a:t>
            </a:r>
            <a:r>
              <a:rPr lang="sv-SE" sz="1300" dirty="0" err="1"/>
              <a:t>Lebanon</a:t>
            </a:r>
            <a:r>
              <a:rPr lang="sv-SE" sz="1300" dirty="0"/>
              <a:t>, N. H.: Center for the </a:t>
            </a:r>
            <a:r>
              <a:rPr lang="sv-SE" sz="1300" dirty="0" err="1"/>
              <a:t>Evaluative</a:t>
            </a:r>
            <a:r>
              <a:rPr lang="sv-SE" sz="1300" dirty="0"/>
              <a:t> Clinical Sciences at </a:t>
            </a:r>
            <a:r>
              <a:rPr lang="sv-SE" sz="1300" dirty="0" err="1"/>
              <a:t>Dartmouth</a:t>
            </a:r>
            <a:r>
              <a:rPr lang="sv-SE" sz="1300" dirty="0"/>
              <a:t>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E0AC0FB-3DF9-4459-B917-C7988FC3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5. </a:t>
            </a:r>
            <a:r>
              <a:rPr lang="sv-SE" dirty="0" err="1">
                <a:solidFill>
                  <a:schemeClr val="accent1"/>
                </a:solidFill>
              </a:rPr>
              <a:t>Patterns</a:t>
            </a:r>
            <a:r>
              <a:rPr lang="sv-SE" dirty="0">
                <a:solidFill>
                  <a:schemeClr val="accent1"/>
                </a:solidFill>
              </a:rPr>
              <a:t> – mönster</a:t>
            </a:r>
          </a:p>
        </p:txBody>
      </p:sp>
    </p:spTree>
    <p:extLst>
      <p:ext uri="{BB962C8B-B14F-4D97-AF65-F5344CB8AC3E}">
        <p14:creationId xmlns:p14="http://schemas.microsoft.com/office/powerpoint/2010/main" val="389930810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7</TotalTime>
  <Words>947</Words>
  <Application>Microsoft Office PowerPoint</Application>
  <PresentationFormat>Bredbild</PresentationFormat>
  <Paragraphs>50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Brandon Grotesque Black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5P - lär känna vårt system</vt:lpstr>
      <vt:lpstr>  Att förstå vårt sammanhang, vårt system</vt:lpstr>
      <vt:lpstr>  Framgångsrika microsystem </vt:lpstr>
      <vt:lpstr>PowerPoint-presentation</vt:lpstr>
      <vt:lpstr>1. Purpose – SYFTE</vt:lpstr>
      <vt:lpstr>2. Patient – kund</vt:lpstr>
      <vt:lpstr>3. People – medarbetare</vt:lpstr>
      <vt:lpstr>4. Processer – flöden</vt:lpstr>
      <vt:lpstr>5. Patterns – mönster</vt:lpstr>
      <vt:lpstr>Microsystemets 5p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5P - lär känna vårt system</dc:title>
  <dc:subject/>
  <dc:creator>Abrahamsson Daria RST FoUU utv o innovation</dc:creator>
  <cp:keywords/>
  <dc:description/>
  <cp:lastModifiedBy>Söderberg Malin RST FoUU utbildn lärande</cp:lastModifiedBy>
  <cp:revision>5</cp:revision>
  <cp:lastPrinted>2025-01-13T13:27:19Z</cp:lastPrinted>
  <dcterms:created xsi:type="dcterms:W3CDTF">2025-10-23T11:11:01Z</dcterms:created>
  <dcterms:modified xsi:type="dcterms:W3CDTF">2025-11-11T09:27:07Z</dcterms:modified>
  <cp:category/>
</cp:coreProperties>
</file>