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2025-06-11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2690907" y="103519"/>
            <a:ext cx="6810187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100" b="1" dirty="0"/>
              <a:t>PATIENT VI MISSTÄNKER/VET ÄR UTSATT FÖR PROSTITUTION ELLER MÄNNISKOHANDEL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3542173" y="447103"/>
            <a:ext cx="51120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Samtal med patienten i enskilt rum</a:t>
            </a:r>
          </a:p>
          <a:p>
            <a:pPr algn="ctr"/>
            <a:r>
              <a:rPr lang="sv-SE" sz="1000" dirty="0"/>
              <a:t>Utan medföljande. Observera att medföljande kan vara (förmedlare till) våldsutövare</a:t>
            </a:r>
            <a:endParaRPr lang="sv-SE" sz="1000" b="1" dirty="0"/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6006000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202877C-7EC7-4F48-92BF-8B55CAD63034}"/>
              </a:ext>
            </a:extLst>
          </p:cNvPr>
          <p:cNvSpPr txBox="1"/>
          <p:nvPr/>
        </p:nvSpPr>
        <p:spPr>
          <a:xfrm>
            <a:off x="6088846" y="4618107"/>
            <a:ext cx="4469621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Ge information om relevant vård och stöd för den våldsutsatta.</a:t>
            </a:r>
          </a:p>
          <a:p>
            <a:pPr algn="ctr"/>
            <a:r>
              <a:rPr lang="sv-SE" sz="1000" dirty="0"/>
              <a:t>Ge Visitkortet ”Vi finns här för dig”. </a:t>
            </a:r>
            <a:br>
              <a:rPr lang="sv-SE" sz="1000" dirty="0"/>
            </a:br>
            <a:r>
              <a:rPr lang="sv-SE" sz="1000" dirty="0"/>
              <a:t>Det samlade stödet i länet finns i den nedersta länken på webbsidan.</a:t>
            </a:r>
          </a:p>
          <a:p>
            <a:pPr algn="ctr"/>
            <a:r>
              <a:rPr lang="sv-SE" sz="1000" dirty="0"/>
              <a:t>Erbjud den vuxne patienten att etablera kontakt med socialtjänsten.</a:t>
            </a:r>
            <a:endParaRPr lang="sv-SE" sz="9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6084123" y="5529624"/>
            <a:ext cx="4469622" cy="55399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Polisanmälan:</a:t>
            </a:r>
            <a:r>
              <a:rPr lang="sv-SE" sz="1000" dirty="0"/>
              <a:t> Vi får bryta sekretess och göra en polisanmälan vid sexuellt våld och människohandel eftersom detta kan ge minst 1 års fängelse. </a:t>
            </a:r>
            <a:br>
              <a:rPr lang="sv-SE" sz="1000" dirty="0"/>
            </a:br>
            <a:r>
              <a:rPr lang="sv-SE" sz="1000" dirty="0"/>
              <a:t>Ring 112 vid akuta situationer, annars 114 14.</a:t>
            </a:r>
            <a:endParaRPr lang="sv-SE" sz="9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3540000" y="3087835"/>
            <a:ext cx="511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Finns det risk att patienten far illa av anteckningar om våldsutsatthet?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832814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367451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256F535B-8159-4FB0-A664-BC945A903558}"/>
              </a:ext>
            </a:extLst>
          </p:cNvPr>
          <p:cNvSpPr txBox="1"/>
          <p:nvPr/>
        </p:nvSpPr>
        <p:spPr>
          <a:xfrm>
            <a:off x="8204947" y="372533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FE807561-906B-4F6F-A16E-9A5FB32B6436}"/>
              </a:ext>
            </a:extLst>
          </p:cNvPr>
          <p:cNvSpPr txBox="1"/>
          <p:nvPr/>
        </p:nvSpPr>
        <p:spPr>
          <a:xfrm>
            <a:off x="3557145" y="3725338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395203" y="3600294"/>
            <a:ext cx="2772000" cy="565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</a:t>
            </a:r>
            <a:endParaRPr lang="sv-SE" sz="900" dirty="0"/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4C1009-38F9-4E2A-BD0C-E36A573CAA46}"/>
              </a:ext>
            </a:extLst>
          </p:cNvPr>
          <p:cNvSpPr txBox="1"/>
          <p:nvPr/>
        </p:nvSpPr>
        <p:spPr>
          <a:xfrm>
            <a:off x="9622501" y="3609522"/>
            <a:ext cx="205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löpande </a:t>
            </a:r>
            <a:br>
              <a:rPr lang="sv-SE" sz="1000" b="1" dirty="0"/>
            </a:br>
            <a:r>
              <a:rPr lang="sv-SE" sz="1000" b="1" dirty="0"/>
              <a:t>journalanteckning</a:t>
            </a:r>
            <a:endParaRPr lang="sv-SE" sz="900" dirty="0"/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395203" y="4426908"/>
            <a:ext cx="277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Ska remiss skickas på patienten?</a:t>
            </a:r>
            <a:endParaRPr lang="sv-SE" sz="900" dirty="0"/>
          </a:p>
        </p:txBody>
      </p:sp>
      <p:sp>
        <p:nvSpPr>
          <p:cNvPr id="89" name="Pil: höger 88">
            <a:extLst>
              <a:ext uri="{FF2B5EF4-FFF2-40B4-BE49-F238E27FC236}">
                <a16:creationId xmlns:a16="http://schemas.microsoft.com/office/drawing/2014/main" id="{FC425B99-017F-42A9-BDEC-91A8BC436BFC}"/>
              </a:ext>
            </a:extLst>
          </p:cNvPr>
          <p:cNvSpPr/>
          <p:nvPr/>
        </p:nvSpPr>
        <p:spPr>
          <a:xfrm flipH="1">
            <a:off x="3250920" y="3774425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1565203" y="5032815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1691203" y="531974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3571774" y="4563299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395203" y="5540451"/>
            <a:ext cx="4015186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Skriv inget om våldsutsattheten i remissen.</a:t>
            </a:r>
          </a:p>
          <a:p>
            <a:pPr algn="ctr"/>
            <a:r>
              <a:rPr lang="sv-SE" sz="1000" dirty="0"/>
              <a:t>Skicka ett meddelande i Messenger till mottagande verksamhet </a:t>
            </a:r>
            <a:br>
              <a:rPr lang="sv-SE" sz="1000" dirty="0"/>
            </a:br>
            <a:r>
              <a:rPr lang="sv-SE" sz="1000" dirty="0"/>
              <a:t>om att anteckning finns i anteckningsmallen ”Våldsutsatthet”</a:t>
            </a:r>
            <a:endParaRPr lang="sv-SE" sz="900" dirty="0"/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006000" y="913965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1690212" y="420620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B92E983B-E412-46D4-9220-D22E661DAD67}"/>
              </a:ext>
            </a:extLst>
          </p:cNvPr>
          <p:cNvSpPr txBox="1"/>
          <p:nvPr/>
        </p:nvSpPr>
        <p:spPr>
          <a:xfrm>
            <a:off x="395203" y="1563650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12 år: </a:t>
            </a:r>
            <a:br>
              <a:rPr lang="sv-SE" sz="1000" b="1" dirty="0"/>
            </a:br>
            <a:r>
              <a:rPr lang="sv-SE" sz="1000" b="1" dirty="0"/>
              <a:t>Barn- och ungdomskliniken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9CD73708-456F-4B4D-8DF9-2EDF2339142F}"/>
              </a:ext>
            </a:extLst>
          </p:cNvPr>
          <p:cNvSpPr txBox="1"/>
          <p:nvPr/>
        </p:nvSpPr>
        <p:spPr>
          <a:xfrm>
            <a:off x="3529396" y="1160717"/>
            <a:ext cx="5112000" cy="40011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OBS: Orosanmälan SKA göras när patienten är/har barn under 18 år.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06BC36DA-6441-4E28-AC1A-79A75AE4D289}"/>
              </a:ext>
            </a:extLst>
          </p:cNvPr>
          <p:cNvSpPr txBox="1"/>
          <p:nvPr/>
        </p:nvSpPr>
        <p:spPr>
          <a:xfrm>
            <a:off x="395203" y="2098668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Flickor (13-18 år) och kvinnor: Kvinnokliniken (gyn)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E792D9F5-0A0C-4980-8C1C-6DF393A5D388}"/>
              </a:ext>
            </a:extLst>
          </p:cNvPr>
          <p:cNvSpPr txBox="1"/>
          <p:nvPr/>
        </p:nvSpPr>
        <p:spPr>
          <a:xfrm>
            <a:off x="395203" y="2615373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Pojkar (13-18 år) och män: Akutkliniken/urologen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DF005674-20A5-478C-9E7C-31D799F0EDF7}"/>
              </a:ext>
            </a:extLst>
          </p:cNvPr>
          <p:cNvSpPr txBox="1"/>
          <p:nvPr/>
        </p:nvSpPr>
        <p:spPr>
          <a:xfrm>
            <a:off x="5053807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somatisk vård. Behandla eller remittera till lämplig vårdnivå.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96BA4ED0-0841-4F82-A7FE-F5676336B9ED}"/>
              </a:ext>
            </a:extLst>
          </p:cNvPr>
          <p:cNvSpPr txBox="1"/>
          <p:nvPr/>
        </p:nvSpPr>
        <p:spPr>
          <a:xfrm>
            <a:off x="2724505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vård efter sexuella övergrepp och/eller skador i underlivet. </a:t>
            </a:r>
          </a:p>
          <a:p>
            <a:pPr algn="ctr"/>
            <a:r>
              <a:rPr lang="sv-SE" sz="1000" b="1" dirty="0"/>
              <a:t>Behandla eller remittera till lämplig vårdnivå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BCE930F2-0F8B-4AC6-AD50-82783694DF26}"/>
              </a:ext>
            </a:extLst>
          </p:cNvPr>
          <p:cNvSpPr txBox="1"/>
          <p:nvPr/>
        </p:nvSpPr>
        <p:spPr>
          <a:xfrm>
            <a:off x="7383109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psykiskt stöd. Behandla eller remittera till lämplig vårdnivå.</a:t>
            </a: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16694DD0-384F-4A62-AAB5-85FBB5940D4C}"/>
              </a:ext>
            </a:extLst>
          </p:cNvPr>
          <p:cNvSpPr txBox="1"/>
          <p:nvPr/>
        </p:nvSpPr>
        <p:spPr>
          <a:xfrm>
            <a:off x="9712411" y="1735743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18 år: </a:t>
            </a:r>
            <a:br>
              <a:rPr lang="sv-SE" sz="1000" b="1" dirty="0"/>
            </a:br>
            <a:r>
              <a:rPr lang="sv-SE" sz="1000" b="1" dirty="0"/>
              <a:t>Barn- och ungdomsklinikens kurator,  En väg in</a:t>
            </a:r>
          </a:p>
        </p:txBody>
      </p:sp>
      <p:sp>
        <p:nvSpPr>
          <p:cNvPr id="105" name="textruta 104">
            <a:extLst>
              <a:ext uri="{FF2B5EF4-FFF2-40B4-BE49-F238E27FC236}">
                <a16:creationId xmlns:a16="http://schemas.microsoft.com/office/drawing/2014/main" id="{4A80DB3C-C12D-46E9-B4CF-BC85C2B0AE27}"/>
              </a:ext>
            </a:extLst>
          </p:cNvPr>
          <p:cNvSpPr txBox="1"/>
          <p:nvPr/>
        </p:nvSpPr>
        <p:spPr>
          <a:xfrm>
            <a:off x="9711952" y="2389876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Vuxna: Lasarettsrehab, kurator, psykosocial resurs på VC</a:t>
            </a:r>
          </a:p>
        </p:txBody>
      </p:sp>
      <p:sp>
        <p:nvSpPr>
          <p:cNvPr id="115" name="Pil: nedåt 114">
            <a:extLst>
              <a:ext uri="{FF2B5EF4-FFF2-40B4-BE49-F238E27FC236}">
                <a16:creationId xmlns:a16="http://schemas.microsoft.com/office/drawing/2014/main" id="{5CA13350-0C61-4BC8-B6C5-B23C87F2CDF1}"/>
              </a:ext>
            </a:extLst>
          </p:cNvPr>
          <p:cNvSpPr/>
          <p:nvPr/>
        </p:nvSpPr>
        <p:spPr>
          <a:xfrm rot="16200000">
            <a:off x="9039724" y="3650252"/>
            <a:ext cx="180000" cy="468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DDF68D2-57CB-4EE2-AE47-DC13990E4589}"/>
              </a:ext>
            </a:extLst>
          </p:cNvPr>
          <p:cNvSpPr txBox="1"/>
          <p:nvPr/>
        </p:nvSpPr>
        <p:spPr>
          <a:xfrm>
            <a:off x="9216750" y="452848"/>
            <a:ext cx="2816243" cy="553998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 att frågor ställts – oavsett vad patienten svarar</a:t>
            </a:r>
            <a:endParaRPr lang="sv-SE" sz="900" dirty="0"/>
          </a:p>
        </p:txBody>
      </p:sp>
      <p:sp>
        <p:nvSpPr>
          <p:cNvPr id="46" name="Pil: höger 45">
            <a:extLst>
              <a:ext uri="{FF2B5EF4-FFF2-40B4-BE49-F238E27FC236}">
                <a16:creationId xmlns:a16="http://schemas.microsoft.com/office/drawing/2014/main" id="{54BC44A6-9CB7-4D7F-939C-5C46198E0AC5}"/>
              </a:ext>
            </a:extLst>
          </p:cNvPr>
          <p:cNvSpPr/>
          <p:nvPr/>
        </p:nvSpPr>
        <p:spPr>
          <a:xfrm>
            <a:off x="8878707" y="54781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Pil: höger 46">
            <a:extLst>
              <a:ext uri="{FF2B5EF4-FFF2-40B4-BE49-F238E27FC236}">
                <a16:creationId xmlns:a16="http://schemas.microsoft.com/office/drawing/2014/main" id="{ADCFEA22-BD8C-4566-A7DB-0D8D49ED254C}"/>
              </a:ext>
            </a:extLst>
          </p:cNvPr>
          <p:cNvSpPr/>
          <p:nvPr/>
        </p:nvSpPr>
        <p:spPr>
          <a:xfrm flipH="1">
            <a:off x="2497802" y="22175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Pil: höger 47">
            <a:extLst>
              <a:ext uri="{FF2B5EF4-FFF2-40B4-BE49-F238E27FC236}">
                <a16:creationId xmlns:a16="http://schemas.microsoft.com/office/drawing/2014/main" id="{FA8436AB-2ACB-402B-97B9-D5D2EBF0B34F}"/>
              </a:ext>
            </a:extLst>
          </p:cNvPr>
          <p:cNvSpPr/>
          <p:nvPr/>
        </p:nvSpPr>
        <p:spPr>
          <a:xfrm>
            <a:off x="9483760" y="191278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Pil: höger 48">
            <a:extLst>
              <a:ext uri="{FF2B5EF4-FFF2-40B4-BE49-F238E27FC236}">
                <a16:creationId xmlns:a16="http://schemas.microsoft.com/office/drawing/2014/main" id="{B9D11B36-82CA-4D75-833F-070AFA0AFD40}"/>
              </a:ext>
            </a:extLst>
          </p:cNvPr>
          <p:cNvSpPr/>
          <p:nvPr/>
        </p:nvSpPr>
        <p:spPr>
          <a:xfrm>
            <a:off x="9483530" y="2552200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Pil: höger 50">
            <a:extLst>
              <a:ext uri="{FF2B5EF4-FFF2-40B4-BE49-F238E27FC236}">
                <a16:creationId xmlns:a16="http://schemas.microsoft.com/office/drawing/2014/main" id="{0EAC2E49-F497-496B-836C-FDDE5A8CA282}"/>
              </a:ext>
            </a:extLst>
          </p:cNvPr>
          <p:cNvSpPr/>
          <p:nvPr/>
        </p:nvSpPr>
        <p:spPr>
          <a:xfrm rot="9183490">
            <a:off x="2493693" y="2730949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Pil: höger 51">
            <a:extLst>
              <a:ext uri="{FF2B5EF4-FFF2-40B4-BE49-F238E27FC236}">
                <a16:creationId xmlns:a16="http://schemas.microsoft.com/office/drawing/2014/main" id="{46DD1123-7524-4CDE-8D00-F69B2B3B7115}"/>
              </a:ext>
            </a:extLst>
          </p:cNvPr>
          <p:cNvSpPr/>
          <p:nvPr/>
        </p:nvSpPr>
        <p:spPr>
          <a:xfrm rot="12732629">
            <a:off x="2506947" y="1740348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Pil: nedåt 55">
            <a:extLst>
              <a:ext uri="{FF2B5EF4-FFF2-40B4-BE49-F238E27FC236}">
                <a16:creationId xmlns:a16="http://schemas.microsoft.com/office/drawing/2014/main" id="{4AF11575-D608-497D-9CCD-8CFAB421BC8E}"/>
              </a:ext>
            </a:extLst>
          </p:cNvPr>
          <p:cNvSpPr/>
          <p:nvPr/>
        </p:nvSpPr>
        <p:spPr>
          <a:xfrm>
            <a:off x="6009315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Pil: nedåt 57">
            <a:extLst>
              <a:ext uri="{FF2B5EF4-FFF2-40B4-BE49-F238E27FC236}">
                <a16:creationId xmlns:a16="http://schemas.microsoft.com/office/drawing/2014/main" id="{336E0946-CBCA-4ED3-A46A-EBF08421D37C}"/>
              </a:ext>
            </a:extLst>
          </p:cNvPr>
          <p:cNvSpPr/>
          <p:nvPr/>
        </p:nvSpPr>
        <p:spPr>
          <a:xfrm>
            <a:off x="3655274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Pil: nedåt 59">
            <a:extLst>
              <a:ext uri="{FF2B5EF4-FFF2-40B4-BE49-F238E27FC236}">
                <a16:creationId xmlns:a16="http://schemas.microsoft.com/office/drawing/2014/main" id="{61D1347F-0DCC-4CA5-BE92-7F72A5E76D97}"/>
              </a:ext>
            </a:extLst>
          </p:cNvPr>
          <p:cNvSpPr/>
          <p:nvPr/>
        </p:nvSpPr>
        <p:spPr>
          <a:xfrm>
            <a:off x="8319109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Pil: höger 62">
            <a:extLst>
              <a:ext uri="{FF2B5EF4-FFF2-40B4-BE49-F238E27FC236}">
                <a16:creationId xmlns:a16="http://schemas.microsoft.com/office/drawing/2014/main" id="{1559D76C-07EE-4F1A-90B1-F32EE5229576}"/>
              </a:ext>
            </a:extLst>
          </p:cNvPr>
          <p:cNvSpPr/>
          <p:nvPr/>
        </p:nvSpPr>
        <p:spPr>
          <a:xfrm>
            <a:off x="3274113" y="4612623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201ED32E-CD49-49F6-BC22-EEFD80605467}"/>
              </a:ext>
            </a:extLst>
          </p:cNvPr>
          <p:cNvSpPr/>
          <p:nvPr/>
        </p:nvSpPr>
        <p:spPr>
          <a:xfrm>
            <a:off x="3658589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Pil: nedåt 65">
            <a:extLst>
              <a:ext uri="{FF2B5EF4-FFF2-40B4-BE49-F238E27FC236}">
                <a16:creationId xmlns:a16="http://schemas.microsoft.com/office/drawing/2014/main" id="{E213A184-6A52-41E9-96A5-FB60E54FC8F5}"/>
              </a:ext>
            </a:extLst>
          </p:cNvPr>
          <p:cNvSpPr/>
          <p:nvPr/>
        </p:nvSpPr>
        <p:spPr>
          <a:xfrm>
            <a:off x="8322424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D4E5BE57-7CF3-41E3-B9B2-070090885CC0}"/>
              </a:ext>
            </a:extLst>
          </p:cNvPr>
          <p:cNvSpPr txBox="1"/>
          <p:nvPr/>
        </p:nvSpPr>
        <p:spPr>
          <a:xfrm>
            <a:off x="2448052" y="6184477"/>
            <a:ext cx="1965736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OBS: Gäller inte för röntgen – ring dem istället på 7589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4" grpId="0" animBg="1"/>
      <p:bldP spid="72" grpId="0" animBg="1"/>
      <p:bldP spid="76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6" grpId="0" animBg="1"/>
      <p:bldP spid="97" grpId="0" animBg="1"/>
      <p:bldP spid="55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4" grpId="0" animBg="1"/>
      <p:bldP spid="105" grpId="0" animBg="1"/>
      <p:bldP spid="11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6" grpId="0" animBg="1"/>
      <p:bldP spid="58" grpId="0" animBg="1"/>
      <p:bldP spid="60" grpId="0" animBg="1"/>
      <p:bldP spid="63" grpId="0" animBg="1"/>
      <p:bldP spid="65" grpId="0" animBg="1"/>
      <p:bldP spid="66" grpId="0" animBg="1"/>
      <p:bldP spid="5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3405</TotalTime>
  <Words>314</Words>
  <Application>Microsoft Office PowerPoint</Application>
  <PresentationFormat>Bredbild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RUV folkh o soc hållbarh</cp:lastModifiedBy>
  <cp:revision>147</cp:revision>
  <dcterms:created xsi:type="dcterms:W3CDTF">2020-09-02T09:44:49Z</dcterms:created>
  <dcterms:modified xsi:type="dcterms:W3CDTF">2025-06-11T07:35:57Z</dcterms:modified>
</cp:coreProperties>
</file>