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4"/>
  </p:notesMasterIdLst>
  <p:sldIdLst>
    <p:sldId id="36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82" autoAdjust="0"/>
  </p:normalViewPr>
  <p:slideViewPr>
    <p:cSldViewPr snapToGrid="0" showGuides="1">
      <p:cViewPr>
        <p:scale>
          <a:sx n="50" d="100"/>
          <a:sy n="50" d="100"/>
        </p:scale>
        <p:origin x="1212" y="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2026-06-11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78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xjo.se/sidor/stod-och-omsorg/centrum-mot-val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129729F-1641-A27E-B0B7-DEEAA02D997A}"/>
              </a:ext>
            </a:extLst>
          </p:cNvPr>
          <p:cNvSpPr txBox="1"/>
          <p:nvPr/>
        </p:nvSpPr>
        <p:spPr>
          <a:xfrm>
            <a:off x="2690907" y="103519"/>
            <a:ext cx="6810187" cy="261610"/>
          </a:xfrm>
          <a:prstGeom prst="rect">
            <a:avLst/>
          </a:prstGeom>
          <a:solidFill>
            <a:srgbClr val="830628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/>
              <a:t>PATIENT VI MISSTÄNKER/VET ÄR UTSATT FÖR PROSTITUTION ELLER MÄNNISKOHANDEL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0D5C12B-DBBE-6140-0720-ED3FF778C287}"/>
              </a:ext>
            </a:extLst>
          </p:cNvPr>
          <p:cNvSpPr txBox="1"/>
          <p:nvPr/>
        </p:nvSpPr>
        <p:spPr>
          <a:xfrm>
            <a:off x="3736483" y="466143"/>
            <a:ext cx="5040000" cy="432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Samtal med patienten i enskilt rum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Utan medföljande. Observera att medföljande kan vara (förmedlare till) våldsutövare</a:t>
            </a:r>
            <a:endParaRPr kumimoji="0" lang="sv-S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69A5E609-3EFD-CF5B-1014-E748CA12E143}"/>
              </a:ext>
            </a:extLst>
          </p:cNvPr>
          <p:cNvSpPr/>
          <p:nvPr/>
        </p:nvSpPr>
        <p:spPr>
          <a:xfrm>
            <a:off x="6153196" y="170382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98928A4-E561-E260-7646-85502A276167}"/>
              </a:ext>
            </a:extLst>
          </p:cNvPr>
          <p:cNvSpPr txBox="1"/>
          <p:nvPr/>
        </p:nvSpPr>
        <p:spPr>
          <a:xfrm>
            <a:off x="3764519" y="3174831"/>
            <a:ext cx="5040000" cy="432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Finns det risk att patienten far illa av anteckningar om våldsutsatthet?</a:t>
            </a:r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EC1FE36F-14E4-394F-16D5-F2989848608E}"/>
              </a:ext>
            </a:extLst>
          </p:cNvPr>
          <p:cNvSpPr/>
          <p:nvPr/>
        </p:nvSpPr>
        <p:spPr>
          <a:xfrm>
            <a:off x="8367730" y="3670700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B469965-B6C8-9567-6EE1-0BE796843995}"/>
              </a:ext>
            </a:extLst>
          </p:cNvPr>
          <p:cNvSpPr txBox="1"/>
          <p:nvPr/>
        </p:nvSpPr>
        <p:spPr>
          <a:xfrm>
            <a:off x="394211" y="3956357"/>
            <a:ext cx="4320000" cy="432000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b="1" kern="0" noProof="0" dirty="0">
                <a:solidFill>
                  <a:prstClr val="black"/>
                </a:solidFill>
                <a:latin typeface="Arial" panose="020B0604020202020204"/>
              </a:rPr>
              <a:t>Ja. </a:t>
            </a: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Anteckna i den skyddade anteckningsmallen ”Våldsutsatthet”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86D4E2A-AE90-61E6-8605-EAC84A967562}"/>
              </a:ext>
            </a:extLst>
          </p:cNvPr>
          <p:cNvSpPr txBox="1"/>
          <p:nvPr/>
        </p:nvSpPr>
        <p:spPr>
          <a:xfrm>
            <a:off x="5365708" y="3956357"/>
            <a:ext cx="6192000" cy="432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Nej. Anteckna i löpande journalanteckning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6E2D9C1-A455-3799-7069-0D117565CA96}"/>
              </a:ext>
            </a:extLst>
          </p:cNvPr>
          <p:cNvSpPr txBox="1"/>
          <p:nvPr/>
        </p:nvSpPr>
        <p:spPr>
          <a:xfrm>
            <a:off x="395202" y="4737882"/>
            <a:ext cx="4320000" cy="432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 remiss skickas på patienten?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BEE61F2-E801-CE35-CCB1-225D194B7175}"/>
              </a:ext>
            </a:extLst>
          </p:cNvPr>
          <p:cNvSpPr txBox="1"/>
          <p:nvPr/>
        </p:nvSpPr>
        <p:spPr>
          <a:xfrm>
            <a:off x="395202" y="5253165"/>
            <a:ext cx="4320000" cy="55399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Skriv inget om våldsutsattheten i remissen.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Skicka ett meddelande i Messenger till mottagande verksamhet </a:t>
            </a:r>
            <a:b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att anteckning finns i anteckningsmallen ”Våldsutsatthet”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Pil: nedåt 20">
            <a:extLst>
              <a:ext uri="{FF2B5EF4-FFF2-40B4-BE49-F238E27FC236}">
                <a16:creationId xmlns:a16="http://schemas.microsoft.com/office/drawing/2014/main" id="{CFFA1482-5E2D-2AD7-24B0-864CD75BCDE0}"/>
              </a:ext>
            </a:extLst>
          </p:cNvPr>
          <p:cNvSpPr/>
          <p:nvPr/>
        </p:nvSpPr>
        <p:spPr>
          <a:xfrm>
            <a:off x="6158400" y="964765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Pil: nedåt 21">
            <a:extLst>
              <a:ext uri="{FF2B5EF4-FFF2-40B4-BE49-F238E27FC236}">
                <a16:creationId xmlns:a16="http://schemas.microsoft.com/office/drawing/2014/main" id="{951CE2C0-B34E-75D1-6315-5E91CFD4E2D9}"/>
              </a:ext>
            </a:extLst>
          </p:cNvPr>
          <p:cNvSpPr/>
          <p:nvPr/>
        </p:nvSpPr>
        <p:spPr>
          <a:xfrm>
            <a:off x="2442409" y="4465014"/>
            <a:ext cx="216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9D545A2-A209-BF98-C469-86563E338BF1}"/>
              </a:ext>
            </a:extLst>
          </p:cNvPr>
          <p:cNvSpPr txBox="1"/>
          <p:nvPr/>
        </p:nvSpPr>
        <p:spPr>
          <a:xfrm>
            <a:off x="324083" y="1712240"/>
            <a:ext cx="2052000" cy="40011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 under 12 år: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Barn- och ungdomskliniken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3B425C0-F7AC-9CD5-E6ED-F2DD8947ACC4}"/>
              </a:ext>
            </a:extLst>
          </p:cNvPr>
          <p:cNvSpPr txBox="1"/>
          <p:nvPr/>
        </p:nvSpPr>
        <p:spPr>
          <a:xfrm>
            <a:off x="3746566" y="1247669"/>
            <a:ext cx="5040000" cy="400110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OBS: Orosanmälan SKA göras när patienten är/har barn under 18 år.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7B252B1-6DC6-E5AA-62B1-01B6D6CA825C}"/>
              </a:ext>
            </a:extLst>
          </p:cNvPr>
          <p:cNvSpPr txBox="1"/>
          <p:nvPr/>
        </p:nvSpPr>
        <p:spPr>
          <a:xfrm>
            <a:off x="324083" y="2238101"/>
            <a:ext cx="2052000" cy="40011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Flickor (13-18 år) och kvinnor: Kvinnokliniken (gyn)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71EDBFD-47CD-8A32-4598-6CF8FC445BB9}"/>
              </a:ext>
            </a:extLst>
          </p:cNvPr>
          <p:cNvSpPr txBox="1"/>
          <p:nvPr/>
        </p:nvSpPr>
        <p:spPr>
          <a:xfrm>
            <a:off x="324083" y="2763963"/>
            <a:ext cx="2052000" cy="40011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Pojkar (13-18 år) och män: Akutkliniken/urologen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569C95A-D2B9-3893-EC67-686EC0072C9C}"/>
              </a:ext>
            </a:extLst>
          </p:cNvPr>
          <p:cNvSpPr txBox="1"/>
          <p:nvPr/>
        </p:nvSpPr>
        <p:spPr>
          <a:xfrm>
            <a:off x="5244307" y="1997305"/>
            <a:ext cx="2052000" cy="828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Bedöm behov av somatisk vård. Behandla eller remittera till lämplig vårdnivå.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05924B2-189E-A2FC-1AE9-FF6599FA7439}"/>
              </a:ext>
            </a:extLst>
          </p:cNvPr>
          <p:cNvSpPr txBox="1"/>
          <p:nvPr/>
        </p:nvSpPr>
        <p:spPr>
          <a:xfrm>
            <a:off x="2915005" y="1997305"/>
            <a:ext cx="2052000" cy="828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Bedöm behov av vård efter sexuella övergrepp och/eller skador i underlivet.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Behandla eller remittera till lämplig vårdnivå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4C3B66B-76AC-53F7-4F9A-0AA2FB78CA88}"/>
              </a:ext>
            </a:extLst>
          </p:cNvPr>
          <p:cNvSpPr txBox="1"/>
          <p:nvPr/>
        </p:nvSpPr>
        <p:spPr>
          <a:xfrm>
            <a:off x="7573609" y="1997305"/>
            <a:ext cx="2052000" cy="828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Bedöm behov av psykiskt stöd. Behandla eller remittera till lämplig vårdnivå.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221133F-A9DA-7C1A-B6E9-3F34C3D65BE5}"/>
              </a:ext>
            </a:extLst>
          </p:cNvPr>
          <p:cNvSpPr txBox="1"/>
          <p:nvPr/>
        </p:nvSpPr>
        <p:spPr>
          <a:xfrm>
            <a:off x="10088993" y="1552866"/>
            <a:ext cx="1944000" cy="55440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 under 18 år: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Barn- och ungdomsklinikens kurator,  En väg in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8DC1E75-0E85-39E3-3F63-076B1298445C}"/>
              </a:ext>
            </a:extLst>
          </p:cNvPr>
          <p:cNvSpPr txBox="1"/>
          <p:nvPr/>
        </p:nvSpPr>
        <p:spPr>
          <a:xfrm>
            <a:off x="10088993" y="2707924"/>
            <a:ext cx="1944000" cy="55440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Vuxna: Lasarettsrehab, kurator, psykosocial resurs på VC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D5070AF-FC2C-C5EF-82FD-CEB17065D611}"/>
              </a:ext>
            </a:extLst>
          </p:cNvPr>
          <p:cNvSpPr txBox="1"/>
          <p:nvPr/>
        </p:nvSpPr>
        <p:spPr>
          <a:xfrm>
            <a:off x="9216750" y="466143"/>
            <a:ext cx="2816243" cy="553998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Anteckna i den skyddade anteckningsmallen ”Våldsutsatthet” att frågor ställts – oavsett vad patienten svarar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Pil: höger 33">
            <a:extLst>
              <a:ext uri="{FF2B5EF4-FFF2-40B4-BE49-F238E27FC236}">
                <a16:creationId xmlns:a16="http://schemas.microsoft.com/office/drawing/2014/main" id="{01E40AC8-D450-C92F-7F23-2A255536059A}"/>
              </a:ext>
            </a:extLst>
          </p:cNvPr>
          <p:cNvSpPr/>
          <p:nvPr/>
        </p:nvSpPr>
        <p:spPr>
          <a:xfrm>
            <a:off x="8878707" y="547816"/>
            <a:ext cx="180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998C4CB9-15AC-95EF-7754-3E731AA634A3}"/>
              </a:ext>
            </a:extLst>
          </p:cNvPr>
          <p:cNvSpPr/>
          <p:nvPr/>
        </p:nvSpPr>
        <p:spPr>
          <a:xfrm flipH="1">
            <a:off x="2554952" y="2320454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40D544EB-A938-501D-FF7F-692BCDF4F777}"/>
              </a:ext>
            </a:extLst>
          </p:cNvPr>
          <p:cNvSpPr/>
          <p:nvPr/>
        </p:nvSpPr>
        <p:spPr>
          <a:xfrm rot="9183490">
            <a:off x="2576243" y="2833819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1DA08F98-E1C1-3B4C-C590-6B3793357BBA}"/>
              </a:ext>
            </a:extLst>
          </p:cNvPr>
          <p:cNvSpPr/>
          <p:nvPr/>
        </p:nvSpPr>
        <p:spPr>
          <a:xfrm rot="12732629">
            <a:off x="2564097" y="1843218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Pil: nedåt 39">
            <a:extLst>
              <a:ext uri="{FF2B5EF4-FFF2-40B4-BE49-F238E27FC236}">
                <a16:creationId xmlns:a16="http://schemas.microsoft.com/office/drawing/2014/main" id="{8EEDEEBF-0F04-5F55-4C05-F7C09C49132E}"/>
              </a:ext>
            </a:extLst>
          </p:cNvPr>
          <p:cNvSpPr/>
          <p:nvPr/>
        </p:nvSpPr>
        <p:spPr>
          <a:xfrm>
            <a:off x="6161715" y="286858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Pil: nedåt 40">
            <a:extLst>
              <a:ext uri="{FF2B5EF4-FFF2-40B4-BE49-F238E27FC236}">
                <a16:creationId xmlns:a16="http://schemas.microsoft.com/office/drawing/2014/main" id="{C248CC57-D548-0705-87F4-23828633275A}"/>
              </a:ext>
            </a:extLst>
          </p:cNvPr>
          <p:cNvSpPr/>
          <p:nvPr/>
        </p:nvSpPr>
        <p:spPr>
          <a:xfrm>
            <a:off x="3807674" y="286858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Pil: nedåt 41">
            <a:extLst>
              <a:ext uri="{FF2B5EF4-FFF2-40B4-BE49-F238E27FC236}">
                <a16:creationId xmlns:a16="http://schemas.microsoft.com/office/drawing/2014/main" id="{CD246265-C22C-FE13-2E1F-D38D105DE6E7}"/>
              </a:ext>
            </a:extLst>
          </p:cNvPr>
          <p:cNvSpPr/>
          <p:nvPr/>
        </p:nvSpPr>
        <p:spPr>
          <a:xfrm>
            <a:off x="8471509" y="286858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Pil: nedåt 43">
            <a:extLst>
              <a:ext uri="{FF2B5EF4-FFF2-40B4-BE49-F238E27FC236}">
                <a16:creationId xmlns:a16="http://schemas.microsoft.com/office/drawing/2014/main" id="{1BC49962-DE1D-B526-06A3-FC79F7C42052}"/>
              </a:ext>
            </a:extLst>
          </p:cNvPr>
          <p:cNvSpPr/>
          <p:nvPr/>
        </p:nvSpPr>
        <p:spPr>
          <a:xfrm>
            <a:off x="4576071" y="170382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Pil: nedåt 44">
            <a:extLst>
              <a:ext uri="{FF2B5EF4-FFF2-40B4-BE49-F238E27FC236}">
                <a16:creationId xmlns:a16="http://schemas.microsoft.com/office/drawing/2014/main" id="{6C1AB936-FD62-A6C0-1B16-48CA4AB0C0BF}"/>
              </a:ext>
            </a:extLst>
          </p:cNvPr>
          <p:cNvSpPr/>
          <p:nvPr/>
        </p:nvSpPr>
        <p:spPr>
          <a:xfrm>
            <a:off x="7730322" y="1729549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7404C9F4-ACDD-9F6C-871C-52DA0D4C66D4}"/>
              </a:ext>
            </a:extLst>
          </p:cNvPr>
          <p:cNvSpPr txBox="1"/>
          <p:nvPr/>
        </p:nvSpPr>
        <p:spPr>
          <a:xfrm>
            <a:off x="395202" y="5926807"/>
            <a:ext cx="4320000" cy="432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A05599"/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OBS: Gäller inte för röntgen – ring dem istället på 7589 / 0470- 58 75 89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8DF4E561-9A47-F2F0-06F5-EFD795697E78}"/>
              </a:ext>
            </a:extLst>
          </p:cNvPr>
          <p:cNvSpPr txBox="1"/>
          <p:nvPr/>
        </p:nvSpPr>
        <p:spPr>
          <a:xfrm>
            <a:off x="5365710" y="5669044"/>
            <a:ext cx="4831806" cy="101566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Polisanmälan</a:t>
            </a: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Ring 112 vid akuta situationer, annars 114 14.</a:t>
            </a:r>
            <a:endParaRPr kumimoji="0" lang="sv-SE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brott mot barn under 18 år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Misstanke om brott mot vuxen som ger fängelse i minst sex månader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Uppgifter om försök till brott som ger fängelse i minst ett år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 att förhindra förestående eller pågående rattfylleri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misstanke om terroristbrott eller annat brott mot Sveriges säkerhet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89947095-EB8C-6E67-0650-A657E96322B5}"/>
              </a:ext>
            </a:extLst>
          </p:cNvPr>
          <p:cNvSpPr txBox="1"/>
          <p:nvPr/>
        </p:nvSpPr>
        <p:spPr>
          <a:xfrm>
            <a:off x="5357299" y="4737882"/>
            <a:ext cx="6228000" cy="814005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 information om relevant vård och stöd för den våldsutsatta.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 Visitkortet ”Vi finns här för dig”.  Det samlade stödet i länet finns i den nedersta länken på webbsidan.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Erbjud den vuxne patienten att etablera kontakt med socialtjänsten.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behov hänvisa till </a:t>
            </a: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Centrum mot våld</a:t>
            </a:r>
            <a:endParaRPr kumimoji="0" lang="sv-SE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ruta 2">
            <a:extLst>
              <a:ext uri="{FF2B5EF4-FFF2-40B4-BE49-F238E27FC236}">
                <a16:creationId xmlns:a16="http://schemas.microsoft.com/office/drawing/2014/main" id="{8ACA1DA6-6871-DCB6-7262-CF0C5997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86" y="466143"/>
            <a:ext cx="3521051" cy="1024415"/>
          </a:xfrm>
          <a:prstGeom prst="rect">
            <a:avLst/>
          </a:prstGeom>
          <a:solidFill>
            <a:srgbClr val="FFE5F2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300"/>
              </a:spcAft>
              <a:defRPr/>
            </a:pPr>
            <a:r>
              <a:rPr lang="sv-S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EXEMPELFRÅGA:</a:t>
            </a:r>
            <a:r>
              <a:rPr lang="sv-SE" sz="1100" b="1" dirty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30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Har någon gjort dig illa på något sätt? T.ex. tagit hårt i dig, nypt, slagit, sparkat, gett örfil, tagit strypgrepp på dig?</a:t>
            </a:r>
          </a:p>
          <a:p>
            <a:pPr>
              <a:spcAft>
                <a:spcPts val="30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Har någon tagit på din kropp eller tvingat dig att göra något sexuellt som du inte har velat?</a:t>
            </a:r>
          </a:p>
        </p:txBody>
      </p:sp>
      <p:sp>
        <p:nvSpPr>
          <p:cNvPr id="50" name="Pil: höger 49">
            <a:extLst>
              <a:ext uri="{FF2B5EF4-FFF2-40B4-BE49-F238E27FC236}">
                <a16:creationId xmlns:a16="http://schemas.microsoft.com/office/drawing/2014/main" id="{17E5FAAA-C465-99A6-2D6E-E1EF295B78D6}"/>
              </a:ext>
            </a:extLst>
          </p:cNvPr>
          <p:cNvSpPr/>
          <p:nvPr/>
        </p:nvSpPr>
        <p:spPr>
          <a:xfrm rot="12416510" flipH="1">
            <a:off x="9757478" y="2827196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Pil: höger 50">
            <a:extLst>
              <a:ext uri="{FF2B5EF4-FFF2-40B4-BE49-F238E27FC236}">
                <a16:creationId xmlns:a16="http://schemas.microsoft.com/office/drawing/2014/main" id="{B885B93C-5462-3D64-EC13-8F406E679331}"/>
              </a:ext>
            </a:extLst>
          </p:cNvPr>
          <p:cNvSpPr/>
          <p:nvPr/>
        </p:nvSpPr>
        <p:spPr>
          <a:xfrm rot="8867371" flipH="1">
            <a:off x="9770732" y="1836595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731B5085-D90D-E616-8294-0051FF0AA9CC}"/>
              </a:ext>
            </a:extLst>
          </p:cNvPr>
          <p:cNvSpPr/>
          <p:nvPr/>
        </p:nvSpPr>
        <p:spPr>
          <a:xfrm rot="9183490">
            <a:off x="2971845" y="3549447"/>
            <a:ext cx="684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128</TotalTime>
  <Words>405</Words>
  <Application>Microsoft Office PowerPoint</Application>
  <PresentationFormat>Bredbild</PresentationFormat>
  <Paragraphs>35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Open Sans Bold</vt:lpstr>
      <vt:lpstr>Region Kronoberg LJUS</vt:lpstr>
      <vt:lpstr>Region Kronoberg MÖRK</vt:lpstr>
      <vt:lpstr>PowerPoint-presentation</vt:lpstr>
    </vt:vector>
  </TitlesOfParts>
  <Manager/>
  <Company>Region Kronoberg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Swärd Susann RUV folkh o soc hållbarh</dc:creator>
  <cp:keywords/>
  <dc:description/>
  <cp:lastModifiedBy>Swärd Susann RUV folkh o soc hållbarh</cp:lastModifiedBy>
  <cp:revision>2</cp:revision>
  <cp:lastPrinted>2025-01-13T13:27:19Z</cp:lastPrinted>
  <dcterms:created xsi:type="dcterms:W3CDTF">2026-06-11T10:23:41Z</dcterms:created>
  <dcterms:modified xsi:type="dcterms:W3CDTF">2026-06-11T12:32:28Z</dcterms:modified>
  <cp:category/>
</cp:coreProperties>
</file>