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37"/>
  </p:notesMasterIdLst>
  <p:sldIdLst>
    <p:sldId id="362" r:id="rId3"/>
    <p:sldId id="370" r:id="rId4"/>
    <p:sldId id="313" r:id="rId5"/>
    <p:sldId id="376" r:id="rId6"/>
    <p:sldId id="375" r:id="rId7"/>
    <p:sldId id="374" r:id="rId8"/>
    <p:sldId id="377" r:id="rId9"/>
    <p:sldId id="378" r:id="rId10"/>
    <p:sldId id="379" r:id="rId11"/>
    <p:sldId id="11539" r:id="rId12"/>
    <p:sldId id="11540" r:id="rId13"/>
    <p:sldId id="305" r:id="rId14"/>
    <p:sldId id="257" r:id="rId15"/>
    <p:sldId id="11552" r:id="rId16"/>
    <p:sldId id="11542" r:id="rId17"/>
    <p:sldId id="11553" r:id="rId18"/>
    <p:sldId id="11554" r:id="rId19"/>
    <p:sldId id="11555" r:id="rId20"/>
    <p:sldId id="11556" r:id="rId21"/>
    <p:sldId id="11557" r:id="rId22"/>
    <p:sldId id="11541" r:id="rId23"/>
    <p:sldId id="367" r:id="rId24"/>
    <p:sldId id="11543" r:id="rId25"/>
    <p:sldId id="11544" r:id="rId26"/>
    <p:sldId id="11545" r:id="rId27"/>
    <p:sldId id="373" r:id="rId28"/>
    <p:sldId id="372" r:id="rId29"/>
    <p:sldId id="11546" r:id="rId30"/>
    <p:sldId id="11547" r:id="rId31"/>
    <p:sldId id="11548" r:id="rId32"/>
    <p:sldId id="11549" r:id="rId33"/>
    <p:sldId id="11550" r:id="rId34"/>
    <p:sldId id="11551" r:id="rId35"/>
    <p:sldId id="371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382" autoAdjust="0"/>
  </p:normalViewPr>
  <p:slideViewPr>
    <p:cSldViewPr snapToGrid="0" showGuides="1">
      <p:cViewPr varScale="1">
        <p:scale>
          <a:sx n="90" d="100"/>
          <a:sy n="90" d="100"/>
        </p:scale>
        <p:origin x="31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2025-12-12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Målet är en gemensam checklista som ska underlätta informationsflödet.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431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775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167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634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sv-S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370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439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523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Patientfall att presentera, </a:t>
            </a:r>
            <a:r>
              <a:rPr lang="sv-SE" dirty="0" err="1"/>
              <a:t>LINK:ad</a:t>
            </a:r>
            <a:r>
              <a:rPr lang="sv-SE" dirty="0"/>
              <a:t> patient.</a:t>
            </a:r>
          </a:p>
          <a:p>
            <a:r>
              <a:rPr lang="sv-SE" dirty="0"/>
              <a:t>15 minuter för dialog i mindre grupper:</a:t>
            </a:r>
          </a:p>
          <a:p>
            <a:r>
              <a:rPr lang="sv-SE" dirty="0"/>
              <a:t>Frågor att ha dialog kring:</a:t>
            </a:r>
          </a:p>
          <a:p>
            <a:r>
              <a:rPr lang="sv-SE" dirty="0"/>
              <a:t>X Vilka professioner bedömer ni Agnes behöver och om, när bör de i så fall träffa Agnes? Motivera</a:t>
            </a:r>
          </a:p>
          <a:p>
            <a:r>
              <a:rPr lang="sv-SE" dirty="0"/>
              <a:t>X Vad behöver ske för att Agnes ska få en trygg hemgång under tisdagen? </a:t>
            </a:r>
          </a:p>
          <a:p>
            <a:endParaRPr lang="sv-SE" dirty="0"/>
          </a:p>
          <a:p>
            <a:r>
              <a:rPr lang="sv-SE" dirty="0"/>
              <a:t>Samla upp synpunkter i storgrupp .</a:t>
            </a:r>
          </a:p>
          <a:p>
            <a:endParaRPr lang="sv-SE" dirty="0"/>
          </a:p>
          <a:p>
            <a:r>
              <a:rPr lang="sv-SE" dirty="0"/>
              <a:t>Agnes är 76 år och inkommer för tilltagande trötthet, andfåddhet och feber. Hon blir inskickad till akutmottagningen från hemmet efter att hemtjänsten varit i kontakt med sjuksköterska i hemsjukvården. Är skörhetskattad sedan tidigare till nivå 6.</a:t>
            </a:r>
          </a:p>
          <a:p>
            <a:r>
              <a:rPr lang="sv-SE" dirty="0"/>
              <a:t>Hon har i botten en hjärtsvikt, hypertoni och diabetes typ 2. Hon är ensamboende i en lägenhet på 3 rum och kök, hon har dagliga insatser från hemtjänst genom </a:t>
            </a:r>
            <a:r>
              <a:rPr lang="sv-SE" dirty="0" err="1"/>
              <a:t>tillsyner</a:t>
            </a:r>
            <a:r>
              <a:rPr lang="sv-SE" dirty="0"/>
              <a:t> i samband med läkemedelsintag, dusch 1 gång /vecka, hjälp med inköp, städning och har trygghetslarm. </a:t>
            </a:r>
          </a:p>
          <a:p>
            <a:r>
              <a:rPr lang="sv-SE" dirty="0"/>
              <a:t>Utomhus använder hon rollator sedan en tid tillbaka men går utan hjälpmedel inomhus.</a:t>
            </a:r>
          </a:p>
          <a:p>
            <a:r>
              <a:rPr lang="sv-SE" dirty="0"/>
              <a:t>Agnes inkommer till akutmottagningen och det beslutas att hon läggs in på vårdavdelning sent under lördagskvällen. På avdelningen har hon initialt feber och ligger mest i sängen, hon sköter självständigt toalettbesök om hon har tillgång till rollator och hon känner sig tryggast om hon har någon med sig ur personalen. </a:t>
            </a:r>
          </a:p>
          <a:p>
            <a:r>
              <a:rPr lang="sv-SE" dirty="0"/>
              <a:t>På ronden under måndag förmiddag Linkas Agnes och planerat utskrivningsdatum sätts till tisdagen då Agnes har blivit insatt på antibiotika och är feberfri. Hon upplevs fortfarande trött och ligger mest i sängen men upplevs sköta sig själv på avdelningen. </a:t>
            </a:r>
          </a:p>
          <a:p>
            <a:endParaRPr lang="sv-SE" dirty="0"/>
          </a:p>
          <a:p>
            <a:r>
              <a:rPr lang="sv-SE" b="1" dirty="0"/>
              <a:t>Nulägesbeskrivning!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135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7312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91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25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90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25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90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1. Konsulttelefon:</a:t>
            </a:r>
          </a:p>
          <a:p>
            <a:pPr marL="0" indent="0">
              <a:buNone/>
            </a:pPr>
            <a:r>
              <a:rPr lang="sv-SE" dirty="0"/>
              <a:t>    För hjälp med frågeställningar rörande den vuxna palliativa</a:t>
            </a:r>
            <a:br>
              <a:rPr lang="sv-SE" dirty="0"/>
            </a:br>
            <a:r>
              <a:rPr lang="sv-SE" dirty="0"/>
              <a:t>    patienten.</a:t>
            </a:r>
            <a:endParaRPr lang="sv-SE" b="1" dirty="0"/>
          </a:p>
          <a:p>
            <a:pPr marL="0" indent="0">
              <a:buNone/>
            </a:pPr>
            <a:r>
              <a:rPr lang="sv-SE" b="1" dirty="0"/>
              <a:t>2. Konsultbesök på slutenvårdsavdelning: </a:t>
            </a:r>
          </a:p>
          <a:p>
            <a:pPr marL="0" indent="0">
              <a:buNone/>
            </a:pPr>
            <a:r>
              <a:rPr lang="sv-SE" b="1" dirty="0"/>
              <a:t>    </a:t>
            </a:r>
            <a:r>
              <a:rPr lang="sv-SE" dirty="0"/>
              <a:t>På förfrågan kring enskild patient eller enligt ök på återkommande basis.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95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75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682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75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6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66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66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576A4A-4809-4DE4-BF7F-415278E7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C05261-5779-4850-8870-4FD7D1C82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290AE1-7C53-4B94-BFC6-4F80FF22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EDDF-251E-4D66-86F8-701E60701F4A}" type="datetimeFigureOut">
              <a:rPr lang="sv-SE" smtClean="0"/>
              <a:t>2025-12-12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D836A8-5488-4AEA-8605-FD17D19F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FC51AB-E8E8-4CA1-AB4D-62C97530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7409-75AB-4CF7-8567-A0FBD5FAA8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731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6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66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66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  <p:sldLayoutId id="2147483801" r:id="rId26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245" y="864105"/>
            <a:ext cx="9506755" cy="3535156"/>
          </a:xfrm>
        </p:spPr>
        <p:txBody>
          <a:bodyPr>
            <a:normAutofit/>
          </a:bodyPr>
          <a:lstStyle/>
          <a:p>
            <a:r>
              <a:rPr lang="sv-SE" sz="4800" dirty="0"/>
              <a:t>Linkförbättringsarbete</a:t>
            </a:r>
            <a:br>
              <a:rPr lang="sv-SE" sz="4800" dirty="0"/>
            </a:br>
            <a:r>
              <a:rPr lang="sv-SE" sz="4800" dirty="0"/>
              <a:t>4 och 12 november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5EAE236-82FF-4538-8BBE-F665CA50D7F9}"/>
              </a:ext>
            </a:extLst>
          </p:cNvPr>
          <p:cNvSpPr txBox="1"/>
          <p:nvPr/>
        </p:nvSpPr>
        <p:spPr>
          <a:xfrm>
            <a:off x="1439214" y="572785"/>
            <a:ext cx="186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b="1" dirty="0"/>
              <a:t>Växjö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09423FD-6293-4D4C-9653-8160D4940E51}"/>
              </a:ext>
            </a:extLst>
          </p:cNvPr>
          <p:cNvSpPr txBox="1"/>
          <p:nvPr/>
        </p:nvSpPr>
        <p:spPr>
          <a:xfrm>
            <a:off x="238259" y="1204175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b="1" dirty="0"/>
              <a:t>Lessebo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C6686C5-F2E8-46C3-8C8F-9660199F13F3}"/>
              </a:ext>
            </a:extLst>
          </p:cNvPr>
          <p:cNvSpPr txBox="1"/>
          <p:nvPr/>
        </p:nvSpPr>
        <p:spPr>
          <a:xfrm>
            <a:off x="354168" y="2427699"/>
            <a:ext cx="146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b="1" dirty="0"/>
              <a:t>Älmhult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79E7137-FA77-481D-ACC8-1A250A75B154}"/>
              </a:ext>
            </a:extLst>
          </p:cNvPr>
          <p:cNvSpPr txBox="1"/>
          <p:nvPr/>
        </p:nvSpPr>
        <p:spPr>
          <a:xfrm>
            <a:off x="186744" y="3505813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b="1" dirty="0"/>
              <a:t>Markaryd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F5FAA03-0661-4325-9CFA-9F17D008821C}"/>
              </a:ext>
            </a:extLst>
          </p:cNvPr>
          <p:cNvSpPr txBox="1"/>
          <p:nvPr/>
        </p:nvSpPr>
        <p:spPr>
          <a:xfrm>
            <a:off x="2801156" y="893019"/>
            <a:ext cx="194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b="1" dirty="0"/>
              <a:t>Ljungby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0A42D1-7E05-4883-9B6D-F96917BC55C3}"/>
              </a:ext>
            </a:extLst>
          </p:cNvPr>
          <p:cNvSpPr txBox="1"/>
          <p:nvPr/>
        </p:nvSpPr>
        <p:spPr>
          <a:xfrm>
            <a:off x="4031088" y="3321147"/>
            <a:ext cx="177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b="1" dirty="0"/>
              <a:t>Alvesta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092F11B-07D1-4C82-A55B-D0AE0158FC80}"/>
              </a:ext>
            </a:extLst>
          </p:cNvPr>
          <p:cNvSpPr txBox="1"/>
          <p:nvPr/>
        </p:nvSpPr>
        <p:spPr>
          <a:xfrm>
            <a:off x="1938270" y="4583721"/>
            <a:ext cx="207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b="1" dirty="0" err="1"/>
              <a:t>Uppvidinge</a:t>
            </a:r>
            <a:endParaRPr lang="sv-SE" b="1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473BCC0-5463-4223-8774-8613B06AB18A}"/>
              </a:ext>
            </a:extLst>
          </p:cNvPr>
          <p:cNvSpPr txBox="1"/>
          <p:nvPr/>
        </p:nvSpPr>
        <p:spPr>
          <a:xfrm>
            <a:off x="3586934" y="2243033"/>
            <a:ext cx="16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b="1" dirty="0"/>
              <a:t>Tingsryd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4F70CE9-6A87-47C4-9FF0-82B18D89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Anslutningskriterier för mer jämlik vård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9F4592D-3291-4AB6-A82C-A73D9545956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sv-SE" dirty="0"/>
              <a:t>Inskrivning till Palliativa teamet: </a:t>
            </a:r>
          </a:p>
          <a:p>
            <a:r>
              <a:rPr lang="sv-SE" b="1" dirty="0"/>
              <a:t>gäller enbart för patienter med obotlig tumörsjukdom eller ALS och med begränsad förväntad överlevnad. </a:t>
            </a:r>
          </a:p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5D875CA-26EE-4AC2-A1E4-0E394119BA4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95421" y="1887130"/>
            <a:ext cx="4901030" cy="4015649"/>
          </a:xfrm>
        </p:spPr>
        <p:txBody>
          <a:bodyPr/>
          <a:lstStyle/>
          <a:p>
            <a:r>
              <a:rPr lang="sv-SE" dirty="0"/>
              <a:t>För att anslutas till Palliativa teamet ska patienten ha: </a:t>
            </a:r>
          </a:p>
          <a:p>
            <a:r>
              <a:rPr lang="sv-SE" b="1" dirty="0"/>
              <a:t>en kronisk progressiv sjukdom med begränsad överlevnad och behov av  specialiserad palliativa vård. </a:t>
            </a:r>
          </a:p>
          <a:p>
            <a:endParaRPr lang="sv-SE" dirty="0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BB095068-502C-4AA7-9153-94E3733C1D8B}"/>
              </a:ext>
            </a:extLst>
          </p:cNvPr>
          <p:cNvSpPr/>
          <p:nvPr/>
        </p:nvSpPr>
        <p:spPr>
          <a:xfrm>
            <a:off x="5414823" y="3514565"/>
            <a:ext cx="1180598" cy="380390"/>
          </a:xfrm>
          <a:prstGeom prst="rightArrow">
            <a:avLst/>
          </a:prstGeom>
          <a:solidFill>
            <a:srgbClr val="F9D2DF"/>
          </a:solidFill>
          <a:ln>
            <a:solidFill>
              <a:srgbClr val="F08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172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0C6E7F9-FDDC-45E7-8BB2-9495C4D3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Grundläggande förutsättningar för anslutning: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6F13019-6B0D-48D3-BF30-308C2E43476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Patienten ha en kronisk progressiv sjukdom med begränsad överlevnad och specialiserade palliativa vårdbehov.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dirty="0"/>
              <a:t>Behov av specialiserad palliativ vård finns vid till exempel:</a:t>
            </a:r>
          </a:p>
          <a:p>
            <a:pPr lvl="0"/>
            <a:r>
              <a:rPr lang="sv-SE" sz="2000" dirty="0"/>
              <a:t>otillfredsställande symtomlindring trots insatta åtgärder</a:t>
            </a:r>
          </a:p>
          <a:p>
            <a:pPr lvl="0"/>
            <a:r>
              <a:rPr lang="sv-SE" sz="2000" dirty="0"/>
              <a:t>förväntat sjukdomsförlopp med komplexa symtom, alternativt hög sannolikhet för behov av specialistkunskap i hantering av symtom</a:t>
            </a:r>
          </a:p>
          <a:p>
            <a:pPr lvl="0"/>
            <a:r>
              <a:rPr lang="sv-SE" sz="2000" dirty="0"/>
              <a:t>komplex psykosocial situation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933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E1AEE82-2E0B-402A-82E2-EA49D880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Inför remiss: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8AFA88B-2689-4C02-9CAC-B701D544DE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v-SE" sz="2500" b="1" dirty="0"/>
              <a:t>Samtliga kriterier nedan ska vara uppfyllda innan remiss skrivs:</a:t>
            </a:r>
            <a:br>
              <a:rPr lang="sv-SE" sz="2500" b="1" dirty="0"/>
            </a:br>
            <a:endParaRPr lang="sv-SE" sz="2500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v-SE" sz="2500" b="1" dirty="0"/>
              <a:t>patienten har begränsad förväntad överlevnad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v-SE" sz="2500" b="1" dirty="0"/>
              <a:t>patienten har symtom som kräver täta kontakter med sjukvården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v-SE" sz="2500" b="1" dirty="0"/>
              <a:t>patienten är informerad om diagnos samt att den inte är botbar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v-SE" sz="2500" b="1" dirty="0"/>
              <a:t>patienten är informerad och har godkänt remissen till PT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v-SE" sz="2500" b="1" dirty="0"/>
              <a:t>patienten accepterar kommunal hemsjukvård när medicinska behov föreligger</a:t>
            </a:r>
          </a:p>
          <a:p>
            <a:endParaRPr lang="sv-SE" sz="2500" b="1" dirty="0"/>
          </a:p>
          <a:p>
            <a:pPr marL="0" indent="0">
              <a:buNone/>
            </a:pPr>
            <a:r>
              <a:rPr lang="sv-SE" sz="2500" b="1" dirty="0"/>
              <a:t>Remissbedömning sker varje vardag. Inskrivning sker vanligen inom 1–2 veckor, undantag kan göras efter överenskommelse.</a:t>
            </a:r>
          </a:p>
          <a:p>
            <a:pPr marL="0" indent="0">
              <a:buNone/>
            </a:pPr>
            <a:r>
              <a:rPr lang="sv-SE" sz="2500" b="1" dirty="0"/>
              <a:t>Ansvaret för patienten vilar hos remittenten tills PT gjort första hembesöket och inskrivningen har skett. </a:t>
            </a:r>
          </a:p>
          <a:p>
            <a:endParaRPr lang="sv-SE" dirty="0"/>
          </a:p>
        </p:txBody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F5293187-D19D-42B1-BFF4-DF6A5B30F6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943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D25AC8B-CBDB-40FC-BA59-37AA6DFDC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764" y="62204"/>
            <a:ext cx="7889966" cy="6733590"/>
          </a:xfrm>
          <a:prstGeom prst="rect">
            <a:avLst/>
          </a:prstGeom>
          <a:noFill/>
        </p:spPr>
      </p:pic>
      <p:sp>
        <p:nvSpPr>
          <p:cNvPr id="2" name="Pil: höger 1">
            <a:extLst>
              <a:ext uri="{FF2B5EF4-FFF2-40B4-BE49-F238E27FC236}">
                <a16:creationId xmlns:a16="http://schemas.microsoft.com/office/drawing/2014/main" id="{721BBD7E-EDC0-4949-8522-68D7F506BA0E}"/>
              </a:ext>
            </a:extLst>
          </p:cNvPr>
          <p:cNvSpPr/>
          <p:nvPr/>
        </p:nvSpPr>
        <p:spPr>
          <a:xfrm>
            <a:off x="1212980" y="2990460"/>
            <a:ext cx="2508690" cy="8770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Här tar PT över patienten</a:t>
            </a:r>
          </a:p>
        </p:txBody>
      </p:sp>
    </p:spTree>
    <p:extLst>
      <p:ext uri="{BB962C8B-B14F-4D97-AF65-F5344CB8AC3E}">
        <p14:creationId xmlns:p14="http://schemas.microsoft.com/office/powerpoint/2010/main" val="38720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Palliativa </a:t>
            </a:r>
            <a:br>
              <a:rPr lang="sv-SE" dirty="0"/>
            </a:br>
            <a:r>
              <a:rPr lang="sv-SE" dirty="0"/>
              <a:t>teamet</a:t>
            </a:r>
            <a:br>
              <a:rPr lang="sv-SE" dirty="0"/>
            </a:br>
            <a:r>
              <a:rPr lang="sv-SE" dirty="0"/>
              <a:t>Ljungby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251104</a:t>
            </a:r>
          </a:p>
        </p:txBody>
      </p:sp>
    </p:spTree>
    <p:extLst>
      <p:ext uri="{BB962C8B-B14F-4D97-AF65-F5344CB8AC3E}">
        <p14:creationId xmlns:p14="http://schemas.microsoft.com/office/powerpoint/2010/main" val="348508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28367C-2E3A-4AF6-9E09-D764BC49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Palliativa Teamet Ljungby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894C07-6163-440C-8798-B7F7B24A73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954867"/>
            <a:ext cx="5052897" cy="3086279"/>
          </a:xfrm>
        </p:spPr>
        <p:txBody>
          <a:bodyPr/>
          <a:lstStyle/>
          <a:p>
            <a:r>
              <a:rPr lang="sv-SE" dirty="0"/>
              <a:t>1,6 läkare</a:t>
            </a:r>
          </a:p>
          <a:p>
            <a:r>
              <a:rPr lang="sv-SE" dirty="0"/>
              <a:t> 2,75 SSK</a:t>
            </a:r>
          </a:p>
          <a:p>
            <a:r>
              <a:rPr lang="sv-SE" dirty="0"/>
              <a:t> 0,5 kuratorer</a:t>
            </a:r>
          </a:p>
          <a:p>
            <a:r>
              <a:rPr lang="sv-SE"/>
              <a:t> Tätt </a:t>
            </a:r>
            <a:r>
              <a:rPr lang="sv-SE" dirty="0"/>
              <a:t>samarbete med HSV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5654B89C-31AA-42A8-A1C3-10AE9EC73E1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" r="2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6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E57BDF-3528-483E-A8BC-BDF62C51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BFC5C6-02AE-4AAA-BACF-58DA34E456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Kontinuerlig information till patient och närstående</a:t>
            </a:r>
          </a:p>
          <a:p>
            <a:r>
              <a:rPr lang="sv-SE" dirty="0"/>
              <a:t>God symtomlindring</a:t>
            </a:r>
          </a:p>
          <a:p>
            <a:r>
              <a:rPr lang="sv-SE" dirty="0"/>
              <a:t>God omvårdnad</a:t>
            </a:r>
          </a:p>
          <a:p>
            <a:r>
              <a:rPr lang="sv-SE" dirty="0"/>
              <a:t>”Ligga steget före”</a:t>
            </a:r>
          </a:p>
          <a:p>
            <a:r>
              <a:rPr lang="sv-SE" dirty="0"/>
              <a:t>Vistas där man själv önskar</a:t>
            </a:r>
          </a:p>
          <a:p>
            <a:r>
              <a:rPr lang="sv-SE" dirty="0"/>
              <a:t>Ingen ska behöva dö i ensamhet</a:t>
            </a:r>
          </a:p>
          <a:p>
            <a:r>
              <a:rPr lang="sv-SE" dirty="0"/>
              <a:t>Närståendestöd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D1CE56ED-3450-493A-A59E-B58414BF9CE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" r="2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F53F09A-1448-4CD5-B02D-3F1522E6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Allmän vs. specialiserad palliativ vård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7969142-3287-433B-B1D6-C420D61A2E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/>
              <a:t>Allmän palliativ </a:t>
            </a:r>
            <a:r>
              <a:rPr lang="sv-SE" dirty="0"/>
              <a:t>vård är den vård som ges till patienter med grundläggande behov av symtomlindring och livskvalitet av personal med grundläggande palliativ kompetens i olika vårdformer</a:t>
            </a:r>
          </a:p>
          <a:p>
            <a:r>
              <a:rPr lang="sv-SE" b="1" dirty="0"/>
              <a:t>Specialiserad palliativ </a:t>
            </a:r>
            <a:r>
              <a:rPr lang="sv-SE" dirty="0"/>
              <a:t>vård är för patienter med komplexa symtom eller särskilda behov, och ges av multiprofessionella team med fördjupad, specifik kunskap inom palliativ vård. 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EF7C0F-FB79-488C-BB76-7742870867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181157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4F70CE9-6A87-47C4-9FF0-82B18D89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Anslutningskriterier för mer jämlik vård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9F4592D-3291-4AB6-A82C-A73D9545956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sv-SE" dirty="0"/>
              <a:t>Inskrivning till Palliativa teamet: </a:t>
            </a:r>
          </a:p>
          <a:p>
            <a:r>
              <a:rPr lang="sv-SE" b="1" dirty="0"/>
              <a:t>gäller enbart för patienter med obotlig tumörsjukdom eller ALS och med begränsad förväntad överlevnad. </a:t>
            </a:r>
          </a:p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5D875CA-26EE-4AC2-A1E4-0E394119BA4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95421" y="1887130"/>
            <a:ext cx="4901030" cy="4015649"/>
          </a:xfrm>
        </p:spPr>
        <p:txBody>
          <a:bodyPr/>
          <a:lstStyle/>
          <a:p>
            <a:r>
              <a:rPr lang="sv-SE" dirty="0"/>
              <a:t>För att anslutas till Palliativa teamet ska patienten ha: </a:t>
            </a:r>
          </a:p>
          <a:p>
            <a:r>
              <a:rPr lang="sv-SE" b="1" dirty="0"/>
              <a:t>en kronisk progressiv sjukdom med begränsad överlevnad och behov av  specialiserad palliativa vård. </a:t>
            </a:r>
          </a:p>
          <a:p>
            <a:endParaRPr lang="sv-SE" dirty="0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BB095068-502C-4AA7-9153-94E3733C1D8B}"/>
              </a:ext>
            </a:extLst>
          </p:cNvPr>
          <p:cNvSpPr/>
          <p:nvPr/>
        </p:nvSpPr>
        <p:spPr>
          <a:xfrm>
            <a:off x="5414823" y="3514565"/>
            <a:ext cx="1180598" cy="380390"/>
          </a:xfrm>
          <a:prstGeom prst="rightArrow">
            <a:avLst/>
          </a:prstGeom>
          <a:solidFill>
            <a:srgbClr val="F9D2DF"/>
          </a:solidFill>
          <a:ln>
            <a:solidFill>
              <a:srgbClr val="F08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7121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0C6E7F9-FDDC-45E7-8BB2-9495C4D3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Grundläggande förutsättningar för anslutning: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6F13019-6B0D-48D3-BF30-308C2E43476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Patienten ha en kronisk progressiv sjukdom med begränsad överlevnad och specialiserade palliativa vårdbehov.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dirty="0"/>
              <a:t>Behov av specialiserad palliativ vård finns vid till exempel:</a:t>
            </a:r>
          </a:p>
          <a:p>
            <a:pPr lvl="0"/>
            <a:r>
              <a:rPr lang="sv-SE" sz="2000" dirty="0"/>
              <a:t>otillfredsställande symtomlindring trots insatta åtgärder</a:t>
            </a:r>
          </a:p>
          <a:p>
            <a:pPr lvl="0"/>
            <a:r>
              <a:rPr lang="sv-SE" sz="2000" dirty="0"/>
              <a:t>förväntat sjukdomsförlopp med komplexa symtom, alternativt hög sannolikhet för behov av specialistkunskap i hantering av symtom</a:t>
            </a:r>
          </a:p>
          <a:p>
            <a:pPr lvl="0"/>
            <a:r>
              <a:rPr lang="sv-SE" sz="2000" dirty="0"/>
              <a:t>komplex psykosocial situation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428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C71A74-95F5-4254-A3B5-126C95DA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6" y="965915"/>
            <a:ext cx="4880092" cy="3901379"/>
          </a:xfrm>
        </p:spPr>
        <p:txBody>
          <a:bodyPr/>
          <a:lstStyle/>
          <a:p>
            <a:r>
              <a:rPr lang="sv-SE" dirty="0"/>
              <a:t>Dagens Agenda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61C5F2-A044-479F-894A-A9E400746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endParaRPr lang="sv-SE" dirty="0"/>
          </a:p>
          <a:p>
            <a:r>
              <a:rPr lang="sv-SE" dirty="0"/>
              <a:t> Nästa steg i utvecklingen av säker utskrivning – </a:t>
            </a:r>
            <a:r>
              <a:rPr lang="sv-SE" i="1" dirty="0"/>
              <a:t>Maria Everthsson och Johanna Nilsson </a:t>
            </a:r>
            <a:endParaRPr lang="sv-SE" dirty="0"/>
          </a:p>
          <a:p>
            <a:r>
              <a:rPr lang="sv-SE" dirty="0"/>
              <a:t>Vilken information är viktig för en säker utskrivning? </a:t>
            </a:r>
            <a:r>
              <a:rPr lang="sv-SE" i="1" dirty="0"/>
              <a:t>Gruppdiskussion. </a:t>
            </a:r>
            <a:endParaRPr lang="sv-SE" dirty="0"/>
          </a:p>
          <a:p>
            <a:r>
              <a:rPr lang="sv-SE" dirty="0"/>
              <a:t>Fika </a:t>
            </a:r>
          </a:p>
          <a:p>
            <a:r>
              <a:rPr lang="sv-SE" dirty="0"/>
              <a:t>Hur arbetar palliativa teamet? - </a:t>
            </a:r>
            <a:r>
              <a:rPr lang="sv-SE" i="1" dirty="0"/>
              <a:t>Felix Hahn, Conny </a:t>
            </a:r>
            <a:r>
              <a:rPr lang="sv-SE" i="1" dirty="0" err="1"/>
              <a:t>Adman</a:t>
            </a:r>
            <a:r>
              <a:rPr lang="sv-SE" i="1" dirty="0"/>
              <a:t>, Sven-Erik Rosenqvist, Susann Petersson </a:t>
            </a:r>
            <a:endParaRPr lang="sv-SE" dirty="0"/>
          </a:p>
          <a:p>
            <a:r>
              <a:rPr lang="sv-SE" dirty="0"/>
              <a:t>ADL-bedömning och skörhetsskattning. När och hur ska det göras? </a:t>
            </a:r>
            <a:r>
              <a:rPr lang="sv-SE" i="1" dirty="0"/>
              <a:t>Personal från </a:t>
            </a:r>
            <a:r>
              <a:rPr lang="sv-SE" i="1" dirty="0" err="1"/>
              <a:t>sjukhusrehab</a:t>
            </a:r>
            <a:r>
              <a:rPr lang="sv-SE" i="1" dirty="0"/>
              <a:t>, Gruppdiskussion </a:t>
            </a:r>
            <a:endParaRPr lang="sv-SE" dirty="0"/>
          </a:p>
          <a:p>
            <a:r>
              <a:rPr lang="sv-SE" dirty="0"/>
              <a:t>Avslutning, reflektion och utvärdering </a:t>
            </a:r>
          </a:p>
        </p:txBody>
      </p:sp>
    </p:spTree>
    <p:extLst>
      <p:ext uri="{BB962C8B-B14F-4D97-AF65-F5344CB8AC3E}">
        <p14:creationId xmlns:p14="http://schemas.microsoft.com/office/powerpoint/2010/main" val="412270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E1AEE82-2E0B-402A-82E2-EA49D880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Inför remiss: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8AFA88B-2689-4C02-9CAC-B701D544DE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v-SE" sz="2500" b="1" dirty="0"/>
              <a:t>Samtliga kriterier nedan ska vara uppfyllda innan remiss skrivs:</a:t>
            </a:r>
            <a:br>
              <a:rPr lang="sv-SE" sz="2500" b="1" dirty="0"/>
            </a:br>
            <a:endParaRPr lang="sv-SE" sz="2500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v-SE" sz="2500" b="1" dirty="0"/>
              <a:t>patienten har begränsad förväntad överlevnad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v-SE" sz="2500" b="1" dirty="0"/>
              <a:t>patienten har symtom som kräver täta kontakter med sjukvården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v-SE" sz="2500" b="1" dirty="0"/>
              <a:t>patienten är informerad om diagnos samt att den inte är botbar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v-SE" sz="2500" b="1" dirty="0"/>
              <a:t>patienten är informerad och har godkänt remissen till PT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v-SE" sz="2500" b="1" dirty="0"/>
              <a:t>patienten accepterar kommunal hemsjukvård när medicinska behov föreligger</a:t>
            </a:r>
          </a:p>
          <a:p>
            <a:endParaRPr lang="sv-SE" sz="2500" b="1" dirty="0"/>
          </a:p>
          <a:p>
            <a:pPr marL="0" indent="0">
              <a:buNone/>
            </a:pPr>
            <a:r>
              <a:rPr lang="sv-SE" sz="2500" b="1" dirty="0"/>
              <a:t>Remissbedömning sker varje vardag. Inskrivning sker vanligen inom 1–2 veckor, undantag kan göras efter överenskommelse.</a:t>
            </a:r>
          </a:p>
          <a:p>
            <a:pPr marL="0" indent="0">
              <a:buNone/>
            </a:pPr>
            <a:r>
              <a:rPr lang="sv-SE" sz="2500" b="1" dirty="0"/>
              <a:t>Ansvaret för patienten vilar hos remittenten tills PT gjort första hembesöket och inskrivningen har skett. </a:t>
            </a:r>
          </a:p>
          <a:p>
            <a:endParaRPr lang="sv-SE" dirty="0"/>
          </a:p>
        </p:txBody>
      </p:sp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6BD1E335-E645-431C-A463-1321240252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" r="2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75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17DE2CE-C4D7-4244-87A6-488CE524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Kontaktvägar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2D651D5-C26F-4ADB-8330-27287D26D7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57ECDBE-9322-4F98-A114-05A9B76255C4}"/>
              </a:ext>
            </a:extLst>
          </p:cNvPr>
          <p:cNvSpPr/>
          <p:nvPr/>
        </p:nvSpPr>
        <p:spPr>
          <a:xfrm>
            <a:off x="6389298" y="2015085"/>
            <a:ext cx="72559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PT finns tillgängliga:</a:t>
            </a:r>
          </a:p>
          <a:p>
            <a:endParaRPr lang="sv-SE" sz="2400" dirty="0"/>
          </a:p>
          <a:p>
            <a:r>
              <a:rPr lang="sv-SE" sz="2400" dirty="0"/>
              <a:t>Måndag-fredag, helgfri vardag</a:t>
            </a:r>
          </a:p>
          <a:p>
            <a:r>
              <a:rPr lang="sv-SE" sz="2400" dirty="0" err="1"/>
              <a:t>kl</a:t>
            </a:r>
            <a:r>
              <a:rPr lang="sv-SE" sz="2400" dirty="0"/>
              <a:t>: 08.00-16.00</a:t>
            </a:r>
          </a:p>
          <a:p>
            <a:endParaRPr lang="sv-SE" sz="2400" dirty="0"/>
          </a:p>
          <a:p>
            <a:r>
              <a:rPr lang="sv-SE" sz="2400" dirty="0"/>
              <a:t>Växjö sjukhus tfn: (0470-58) 70 30</a:t>
            </a:r>
          </a:p>
          <a:p>
            <a:r>
              <a:rPr lang="sv-SE" sz="2400"/>
              <a:t>Ljungby sjukhus </a:t>
            </a:r>
            <a:r>
              <a:rPr lang="sv-SE" sz="2400" dirty="0"/>
              <a:t>tfn: (0372-58) 50 30</a:t>
            </a:r>
          </a:p>
        </p:txBody>
      </p:sp>
    </p:spTree>
    <p:extLst>
      <p:ext uri="{BB962C8B-B14F-4D97-AF65-F5344CB8AC3E}">
        <p14:creationId xmlns:p14="http://schemas.microsoft.com/office/powerpoint/2010/main" val="2739840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27042F-3F7D-461D-936C-0D445FF3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1307346"/>
            <a:ext cx="5711548" cy="1911715"/>
          </a:xfrm>
        </p:spPr>
        <p:txBody>
          <a:bodyPr/>
          <a:lstStyle/>
          <a:p>
            <a:r>
              <a:rPr lang="sv-SE" dirty="0"/>
              <a:t>Frågor/</a:t>
            </a:r>
            <a:br>
              <a:rPr lang="sv-SE" dirty="0"/>
            </a:br>
            <a:r>
              <a:rPr lang="sv-SE" dirty="0"/>
              <a:t>funderingar?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07E5E5-0AA6-4866-8C8F-417CBE355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690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7BFDA8-71D9-461D-9252-973A51E973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632" y="1342453"/>
            <a:ext cx="4219368" cy="237339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D6093D4-0FB1-4CAF-93F9-883C96E595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469" y="4085019"/>
            <a:ext cx="4125197" cy="2320423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603" y="18889"/>
            <a:ext cx="6075732" cy="3535156"/>
          </a:xfrm>
        </p:spPr>
        <p:txBody>
          <a:bodyPr/>
          <a:lstStyle/>
          <a:p>
            <a:r>
              <a:rPr lang="sv-SE" dirty="0"/>
              <a:t>Sjukhusrehab</a:t>
            </a:r>
          </a:p>
        </p:txBody>
      </p:sp>
    </p:spTree>
    <p:extLst>
      <p:ext uri="{BB962C8B-B14F-4D97-AF65-F5344CB8AC3E}">
        <p14:creationId xmlns:p14="http://schemas.microsoft.com/office/powerpoint/2010/main" val="3590718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669B0-5343-402D-B661-981CB695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96312C-A7E5-4F17-952E-A264B4FF8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3640" y="674717"/>
            <a:ext cx="5821680" cy="499587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-Sjukhusrehab: Vår verksamhet och Uppdrag</a:t>
            </a:r>
          </a:p>
          <a:p>
            <a:pPr marL="0" indent="0">
              <a:buNone/>
            </a:pPr>
            <a:r>
              <a:rPr lang="sv-SE" dirty="0"/>
              <a:t>-Prioriteringar för arbetsterapeut </a:t>
            </a:r>
          </a:p>
          <a:p>
            <a:pPr marL="0" indent="0">
              <a:buNone/>
            </a:pPr>
            <a:r>
              <a:rPr lang="sv-SE" dirty="0"/>
              <a:t>-ADL-bedömning: vad är det, när och hur görs det?</a:t>
            </a:r>
          </a:p>
          <a:p>
            <a:pPr marL="0" indent="0">
              <a:buNone/>
            </a:pPr>
            <a:r>
              <a:rPr lang="sv-SE" dirty="0"/>
              <a:t>-Patientfall för dialog i grupper</a:t>
            </a:r>
          </a:p>
        </p:txBody>
      </p:sp>
    </p:spTree>
    <p:extLst>
      <p:ext uri="{BB962C8B-B14F-4D97-AF65-F5344CB8AC3E}">
        <p14:creationId xmlns:p14="http://schemas.microsoft.com/office/powerpoint/2010/main" val="1039614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2" descr="image001">
            <a:extLst>
              <a:ext uri="{FF2B5EF4-FFF2-40B4-BE49-F238E27FC236}">
                <a16:creationId xmlns:a16="http://schemas.microsoft.com/office/drawing/2014/main" id="{03381669-816F-4483-8CCC-8161455D8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69" y="960120"/>
            <a:ext cx="11725279" cy="657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E5F444B2-A3DB-622D-FA8B-7089C5F5EF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204" y="73164"/>
            <a:ext cx="2764156" cy="2654796"/>
          </a:xfrm>
        </p:spPr>
        <p:txBody>
          <a:bodyPr/>
          <a:lstStyle/>
          <a:p>
            <a:r>
              <a:rPr lang="sv-SE" sz="2000" dirty="0"/>
              <a:t>Sjukhusrehab</a:t>
            </a:r>
          </a:p>
          <a:p>
            <a:r>
              <a:rPr lang="sv-SE" sz="2000" dirty="0"/>
              <a:t>- Vår plats i Region Kronoberg, sjukhusvården</a:t>
            </a:r>
          </a:p>
        </p:txBody>
      </p:sp>
      <p:sp>
        <p:nvSpPr>
          <p:cNvPr id="3" name="Pil: vänster 2">
            <a:extLst>
              <a:ext uri="{FF2B5EF4-FFF2-40B4-BE49-F238E27FC236}">
                <a16:creationId xmlns:a16="http://schemas.microsoft.com/office/drawing/2014/main" id="{F971D308-95C5-4BC8-AE05-E35A0746340C}"/>
              </a:ext>
            </a:extLst>
          </p:cNvPr>
          <p:cNvSpPr/>
          <p:nvPr/>
        </p:nvSpPr>
        <p:spPr>
          <a:xfrm>
            <a:off x="11638766" y="5609771"/>
            <a:ext cx="553234" cy="44994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052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A34132-8C6E-4332-8B2E-86073BD183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6214" y="99399"/>
            <a:ext cx="2745106" cy="2643801"/>
          </a:xfrm>
        </p:spPr>
        <p:txBody>
          <a:bodyPr/>
          <a:lstStyle/>
          <a:p>
            <a:r>
              <a:rPr lang="sv-SE" dirty="0"/>
              <a:t>Vårt Uppdrag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9495D4-7BAC-4220-BE9B-0A11C03C7CFC}"/>
              </a:ext>
            </a:extLst>
          </p:cNvPr>
          <p:cNvSpPr/>
          <p:nvPr/>
        </p:nvSpPr>
        <p:spPr>
          <a:xfrm>
            <a:off x="3756660" y="464463"/>
            <a:ext cx="76225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2400" b="1" i="1" dirty="0">
                <a:solidFill>
                  <a:srgbClr val="000000"/>
                </a:solidFill>
                <a:latin typeface="Open Sans" pitchFamily="2" charset="0"/>
                <a:ea typeface="Calibri" panose="020F0502020204030204" pitchFamily="34" charset="0"/>
              </a:rPr>
              <a:t>Vi erbjuder specialiserad rehabilitering, till de människor som har det största behovet, inom ramen för våra resurser. </a:t>
            </a:r>
          </a:p>
          <a:p>
            <a:pPr>
              <a:spcAft>
                <a:spcPts val="0"/>
              </a:spcAft>
            </a:pPr>
            <a:endParaRPr lang="sv-SE" sz="2400" i="1" dirty="0">
              <a:solidFill>
                <a:srgbClr val="000000"/>
              </a:solidFill>
              <a:latin typeface="Open Sans" pitchFamily="2" charset="0"/>
              <a:ea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4F78FB2-B838-4D09-835D-E4DD5B640074}"/>
              </a:ext>
            </a:extLst>
          </p:cNvPr>
          <p:cNvSpPr txBox="1"/>
          <p:nvPr/>
        </p:nvSpPr>
        <p:spPr>
          <a:xfrm>
            <a:off x="3677920" y="2507458"/>
            <a:ext cx="7780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sv-SE" sz="2400" dirty="0">
                <a:solidFill>
                  <a:srgbClr val="000000"/>
                </a:solidFill>
                <a:latin typeface="Open Sans" pitchFamily="2" charset="0"/>
                <a:ea typeface="Calibri" panose="020F0502020204030204" pitchFamily="34" charset="0"/>
              </a:rPr>
              <a:t>Sjukhusrehab arbetar med patienter som är inneliggande på sjukhusen i Ljungby och Växjö, och de patienter som har sin läkarkontakt på sjukhusens specialistmottagningar. </a:t>
            </a:r>
          </a:p>
          <a:p>
            <a:pPr>
              <a:spcAft>
                <a:spcPts val="0"/>
              </a:spcAft>
            </a:pPr>
            <a:endParaRPr lang="sv-SE" sz="2400" dirty="0">
              <a:solidFill>
                <a:srgbClr val="000000"/>
              </a:solidFill>
              <a:latin typeface="Open Sans" pitchFamily="2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sz="2400" dirty="0">
                <a:solidFill>
                  <a:srgbClr val="000000"/>
                </a:solidFill>
                <a:latin typeface="Open Sans" pitchFamily="2" charset="0"/>
                <a:ea typeface="Calibri" panose="020F0502020204030204" pitchFamily="34" charset="0"/>
              </a:rPr>
              <a:t>Våra insatser är en del i den totala bedömningen och behandlingen och görs i nära samarbete med övriga yrkesgrupper/team på sjukhusen.</a:t>
            </a:r>
            <a:endParaRPr lang="sv-S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330C43B-6352-4836-AB8F-3A0B780259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3182" y="405299"/>
            <a:ext cx="1742818" cy="23814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40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Perpetua Titling MT" panose="02020502060505020804" pitchFamily="18" charset="0"/>
              </a:rPr>
              <a:t>110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FB31BE0-7107-4B74-8830-7108B9C8B1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634" y="179410"/>
            <a:ext cx="3011806" cy="2836248"/>
          </a:xfrm>
        </p:spPr>
        <p:txBody>
          <a:bodyPr/>
          <a:lstStyle/>
          <a:p>
            <a:r>
              <a:rPr lang="sv-SE" dirty="0"/>
              <a:t>Sjukhusrehab i siffror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6ACB36-05AA-4BBA-B550-288B781E281A}"/>
              </a:ext>
            </a:extLst>
          </p:cNvPr>
          <p:cNvSpPr txBox="1"/>
          <p:nvPr/>
        </p:nvSpPr>
        <p:spPr>
          <a:xfrm>
            <a:off x="7578090" y="811530"/>
            <a:ext cx="219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12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D78363C-9998-4B3A-B4B1-61580A9729A3}"/>
              </a:ext>
            </a:extLst>
          </p:cNvPr>
          <p:cNvSpPr txBox="1"/>
          <p:nvPr/>
        </p:nvSpPr>
        <p:spPr>
          <a:xfrm>
            <a:off x="6096000" y="2786743"/>
            <a:ext cx="2792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6000" dirty="0">
                <a:solidFill>
                  <a:srgbClr val="FF0000"/>
                </a:solidFill>
                <a:latin typeface="Broadway" panose="04040905080B02020502" pitchFamily="82" charset="0"/>
              </a:rPr>
              <a:t>14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E607934-8C5C-4743-A24B-AA3FCFF9D03F}"/>
              </a:ext>
            </a:extLst>
          </p:cNvPr>
          <p:cNvSpPr txBox="1"/>
          <p:nvPr/>
        </p:nvSpPr>
        <p:spPr>
          <a:xfrm>
            <a:off x="1039042" y="3691891"/>
            <a:ext cx="226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8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215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76AB65D-49AD-4B0B-88BC-7D11DCAD366E}"/>
              </a:ext>
            </a:extLst>
          </p:cNvPr>
          <p:cNvSpPr txBox="1"/>
          <p:nvPr/>
        </p:nvSpPr>
        <p:spPr>
          <a:xfrm>
            <a:off x="9208770" y="1953025"/>
            <a:ext cx="773520" cy="707886"/>
          </a:xfrm>
          <a:prstGeom prst="rect">
            <a:avLst/>
          </a:prstGeom>
          <a:noFill/>
          <a:ln>
            <a:solidFill>
              <a:srgbClr val="700545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sv-SE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7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AE2F29D-C432-4F25-B71D-599FE094D6D7}"/>
              </a:ext>
            </a:extLst>
          </p:cNvPr>
          <p:cNvSpPr txBox="1"/>
          <p:nvPr/>
        </p:nvSpPr>
        <p:spPr>
          <a:xfrm>
            <a:off x="8999131" y="4195337"/>
            <a:ext cx="773520" cy="584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sv-SE" sz="3200" dirty="0">
                <a:solidFill>
                  <a:schemeClr val="accent2">
                    <a:lumMod val="75000"/>
                  </a:schemeClr>
                </a:solidFill>
              </a:rPr>
              <a:t>54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CD3545D-30F4-4B63-8C53-0E196815E4BF}"/>
              </a:ext>
            </a:extLst>
          </p:cNvPr>
          <p:cNvSpPr txBox="1"/>
          <p:nvPr/>
        </p:nvSpPr>
        <p:spPr>
          <a:xfrm>
            <a:off x="4353182" y="4572000"/>
            <a:ext cx="625218" cy="830997"/>
          </a:xfrm>
          <a:prstGeom prst="rect">
            <a:avLst/>
          </a:prstGeom>
          <a:solidFill>
            <a:srgbClr val="B4D9B9"/>
          </a:solidFill>
        </p:spPr>
        <p:txBody>
          <a:bodyPr wrap="square" rtlCol="0">
            <a:spAutoFit/>
          </a:bodyPr>
          <a:lstStyle/>
          <a:p>
            <a:pPr algn="l"/>
            <a:r>
              <a:rPr lang="sv-SE" sz="4800" dirty="0"/>
              <a:t>3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5B7362D-E2B1-4357-9B62-73D20F2BB5B7}"/>
              </a:ext>
            </a:extLst>
          </p:cNvPr>
          <p:cNvSpPr txBox="1"/>
          <p:nvPr/>
        </p:nvSpPr>
        <p:spPr>
          <a:xfrm>
            <a:off x="6606480" y="5402997"/>
            <a:ext cx="97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4400" b="1" dirty="0"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097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 animBg="1"/>
      <p:bldP spid="11" grpId="0" animBg="1"/>
      <p:bldP spid="12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0DDD0A-FEE5-4223-A100-F8AE7012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602" y="517522"/>
            <a:ext cx="7848422" cy="1325563"/>
          </a:xfrm>
        </p:spPr>
        <p:txBody>
          <a:bodyPr/>
          <a:lstStyle/>
          <a:p>
            <a:r>
              <a:rPr lang="sv-SE" dirty="0"/>
              <a:t>Arbetsterapeutens roll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B183DE-BE8E-47D2-B2AC-33585C1062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1602" y="1964254"/>
            <a:ext cx="4880095" cy="4014788"/>
          </a:xfrm>
        </p:spPr>
        <p:txBody>
          <a:bodyPr>
            <a:normAutofit/>
          </a:bodyPr>
          <a:lstStyle/>
          <a:p>
            <a:r>
              <a:rPr lang="sv-SE" sz="2400" dirty="0"/>
              <a:t>Vårt mål i allt vi gör</a:t>
            </a:r>
          </a:p>
          <a:p>
            <a:endParaRPr lang="sv-SE" sz="2400" dirty="0"/>
          </a:p>
          <a:p>
            <a:r>
              <a:rPr lang="sv-SE" sz="2400" dirty="0"/>
              <a:t>Aktivitetsförmåga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3B7DBCA-CD68-4F28-BB81-0B21594E20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80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4D34559-90C2-4CAD-A91B-AD34B7FA64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8788" y="556599"/>
            <a:ext cx="8151238" cy="4014788"/>
          </a:xfrm>
        </p:spPr>
        <p:txBody>
          <a:bodyPr/>
          <a:lstStyle/>
          <a:p>
            <a:r>
              <a:rPr lang="sv-SE" dirty="0"/>
              <a:t>Identifierar behov</a:t>
            </a:r>
          </a:p>
          <a:p>
            <a:r>
              <a:rPr lang="sv-SE" dirty="0"/>
              <a:t>Bedömer om insats dvs bedömning är aktuell eller inte och när detta bör ske </a:t>
            </a:r>
          </a:p>
          <a:p>
            <a:r>
              <a:rPr lang="sv-SE" dirty="0"/>
              <a:t>Prioritering av åtgärd</a:t>
            </a:r>
          </a:p>
          <a:p>
            <a:r>
              <a:rPr lang="sv-SE" dirty="0"/>
              <a:t>Bedömning i aktivitet alternativt penna-papper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0982464-1077-4883-9DB2-4FCC33A7CC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659" y="353278"/>
            <a:ext cx="2657654" cy="2815311"/>
          </a:xfrm>
        </p:spPr>
        <p:txBody>
          <a:bodyPr/>
          <a:lstStyle/>
          <a:p>
            <a:endParaRPr lang="sv-SE" dirty="0"/>
          </a:p>
          <a:p>
            <a:r>
              <a:rPr lang="sv-SE" sz="2000" dirty="0"/>
              <a:t>Ärendegång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849C1BB-9423-4828-A5FE-4C1AEDB59B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9203" y="3689411"/>
            <a:ext cx="4371093" cy="245874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54EFBBE-E7BE-4177-899C-DFE6F85A9E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455" y="3689411"/>
            <a:ext cx="4371092" cy="245873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459AAE5-6CE6-4C84-BB76-77E843A9DD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113" y="3689411"/>
            <a:ext cx="4371092" cy="24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669B0-5343-402D-B661-981CB695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LINK RUTINER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96312C-A7E5-4F17-952E-A264B4FF8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5369086" cy="4995876"/>
          </a:xfrm>
        </p:spPr>
        <p:txBody>
          <a:bodyPr>
            <a:normAutofit fontScale="62500" lnSpcReduction="20000"/>
          </a:bodyPr>
          <a:lstStyle/>
          <a:p>
            <a:r>
              <a:rPr lang="sv-SE" dirty="0"/>
              <a:t>En tråd för varje yrkesroll, skriv i rätt tråd</a:t>
            </a:r>
          </a:p>
          <a:p>
            <a:r>
              <a:rPr lang="sv-SE" dirty="0"/>
              <a:t>Utskrivningsplanering i utskrivningsklarstråden</a:t>
            </a:r>
          </a:p>
          <a:p>
            <a:r>
              <a:rPr lang="sv-SE" dirty="0"/>
              <a:t>Adress, telefonnummer i utskrivningsklartråden, </a:t>
            </a:r>
          </a:p>
          <a:p>
            <a:r>
              <a:rPr lang="sv-SE" dirty="0"/>
              <a:t>Telefonnummer under aktörer, ej växelnummer</a:t>
            </a:r>
          </a:p>
          <a:p>
            <a:r>
              <a:rPr lang="sv-SE" dirty="0"/>
              <a:t>Vid byte av VC, lägg till den nya VC direkt i Link</a:t>
            </a:r>
          </a:p>
          <a:p>
            <a:r>
              <a:rPr lang="sv-SE" dirty="0"/>
              <a:t>Öppenvården skriv era kontaktuppgifter i utskrivningsplanen</a:t>
            </a:r>
          </a:p>
          <a:p>
            <a:r>
              <a:rPr lang="sv-SE" dirty="0"/>
              <a:t>Utskrivningssamordnare svara öppenvården</a:t>
            </a:r>
          </a:p>
          <a:p>
            <a:r>
              <a:rPr lang="sv-SE" dirty="0"/>
              <a:t>Kommunen och primärvården skriver utskrivningsplanen, slutenvården ger patienten den</a:t>
            </a:r>
          </a:p>
          <a:p>
            <a:r>
              <a:rPr lang="sv-SE" dirty="0"/>
              <a:t>Öppenvården avslutar </a:t>
            </a:r>
            <a:r>
              <a:rPr lang="sv-SE" dirty="0" err="1"/>
              <a:t>linkärenden</a:t>
            </a:r>
            <a:r>
              <a:rPr lang="sv-SE" dirty="0"/>
              <a:t> som inte ska bli en SIP</a:t>
            </a:r>
          </a:p>
          <a:p>
            <a:r>
              <a:rPr lang="sv-SE" dirty="0"/>
              <a:t>Patienter som avlider på sjukhus avslutas av utskrivningssamordnarna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62472A-B113-408B-8323-A9B7926BE3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5676" y="519869"/>
            <a:ext cx="8868644" cy="21014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sz="3600" dirty="0"/>
              <a:t>-Bedömning av patient med stroke/TIA/traumatisk hjärnskada</a:t>
            </a:r>
          </a:p>
          <a:p>
            <a:pPr marL="0" indent="0">
              <a:buNone/>
            </a:pPr>
            <a:r>
              <a:rPr lang="sv-SE" sz="3600" dirty="0"/>
              <a:t>-Bedömning av patient med kognitiv svikt.</a:t>
            </a:r>
          </a:p>
          <a:p>
            <a:pPr marL="0" indent="0">
              <a:buNone/>
            </a:pPr>
            <a:r>
              <a:rPr lang="sv-SE" sz="3600" dirty="0"/>
              <a:t>-Bedömning av förändring av aktivitetsförmåga relaterat till aktuellt hälsotillstånd</a:t>
            </a:r>
          </a:p>
          <a:p>
            <a:pPr marL="0" indent="0">
              <a:buNone/>
            </a:pPr>
            <a:endParaRPr lang="sv-SE" sz="2900" dirty="0"/>
          </a:p>
          <a:p>
            <a:pPr marL="0" indent="0">
              <a:buNone/>
            </a:pPr>
            <a:endParaRPr lang="sv-SE" sz="2900" dirty="0"/>
          </a:p>
          <a:p>
            <a:pPr marL="0" indent="0">
              <a:buNone/>
            </a:pPr>
            <a:endParaRPr lang="sv-SE" sz="29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EC9E78D-ACCD-4F55-B023-2CB47FC32C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920" y="199829"/>
            <a:ext cx="2575560" cy="2421451"/>
          </a:xfrm>
        </p:spPr>
        <p:txBody>
          <a:bodyPr/>
          <a:lstStyle/>
          <a:p>
            <a:r>
              <a:rPr lang="sv-SE" sz="2000" dirty="0"/>
              <a:t>Prioriteringar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EB395FD-98F7-4363-A5C3-C5C165EA7872}"/>
              </a:ext>
            </a:extLst>
          </p:cNvPr>
          <p:cNvSpPr/>
          <p:nvPr/>
        </p:nvSpPr>
        <p:spPr>
          <a:xfrm>
            <a:off x="2911876" y="2860166"/>
            <a:ext cx="87924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-ADL-bedömning av patient med stort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/>
              <a:t>förändrat aktivitetsstatus, </a:t>
            </a:r>
          </a:p>
          <a:p>
            <a:r>
              <a:rPr lang="sv-SE" sz="2000" dirty="0"/>
              <a:t>prioritering utifrån:</a:t>
            </a:r>
          </a:p>
          <a:p>
            <a:endParaRPr lang="sv-SE" sz="2000" dirty="0"/>
          </a:p>
          <a:p>
            <a:r>
              <a:rPr lang="sv-SE" sz="2000" dirty="0"/>
              <a:t>Patient med kognitiv svikt, utan larm eller insats från hemtjänst (ensamboende prioriteras först)</a:t>
            </a:r>
          </a:p>
          <a:p>
            <a:r>
              <a:rPr lang="sv-SE" sz="2000" dirty="0"/>
              <a:t>Patient med larm samt insats från hemtjänst (ej dagligen)</a:t>
            </a:r>
          </a:p>
          <a:p>
            <a:r>
              <a:rPr lang="sv-SE" sz="2000" dirty="0"/>
              <a:t>Patient med larm samt insats från hemtjänst (dagligen)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5B13FCC-7EAB-4994-AE54-6076F3E0A6C2}"/>
              </a:ext>
            </a:extLst>
          </p:cNvPr>
          <p:cNvSpPr txBox="1"/>
          <p:nvPr/>
        </p:nvSpPr>
        <p:spPr>
          <a:xfrm>
            <a:off x="2911876" y="5742062"/>
            <a:ext cx="5498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-Boende på </a:t>
            </a:r>
            <a:r>
              <a:rPr lang="sv-SE" sz="2000" dirty="0" err="1"/>
              <a:t>säbo</a:t>
            </a:r>
            <a:r>
              <a:rPr lang="sv-SE" sz="2000" dirty="0"/>
              <a:t>, med låg aktivitetsförmåga </a:t>
            </a:r>
          </a:p>
        </p:txBody>
      </p:sp>
    </p:spTree>
    <p:extLst>
      <p:ext uri="{BB962C8B-B14F-4D97-AF65-F5344CB8AC3E}">
        <p14:creationId xmlns:p14="http://schemas.microsoft.com/office/powerpoint/2010/main" val="36511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CF8BBF-461B-4A96-848A-4E0B30DC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0" y="308611"/>
            <a:ext cx="7686674" cy="1325563"/>
          </a:xfrm>
        </p:spPr>
        <p:txBody>
          <a:bodyPr>
            <a:normAutofit/>
          </a:bodyPr>
          <a:lstStyle/>
          <a:p>
            <a:r>
              <a:rPr lang="sv-SE" dirty="0"/>
              <a:t>Vi är en del i teamet!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1C00645-7677-4309-8A86-92DD5E2D4E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20" y="308610"/>
            <a:ext cx="2209800" cy="2099309"/>
          </a:xfrm>
        </p:spPr>
        <p:txBody>
          <a:bodyPr/>
          <a:lstStyle/>
          <a:p>
            <a:endParaRPr lang="sv-SE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3050CF3-998D-4D36-A0E1-5B96DE7DA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726" y="1946941"/>
            <a:ext cx="5869222" cy="33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24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45812B-DF6C-4454-9FAD-CFE60997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Patientfall i LINK – för dialog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F785D6E-A2D4-4EE3-A83E-9F8EE666B6D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33528" y="2071728"/>
            <a:ext cx="6647567" cy="39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0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45812B-DF6C-4454-9FAD-CFE60997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Patientfall i LINK – för dialog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C646BA1-8A98-4126-8244-10BEC7CC3C8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776327" y="1843085"/>
            <a:ext cx="6480816" cy="40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27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A58DF41-140C-4839-91DF-A779D285B4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76" y="3428999"/>
            <a:ext cx="5154267" cy="2899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8EDAA3-8854-4960-B0A6-03A16A44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76" y="0"/>
            <a:ext cx="8336301" cy="1325563"/>
          </a:xfrm>
        </p:spPr>
        <p:txBody>
          <a:bodyPr>
            <a:normAutofit/>
          </a:bodyPr>
          <a:lstStyle/>
          <a:p>
            <a:r>
              <a:rPr lang="sv-SE" dirty="0"/>
              <a:t>Saker att ta med er: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0FC519-F573-4B9F-9358-C17391C530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1421175"/>
            <a:ext cx="11269364" cy="4015649"/>
          </a:xfrm>
        </p:spPr>
        <p:txBody>
          <a:bodyPr>
            <a:normAutofit/>
          </a:bodyPr>
          <a:lstStyle/>
          <a:p>
            <a:r>
              <a:rPr lang="sv-SE" dirty="0"/>
              <a:t>Vi hoppas ni vet mer om vår verksamhet och vårt uppdrag på Sjukhusrehab!</a:t>
            </a:r>
          </a:p>
          <a:p>
            <a:r>
              <a:rPr lang="sv-SE" dirty="0"/>
              <a:t>Vi hoppas dialogerna har gett en fördjupad förståelse kring:</a:t>
            </a:r>
          </a:p>
          <a:p>
            <a:pPr>
              <a:buFontTx/>
              <a:buChar char="-"/>
            </a:pPr>
            <a:r>
              <a:rPr lang="sv-SE" dirty="0"/>
              <a:t>När du ska efterfråga arbetsterapeutisk kompetens  i ett LINK-ärende</a:t>
            </a:r>
          </a:p>
          <a:p>
            <a:pPr>
              <a:buFontTx/>
              <a:buChar char="-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918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867507-D1FB-4A5C-8F65-500636D7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framkom på förra träffen?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BF4E36-C999-4869-81EB-F56E5383A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1800" dirty="0"/>
              <a:t>Gemensamt hjälpmedelsförråd Växjö, Ljungby </a:t>
            </a:r>
          </a:p>
          <a:p>
            <a:r>
              <a:rPr lang="sv-SE" sz="1800" dirty="0"/>
              <a:t>Pascal – avvikelser Workshop våren 26</a:t>
            </a:r>
          </a:p>
          <a:p>
            <a:r>
              <a:rPr lang="sv-SE" sz="1800" dirty="0"/>
              <a:t>PUD statistik</a:t>
            </a:r>
          </a:p>
          <a:p>
            <a:r>
              <a:rPr lang="sv-SE" sz="1800" dirty="0"/>
              <a:t>Patientinformation digitalt</a:t>
            </a:r>
          </a:p>
          <a:p>
            <a:r>
              <a:rPr lang="sv-SE" sz="1800" dirty="0"/>
              <a:t>SVOD? Länets ledningsgrupp</a:t>
            </a:r>
          </a:p>
          <a:p>
            <a:r>
              <a:rPr lang="sv-SE" sz="1800" dirty="0"/>
              <a:t>SIP efter sjukhusvård</a:t>
            </a:r>
          </a:p>
          <a:p>
            <a:r>
              <a:rPr lang="sv-SE" sz="1800" dirty="0"/>
              <a:t>utskrivningsplaner</a:t>
            </a:r>
          </a:p>
        </p:txBody>
      </p:sp>
    </p:spTree>
    <p:extLst>
      <p:ext uri="{BB962C8B-B14F-4D97-AF65-F5344CB8AC3E}">
        <p14:creationId xmlns:p14="http://schemas.microsoft.com/office/powerpoint/2010/main" val="161619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4D182B2-F942-47D8-8B1B-4CCF17B1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53" y="1227668"/>
            <a:ext cx="10315094" cy="44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5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6A33120-3D45-4D7A-B0B4-59F4E87DA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7675808" cy="334850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B130A22-7146-482E-9941-B03918F8B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48507"/>
            <a:ext cx="7675808" cy="338714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176D544-D377-40E0-A8C9-CBAAE32B99C9}"/>
              </a:ext>
            </a:extLst>
          </p:cNvPr>
          <p:cNvSpPr txBox="1"/>
          <p:nvPr/>
        </p:nvSpPr>
        <p:spPr>
          <a:xfrm>
            <a:off x="7881871" y="706888"/>
            <a:ext cx="377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Till hemmet, korttidsplats och särskilt boende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C7EA3CC-E440-4F96-A2F9-AB2F224B57C1}"/>
              </a:ext>
            </a:extLst>
          </p:cNvPr>
          <p:cNvSpPr txBox="1"/>
          <p:nvPr/>
        </p:nvSpPr>
        <p:spPr>
          <a:xfrm>
            <a:off x="8094371" y="3097368"/>
            <a:ext cx="3715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2024 jan- </a:t>
            </a:r>
            <a:r>
              <a:rPr lang="sv-SE" dirty="0" err="1"/>
              <a:t>sept</a:t>
            </a:r>
            <a:endParaRPr lang="sv-SE" dirty="0"/>
          </a:p>
          <a:p>
            <a:pPr algn="l"/>
            <a:r>
              <a:rPr lang="sv-SE" dirty="0"/>
              <a:t>4817 </a:t>
            </a:r>
            <a:r>
              <a:rPr lang="sv-SE" dirty="0" err="1"/>
              <a:t>Linkärende</a:t>
            </a:r>
            <a:endParaRPr lang="sv-SE" dirty="0"/>
          </a:p>
          <a:p>
            <a:pPr algn="l"/>
            <a:r>
              <a:rPr lang="sv-SE" dirty="0"/>
              <a:t>275 avlidna</a:t>
            </a:r>
          </a:p>
          <a:p>
            <a:pPr algn="l"/>
            <a:endParaRPr lang="sv-SE" dirty="0"/>
          </a:p>
          <a:p>
            <a:pPr algn="l"/>
            <a:r>
              <a:rPr lang="sv-SE" dirty="0"/>
              <a:t>2025 jan - </a:t>
            </a:r>
            <a:r>
              <a:rPr lang="sv-SE" dirty="0" err="1"/>
              <a:t>sept</a:t>
            </a:r>
            <a:endParaRPr lang="sv-SE" dirty="0"/>
          </a:p>
          <a:p>
            <a:pPr algn="l"/>
            <a:r>
              <a:rPr lang="sv-SE" dirty="0"/>
              <a:t>4917 </a:t>
            </a:r>
            <a:r>
              <a:rPr lang="sv-SE" dirty="0" err="1"/>
              <a:t>linkärende</a:t>
            </a:r>
            <a:endParaRPr lang="sv-SE" dirty="0"/>
          </a:p>
          <a:p>
            <a:pPr algn="l"/>
            <a:r>
              <a:rPr lang="sv-SE" dirty="0"/>
              <a:t>289 avlidna</a:t>
            </a:r>
          </a:p>
        </p:txBody>
      </p:sp>
    </p:spTree>
    <p:extLst>
      <p:ext uri="{BB962C8B-B14F-4D97-AF65-F5344CB8AC3E}">
        <p14:creationId xmlns:p14="http://schemas.microsoft.com/office/powerpoint/2010/main" val="262933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C8B2FE-6726-4E39-A3DD-6DD0E50D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361951"/>
            <a:ext cx="12049125" cy="3679644"/>
          </a:xfrm>
        </p:spPr>
        <p:txBody>
          <a:bodyPr/>
          <a:lstStyle/>
          <a:p>
            <a:r>
              <a:rPr lang="sv-SE" dirty="0"/>
              <a:t>Vilken information är viktigt för en säker utskrivning?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0430C68-F341-4081-8C4C-A2F7ED473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3286124"/>
            <a:ext cx="11820525" cy="30384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Vilken information behöver sjukhusvården? När?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Vilken information behöver regional primärvården? När?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Vilken information behöver kommunen? När?</a:t>
            </a:r>
          </a:p>
        </p:txBody>
      </p:sp>
    </p:spTree>
    <p:extLst>
      <p:ext uri="{BB962C8B-B14F-4D97-AF65-F5344CB8AC3E}">
        <p14:creationId xmlns:p14="http://schemas.microsoft.com/office/powerpoint/2010/main" val="247694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8B191A36-E1ED-477B-956D-E875473B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>
            <a:noAutofit/>
          </a:bodyPr>
          <a:lstStyle/>
          <a:p>
            <a:pPr algn="ctr"/>
            <a:r>
              <a:rPr lang="sv-SE" sz="8000" dirty="0"/>
              <a:t>FIKA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17781B5-DB2A-49F0-885B-673E307BF3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https://im16.inviewer.se/skiss/88/88NE1J0C4D.png">
            <a:extLst>
              <a:ext uri="{FF2B5EF4-FFF2-40B4-BE49-F238E27FC236}">
                <a16:creationId xmlns:a16="http://schemas.microsoft.com/office/drawing/2014/main" id="{5C4509E6-1875-47E4-9C98-F005A50DD517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7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Palliativa </a:t>
            </a:r>
            <a:br>
              <a:rPr lang="sv-SE" dirty="0"/>
            </a:br>
            <a:r>
              <a:rPr lang="sv-SE" dirty="0"/>
              <a:t>teamet</a:t>
            </a:r>
            <a:br>
              <a:rPr lang="sv-SE" dirty="0"/>
            </a:br>
            <a:r>
              <a:rPr lang="sv-SE" dirty="0"/>
              <a:t>Växjö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251104</a:t>
            </a:r>
          </a:p>
        </p:txBody>
      </p:sp>
    </p:spTree>
    <p:extLst>
      <p:ext uri="{BB962C8B-B14F-4D97-AF65-F5344CB8AC3E}">
        <p14:creationId xmlns:p14="http://schemas.microsoft.com/office/powerpoint/2010/main" val="2953805559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559</TotalTime>
  <Words>1414</Words>
  <Application>Microsoft Office PowerPoint</Application>
  <PresentationFormat>Bredbild</PresentationFormat>
  <Paragraphs>226</Paragraphs>
  <Slides>34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34</vt:i4>
      </vt:variant>
    </vt:vector>
  </HeadingPairs>
  <TitlesOfParts>
    <vt:vector size="47" baseType="lpstr">
      <vt:lpstr>Algerian</vt:lpstr>
      <vt:lpstr>Arial</vt:lpstr>
      <vt:lpstr>Arial Black</vt:lpstr>
      <vt:lpstr>Bahnschrift SemiBold</vt:lpstr>
      <vt:lpstr>Broadway</vt:lpstr>
      <vt:lpstr>Calibri</vt:lpstr>
      <vt:lpstr>Open Sans</vt:lpstr>
      <vt:lpstr>Open Sans Bold</vt:lpstr>
      <vt:lpstr>Open Sans Extrabold</vt:lpstr>
      <vt:lpstr>Perpetua Titling MT</vt:lpstr>
      <vt:lpstr>Wingdings</vt:lpstr>
      <vt:lpstr>Region Kronoberg LJUS</vt:lpstr>
      <vt:lpstr>Region Kronoberg MÖRK</vt:lpstr>
      <vt:lpstr>Linkförbättringsarbete 4 och 12 november</vt:lpstr>
      <vt:lpstr>Dagens Agenda</vt:lpstr>
      <vt:lpstr>LINK RUTINER</vt:lpstr>
      <vt:lpstr>Vad framkom på förra träffen?</vt:lpstr>
      <vt:lpstr>PowerPoint-presentation</vt:lpstr>
      <vt:lpstr>PowerPoint-presentation</vt:lpstr>
      <vt:lpstr>Vilken information är viktigt för en säker utskrivning?</vt:lpstr>
      <vt:lpstr>FIKA</vt:lpstr>
      <vt:lpstr>Palliativa  teamet Växjö</vt:lpstr>
      <vt:lpstr>Anslutningskriterier för mer jämlik vård</vt:lpstr>
      <vt:lpstr>Grundläggande förutsättningar för anslutning:</vt:lpstr>
      <vt:lpstr>Inför remiss:</vt:lpstr>
      <vt:lpstr>PowerPoint-presentation</vt:lpstr>
      <vt:lpstr>Palliativa  teamet Ljungby</vt:lpstr>
      <vt:lpstr>Palliativa Teamet Ljungby</vt:lpstr>
      <vt:lpstr>Mål</vt:lpstr>
      <vt:lpstr>Allmän vs. specialiserad palliativ vård</vt:lpstr>
      <vt:lpstr>Anslutningskriterier för mer jämlik vård</vt:lpstr>
      <vt:lpstr>Grundläggande förutsättningar för anslutning:</vt:lpstr>
      <vt:lpstr>Inför remiss:</vt:lpstr>
      <vt:lpstr>Kontaktvägar</vt:lpstr>
      <vt:lpstr>Frågor/ funderingar? </vt:lpstr>
      <vt:lpstr>Sjukhusrehab</vt:lpstr>
      <vt:lpstr>Innehåll </vt:lpstr>
      <vt:lpstr>PowerPoint-presentation</vt:lpstr>
      <vt:lpstr>PowerPoint-presentation</vt:lpstr>
      <vt:lpstr>PowerPoint-presentation</vt:lpstr>
      <vt:lpstr>Arbetsterapeutens roll</vt:lpstr>
      <vt:lpstr>PowerPoint-presentation</vt:lpstr>
      <vt:lpstr>PowerPoint-presentation</vt:lpstr>
      <vt:lpstr>Vi är en del i teamet!</vt:lpstr>
      <vt:lpstr>Patientfall i LINK – för dialog</vt:lpstr>
      <vt:lpstr>Patientfall i LINK – för dialog</vt:lpstr>
      <vt:lpstr>Saker att ta med er: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Linkförbättringsarbete 4 och 12 november</dc:title>
  <dc:subject/>
  <dc:creator>Everthsson Maria HSJ uppföljn tillgängligh</dc:creator>
  <cp:keywords/>
  <dc:description/>
  <cp:lastModifiedBy>Nilsson Marika RST kommunikationsavd gr1</cp:lastModifiedBy>
  <cp:revision>36</cp:revision>
  <cp:lastPrinted>2025-01-13T13:27:19Z</cp:lastPrinted>
  <dcterms:created xsi:type="dcterms:W3CDTF">2025-10-07T07:47:45Z</dcterms:created>
  <dcterms:modified xsi:type="dcterms:W3CDTF">2025-12-12T13:39:17Z</dcterms:modified>
  <cp:category/>
</cp:coreProperties>
</file>