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4" r:id="rId2"/>
    <p:sldMasterId id="2147483768" r:id="rId3"/>
    <p:sldMasterId id="2147483984" r:id="rId4"/>
  </p:sldMasterIdLst>
  <p:notesMasterIdLst>
    <p:notesMasterId r:id="rId16"/>
  </p:notesMasterIdLst>
  <p:sldIdLst>
    <p:sldId id="257" r:id="rId5"/>
    <p:sldId id="432" r:id="rId6"/>
    <p:sldId id="434" r:id="rId7"/>
    <p:sldId id="343" r:id="rId8"/>
    <p:sldId id="435" r:id="rId9"/>
    <p:sldId id="349" r:id="rId10"/>
    <p:sldId id="400" r:id="rId11"/>
    <p:sldId id="337" r:id="rId12"/>
    <p:sldId id="436" r:id="rId13"/>
    <p:sldId id="437" r:id="rId14"/>
    <p:sldId id="422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13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-156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57B2A-592D-42DD-9B02-ADCA90E16870}" type="datetimeFigureOut">
              <a:rPr lang="sv-SE" smtClean="0"/>
              <a:t>2020-03-18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D7F79-9D46-4370-88E0-0436D32E73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1255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 smtClean="0"/>
          </a:p>
        </p:txBody>
      </p:sp>
      <p:sp>
        <p:nvSpPr>
          <p:cNvPr id="6758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27B64B9-409A-4DFB-B48F-71CF9358556B}" type="slidenum">
              <a:rPr lang="sv-SE" altLang="sv-SE" smtClean="0">
                <a:latin typeface="Arial" charset="0"/>
              </a:rPr>
              <a:pPr>
                <a:spcBef>
                  <a:spcPct val="0"/>
                </a:spcBef>
              </a:pPr>
              <a:t>11</a:t>
            </a:fld>
            <a:endParaRPr lang="sv-SE" altLang="sv-SE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6858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2020-03-18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4913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2020-03-18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6666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2020-03-18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671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kel 3">
            <a:extLst>
              <a:ext uri="{FF2B5EF4-FFF2-40B4-BE49-F238E27FC236}"/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llips 4">
            <a:extLst>
              <a:ext uri="{FF2B5EF4-FFF2-40B4-BE49-F238E27FC236}"/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ng 5">
            <a:extLst>
              <a:ext uri="{FF2B5EF4-FFF2-40B4-BE49-F238E27FC236}"/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ktangel 6">
            <a:extLst>
              <a:ext uri="{FF2B5EF4-FFF2-40B4-BE49-F238E27FC236}"/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ktangel 7">
            <a:extLst>
              <a:ext uri="{FF2B5EF4-FFF2-40B4-BE49-F238E27FC236}"/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Ellips 8">
            <a:extLst>
              <a:ext uri="{FF2B5EF4-FFF2-40B4-BE49-F238E27FC236}"/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Ellips 9">
            <a:extLst>
              <a:ext uri="{FF2B5EF4-FFF2-40B4-BE49-F238E27FC236}"/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ubri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22" name="Underrubri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v-SE"/>
              <a:t>Klicka här för att ändra format på underrubrik i bakgrunden</a:t>
            </a:r>
            <a:endParaRPr lang="en-US"/>
          </a:p>
        </p:txBody>
      </p:sp>
      <p:sp>
        <p:nvSpPr>
          <p:cNvPr id="11" name="Platshållare för datum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CA02A2-572E-40B2-BE26-8B5F4A61AEC7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Platshållare för sidfot 1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3" name="Platshållare för bildnummer 9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89C6-09F2-4640-83C6-8E695BC3CD6F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6222839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-36512" y="4725144"/>
            <a:ext cx="369332" cy="2005191"/>
          </a:xfrm>
          <a:prstGeom prst="rect">
            <a:avLst/>
          </a:prstGeom>
          <a:noFill/>
          <a:ln>
            <a:noFill/>
          </a:ln>
        </p:spPr>
        <p:txBody>
          <a:bodyPr vert="vert27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1200" dirty="0">
                <a:solidFill>
                  <a:srgbClr val="3891A7">
                    <a:lumMod val="20000"/>
                    <a:lumOff val="80000"/>
                  </a:srgbClr>
                </a:solidFill>
                <a:latin typeface="Calibri" pitchFamily="34" charset="0"/>
                <a:cs typeface="Calibri" pitchFamily="34" charset="0"/>
              </a:rPr>
              <a:t>www.rattighetsfokus.se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FDB1D-059F-4C20-9339-978F38F8B013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2CC2-3985-4D6F-8A04-5D12AA268CF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2662325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kel 3">
            <a:extLst>
              <a:ext uri="{FF2B5EF4-FFF2-40B4-BE49-F238E27FC236}"/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llips 4">
            <a:extLst>
              <a:ext uri="{FF2B5EF4-FFF2-40B4-BE49-F238E27FC236}"/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ng 5">
            <a:extLst>
              <a:ext uri="{FF2B5EF4-FFF2-40B4-BE49-F238E27FC236}"/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ktangel 6">
            <a:extLst>
              <a:ext uri="{FF2B5EF4-FFF2-40B4-BE49-F238E27FC236}"/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ktangel 7">
            <a:extLst>
              <a:ext uri="{FF2B5EF4-FFF2-40B4-BE49-F238E27FC236}"/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ktangel 8">
            <a:extLst>
              <a:ext uri="{FF2B5EF4-FFF2-40B4-BE49-F238E27FC236}"/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ktangel 9">
            <a:extLst>
              <a:ext uri="{FF2B5EF4-FFF2-40B4-BE49-F238E27FC236}"/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lips 10">
            <a:extLst>
              <a:ext uri="{FF2B5EF4-FFF2-40B4-BE49-F238E27FC236}"/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Ellips 11">
            <a:extLst>
              <a:ext uri="{FF2B5EF4-FFF2-40B4-BE49-F238E27FC236}"/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560DAE-C286-404E-AC74-B527E86C541A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3194C-D50F-49E8-B4AD-5AD0087DE7E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0788852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BF72F-CEC6-498E-8BC2-EB2FCE353726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AD806-A629-4C54-ABAC-F4A9982916B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4779658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D6E70-B9D0-4CFA-A359-A7231BBAA860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6800B-D999-4125-9F00-20BA536EF07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7025025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5DE18-8C9D-4AB2-90CC-6E6AFDCA7D25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2E014-A27D-4EE4-AC1C-E504243DE30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52537233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kel 1">
            <a:extLst>
              <a:ext uri="{FF2B5EF4-FFF2-40B4-BE49-F238E27FC236}"/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llips 2">
            <a:extLst>
              <a:ext uri="{FF2B5EF4-FFF2-40B4-BE49-F238E27FC236}"/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ing 3">
            <a:extLst>
              <a:ext uri="{FF2B5EF4-FFF2-40B4-BE49-F238E27FC236}"/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ktangel 4">
            <a:extLst>
              <a:ext uri="{FF2B5EF4-FFF2-40B4-BE49-F238E27FC236}"/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ktangel 5">
            <a:extLst>
              <a:ext uri="{FF2B5EF4-FFF2-40B4-BE49-F238E27FC236}"/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ktangel 6">
            <a:extLst>
              <a:ext uri="{FF2B5EF4-FFF2-40B4-BE49-F238E27FC236}"/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ktangel 7">
            <a:extLst>
              <a:ext uri="{FF2B5EF4-FFF2-40B4-BE49-F238E27FC236}"/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latshållare för datum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9D0233-6334-45EC-B8CE-11BE5ECDED9C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Platshållare för sidfot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1" name="Platshållare för bildnumm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C70D8-CAEF-4115-AA56-6A7A3F31941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8208899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6545C-EB8D-4054-BF9D-2FDF02A1176D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85251-2CF3-41C4-9619-235E220D308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824677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2020-03-18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353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rkel 4">
            <a:extLst>
              <a:ext uri="{FF2B5EF4-FFF2-40B4-BE49-F238E27FC236}"/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llips 5">
            <a:extLst>
              <a:ext uri="{FF2B5EF4-FFF2-40B4-BE49-F238E27FC236}"/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ng 6">
            <a:extLst>
              <a:ext uri="{FF2B5EF4-FFF2-40B4-BE49-F238E27FC236}"/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ktangel 7">
            <a:extLst>
              <a:ext uri="{FF2B5EF4-FFF2-40B4-BE49-F238E27FC236}"/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ktangel 8">
            <a:extLst>
              <a:ext uri="{FF2B5EF4-FFF2-40B4-BE49-F238E27FC236}"/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ktangel 9">
            <a:extLst>
              <a:ext uri="{FF2B5EF4-FFF2-40B4-BE49-F238E27FC236}"/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base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Flödesschema: Process 10">
            <a:extLst>
              <a:ext uri="{FF2B5EF4-FFF2-40B4-BE49-F238E27FC236}"/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lödesschema: Process 11">
            <a:extLst>
              <a:ext uri="{FF2B5EF4-FFF2-40B4-BE49-F238E27FC236}"/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datum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8A6062-E815-4CEA-8655-F216181238D2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Platshållare för sidfot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Platshållare för bildnumm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76F27-C080-45DB-965A-EC0B85F555A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6628364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EB2D2-52D4-426F-B643-79D931C9DFFF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54297-5F07-4960-9724-7913B3D76D5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1256002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DA28-ADBA-4715-A111-31717F332026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43171-8FFD-425B-883B-1FDAF956CA1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9873596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sz="quarter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1435100" y="1447800"/>
            <a:ext cx="3673475" cy="2324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5260975" y="1447800"/>
            <a:ext cx="3673475" cy="2324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1435100" y="3924300"/>
            <a:ext cx="3673475" cy="2324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260975" y="3924300"/>
            <a:ext cx="3673475" cy="2324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50414-ABF4-4B0E-B259-5EDEB26DA5B1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D357B-CC20-4940-BCCA-D99F204B3ED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9825066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Rubrik, innehåll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5260975" y="1447800"/>
            <a:ext cx="3673475" cy="2324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5260975" y="3924300"/>
            <a:ext cx="3673475" cy="2324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8A851-E577-410F-BF2C-8E72BE55F300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E6717-7713-463D-B748-4E20C6FC0F0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3923717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Rubrik, text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5260975" y="1447800"/>
            <a:ext cx="3673475" cy="2324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5260975" y="3924300"/>
            <a:ext cx="3673475" cy="2324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E1B15-CC07-4902-872E-23EA733C0B03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51A7C-7803-4087-A6D0-B46214A7339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0760149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6262688"/>
            <a:ext cx="2057400" cy="365125"/>
          </a:xfrm>
        </p:spPr>
        <p:txBody>
          <a:bodyPr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846EAED-0425-4714-A876-E6975EEB8359}" type="slidenum">
              <a:rPr lang="en-US" altLang="sv-SE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204490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kel 3">
            <a:extLst>
              <a:ext uri="{FF2B5EF4-FFF2-40B4-BE49-F238E27FC236}"/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llips 4">
            <a:extLst>
              <a:ext uri="{FF2B5EF4-FFF2-40B4-BE49-F238E27FC236}"/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ng 5">
            <a:extLst>
              <a:ext uri="{FF2B5EF4-FFF2-40B4-BE49-F238E27FC236}"/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ktangel 6">
            <a:extLst>
              <a:ext uri="{FF2B5EF4-FFF2-40B4-BE49-F238E27FC236}"/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ktangel 7">
            <a:extLst>
              <a:ext uri="{FF2B5EF4-FFF2-40B4-BE49-F238E27FC236}"/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Ellips 8">
            <a:extLst>
              <a:ext uri="{FF2B5EF4-FFF2-40B4-BE49-F238E27FC236}"/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Ellips 9">
            <a:extLst>
              <a:ext uri="{FF2B5EF4-FFF2-40B4-BE49-F238E27FC236}"/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ubri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22" name="Underrubri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v-SE"/>
              <a:t>Klicka här för att ändra format på underrubrik i bakgrunden</a:t>
            </a:r>
            <a:endParaRPr lang="en-US"/>
          </a:p>
        </p:txBody>
      </p:sp>
      <p:sp>
        <p:nvSpPr>
          <p:cNvPr id="11" name="Platshållare för datum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CA02A2-572E-40B2-BE26-8B5F4A61AEC7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Platshållare för sidfot 1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3" name="Platshållare för bildnummer 9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89C6-09F2-4640-83C6-8E695BC3CD6F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85484537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-36512" y="4725144"/>
            <a:ext cx="369332" cy="2005191"/>
          </a:xfrm>
          <a:prstGeom prst="rect">
            <a:avLst/>
          </a:prstGeom>
          <a:noFill/>
          <a:ln>
            <a:noFill/>
          </a:ln>
        </p:spPr>
        <p:txBody>
          <a:bodyPr vert="vert27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1200" dirty="0">
                <a:solidFill>
                  <a:srgbClr val="3891A7">
                    <a:lumMod val="20000"/>
                    <a:lumOff val="80000"/>
                  </a:srgbClr>
                </a:solidFill>
                <a:latin typeface="Calibri" pitchFamily="34" charset="0"/>
                <a:cs typeface="Calibri" pitchFamily="34" charset="0"/>
              </a:rPr>
              <a:t>www.rattighetsfokus.se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FDB1D-059F-4C20-9339-978F38F8B013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2CC2-3985-4D6F-8A04-5D12AA268CF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3265194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kel 3">
            <a:extLst>
              <a:ext uri="{FF2B5EF4-FFF2-40B4-BE49-F238E27FC236}"/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llips 4">
            <a:extLst>
              <a:ext uri="{FF2B5EF4-FFF2-40B4-BE49-F238E27FC236}"/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ng 5">
            <a:extLst>
              <a:ext uri="{FF2B5EF4-FFF2-40B4-BE49-F238E27FC236}"/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ktangel 6">
            <a:extLst>
              <a:ext uri="{FF2B5EF4-FFF2-40B4-BE49-F238E27FC236}"/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ktangel 7">
            <a:extLst>
              <a:ext uri="{FF2B5EF4-FFF2-40B4-BE49-F238E27FC236}"/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ktangel 8">
            <a:extLst>
              <a:ext uri="{FF2B5EF4-FFF2-40B4-BE49-F238E27FC236}"/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ktangel 9">
            <a:extLst>
              <a:ext uri="{FF2B5EF4-FFF2-40B4-BE49-F238E27FC236}"/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lips 10">
            <a:extLst>
              <a:ext uri="{FF2B5EF4-FFF2-40B4-BE49-F238E27FC236}"/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Ellips 11">
            <a:extLst>
              <a:ext uri="{FF2B5EF4-FFF2-40B4-BE49-F238E27FC236}"/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560DAE-C286-404E-AC74-B527E86C541A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3194C-D50F-49E8-B4AD-5AD0087DE7E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0342199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2020-03-18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3462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BF72F-CEC6-498E-8BC2-EB2FCE353726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AD806-A629-4C54-ABAC-F4A9982916B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7666102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D6E70-B9D0-4CFA-A359-A7231BBAA860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6800B-D999-4125-9F00-20BA536EF07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3214236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5DE18-8C9D-4AB2-90CC-6E6AFDCA7D25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2E014-A27D-4EE4-AC1C-E504243DE30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4951269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kel 1">
            <a:extLst>
              <a:ext uri="{FF2B5EF4-FFF2-40B4-BE49-F238E27FC236}"/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llips 2">
            <a:extLst>
              <a:ext uri="{FF2B5EF4-FFF2-40B4-BE49-F238E27FC236}"/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ing 3">
            <a:extLst>
              <a:ext uri="{FF2B5EF4-FFF2-40B4-BE49-F238E27FC236}"/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ktangel 4">
            <a:extLst>
              <a:ext uri="{FF2B5EF4-FFF2-40B4-BE49-F238E27FC236}"/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ktangel 5">
            <a:extLst>
              <a:ext uri="{FF2B5EF4-FFF2-40B4-BE49-F238E27FC236}"/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ktangel 6">
            <a:extLst>
              <a:ext uri="{FF2B5EF4-FFF2-40B4-BE49-F238E27FC236}"/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ktangel 7">
            <a:extLst>
              <a:ext uri="{FF2B5EF4-FFF2-40B4-BE49-F238E27FC236}"/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latshållare för datum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9D0233-6334-45EC-B8CE-11BE5ECDED9C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Platshållare för sidfot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1" name="Platshållare för bildnumm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C70D8-CAEF-4115-AA56-6A7A3F31941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4498787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6545C-EB8D-4054-BF9D-2FDF02A1176D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85251-2CF3-41C4-9619-235E220D308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7646788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rkel 4">
            <a:extLst>
              <a:ext uri="{FF2B5EF4-FFF2-40B4-BE49-F238E27FC236}"/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llips 5">
            <a:extLst>
              <a:ext uri="{FF2B5EF4-FFF2-40B4-BE49-F238E27FC236}"/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ng 6">
            <a:extLst>
              <a:ext uri="{FF2B5EF4-FFF2-40B4-BE49-F238E27FC236}"/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ktangel 7">
            <a:extLst>
              <a:ext uri="{FF2B5EF4-FFF2-40B4-BE49-F238E27FC236}"/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ktangel 8">
            <a:extLst>
              <a:ext uri="{FF2B5EF4-FFF2-40B4-BE49-F238E27FC236}"/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ktangel 9">
            <a:extLst>
              <a:ext uri="{FF2B5EF4-FFF2-40B4-BE49-F238E27FC236}"/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base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Flödesschema: Process 10">
            <a:extLst>
              <a:ext uri="{FF2B5EF4-FFF2-40B4-BE49-F238E27FC236}"/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lödesschema: Process 11">
            <a:extLst>
              <a:ext uri="{FF2B5EF4-FFF2-40B4-BE49-F238E27FC236}"/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datum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8A6062-E815-4CEA-8655-F216181238D2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Platshållare för sidfot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Platshållare för bildnumm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76F27-C080-45DB-965A-EC0B85F555A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9892797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EB2D2-52D4-426F-B643-79D931C9DFFF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54297-5F07-4960-9724-7913B3D76D5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318400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DA28-ADBA-4715-A111-31717F332026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43171-8FFD-425B-883B-1FDAF956CA1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5293162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sz="quarter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1435100" y="1447800"/>
            <a:ext cx="3673475" cy="2324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5260975" y="1447800"/>
            <a:ext cx="3673475" cy="2324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1435100" y="3924300"/>
            <a:ext cx="3673475" cy="2324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260975" y="3924300"/>
            <a:ext cx="3673475" cy="2324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50414-ABF4-4B0E-B259-5EDEB26DA5B1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D357B-CC20-4940-BCCA-D99F204B3ED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4386623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Rubrik, innehåll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5260975" y="1447800"/>
            <a:ext cx="3673475" cy="2324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5260975" y="3924300"/>
            <a:ext cx="3673475" cy="2324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8A851-E577-410F-BF2C-8E72BE55F300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E6717-7713-463D-B748-4E20C6FC0F0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98806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2020-03-18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7723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Rubrik, text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5260975" y="1447800"/>
            <a:ext cx="3673475" cy="2324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5260975" y="3924300"/>
            <a:ext cx="3673475" cy="2324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E1B15-CC07-4902-872E-23EA733C0B03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51A7C-7803-4087-A6D0-B46214A7339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0023630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6262688"/>
            <a:ext cx="2057400" cy="365125"/>
          </a:xfrm>
        </p:spPr>
        <p:txBody>
          <a:bodyPr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846EAED-0425-4714-A876-E6975EEB8359}" type="slidenum">
              <a:rPr lang="en-US" altLang="sv-SE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8724876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kel 3">
            <a:extLst>
              <a:ext uri="{FF2B5EF4-FFF2-40B4-BE49-F238E27FC236}"/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llips 4">
            <a:extLst>
              <a:ext uri="{FF2B5EF4-FFF2-40B4-BE49-F238E27FC236}"/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ng 5">
            <a:extLst>
              <a:ext uri="{FF2B5EF4-FFF2-40B4-BE49-F238E27FC236}"/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ktangel 6">
            <a:extLst>
              <a:ext uri="{FF2B5EF4-FFF2-40B4-BE49-F238E27FC236}"/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ktangel 7">
            <a:extLst>
              <a:ext uri="{FF2B5EF4-FFF2-40B4-BE49-F238E27FC236}"/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Ellips 8">
            <a:extLst>
              <a:ext uri="{FF2B5EF4-FFF2-40B4-BE49-F238E27FC236}"/>
            </a:extLst>
          </p:cNvPr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Ellips 9">
            <a:extLst>
              <a:ext uri="{FF2B5EF4-FFF2-40B4-BE49-F238E27FC236}"/>
            </a:extLst>
          </p:cNvPr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ubri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22" name="Underrubri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v-SE"/>
              <a:t>Klicka här för att ändra format på underrubrik i bakgrunden</a:t>
            </a:r>
            <a:endParaRPr lang="en-US"/>
          </a:p>
        </p:txBody>
      </p:sp>
      <p:sp>
        <p:nvSpPr>
          <p:cNvPr id="11" name="Platshållare för datum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CA02A2-572E-40B2-BE26-8B5F4A61AEC7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Platshållare för sidfot 1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3" name="Platshållare för bildnummer 9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89C6-09F2-4640-83C6-8E695BC3CD6F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75602862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/>
            </a:extLst>
          </p:cNvPr>
          <p:cNvSpPr txBox="1"/>
          <p:nvPr userDrawn="1"/>
        </p:nvSpPr>
        <p:spPr>
          <a:xfrm>
            <a:off x="-36512" y="4725144"/>
            <a:ext cx="369332" cy="2005191"/>
          </a:xfrm>
          <a:prstGeom prst="rect">
            <a:avLst/>
          </a:prstGeom>
          <a:noFill/>
          <a:ln>
            <a:noFill/>
          </a:ln>
        </p:spPr>
        <p:txBody>
          <a:bodyPr vert="vert27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v-SE" sz="1200" dirty="0">
                <a:solidFill>
                  <a:srgbClr val="3891A7">
                    <a:lumMod val="20000"/>
                    <a:lumOff val="80000"/>
                  </a:srgbClr>
                </a:solidFill>
                <a:latin typeface="Calibri" pitchFamily="34" charset="0"/>
                <a:cs typeface="Calibri" pitchFamily="34" charset="0"/>
              </a:rPr>
              <a:t>www.rattighetsfokus.se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FDB1D-059F-4C20-9339-978F38F8B013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2CC2-3985-4D6F-8A04-5D12AA268CF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3556723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kel 3">
            <a:extLst>
              <a:ext uri="{FF2B5EF4-FFF2-40B4-BE49-F238E27FC236}"/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Ellips 4">
            <a:extLst>
              <a:ext uri="{FF2B5EF4-FFF2-40B4-BE49-F238E27FC236}"/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ng 5">
            <a:extLst>
              <a:ext uri="{FF2B5EF4-FFF2-40B4-BE49-F238E27FC236}"/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ktangel 6">
            <a:extLst>
              <a:ext uri="{FF2B5EF4-FFF2-40B4-BE49-F238E27FC236}"/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ktangel 7">
            <a:extLst>
              <a:ext uri="{FF2B5EF4-FFF2-40B4-BE49-F238E27FC236}"/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ktangel 8">
            <a:extLst>
              <a:ext uri="{FF2B5EF4-FFF2-40B4-BE49-F238E27FC236}"/>
            </a:extLst>
          </p:cNvPr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ktangel 9">
            <a:extLst>
              <a:ext uri="{FF2B5EF4-FFF2-40B4-BE49-F238E27FC236}"/>
            </a:extLst>
          </p:cNvPr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lips 10">
            <a:extLst>
              <a:ext uri="{FF2B5EF4-FFF2-40B4-BE49-F238E27FC236}"/>
            </a:extLst>
          </p:cNvPr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Ellips 11">
            <a:extLst>
              <a:ext uri="{FF2B5EF4-FFF2-40B4-BE49-F238E27FC236}"/>
            </a:extLst>
          </p:cNvPr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datum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560DAE-C286-404E-AC74-B527E86C541A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Platshållare för sidfot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Platshållare för bildnumm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3194C-D50F-49E8-B4AD-5AD0087DE7E6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62338261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BF72F-CEC6-498E-8BC2-EB2FCE353726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AD806-A629-4C54-ABAC-F4A9982916B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090566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D6E70-B9D0-4CFA-A359-A7231BBAA860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6800B-D999-4125-9F00-20BA536EF07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3646319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5DE18-8C9D-4AB2-90CC-6E6AFDCA7D25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2E014-A27D-4EE4-AC1C-E504243DE30A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5886077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kel 1">
            <a:extLst>
              <a:ext uri="{FF2B5EF4-FFF2-40B4-BE49-F238E27FC236}"/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Ellips 2">
            <a:extLst>
              <a:ext uri="{FF2B5EF4-FFF2-40B4-BE49-F238E27FC236}"/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ing 3">
            <a:extLst>
              <a:ext uri="{FF2B5EF4-FFF2-40B4-BE49-F238E27FC236}"/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ktangel 4">
            <a:extLst>
              <a:ext uri="{FF2B5EF4-FFF2-40B4-BE49-F238E27FC236}"/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ktangel 5">
            <a:extLst>
              <a:ext uri="{FF2B5EF4-FFF2-40B4-BE49-F238E27FC236}"/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ktangel 6">
            <a:extLst>
              <a:ext uri="{FF2B5EF4-FFF2-40B4-BE49-F238E27FC236}"/>
            </a:extLst>
          </p:cNvPr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ktangel 7">
            <a:extLst>
              <a:ext uri="{FF2B5EF4-FFF2-40B4-BE49-F238E27FC236}"/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latshållare för datum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9D0233-6334-45EC-B8CE-11BE5ECDED9C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Platshållare för sidfot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1" name="Platshållare för bildnumm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C70D8-CAEF-4115-AA56-6A7A3F319412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2407338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6545C-EB8D-4054-BF9D-2FDF02A1176D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85251-2CF3-41C4-9619-235E220D308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3536873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2020-03-18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2229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rkel 4">
            <a:extLst>
              <a:ext uri="{FF2B5EF4-FFF2-40B4-BE49-F238E27FC236}"/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llips 5">
            <a:extLst>
              <a:ext uri="{FF2B5EF4-FFF2-40B4-BE49-F238E27FC236}"/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ing 6">
            <a:extLst>
              <a:ext uri="{FF2B5EF4-FFF2-40B4-BE49-F238E27FC236}"/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ktangel 7">
            <a:extLst>
              <a:ext uri="{FF2B5EF4-FFF2-40B4-BE49-F238E27FC236}"/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ktangel 8">
            <a:extLst>
              <a:ext uri="{FF2B5EF4-FFF2-40B4-BE49-F238E27FC236}"/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ktangel 9">
            <a:extLst>
              <a:ext uri="{FF2B5EF4-FFF2-40B4-BE49-F238E27FC236}"/>
            </a:extLst>
          </p:cNvPr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base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Flödesschema: Process 10">
            <a:extLst>
              <a:ext uri="{FF2B5EF4-FFF2-40B4-BE49-F238E27FC236}"/>
            </a:extLst>
          </p:cNvPr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lödesschema: Process 11">
            <a:extLst>
              <a:ext uri="{FF2B5EF4-FFF2-40B4-BE49-F238E27FC236}"/>
            </a:extLst>
          </p:cNvPr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datum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8A6062-E815-4CEA-8655-F216181238D2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Platshållare för sidfot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Platshållare för bildnumm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76F27-C080-45DB-965A-EC0B85F555AD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98469904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EB2D2-52D4-426F-B643-79D931C9DFFF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54297-5F07-4960-9724-7913B3D76D50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0052336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7DA28-ADBA-4715-A111-31717F332026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43171-8FFD-425B-883B-1FDAF956CA14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71832059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sz="quarter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1435100" y="1447800"/>
            <a:ext cx="3673475" cy="2324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5260975" y="1447800"/>
            <a:ext cx="3673475" cy="2324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1435100" y="3924300"/>
            <a:ext cx="3673475" cy="2324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260975" y="3924300"/>
            <a:ext cx="3673475" cy="2324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50414-ABF4-4B0E-B259-5EDEB26DA5B1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D357B-CC20-4940-BCCA-D99F204B3ED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1196320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Rubrik, innehåll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5260975" y="1447800"/>
            <a:ext cx="3673475" cy="2324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5260975" y="3924300"/>
            <a:ext cx="3673475" cy="2324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8A851-E577-410F-BF2C-8E72BE55F300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E6717-7713-463D-B748-4E20C6FC0F03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36600832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Rubrik, text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5260975" y="1447800"/>
            <a:ext cx="3673475" cy="2324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5260975" y="3924300"/>
            <a:ext cx="3673475" cy="2324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E1B15-CC07-4902-872E-23EA733C0B03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51A7C-7803-4087-A6D0-B46214A7339E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5991627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57200" y="6262688"/>
            <a:ext cx="2057400" cy="365125"/>
          </a:xfrm>
        </p:spPr>
        <p:txBody>
          <a:bodyPr/>
          <a:lstStyle>
            <a:lvl1pPr>
              <a:defRPr sz="9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846EAED-0425-4714-A876-E6975EEB8359}" type="slidenum">
              <a:rPr lang="en-US" altLang="sv-SE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61722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2020-03-18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169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2020-03-18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9670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2020-03-18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73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D250-7B98-4DFB-A4FD-61743806032D}" type="datetimeFigureOut">
              <a:rPr lang="sv-SE" smtClean="0"/>
              <a:t>2020-03-18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4EC4E-653F-44F8-91A4-8055E33ABF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83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EB1D250-7B98-4DFB-A4FD-61743806032D}" type="datetimeFigureOut">
              <a:rPr lang="sv-SE" smtClean="0"/>
              <a:pPr/>
              <a:t>2020-03-18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534EC4E-653F-44F8-91A4-8055E33ABF2E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7" name="Rak 6"/>
          <p:cNvCxnSpPr/>
          <p:nvPr/>
        </p:nvCxnSpPr>
        <p:spPr>
          <a:xfrm>
            <a:off x="683568" y="6093296"/>
            <a:ext cx="7848872" cy="0"/>
          </a:xfrm>
          <a:prstGeom prst="line">
            <a:avLst/>
          </a:prstGeom>
          <a:ln w="19050">
            <a:solidFill>
              <a:srgbClr val="E13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2" y="6165304"/>
            <a:ext cx="1368182" cy="41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1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kel 6">
            <a:extLst>
              <a:ext uri="{FF2B5EF4-FFF2-40B4-BE49-F238E27FC236}"/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lips 7">
            <a:extLst>
              <a:ext uri="{FF2B5EF4-FFF2-40B4-BE49-F238E27FC236}"/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ing 10">
            <a:extLst>
              <a:ext uri="{FF2B5EF4-FFF2-40B4-BE49-F238E27FC236}"/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/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latshållare för rubrik 4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2057" name="Platshållare för text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  <a:endParaRPr lang="en-US" altLang="sv-SE" smtClean="0"/>
          </a:p>
        </p:txBody>
      </p:sp>
      <p:sp>
        <p:nvSpPr>
          <p:cNvPr id="24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28128D-B815-4F65-86DA-184AAD01A18A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04E81-8486-46AF-8246-F7A02C71851D}" type="slidenum">
              <a:rPr lang="sv-SE" altLang="sv-SE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>
              <a:latin typeface="Arial" charset="0"/>
              <a:cs typeface="Arial" charset="0"/>
            </a:endParaRPr>
          </a:p>
        </p:txBody>
      </p:sp>
      <p:sp>
        <p:nvSpPr>
          <p:cNvPr id="15" name="Rektangel 14">
            <a:extLst>
              <a:ext uri="{FF2B5EF4-FFF2-40B4-BE49-F238E27FC236}"/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62" name="Picture 5" descr="Rättighetsfokus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68263"/>
            <a:ext cx="19859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60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kel 6">
            <a:extLst>
              <a:ext uri="{FF2B5EF4-FFF2-40B4-BE49-F238E27FC236}"/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lips 7">
            <a:extLst>
              <a:ext uri="{FF2B5EF4-FFF2-40B4-BE49-F238E27FC236}"/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ing 10">
            <a:extLst>
              <a:ext uri="{FF2B5EF4-FFF2-40B4-BE49-F238E27FC236}"/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/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latshållare för rubrik 4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2057" name="Platshållare för text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  <a:endParaRPr lang="en-US" altLang="sv-SE" smtClean="0"/>
          </a:p>
        </p:txBody>
      </p:sp>
      <p:sp>
        <p:nvSpPr>
          <p:cNvPr id="24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28128D-B815-4F65-86DA-184AAD01A18A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04E81-8486-46AF-8246-F7A02C71851D}" type="slidenum">
              <a:rPr lang="sv-SE" altLang="sv-SE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>
              <a:latin typeface="Arial" charset="0"/>
              <a:cs typeface="Arial" charset="0"/>
            </a:endParaRPr>
          </a:p>
        </p:txBody>
      </p:sp>
      <p:sp>
        <p:nvSpPr>
          <p:cNvPr id="15" name="Rektangel 14">
            <a:extLst>
              <a:ext uri="{FF2B5EF4-FFF2-40B4-BE49-F238E27FC236}"/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62" name="Picture 5" descr="Rättighetsfokus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68263"/>
            <a:ext cx="19859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51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kel 6">
            <a:extLst>
              <a:ext uri="{FF2B5EF4-FFF2-40B4-BE49-F238E27FC236}"/>
            </a:extLst>
          </p:cNvPr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lips 7">
            <a:extLst>
              <a:ext uri="{FF2B5EF4-FFF2-40B4-BE49-F238E27FC236}"/>
            </a:extLst>
          </p:cNvPr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ing 10">
            <a:extLst>
              <a:ext uri="{FF2B5EF4-FFF2-40B4-BE49-F238E27FC236}"/>
            </a:extLst>
          </p:cNvPr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/>
            </a:extLst>
          </p:cNvPr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Platshållare för rubrik 4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2057" name="Platshållare för text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  <a:endParaRPr lang="en-US" altLang="sv-SE" smtClean="0"/>
          </a:p>
        </p:txBody>
      </p:sp>
      <p:sp>
        <p:nvSpPr>
          <p:cNvPr id="24" name="Platshållare för datum 2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28128D-B815-4F65-86DA-184AAD01A18A}" type="datetime1">
              <a:rPr lang="sv-SE">
                <a:solidFill>
                  <a:srgbClr val="E7DEC9">
                    <a:shade val="50000"/>
                    <a:satMod val="20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2020-03-18</a:t>
            </a:fld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Platshållare för sidfot 9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v-SE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Platshållare för bildnummer 21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004E81-8486-46AF-8246-F7A02C71851D}" type="slidenum">
              <a:rPr lang="sv-SE" altLang="sv-SE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sv-SE" altLang="sv-SE">
              <a:latin typeface="Arial" charset="0"/>
              <a:cs typeface="Arial" charset="0"/>
            </a:endParaRPr>
          </a:p>
        </p:txBody>
      </p:sp>
      <p:sp>
        <p:nvSpPr>
          <p:cNvPr id="15" name="Rektangel 14">
            <a:extLst>
              <a:ext uri="{FF2B5EF4-FFF2-40B4-BE49-F238E27FC236}"/>
            </a:extLst>
          </p:cNvPr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62" name="Picture 5" descr="Rättighetsfokus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68263"/>
            <a:ext cx="1985962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72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regionkronoberg.se/vardgivare/arbetsomraden-processer/manskliga-rattigheter-och-barnets-rattighet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regionkronoberg.se/vardgivare/arbetsomraden-processer/manskliga-rattigheter-och-barnets-rattigheter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regionkronoberg.se/vardgivare/arbetsomraden-processer/manskliga-rattigheter-och-barnets-rattighet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>
          <a:xfrm>
            <a:off x="368490" y="2192740"/>
            <a:ext cx="8311486" cy="1470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sv-SE" altLang="sv-SE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Barnkonventionen</a:t>
            </a:r>
          </a:p>
          <a:p>
            <a:pPr algn="ctr"/>
            <a:r>
              <a:rPr lang="sv-SE" altLang="sv-SE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inom hälso- och sjukvården samt tandvården</a:t>
            </a:r>
          </a:p>
        </p:txBody>
      </p:sp>
    </p:spTree>
    <p:extLst>
      <p:ext uri="{BB962C8B-B14F-4D97-AF65-F5344CB8AC3E}">
        <p14:creationId xmlns:p14="http://schemas.microsoft.com/office/powerpoint/2010/main" val="36875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4" t="12619" r="32711" b="16203"/>
          <a:stretch/>
        </p:blipFill>
        <p:spPr bwMode="auto">
          <a:xfrm>
            <a:off x="95487" y="327666"/>
            <a:ext cx="5107182" cy="58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ak 5">
            <a:extLst>
              <a:ext uri="{FF2B5EF4-FFF2-40B4-BE49-F238E27FC236}"/>
            </a:extLst>
          </p:cNvPr>
          <p:cNvCxnSpPr/>
          <p:nvPr/>
        </p:nvCxnSpPr>
        <p:spPr>
          <a:xfrm>
            <a:off x="250825" y="6224588"/>
            <a:ext cx="8497888" cy="0"/>
          </a:xfrm>
          <a:prstGeom prst="line">
            <a:avLst/>
          </a:prstGeom>
          <a:ln w="28575">
            <a:solidFill>
              <a:srgbClr val="E13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6308725"/>
            <a:ext cx="14398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2" t="34116" r="33229" b="48917"/>
          <a:stretch/>
        </p:blipFill>
        <p:spPr bwMode="auto">
          <a:xfrm>
            <a:off x="5065564" y="2622197"/>
            <a:ext cx="42481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k pil 4"/>
          <p:cNvCxnSpPr/>
          <p:nvPr/>
        </p:nvCxnSpPr>
        <p:spPr>
          <a:xfrm>
            <a:off x="4402615" y="3503899"/>
            <a:ext cx="723331" cy="13648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14142" y="-353666"/>
            <a:ext cx="7661335" cy="1325563"/>
          </a:xfrm>
        </p:spPr>
        <p:txBody>
          <a:bodyPr>
            <a:normAutofit/>
          </a:bodyPr>
          <a:lstStyle/>
          <a:p>
            <a:r>
              <a:rPr lang="sv-SE" sz="2800" dirty="0" smtClean="0">
                <a:solidFill>
                  <a:schemeClr val="accent2"/>
                </a:solidFill>
              </a:rPr>
              <a:t>Här hittar du mer information:</a:t>
            </a:r>
            <a:endParaRPr lang="sv-SE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9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31750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sv-SE" dirty="0">
                <a:solidFill>
                  <a:srgbClr val="E13288"/>
                </a:solidFill>
              </a:rPr>
              <a:t>Kontaktinformation</a:t>
            </a:r>
            <a:r>
              <a:rPr lang="sv-SE" dirty="0"/>
              <a:t>	</a:t>
            </a:r>
          </a:p>
        </p:txBody>
      </p:sp>
      <p:sp>
        <p:nvSpPr>
          <p:cNvPr id="59395" name="Platshållare för innehåll 2"/>
          <p:cNvSpPr>
            <a:spLocks noGrp="1"/>
          </p:cNvSpPr>
          <p:nvPr>
            <p:ph idx="1"/>
          </p:nvPr>
        </p:nvSpPr>
        <p:spPr>
          <a:xfrm>
            <a:off x="4390585" y="1033201"/>
            <a:ext cx="4903538" cy="4800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sv-SE" altLang="sv-SE" sz="2400" dirty="0" smtClean="0">
                <a:latin typeface="Gill Sans MT" panose="020B0502020104020203" pitchFamily="34" charset="0"/>
              </a:rPr>
              <a:t>Valentina Hajra</a:t>
            </a:r>
          </a:p>
          <a:p>
            <a:pPr marL="0" indent="0">
              <a:buFontTx/>
              <a:buNone/>
            </a:pPr>
            <a:r>
              <a:rPr lang="sv-SE" altLang="sv-SE" sz="2000" dirty="0" smtClean="0">
                <a:latin typeface="Gill Sans MT" panose="020B0502020104020203" pitchFamily="34" charset="0"/>
              </a:rPr>
              <a:t>Utvecklingsledare för våld i nära relationer, barn som far illa och hedersrelaterat våld  och förtryck</a:t>
            </a:r>
          </a:p>
          <a:p>
            <a:pPr marL="0" indent="0">
              <a:buFontTx/>
              <a:buNone/>
            </a:pPr>
            <a:endParaRPr lang="sv-SE" altLang="sv-SE" sz="2000" dirty="0" smtClean="0">
              <a:latin typeface="Gill Sans MT" panose="020B0502020104020203" pitchFamily="34" charset="0"/>
            </a:endParaRPr>
          </a:p>
          <a:p>
            <a:pPr marL="0" indent="0">
              <a:buFontTx/>
              <a:buNone/>
            </a:pPr>
            <a:r>
              <a:rPr lang="sv-SE" altLang="sv-SE" sz="2000" dirty="0" smtClean="0">
                <a:latin typeface="Gill Sans MT" panose="020B0502020104020203" pitchFamily="34" charset="0"/>
              </a:rPr>
              <a:t>valentina.hajra@kronoberg.se</a:t>
            </a:r>
          </a:p>
          <a:p>
            <a:pPr marL="0" indent="0">
              <a:buFontTx/>
              <a:buNone/>
            </a:pPr>
            <a:endParaRPr lang="sv-SE" altLang="sv-SE" sz="1800" dirty="0" smtClean="0">
              <a:latin typeface="Gill Sans MT" panose="020B0502020104020203" pitchFamily="34" charset="0"/>
            </a:endParaRPr>
          </a:p>
          <a:p>
            <a:pPr marL="0" indent="0">
              <a:buFontTx/>
              <a:buNone/>
            </a:pPr>
            <a:r>
              <a:rPr lang="sv-SE" altLang="sv-SE" sz="1800" dirty="0" smtClean="0">
                <a:latin typeface="Gill Sans MT" panose="020B0502020104020203" pitchFamily="34" charset="0"/>
              </a:rPr>
              <a:t>0470 – 58 31 59</a:t>
            </a:r>
            <a:endParaRPr lang="sv-SE" altLang="sv-SE" sz="1400" dirty="0" smtClean="0">
              <a:latin typeface="Gill Sans MT" panose="020B0502020104020203" pitchFamily="34" charset="0"/>
            </a:endParaRPr>
          </a:p>
          <a:p>
            <a:pPr marL="0" indent="0">
              <a:buFontTx/>
              <a:buNone/>
            </a:pPr>
            <a:endParaRPr lang="sv-SE" altLang="sv-SE" sz="2400" dirty="0" smtClean="0">
              <a:latin typeface="Gill Sans MT" panose="020B0502020104020203" pitchFamily="34" charset="0"/>
            </a:endParaRPr>
          </a:p>
        </p:txBody>
      </p:sp>
      <p:cxnSp>
        <p:nvCxnSpPr>
          <p:cNvPr id="5" name="Rak 4">
            <a:extLst>
              <a:ext uri="{FF2B5EF4-FFF2-40B4-BE49-F238E27FC236}"/>
            </a:extLst>
          </p:cNvPr>
          <p:cNvCxnSpPr/>
          <p:nvPr/>
        </p:nvCxnSpPr>
        <p:spPr>
          <a:xfrm>
            <a:off x="250825" y="6224588"/>
            <a:ext cx="8497888" cy="0"/>
          </a:xfrm>
          <a:prstGeom prst="line">
            <a:avLst/>
          </a:prstGeom>
          <a:ln w="28575">
            <a:solidFill>
              <a:srgbClr val="E13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397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6308725"/>
            <a:ext cx="14398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Platshållare för innehåll 2"/>
          <p:cNvSpPr txBox="1">
            <a:spLocks/>
          </p:cNvSpPr>
          <p:nvPr/>
        </p:nvSpPr>
        <p:spPr bwMode="auto">
          <a:xfrm>
            <a:off x="194262" y="1046849"/>
            <a:ext cx="8785836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>
              <a:buFontTx/>
              <a:buNone/>
            </a:pPr>
            <a:r>
              <a:rPr lang="sv-SE" altLang="sv-SE" sz="2400" dirty="0"/>
              <a:t>Susann Swärd </a:t>
            </a:r>
          </a:p>
          <a:p>
            <a:pPr>
              <a:buFontTx/>
              <a:buNone/>
            </a:pPr>
            <a:r>
              <a:rPr lang="sv-SE" altLang="sv-SE" sz="2000" dirty="0"/>
              <a:t>Människorätts- och barnrättsstrateg</a:t>
            </a:r>
          </a:p>
          <a:p>
            <a:pPr>
              <a:buFontTx/>
              <a:buNone/>
            </a:pPr>
            <a:endParaRPr lang="sv-SE" altLang="sv-SE" sz="2000" dirty="0"/>
          </a:p>
          <a:p>
            <a:pPr>
              <a:buFontTx/>
              <a:buNone/>
            </a:pPr>
            <a:endParaRPr lang="sv-SE" altLang="sv-SE" sz="2000" dirty="0"/>
          </a:p>
          <a:p>
            <a:pPr>
              <a:buFontTx/>
              <a:buNone/>
            </a:pPr>
            <a:endParaRPr lang="sv-SE" altLang="sv-SE" sz="700" dirty="0"/>
          </a:p>
          <a:p>
            <a:pPr>
              <a:buFontTx/>
              <a:buNone/>
            </a:pPr>
            <a:r>
              <a:rPr lang="sv-SE" altLang="sv-SE" sz="2000" dirty="0"/>
              <a:t>susann.sward@kronoberg.se</a:t>
            </a:r>
          </a:p>
          <a:p>
            <a:pPr>
              <a:buFontTx/>
              <a:buNone/>
            </a:pPr>
            <a:endParaRPr lang="sv-SE" altLang="sv-SE" sz="2000" dirty="0"/>
          </a:p>
          <a:p>
            <a:pPr>
              <a:buFontTx/>
              <a:buNone/>
            </a:pPr>
            <a:r>
              <a:rPr lang="sv-SE" altLang="sv-SE" sz="1800" dirty="0" smtClean="0"/>
              <a:t>0709 – 844 558  </a:t>
            </a:r>
          </a:p>
          <a:p>
            <a:pPr>
              <a:buFontTx/>
              <a:buNone/>
            </a:pPr>
            <a:endParaRPr lang="sv-SE" altLang="sv-SE" sz="1800" dirty="0"/>
          </a:p>
          <a:p>
            <a:pPr>
              <a:buFontTx/>
              <a:buNone/>
            </a:pPr>
            <a:endParaRPr lang="sv-SE" altLang="sv-SE" sz="2400" b="1" dirty="0" smtClean="0"/>
          </a:p>
          <a:p>
            <a:pPr>
              <a:buFontTx/>
              <a:buNone/>
            </a:pPr>
            <a:r>
              <a:rPr lang="sv-SE" altLang="sv-SE" sz="2400" b="1" dirty="0" smtClean="0"/>
              <a:t>Vi stödjer er med verksamhetsanpassade utbildningar samt  i arbetet att ta fram verksamhetsnära rutiner och riktlinjer</a:t>
            </a:r>
            <a:endParaRPr lang="sv-SE" altLang="sv-SE" sz="2400" b="1" dirty="0"/>
          </a:p>
          <a:p>
            <a:pPr>
              <a:buFontTx/>
              <a:buNone/>
            </a:pPr>
            <a:endParaRPr lang="sv-SE" altLang="sv-SE" sz="1400" dirty="0"/>
          </a:p>
          <a:p>
            <a:pPr>
              <a:buFontTx/>
              <a:buNone/>
            </a:pPr>
            <a:endParaRPr lang="sv-SE" altLang="sv-SE" sz="2400" dirty="0"/>
          </a:p>
        </p:txBody>
      </p:sp>
    </p:spTree>
    <p:extLst>
      <p:ext uri="{BB962C8B-B14F-4D97-AF65-F5344CB8AC3E}">
        <p14:creationId xmlns:p14="http://schemas.microsoft.com/office/powerpoint/2010/main" val="346380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8400" y="-85254"/>
            <a:ext cx="7886700" cy="1325563"/>
          </a:xfrm>
        </p:spPr>
        <p:txBody>
          <a:bodyPr/>
          <a:lstStyle/>
          <a:p>
            <a:r>
              <a:rPr lang="sv-SE" dirty="0" smtClean="0">
                <a:solidFill>
                  <a:schemeClr val="accent2"/>
                </a:solidFill>
              </a:rPr>
              <a:t>Grundartiklar</a:t>
            </a:r>
            <a:endParaRPr lang="sv-SE" dirty="0">
              <a:solidFill>
                <a:schemeClr val="accent2"/>
              </a:solidFill>
            </a:endParaRPr>
          </a:p>
        </p:txBody>
      </p:sp>
      <p:cxnSp>
        <p:nvCxnSpPr>
          <p:cNvPr id="4" name="Rak 3">
            <a:extLst>
              <a:ext uri="{FF2B5EF4-FFF2-40B4-BE49-F238E27FC236}"/>
            </a:extLst>
          </p:cNvPr>
          <p:cNvCxnSpPr/>
          <p:nvPr/>
        </p:nvCxnSpPr>
        <p:spPr>
          <a:xfrm>
            <a:off x="250825" y="6224588"/>
            <a:ext cx="8497888" cy="0"/>
          </a:xfrm>
          <a:prstGeom prst="line">
            <a:avLst/>
          </a:prstGeom>
          <a:ln w="28575">
            <a:solidFill>
              <a:srgbClr val="E13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3" t="32371" r="38657" b="22786"/>
          <a:stretch/>
        </p:blipFill>
        <p:spPr bwMode="auto">
          <a:xfrm>
            <a:off x="6769288" y="4634586"/>
            <a:ext cx="2374711" cy="222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6308725"/>
            <a:ext cx="14398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1069" y="840249"/>
            <a:ext cx="8823535" cy="51725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2400" dirty="0"/>
              <a:t>L</a:t>
            </a:r>
            <a:r>
              <a:rPr lang="sv-SE" sz="2400" dirty="0" smtClean="0"/>
              <a:t>ikvärdiga villkor och förbud mot diskriminering </a:t>
            </a:r>
            <a:r>
              <a:rPr lang="sv-SE" sz="1600" dirty="0" smtClean="0"/>
              <a:t>(artikel 2)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2400" dirty="0" smtClean="0"/>
              <a:t>Barnets bästa ska vara vägledande </a:t>
            </a:r>
            <a:r>
              <a:rPr lang="sv-SE" sz="1600" dirty="0" smtClean="0"/>
              <a:t>(artikel 3)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2400" dirty="0" smtClean="0"/>
              <a:t>Vi ska bidra till barnets rätt till livet, överlevnad och goda förutsättningar för barnets optimala utveckling </a:t>
            </a:r>
            <a:r>
              <a:rPr lang="sv-SE" sz="1600" dirty="0" smtClean="0"/>
              <a:t>(artikel 6)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2400" dirty="0" smtClean="0"/>
              <a:t>Vi ska respektera barnets rätt till delaktighet och inflytande utifrån ålder och mognad </a:t>
            </a:r>
            <a:r>
              <a:rPr lang="sv-SE" sz="1600" dirty="0" smtClean="0"/>
              <a:t>(artikel 12)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2400" dirty="0" smtClean="0"/>
              <a:t>Vi ska ge barnet information anpassat </a:t>
            </a:r>
            <a:r>
              <a:rPr lang="sv-SE" sz="2400" dirty="0"/>
              <a:t>till barnets ålder och mognad samt individuella </a:t>
            </a:r>
            <a:r>
              <a:rPr lang="sv-SE" sz="2400" dirty="0" smtClean="0"/>
              <a:t>behov. Den som ger information ska säkerställa att barnet och vårdnadshavaren har förstått informationen </a:t>
            </a:r>
            <a:r>
              <a:rPr lang="sv-SE" sz="1600" dirty="0" smtClean="0"/>
              <a:t>(artikel 13)</a:t>
            </a:r>
            <a:endParaRPr lang="sv-SE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sv-SE" sz="2400" dirty="0" smtClean="0"/>
              <a:t>Vi ska dokumentera på ett sätt som respekterar                    barnets privatliv och integritet </a:t>
            </a:r>
            <a:r>
              <a:rPr lang="sv-SE" sz="1600" dirty="0" smtClean="0"/>
              <a:t>(artikel 16)</a:t>
            </a:r>
            <a:endParaRPr lang="sv-SE" sz="1600" dirty="0"/>
          </a:p>
        </p:txBody>
      </p:sp>
      <p:sp>
        <p:nvSpPr>
          <p:cNvPr id="7" name="Rektangel 6"/>
          <p:cNvSpPr/>
          <p:nvPr/>
        </p:nvSpPr>
        <p:spPr>
          <a:xfrm>
            <a:off x="6570364" y="4742982"/>
            <a:ext cx="518615" cy="191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596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0066" y="46106"/>
            <a:ext cx="8693625" cy="1325563"/>
          </a:xfrm>
        </p:spPr>
        <p:txBody>
          <a:bodyPr>
            <a:normAutofit fontScale="90000"/>
          </a:bodyPr>
          <a:lstStyle/>
          <a:p>
            <a:r>
              <a:rPr lang="sv-SE" dirty="0" smtClean="0">
                <a:solidFill>
                  <a:schemeClr val="accent2"/>
                </a:solidFill>
              </a:rPr>
              <a:t>Rätt till bästa uppnåeliga hälsa samt rehabilitering vid trauma </a:t>
            </a:r>
            <a:r>
              <a:rPr lang="sv-SE" sz="2200" dirty="0" smtClean="0">
                <a:solidFill>
                  <a:schemeClr val="accent2"/>
                </a:solidFill>
              </a:rPr>
              <a:t>(art. 24 och 39)</a:t>
            </a:r>
            <a:endParaRPr lang="sv-SE" sz="2200" dirty="0">
              <a:solidFill>
                <a:schemeClr val="accent2"/>
              </a:solidFill>
            </a:endParaRPr>
          </a:p>
        </p:txBody>
      </p:sp>
      <p:cxnSp>
        <p:nvCxnSpPr>
          <p:cNvPr id="4" name="Rak 3">
            <a:extLst>
              <a:ext uri="{FF2B5EF4-FFF2-40B4-BE49-F238E27FC236}"/>
            </a:extLst>
          </p:cNvPr>
          <p:cNvCxnSpPr/>
          <p:nvPr/>
        </p:nvCxnSpPr>
        <p:spPr>
          <a:xfrm>
            <a:off x="250825" y="6224588"/>
            <a:ext cx="8497888" cy="0"/>
          </a:xfrm>
          <a:prstGeom prst="line">
            <a:avLst/>
          </a:prstGeom>
          <a:ln w="28575">
            <a:solidFill>
              <a:srgbClr val="E13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6308725"/>
            <a:ext cx="14398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8" t="13400" r="49999" b="10580"/>
          <a:stretch/>
        </p:blipFill>
        <p:spPr bwMode="auto">
          <a:xfrm>
            <a:off x="8311487" y="1037233"/>
            <a:ext cx="914400" cy="530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2831" y="1312033"/>
            <a:ext cx="9007522" cy="47030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</a:pPr>
            <a:r>
              <a:rPr lang="sv-SE" dirty="0"/>
              <a:t>V</a:t>
            </a:r>
            <a:r>
              <a:rPr lang="sv-SE" dirty="0" smtClean="0"/>
              <a:t>ård och behandling: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</a:pPr>
            <a:r>
              <a:rPr lang="sv-SE" dirty="0" smtClean="0"/>
              <a:t>Tillgängligt för alla och inom rimlig tid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</a:pPr>
            <a:r>
              <a:rPr lang="sv-SE" dirty="0" smtClean="0"/>
              <a:t>Av personal med barnkompetens</a:t>
            </a:r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</a:pPr>
            <a:r>
              <a:rPr lang="sv-SE" dirty="0" smtClean="0"/>
              <a:t>Anpassat till barn – både bemötande, information,                      vård och lokaler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</a:pPr>
            <a:r>
              <a:rPr lang="sv-SE" dirty="0"/>
              <a:t>S</a:t>
            </a:r>
            <a:r>
              <a:rPr lang="sv-SE" dirty="0" smtClean="0"/>
              <a:t>unda levnadsvanor och näringsrika måltider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</a:pPr>
            <a:r>
              <a:rPr lang="sv-SE" dirty="0" smtClean="0"/>
              <a:t>Skydd mot alla former av missbruk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</a:pPr>
            <a:r>
              <a:rPr lang="sv-SE" dirty="0" smtClean="0"/>
              <a:t>Uppmärksamma skadliga sedvänjor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</a:pPr>
            <a:r>
              <a:rPr lang="sv-SE" dirty="0"/>
              <a:t>Barn som har utsatts för </a:t>
            </a:r>
            <a:r>
              <a:rPr lang="sv-SE" dirty="0" smtClean="0"/>
              <a:t>trauma </a:t>
            </a:r>
            <a:r>
              <a:rPr lang="sv-SE" sz="1800" dirty="0"/>
              <a:t>(</a:t>
            </a:r>
            <a:r>
              <a:rPr lang="sv-SE" sz="1800" dirty="0" smtClean="0"/>
              <a:t>våld, övergrepp</a:t>
            </a:r>
            <a:r>
              <a:rPr lang="sv-SE" sz="1800" dirty="0"/>
              <a:t>, krig, flykt)</a:t>
            </a:r>
            <a:r>
              <a:rPr lang="sv-SE" dirty="0"/>
              <a:t> </a:t>
            </a:r>
            <a:r>
              <a:rPr lang="sv-SE" dirty="0" smtClean="0"/>
              <a:t>       har </a:t>
            </a:r>
            <a:r>
              <a:rPr lang="sv-SE" dirty="0"/>
              <a:t>rätt till fysisk och psykisk rehabilitering </a:t>
            </a:r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4" t="22532" r="60316" b="55551"/>
          <a:stretch/>
        </p:blipFill>
        <p:spPr bwMode="auto">
          <a:xfrm>
            <a:off x="7708710" y="3575713"/>
            <a:ext cx="602777" cy="152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4" t="54070" r="62560" b="30275"/>
          <a:stretch/>
        </p:blipFill>
        <p:spPr bwMode="auto">
          <a:xfrm>
            <a:off x="7904337" y="2019834"/>
            <a:ext cx="529986" cy="109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9021" r="25672" b="8723"/>
          <a:stretch/>
        </p:blipFill>
        <p:spPr bwMode="auto">
          <a:xfrm>
            <a:off x="6132256" y="4648200"/>
            <a:ext cx="301174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79388"/>
            <a:ext cx="85915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v-SE" dirty="0">
                <a:solidFill>
                  <a:srgbClr val="E13288"/>
                </a:solidFill>
              </a:rPr>
              <a:t>Barnets rätt till delaktighet och inflytande </a:t>
            </a:r>
            <a:r>
              <a:rPr lang="sv-SE" sz="2200" dirty="0">
                <a:solidFill>
                  <a:srgbClr val="E13288"/>
                </a:solidFill>
              </a:rPr>
              <a:t>(artikel 12)</a:t>
            </a:r>
            <a:endParaRPr lang="sv-SE" sz="3100" dirty="0">
              <a:solidFill>
                <a:srgbClr val="E13288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262062"/>
            <a:ext cx="8826500" cy="4962526"/>
          </a:xfrm>
          <a:noFill/>
        </p:spPr>
        <p:txBody>
          <a:bodyPr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sv-SE" sz="2800" dirty="0"/>
              <a:t>Det barn som är i stånd att bilda egna åsikter ska ha </a:t>
            </a:r>
            <a:r>
              <a:rPr lang="sv-SE" sz="2800" dirty="0" smtClean="0"/>
              <a:t>rätt </a:t>
            </a:r>
            <a:r>
              <a:rPr lang="sv-SE" sz="2800" dirty="0"/>
              <a:t>att fritt uttrycka dessa </a:t>
            </a:r>
            <a:r>
              <a:rPr lang="sv-SE" sz="2800" dirty="0" smtClean="0"/>
              <a:t>i kontakt med oss</a:t>
            </a:r>
            <a:endParaRPr lang="sv-SE" sz="2800" dirty="0"/>
          </a:p>
          <a:p>
            <a:pPr>
              <a:spcAft>
                <a:spcPts val="600"/>
              </a:spcAft>
              <a:defRPr/>
            </a:pPr>
            <a:r>
              <a:rPr lang="sv-SE" sz="2800" dirty="0"/>
              <a:t>Vi har, tillsammans med vårdnadshavarna, ett ansvar för att utreda barnets inställning vid vård och </a:t>
            </a:r>
            <a:r>
              <a:rPr lang="sv-SE" sz="2800" dirty="0" smtClean="0"/>
              <a:t>behandling</a:t>
            </a:r>
            <a:endParaRPr lang="sv-SE" sz="2800" dirty="0"/>
          </a:p>
          <a:p>
            <a:pPr>
              <a:spcAft>
                <a:spcPts val="600"/>
              </a:spcAft>
              <a:defRPr/>
            </a:pPr>
            <a:r>
              <a:rPr lang="sv-SE" sz="2800" dirty="0" smtClean="0"/>
              <a:t>Barnets </a:t>
            </a:r>
            <a:r>
              <a:rPr lang="sv-SE" sz="2800" dirty="0"/>
              <a:t>åsikter ska </a:t>
            </a:r>
            <a:r>
              <a:rPr lang="sv-SE" sz="2800" dirty="0" smtClean="0"/>
              <a:t>ges vikt utifrån barnets </a:t>
            </a:r>
            <a:r>
              <a:rPr lang="sv-SE" sz="2800" dirty="0"/>
              <a:t>ålder och </a:t>
            </a:r>
            <a:r>
              <a:rPr lang="sv-SE" sz="2800" dirty="0" smtClean="0"/>
              <a:t>mognad i relation till vad beslutet handlar om</a:t>
            </a:r>
            <a:endParaRPr lang="sv-SE" sz="2800" dirty="0"/>
          </a:p>
          <a:p>
            <a:pPr>
              <a:spcAft>
                <a:spcPts val="600"/>
              </a:spcAft>
              <a:defRPr/>
            </a:pPr>
            <a:r>
              <a:rPr lang="sv-SE" sz="2800" dirty="0" smtClean="0"/>
              <a:t>De barn som behöver hjälpmedel eller tolk för att uttrycka sina åsikter ska få det</a:t>
            </a:r>
          </a:p>
          <a:p>
            <a:pPr>
              <a:spcAft>
                <a:spcPts val="600"/>
              </a:spcAft>
              <a:defRPr/>
            </a:pPr>
            <a:r>
              <a:rPr lang="sv-SE" sz="2800" dirty="0" smtClean="0"/>
              <a:t>Barn ska inte tolka åt andra</a:t>
            </a:r>
          </a:p>
          <a:p>
            <a:pPr marL="0" indent="0">
              <a:spcAft>
                <a:spcPts val="600"/>
              </a:spcAft>
              <a:buFont typeface="Wingdings 2" pitchFamily="18" charset="2"/>
              <a:buNone/>
              <a:defRPr/>
            </a:pPr>
            <a:r>
              <a:rPr lang="sv-SE" sz="3600" dirty="0" smtClean="0"/>
              <a:t>  </a:t>
            </a:r>
          </a:p>
          <a:p>
            <a:pPr marL="0" indent="0">
              <a:spcAft>
                <a:spcPts val="600"/>
              </a:spcAft>
              <a:buFont typeface="Wingdings 2" pitchFamily="18" charset="2"/>
              <a:buNone/>
              <a:defRPr/>
            </a:pPr>
            <a:endParaRPr lang="sv-SE" sz="3600" b="1" dirty="0"/>
          </a:p>
          <a:p>
            <a:pPr marL="0" indent="0">
              <a:spcAft>
                <a:spcPts val="600"/>
              </a:spcAft>
              <a:buFont typeface="Wingdings 2" pitchFamily="18" charset="2"/>
              <a:buNone/>
              <a:defRPr/>
            </a:pPr>
            <a:endParaRPr lang="sv-SE" sz="2800" dirty="0"/>
          </a:p>
        </p:txBody>
      </p:sp>
      <p:cxnSp>
        <p:nvCxnSpPr>
          <p:cNvPr id="7" name="Rak 6">
            <a:extLst>
              <a:ext uri="{FF2B5EF4-FFF2-40B4-BE49-F238E27FC236}"/>
            </a:extLst>
          </p:cNvPr>
          <p:cNvCxnSpPr/>
          <p:nvPr/>
        </p:nvCxnSpPr>
        <p:spPr>
          <a:xfrm>
            <a:off x="250825" y="6224588"/>
            <a:ext cx="8497888" cy="0"/>
          </a:xfrm>
          <a:prstGeom prst="line">
            <a:avLst/>
          </a:prstGeom>
          <a:ln w="28575">
            <a:solidFill>
              <a:srgbClr val="E13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397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6308725"/>
            <a:ext cx="14398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482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k 3">
            <a:extLst>
              <a:ext uri="{FF2B5EF4-FFF2-40B4-BE49-F238E27FC236}"/>
            </a:extLst>
          </p:cNvPr>
          <p:cNvCxnSpPr/>
          <p:nvPr/>
        </p:nvCxnSpPr>
        <p:spPr>
          <a:xfrm>
            <a:off x="250825" y="6224588"/>
            <a:ext cx="8497888" cy="0"/>
          </a:xfrm>
          <a:prstGeom prst="line">
            <a:avLst/>
          </a:prstGeom>
          <a:ln w="28575">
            <a:solidFill>
              <a:srgbClr val="E13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6" t="10348" r="26045" b="7794"/>
          <a:stretch/>
        </p:blipFill>
        <p:spPr bwMode="auto">
          <a:xfrm>
            <a:off x="6687403" y="5091426"/>
            <a:ext cx="2456597" cy="176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2875" y="122306"/>
            <a:ext cx="9124950" cy="1325563"/>
          </a:xfrm>
        </p:spPr>
        <p:txBody>
          <a:bodyPr>
            <a:normAutofit/>
          </a:bodyPr>
          <a:lstStyle/>
          <a:p>
            <a:r>
              <a:rPr lang="sv-SE" sz="3600" dirty="0" smtClean="0">
                <a:solidFill>
                  <a:schemeClr val="accent2"/>
                </a:solidFill>
              </a:rPr>
              <a:t>Rättigheter som rör barnets uppväxtvillkor </a:t>
            </a:r>
            <a:r>
              <a:rPr lang="sv-SE" sz="2200" dirty="0" smtClean="0">
                <a:solidFill>
                  <a:schemeClr val="accent2"/>
                </a:solidFill>
              </a:rPr>
              <a:t>(art. 5, 9, 10, 18, 26, 27)</a:t>
            </a:r>
            <a:endParaRPr lang="sv-SE" sz="2200" dirty="0">
              <a:solidFill>
                <a:schemeClr val="accent2"/>
              </a:solidFill>
            </a:endParaRPr>
          </a:p>
        </p:txBody>
      </p:sp>
      <p:pic>
        <p:nvPicPr>
          <p:cNvPr id="5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6308725"/>
            <a:ext cx="14398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2830" y="1105544"/>
            <a:ext cx="9116419" cy="470300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sv-SE" dirty="0"/>
              <a:t>Inga oskäliga merkostnader för familjen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sv-SE" dirty="0" smtClean="0"/>
              <a:t>Vårdnadshavare:</a:t>
            </a:r>
          </a:p>
          <a:p>
            <a:pPr marL="447675"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  <a:tabLst>
                <a:tab pos="447675" algn="l"/>
              </a:tabLst>
            </a:pPr>
            <a:r>
              <a:rPr lang="sv-SE" dirty="0" smtClean="0"/>
              <a:t>De </a:t>
            </a:r>
            <a:r>
              <a:rPr lang="sv-SE" dirty="0"/>
              <a:t>är ansvariga för att barnet får det skydd och den </a:t>
            </a:r>
            <a:r>
              <a:rPr lang="sv-SE" dirty="0" smtClean="0"/>
              <a:t>vård samt omvårdnad </a:t>
            </a:r>
            <a:r>
              <a:rPr lang="sv-SE" dirty="0"/>
              <a:t>barnet behöver</a:t>
            </a:r>
          </a:p>
          <a:p>
            <a:pPr marL="447675"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  <a:tabLst>
                <a:tab pos="447675" algn="l"/>
              </a:tabLst>
            </a:pPr>
            <a:r>
              <a:rPr lang="sv-SE" dirty="0" smtClean="0"/>
              <a:t>De har rätt att vara med sitt barn, även vid inneliggande vård</a:t>
            </a:r>
          </a:p>
          <a:p>
            <a:pPr marL="447675"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  <a:tabLst>
                <a:tab pos="447675" algn="l"/>
              </a:tabLst>
            </a:pPr>
            <a:r>
              <a:rPr lang="sv-SE" dirty="0" smtClean="0"/>
              <a:t>De har rätt till information om barnets hälsotillstånd och åtgärder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sv-SE" dirty="0" smtClean="0"/>
              <a:t>Om </a:t>
            </a:r>
            <a:r>
              <a:rPr lang="sv-SE" dirty="0"/>
              <a:t>vårdnadshavare brister </a:t>
            </a:r>
            <a:r>
              <a:rPr lang="sv-SE" sz="2400" dirty="0"/>
              <a:t>(t.ex. tillfälligt på grund av egen ohälsa eller genom vanvård, försummelse, våld eller övergrepp</a:t>
            </a:r>
            <a:r>
              <a:rPr lang="sv-SE" sz="2400" dirty="0" smtClean="0"/>
              <a:t>) </a:t>
            </a:r>
            <a:r>
              <a:rPr lang="sv-SE" dirty="0" smtClean="0"/>
              <a:t>ska </a:t>
            </a:r>
            <a:r>
              <a:rPr lang="sv-SE" dirty="0"/>
              <a:t>vi göra en </a:t>
            </a:r>
            <a:r>
              <a:rPr lang="sv-SE" dirty="0" smtClean="0"/>
              <a:t>orosanmälan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sv-SE" dirty="0" smtClean="0"/>
              <a:t>Vi ska ge riktat föräldrastöd vid behov</a:t>
            </a:r>
          </a:p>
          <a:p>
            <a:pPr marL="457200" lvl="1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sv-SE" dirty="0"/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sv-SE" dirty="0" smtClean="0"/>
          </a:p>
          <a:p>
            <a:pPr lvl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3371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7" t="47394" r="25974" b="9812"/>
          <a:stretch/>
        </p:blipFill>
        <p:spPr bwMode="auto">
          <a:xfrm>
            <a:off x="8236930" y="907199"/>
            <a:ext cx="609600" cy="103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72190"/>
            <a:ext cx="8748713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v-SE" sz="3700" dirty="0">
                <a:solidFill>
                  <a:srgbClr val="E13288"/>
                </a:solidFill>
              </a:rPr>
              <a:t>Barnkonventionen inom styrning och </a:t>
            </a:r>
            <a:r>
              <a:rPr lang="sv-SE" sz="3700" dirty="0" smtClean="0">
                <a:solidFill>
                  <a:srgbClr val="E13288"/>
                </a:solidFill>
              </a:rPr>
              <a:t>ledning </a:t>
            </a:r>
            <a:r>
              <a:rPr lang="sv-SE" sz="2000" dirty="0" smtClean="0">
                <a:solidFill>
                  <a:srgbClr val="E13288"/>
                </a:solidFill>
              </a:rPr>
              <a:t>(art. 4 och 42)</a:t>
            </a:r>
            <a:endParaRPr lang="sv-SE" sz="2000" dirty="0">
              <a:solidFill>
                <a:srgbClr val="E13288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2" t="31823" r="38859" b="12999"/>
          <a:stretch/>
        </p:blipFill>
        <p:spPr bwMode="auto">
          <a:xfrm>
            <a:off x="8652294" y="1592832"/>
            <a:ext cx="491706" cy="134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Platshållare för innehåll 2"/>
          <p:cNvSpPr>
            <a:spLocks noGrp="1"/>
          </p:cNvSpPr>
          <p:nvPr>
            <p:ph idx="1"/>
          </p:nvPr>
        </p:nvSpPr>
        <p:spPr>
          <a:xfrm>
            <a:off x="155575" y="1165624"/>
            <a:ext cx="8645364" cy="5159375"/>
          </a:xfrm>
          <a:noFill/>
        </p:spPr>
        <p:txBody>
          <a:bodyPr/>
          <a:lstStyle/>
          <a:p>
            <a:pPr>
              <a:spcAft>
                <a:spcPts val="600"/>
              </a:spcAft>
            </a:pPr>
            <a:r>
              <a:rPr lang="sv-SE" sz="2800" dirty="0"/>
              <a:t>Vi ska ha </a:t>
            </a:r>
            <a:r>
              <a:rPr lang="sv-SE" sz="2800" b="1" dirty="0"/>
              <a:t>kunskap om </a:t>
            </a:r>
            <a:r>
              <a:rPr lang="sv-SE" sz="2800" b="1" dirty="0" smtClean="0"/>
              <a:t>barnkonventionen </a:t>
            </a:r>
            <a:r>
              <a:rPr lang="sv-SE" sz="2800" dirty="0" smtClean="0"/>
              <a:t>som lag</a:t>
            </a:r>
            <a:r>
              <a:rPr lang="sv-SE" sz="2800" b="1" dirty="0" smtClean="0"/>
              <a:t> </a:t>
            </a:r>
            <a:r>
              <a:rPr lang="sv-SE" sz="2800" dirty="0" smtClean="0"/>
              <a:t>och </a:t>
            </a:r>
            <a:r>
              <a:rPr lang="sv-SE" sz="2800" dirty="0"/>
              <a:t>hur </a:t>
            </a:r>
            <a:r>
              <a:rPr lang="sv-SE" sz="2800" dirty="0" smtClean="0"/>
              <a:t>den ska </a:t>
            </a:r>
            <a:r>
              <a:rPr lang="sv-SE" sz="2800" dirty="0"/>
              <a:t>omsättas i </a:t>
            </a:r>
            <a:r>
              <a:rPr lang="sv-SE" sz="2800" dirty="0" smtClean="0"/>
              <a:t>praktiken</a:t>
            </a:r>
          </a:p>
          <a:p>
            <a:pPr>
              <a:spcAft>
                <a:spcPts val="600"/>
              </a:spcAft>
            </a:pPr>
            <a:r>
              <a:rPr lang="sv-SE" altLang="sv-SE" sz="2800" dirty="0"/>
              <a:t>V</a:t>
            </a:r>
            <a:r>
              <a:rPr lang="sv-SE" altLang="sv-SE" sz="2800" dirty="0" smtClean="0"/>
              <a:t>arje </a:t>
            </a:r>
            <a:r>
              <a:rPr lang="sv-SE" altLang="sv-SE" sz="2800" dirty="0"/>
              <a:t>verksamhet bör ha ett </a:t>
            </a:r>
            <a:r>
              <a:rPr lang="sv-SE" altLang="sv-SE" sz="2800" b="1" dirty="0" smtClean="0"/>
              <a:t>familjeombud</a:t>
            </a:r>
            <a:r>
              <a:rPr lang="sv-SE" altLang="sv-SE" sz="2800" dirty="0" smtClean="0"/>
              <a:t> - en intern resurs som lyfter barnets rättigheter, barn som far illa, våld i nära </a:t>
            </a:r>
            <a:r>
              <a:rPr lang="sv-SE" altLang="sv-SE" sz="2800" dirty="0" smtClean="0"/>
              <a:t>relationer </a:t>
            </a:r>
            <a:r>
              <a:rPr lang="sv-SE" altLang="sv-SE" sz="2800" dirty="0" smtClean="0"/>
              <a:t>och barn som närstående </a:t>
            </a:r>
          </a:p>
          <a:p>
            <a:pPr>
              <a:spcAft>
                <a:spcPts val="600"/>
              </a:spcAft>
            </a:pPr>
            <a:r>
              <a:rPr lang="sv-SE" altLang="sv-SE" sz="2800" b="1" dirty="0" smtClean="0"/>
              <a:t>Barnrättsbaserade beslutsunderlag </a:t>
            </a:r>
            <a:r>
              <a:rPr lang="sv-SE" altLang="sv-SE" sz="2800" dirty="0" smtClean="0"/>
              <a:t>ska tas               fram  vid beslut i nämnder, styrelse och fullmäktige  samt vid verksamhetsförändringar som rör barn</a:t>
            </a:r>
            <a:endParaRPr lang="sv-SE" altLang="sv-SE" sz="2800" dirty="0"/>
          </a:p>
          <a:p>
            <a:pPr>
              <a:spcAft>
                <a:spcPts val="600"/>
              </a:spcAft>
            </a:pPr>
            <a:r>
              <a:rPr lang="sv-SE" altLang="sv-SE" sz="2800" b="1" dirty="0" smtClean="0"/>
              <a:t>Barnbokslut</a:t>
            </a:r>
            <a:r>
              <a:rPr lang="sv-SE" altLang="sv-SE" sz="2800" dirty="0" smtClean="0"/>
              <a:t> summerar vårt barnrättsarbete och         läggs som en bilaga till årsredovisningen</a:t>
            </a:r>
          </a:p>
          <a:p>
            <a:pPr lvl="1">
              <a:spcAft>
                <a:spcPts val="600"/>
              </a:spcAft>
            </a:pPr>
            <a:endParaRPr lang="sv-SE" altLang="sv-SE" sz="2400" dirty="0" smtClean="0"/>
          </a:p>
        </p:txBody>
      </p:sp>
      <p:cxnSp>
        <p:nvCxnSpPr>
          <p:cNvPr id="6" name="Rak 5">
            <a:extLst>
              <a:ext uri="{FF2B5EF4-FFF2-40B4-BE49-F238E27FC236}"/>
            </a:extLst>
          </p:cNvPr>
          <p:cNvCxnSpPr/>
          <p:nvPr/>
        </p:nvCxnSpPr>
        <p:spPr>
          <a:xfrm>
            <a:off x="250825" y="6224588"/>
            <a:ext cx="8497888" cy="0"/>
          </a:xfrm>
          <a:prstGeom prst="line">
            <a:avLst/>
          </a:prstGeom>
          <a:ln w="28575">
            <a:solidFill>
              <a:srgbClr val="E13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47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6308725"/>
            <a:ext cx="14398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7" t="25306" r="50518" b="10404"/>
          <a:stretch/>
        </p:blipFill>
        <p:spPr bwMode="auto">
          <a:xfrm>
            <a:off x="8511551" y="2932914"/>
            <a:ext cx="474324" cy="156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0" t="14063" r="73025" b="6724"/>
          <a:stretch/>
        </p:blipFill>
        <p:spPr bwMode="auto">
          <a:xfrm>
            <a:off x="8023341" y="3713604"/>
            <a:ext cx="547468" cy="188432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8" t="20338" r="61133" b="9813"/>
          <a:stretch/>
        </p:blipFill>
        <p:spPr bwMode="auto">
          <a:xfrm>
            <a:off x="8648378" y="4749725"/>
            <a:ext cx="495622" cy="169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365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2326" y="101359"/>
            <a:ext cx="8604250" cy="1143000"/>
          </a:xfrm>
        </p:spPr>
        <p:txBody>
          <a:bodyPr/>
          <a:lstStyle/>
          <a:p>
            <a:pPr eaLnBrk="1" hangingPunct="1">
              <a:defRPr/>
            </a:pPr>
            <a:r>
              <a:rPr lang="sv-SE" dirty="0">
                <a:solidFill>
                  <a:srgbClr val="E13288"/>
                </a:solidFill>
              </a:rPr>
              <a:t>Skydd mot våld och övergrepp </a:t>
            </a:r>
            <a:r>
              <a:rPr lang="sv-SE" sz="2800" dirty="0">
                <a:solidFill>
                  <a:srgbClr val="E13288"/>
                </a:solidFill>
              </a:rPr>
              <a:t>(art. 19)</a:t>
            </a:r>
            <a:endParaRPr lang="sv-SE" dirty="0">
              <a:solidFill>
                <a:srgbClr val="E13288"/>
              </a:solidFill>
            </a:endParaRPr>
          </a:p>
        </p:txBody>
      </p:sp>
      <p:sp>
        <p:nvSpPr>
          <p:cNvPr id="156675" name="Rectangle 3"/>
          <p:cNvSpPr>
            <a:spLocks noGrp="1"/>
          </p:cNvSpPr>
          <p:nvPr>
            <p:ph idx="1"/>
          </p:nvPr>
        </p:nvSpPr>
        <p:spPr>
          <a:xfrm>
            <a:off x="313897" y="1034955"/>
            <a:ext cx="8538665" cy="5074693"/>
          </a:xfrm>
          <a:solidFill>
            <a:srgbClr val="FFFFFF">
              <a:alpha val="79999"/>
            </a:srgbClr>
          </a:solidFill>
        </p:spPr>
        <p:txBody>
          <a:bodyPr/>
          <a:lstStyle/>
          <a:p>
            <a:pPr marL="82550" indent="0" eaLnBrk="1" hangingPunct="1">
              <a:spcAft>
                <a:spcPts val="600"/>
              </a:spcAft>
              <a:buNone/>
            </a:pPr>
            <a:r>
              <a:rPr lang="sv-SE" altLang="sv-SE" dirty="0" smtClean="0"/>
              <a:t>Barn ska skyddas mot vanvård, försummelse, våld, sexuella övergrepp samt hedersrelaterat                 våld och förtryck</a:t>
            </a:r>
          </a:p>
          <a:p>
            <a:pPr marL="82550" indent="0" eaLnBrk="1" hangingPunct="1">
              <a:buNone/>
              <a:defRPr/>
            </a:pPr>
            <a:r>
              <a:rPr lang="sv-SE" altLang="sv-SE" dirty="0"/>
              <a:t>Vår verksamhet ska ha: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rgbClr val="E13288"/>
              </a:buClr>
              <a:defRPr/>
            </a:pPr>
            <a:r>
              <a:rPr lang="sv-SE" altLang="sv-SE" sz="2800" dirty="0"/>
              <a:t>Rutiner vid misstanke om att barn far illa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rgbClr val="E13288"/>
              </a:buClr>
              <a:defRPr/>
            </a:pPr>
            <a:r>
              <a:rPr lang="sv-SE" altLang="sv-SE" sz="2800" dirty="0"/>
              <a:t>Kunskap om hur vi identifierar barn som far </a:t>
            </a:r>
            <a:r>
              <a:rPr lang="sv-SE" altLang="sv-SE" sz="2800" dirty="0" smtClean="0"/>
              <a:t>illa               (även om vi främst träffar vuxna)</a:t>
            </a:r>
            <a:endParaRPr lang="sv-SE" altLang="sv-SE" sz="2800" dirty="0"/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rgbClr val="E13288"/>
              </a:buClr>
              <a:defRPr/>
            </a:pPr>
            <a:r>
              <a:rPr lang="sv-SE" altLang="sv-SE" sz="2800" dirty="0"/>
              <a:t>Kunskap om hur vi gör orosanmälan</a:t>
            </a:r>
          </a:p>
          <a:p>
            <a:pPr eaLnBrk="1" hangingPunct="1">
              <a:spcBef>
                <a:spcPts val="400"/>
              </a:spcBef>
              <a:spcAft>
                <a:spcPts val="400"/>
              </a:spcAft>
              <a:buClr>
                <a:srgbClr val="E13288"/>
              </a:buClr>
              <a:defRPr/>
            </a:pPr>
            <a:r>
              <a:rPr lang="sv-SE" altLang="sv-SE" sz="2800" dirty="0" smtClean="0"/>
              <a:t>Kunskap </a:t>
            </a:r>
            <a:r>
              <a:rPr lang="sv-SE" altLang="sv-SE" sz="2800" dirty="0"/>
              <a:t>om </a:t>
            </a:r>
            <a:r>
              <a:rPr lang="sv-SE" altLang="sv-SE" sz="2800" dirty="0" smtClean="0"/>
              <a:t>vem </a:t>
            </a:r>
            <a:r>
              <a:rPr lang="sv-SE" altLang="sv-SE" sz="2800" dirty="0"/>
              <a:t>som </a:t>
            </a:r>
            <a:r>
              <a:rPr lang="sv-SE" altLang="sv-SE" sz="2800" dirty="0" smtClean="0"/>
              <a:t>kan behandla och stötta                  </a:t>
            </a:r>
            <a:r>
              <a:rPr lang="sv-SE" altLang="sv-SE" sz="2800" dirty="0"/>
              <a:t>barn som far illa </a:t>
            </a:r>
            <a:r>
              <a:rPr lang="sv-SE" altLang="sv-SE" sz="2800" dirty="0" smtClean="0"/>
              <a:t>inom regionen och i länet</a:t>
            </a:r>
            <a:endParaRPr lang="sv-SE" altLang="sv-SE" sz="2800" dirty="0"/>
          </a:p>
          <a:p>
            <a:pPr marL="82550" indent="0" eaLnBrk="1" hangingPunct="1">
              <a:spcAft>
                <a:spcPts val="600"/>
              </a:spcAft>
              <a:buNone/>
            </a:pPr>
            <a:endParaRPr lang="sv-SE" altLang="sv-SE" dirty="0" smtClean="0"/>
          </a:p>
        </p:txBody>
      </p:sp>
      <p:cxnSp>
        <p:nvCxnSpPr>
          <p:cNvPr id="6" name="Rak 5">
            <a:extLst>
              <a:ext uri="{FF2B5EF4-FFF2-40B4-BE49-F238E27FC236}"/>
            </a:extLst>
          </p:cNvPr>
          <p:cNvCxnSpPr/>
          <p:nvPr/>
        </p:nvCxnSpPr>
        <p:spPr>
          <a:xfrm>
            <a:off x="250825" y="6224588"/>
            <a:ext cx="8497888" cy="0"/>
          </a:xfrm>
          <a:prstGeom prst="line">
            <a:avLst/>
          </a:prstGeom>
          <a:ln w="28575">
            <a:solidFill>
              <a:srgbClr val="E13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1013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6308725"/>
            <a:ext cx="14398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4" t="36352" r="60041" b="30348"/>
          <a:stretch/>
        </p:blipFill>
        <p:spPr bwMode="auto">
          <a:xfrm>
            <a:off x="7823839" y="3436960"/>
            <a:ext cx="1145015" cy="155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6" t="36352" r="41941" b="30348"/>
          <a:stretch/>
        </p:blipFill>
        <p:spPr bwMode="auto">
          <a:xfrm>
            <a:off x="7643522" y="1705969"/>
            <a:ext cx="1325332" cy="155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859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4" t="12619" r="32711" b="16310"/>
          <a:stretch/>
        </p:blipFill>
        <p:spPr bwMode="auto">
          <a:xfrm>
            <a:off x="0" y="336033"/>
            <a:ext cx="5106988" cy="587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6" t="50215" r="40150" b="20663"/>
          <a:stretch/>
        </p:blipFill>
        <p:spPr bwMode="auto">
          <a:xfrm>
            <a:off x="5105474" y="1619187"/>
            <a:ext cx="3970286" cy="405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k pil 4"/>
          <p:cNvCxnSpPr/>
          <p:nvPr/>
        </p:nvCxnSpPr>
        <p:spPr>
          <a:xfrm>
            <a:off x="4402615" y="2274275"/>
            <a:ext cx="723331" cy="13648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5">
            <a:extLst>
              <a:ext uri="{FF2B5EF4-FFF2-40B4-BE49-F238E27FC236}"/>
            </a:extLst>
          </p:cNvPr>
          <p:cNvCxnSpPr/>
          <p:nvPr/>
        </p:nvCxnSpPr>
        <p:spPr>
          <a:xfrm>
            <a:off x="250825" y="6224588"/>
            <a:ext cx="8497888" cy="0"/>
          </a:xfrm>
          <a:prstGeom prst="line">
            <a:avLst/>
          </a:prstGeom>
          <a:ln w="28575">
            <a:solidFill>
              <a:srgbClr val="E13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6308725"/>
            <a:ext cx="14398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142" y="-353666"/>
            <a:ext cx="7661335" cy="1325563"/>
          </a:xfrm>
        </p:spPr>
        <p:txBody>
          <a:bodyPr>
            <a:normAutofit/>
          </a:bodyPr>
          <a:lstStyle/>
          <a:p>
            <a:r>
              <a:rPr lang="sv-SE" sz="2800" dirty="0" smtClean="0">
                <a:solidFill>
                  <a:schemeClr val="accent2"/>
                </a:solidFill>
              </a:rPr>
              <a:t>Här hittar du mer information:</a:t>
            </a:r>
            <a:endParaRPr lang="sv-SE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4" t="12619" r="32711" b="16203"/>
          <a:stretch/>
        </p:blipFill>
        <p:spPr bwMode="auto">
          <a:xfrm>
            <a:off x="95487" y="327666"/>
            <a:ext cx="5107182" cy="58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Rak 5">
            <a:extLst>
              <a:ext uri="{FF2B5EF4-FFF2-40B4-BE49-F238E27FC236}"/>
            </a:extLst>
          </p:cNvPr>
          <p:cNvCxnSpPr/>
          <p:nvPr/>
        </p:nvCxnSpPr>
        <p:spPr>
          <a:xfrm>
            <a:off x="250825" y="6224588"/>
            <a:ext cx="8497888" cy="0"/>
          </a:xfrm>
          <a:prstGeom prst="line">
            <a:avLst/>
          </a:prstGeom>
          <a:ln w="28575">
            <a:solidFill>
              <a:srgbClr val="E132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6308725"/>
            <a:ext cx="143986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92" t="37390" r="32193" b="11817"/>
          <a:stretch/>
        </p:blipFill>
        <p:spPr bwMode="auto">
          <a:xfrm>
            <a:off x="5030697" y="1317100"/>
            <a:ext cx="4113303" cy="483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k pil 4"/>
          <p:cNvCxnSpPr/>
          <p:nvPr/>
        </p:nvCxnSpPr>
        <p:spPr>
          <a:xfrm>
            <a:off x="4402615" y="3189574"/>
            <a:ext cx="723331" cy="13648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114142" y="-353666"/>
            <a:ext cx="7661335" cy="1325563"/>
          </a:xfrm>
        </p:spPr>
        <p:txBody>
          <a:bodyPr>
            <a:normAutofit/>
          </a:bodyPr>
          <a:lstStyle/>
          <a:p>
            <a:r>
              <a:rPr lang="sv-SE" sz="2800" dirty="0" smtClean="0">
                <a:solidFill>
                  <a:schemeClr val="accent2"/>
                </a:solidFill>
              </a:rPr>
              <a:t>Här hittar du mer information:</a:t>
            </a:r>
            <a:endParaRPr lang="sv-SE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owerPointmall">
  <a:themeElements>
    <a:clrScheme name="Anpassa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3B81A"/>
      </a:accent1>
      <a:accent2>
        <a:srgbClr val="E13288"/>
      </a:accent2>
      <a:accent3>
        <a:srgbClr val="006633"/>
      </a:accent3>
      <a:accent4>
        <a:srgbClr val="FFD300"/>
      </a:accent4>
      <a:accent5>
        <a:srgbClr val="830628"/>
      </a:accent5>
      <a:accent6>
        <a:srgbClr val="A05599"/>
      </a:accent6>
      <a:hlink>
        <a:srgbClr val="0C2C80"/>
      </a:hlink>
      <a:folHlink>
        <a:srgbClr val="009E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LTK mall test 3.potx" id="{D7101E64-3EF7-4229-8648-CE804172D915}" vid="{7093837B-BE80-4137-8A1F-DB43636E7CDF}"/>
    </a:ext>
  </a:extLst>
</a:theme>
</file>

<file path=ppt/theme/theme2.xml><?xml version="1.0" encoding="utf-8"?>
<a:theme xmlns:a="http://schemas.openxmlformats.org/drawingml/2006/main" name="2_Solstånd">
  <a:themeElements>
    <a:clrScheme name="Solstånd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å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ånd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Solstånd">
  <a:themeElements>
    <a:clrScheme name="Solstånd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å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ånd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8_Solstånd">
  <a:themeElements>
    <a:clrScheme name="Solstånd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å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ånd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PowerPointmall</Template>
  <TotalTime>1089</TotalTime>
  <Words>615</Words>
  <Application>Microsoft Office PowerPoint</Application>
  <PresentationFormat>Bildspel på skärmen (4:3)</PresentationFormat>
  <Paragraphs>68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Bildrubriker</vt:lpstr>
      </vt:variant>
      <vt:variant>
        <vt:i4>11</vt:i4>
      </vt:variant>
    </vt:vector>
  </HeadingPairs>
  <TitlesOfParts>
    <vt:vector size="15" baseType="lpstr">
      <vt:lpstr>PowerPointmall</vt:lpstr>
      <vt:lpstr>2_Solstånd</vt:lpstr>
      <vt:lpstr>6_Solstånd</vt:lpstr>
      <vt:lpstr>18_Solstånd</vt:lpstr>
      <vt:lpstr>PowerPoint-presentation</vt:lpstr>
      <vt:lpstr>Grundartiklar</vt:lpstr>
      <vt:lpstr>Rätt till bästa uppnåeliga hälsa samt rehabilitering vid trauma (art. 24 och 39)</vt:lpstr>
      <vt:lpstr>Barnets rätt till delaktighet och inflytande (artikel 12)</vt:lpstr>
      <vt:lpstr>Rättigheter som rör barnets uppväxtvillkor (art. 5, 9, 10, 18, 26, 27)</vt:lpstr>
      <vt:lpstr>Barnkonventionen inom styrning och ledning (art. 4 och 42)</vt:lpstr>
      <vt:lpstr>Skydd mot våld och övergrepp (art. 19)</vt:lpstr>
      <vt:lpstr>Här hittar du mer information:</vt:lpstr>
      <vt:lpstr>Här hittar du mer information:</vt:lpstr>
      <vt:lpstr>Här hittar du mer information:</vt:lpstr>
      <vt:lpstr>Kontaktinformation </vt:lpstr>
    </vt:vector>
  </TitlesOfParts>
  <Company>Landstinget Kronoberg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Swärd Susann RST kansliavdelningen</dc:creator>
  <cp:lastModifiedBy>Swärd Susann RST kansliavdelningen</cp:lastModifiedBy>
  <cp:revision>65</cp:revision>
  <dcterms:created xsi:type="dcterms:W3CDTF">2016-08-24T06:50:42Z</dcterms:created>
  <dcterms:modified xsi:type="dcterms:W3CDTF">2020-03-18T09:02:53Z</dcterms:modified>
</cp:coreProperties>
</file>