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1" r:id="rId2"/>
  </p:sldMasterIdLst>
  <p:notesMasterIdLst>
    <p:notesMasterId r:id="rId14"/>
  </p:notesMasterIdLst>
  <p:sldIdLst>
    <p:sldId id="292" r:id="rId3"/>
    <p:sldId id="299" r:id="rId4"/>
    <p:sldId id="305" r:id="rId5"/>
    <p:sldId id="306" r:id="rId6"/>
    <p:sldId id="307" r:id="rId7"/>
    <p:sldId id="308" r:id="rId8"/>
    <p:sldId id="314" r:id="rId9"/>
    <p:sldId id="310" r:id="rId10"/>
    <p:sldId id="315" r:id="rId11"/>
    <p:sldId id="316" r:id="rId12"/>
    <p:sldId id="298"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7311" autoAdjust="0"/>
  </p:normalViewPr>
  <p:slideViewPr>
    <p:cSldViewPr snapToGrid="0" showGuides="1">
      <p:cViewPr varScale="1">
        <p:scale>
          <a:sx n="86" d="100"/>
          <a:sy n="86" d="100"/>
        </p:scale>
        <p:origin x="562" y="7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2023-12-08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90019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5A95FB7F-C742-D5A9-1853-B5A158E6A2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84" r="19364"/>
          <a:stretch/>
        </p:blipFill>
        <p:spPr>
          <a:xfrm>
            <a:off x="6246338" y="0"/>
            <a:ext cx="5945662" cy="4331807"/>
          </a:xfrm>
          <a:prstGeom prst="rect">
            <a:avLst/>
          </a:prstGeom>
        </p:spPr>
      </p:pic>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26AE9-4F06-BE8B-CA94-01B9E86FDC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pic>
        <p:nvPicPr>
          <p:cNvPr id="5" name="Bildobjekt 4">
            <a:extLst>
              <a:ext uri="{FF2B5EF4-FFF2-40B4-BE49-F238E27FC236}">
                <a16:creationId xmlns:a16="http://schemas.microsoft.com/office/drawing/2014/main" id="{E1839EFE-0248-88A9-AA09-D12C3981C5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148" r="19174"/>
          <a:stretch/>
        </p:blipFill>
        <p:spPr>
          <a:xfrm>
            <a:off x="6228308" y="-12033"/>
            <a:ext cx="5959682" cy="4343839"/>
          </a:xfrm>
          <a:prstGeom prst="rect">
            <a:avLst/>
          </a:prstGeom>
        </p:spPr>
      </p:pic>
    </p:spTree>
    <p:extLst>
      <p:ext uri="{BB962C8B-B14F-4D97-AF65-F5344CB8AC3E}">
        <p14:creationId xmlns:p14="http://schemas.microsoft.com/office/powerpoint/2010/main" val="258023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tx1"/>
                </a:solidFill>
                <a:latin typeface="Arial" panose="020B0604020202020204" pitchFamily="34" charset="0"/>
                <a:cs typeface="Arial" panose="020B0604020202020204" pitchFamily="34" charset="0"/>
              </a:rPr>
              <a:t>Lägg till en bild i bladet:</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Klicka på symbolen –välj foto – infoga. </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sbild">
    <p:bg>
      <p:bgPr>
        <a:solidFill>
          <a:srgbClr val="4D4848"/>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C7A09AD-8787-54E2-737F-657992EC1CE2}"/>
              </a:ext>
            </a:extLst>
          </p:cNvPr>
          <p:cNvSpPr/>
          <p:nvPr userDrawn="1"/>
        </p:nvSpPr>
        <p:spPr>
          <a:xfrm>
            <a:off x="0" y="0"/>
            <a:ext cx="12192000" cy="6858000"/>
          </a:xfrm>
          <a:prstGeom prst="rect">
            <a:avLst/>
          </a:prstGeom>
          <a:solidFill>
            <a:srgbClr val="4D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4">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4"/>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2023-12-08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84221" y="6426926"/>
            <a:ext cx="509108"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a:extLst>
              <a:ext uri="{FF2B5EF4-FFF2-40B4-BE49-F238E27FC236}">
                <a16:creationId xmlns:a16="http://schemas.microsoft.com/office/drawing/2014/main" id="{4C2CBCBC-1CB2-ED3F-A5C1-498B52CB80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2" r:id="rId2"/>
    <p:sldLayoutId id="2147483698" r:id="rId3"/>
    <p:sldLayoutId id="2147483688" r:id="rId4"/>
    <p:sldLayoutId id="2147483684" r:id="rId5"/>
    <p:sldLayoutId id="2147483697" r:id="rId6"/>
    <p:sldLayoutId id="2147483690" r:id="rId7"/>
    <p:sldLayoutId id="2147483686" r:id="rId8"/>
    <p:sldLayoutId id="2147483699" r:id="rId9"/>
    <p:sldLayoutId id="2147483700" r:id="rId10"/>
    <p:sldLayoutId id="2147483685" r:id="rId11"/>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2023-12-08</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pic>
        <p:nvPicPr>
          <p:cNvPr id="7" name="Bildobjekt 6" descr="Region Kronobergs logotyp i vitt.">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100000"/>
        </a:lnSpc>
        <a:spcBef>
          <a:spcPct val="0"/>
        </a:spcBef>
        <a:buNone/>
        <a:defRPr sz="3800" kern="1200" cap="all" spc="14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DBF9F0-A56C-4B6E-A94E-36FCF105008D}"/>
              </a:ext>
            </a:extLst>
          </p:cNvPr>
          <p:cNvSpPr>
            <a:spLocks noGrp="1"/>
          </p:cNvSpPr>
          <p:nvPr>
            <p:ph type="ctrTitle"/>
          </p:nvPr>
        </p:nvSpPr>
        <p:spPr/>
        <p:txBody>
          <a:bodyPr/>
          <a:lstStyle/>
          <a:p>
            <a:r>
              <a:rPr lang="sv-SE" dirty="0"/>
              <a:t>Att tänka på </a:t>
            </a:r>
          </a:p>
        </p:txBody>
      </p:sp>
      <p:sp>
        <p:nvSpPr>
          <p:cNvPr id="9" name="Underrubrik 8">
            <a:extLst>
              <a:ext uri="{FF2B5EF4-FFF2-40B4-BE49-F238E27FC236}">
                <a16:creationId xmlns:a16="http://schemas.microsoft.com/office/drawing/2014/main" id="{F0F38801-237C-446E-8EA0-B29743EE1F95}"/>
              </a:ext>
            </a:extLst>
          </p:cNvPr>
          <p:cNvSpPr>
            <a:spLocks noGrp="1"/>
          </p:cNvSpPr>
          <p:nvPr>
            <p:ph type="subTitle" idx="1"/>
          </p:nvPr>
        </p:nvSpPr>
        <p:spPr/>
        <p:txBody>
          <a:bodyPr>
            <a:normAutofit lnSpcReduction="10000"/>
          </a:bodyPr>
          <a:lstStyle/>
          <a:p>
            <a:r>
              <a:rPr lang="sv-SE" dirty="0"/>
              <a:t>Patientsäkerhet i 1177 direkt</a:t>
            </a:r>
          </a:p>
          <a:p>
            <a:endParaRPr lang="sv-SE" dirty="0"/>
          </a:p>
          <a:p>
            <a:endParaRPr lang="sv-SE" dirty="0"/>
          </a:p>
        </p:txBody>
      </p:sp>
      <p:sp>
        <p:nvSpPr>
          <p:cNvPr id="3" name="textruta 2">
            <a:extLst>
              <a:ext uri="{FF2B5EF4-FFF2-40B4-BE49-F238E27FC236}">
                <a16:creationId xmlns:a16="http://schemas.microsoft.com/office/drawing/2014/main" id="{D902A41A-5A4E-4C54-BFBB-7AFF4D900764}"/>
              </a:ext>
            </a:extLst>
          </p:cNvPr>
          <p:cNvSpPr txBox="1"/>
          <p:nvPr/>
        </p:nvSpPr>
        <p:spPr>
          <a:xfrm>
            <a:off x="819151" y="5090632"/>
            <a:ext cx="6342077" cy="1200329"/>
          </a:xfrm>
          <a:prstGeom prst="rect">
            <a:avLst/>
          </a:prstGeom>
          <a:noFill/>
        </p:spPr>
        <p:txBody>
          <a:bodyPr wrap="square" rtlCol="0">
            <a:spAutoFit/>
          </a:bodyPr>
          <a:lstStyle/>
          <a:p>
            <a:r>
              <a:rPr lang="sv-SE" dirty="0">
                <a:solidFill>
                  <a:schemeClr val="tx2"/>
                </a:solidFill>
              </a:rPr>
              <a:t>Sebastian Eriksson</a:t>
            </a:r>
          </a:p>
          <a:p>
            <a:endParaRPr lang="sv-SE" dirty="0">
              <a:solidFill>
                <a:schemeClr val="tx2"/>
              </a:solidFill>
            </a:endParaRPr>
          </a:p>
          <a:p>
            <a:r>
              <a:rPr lang="sv-SE" dirty="0">
                <a:solidFill>
                  <a:schemeClr val="tx2"/>
                </a:solidFill>
              </a:rPr>
              <a:t>Medicinsk rådgivare</a:t>
            </a:r>
          </a:p>
          <a:p>
            <a:r>
              <a:rPr lang="sv-SE" dirty="0">
                <a:solidFill>
                  <a:schemeClr val="tx2"/>
                </a:solidFill>
              </a:rPr>
              <a:t>PPR</a:t>
            </a:r>
          </a:p>
        </p:txBody>
      </p:sp>
    </p:spTree>
    <p:extLst>
      <p:ext uri="{BB962C8B-B14F-4D97-AF65-F5344CB8AC3E}">
        <p14:creationId xmlns:p14="http://schemas.microsoft.com/office/powerpoint/2010/main" val="289052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0DB2568-4D69-443E-81A1-D4FD6BBAC34A}"/>
              </a:ext>
            </a:extLst>
          </p:cNvPr>
          <p:cNvSpPr>
            <a:spLocks noGrp="1"/>
          </p:cNvSpPr>
          <p:nvPr>
            <p:ph sz="quarter" idx="11"/>
          </p:nvPr>
        </p:nvSpPr>
        <p:spPr/>
        <p:txBody>
          <a:bodyPr>
            <a:normAutofit fontScale="92500" lnSpcReduction="20000"/>
          </a:bodyPr>
          <a:lstStyle/>
          <a:p>
            <a:r>
              <a:rPr lang="sv-SE" dirty="0"/>
              <a:t>1177 direkt ger ett stöd till bedömning.</a:t>
            </a:r>
          </a:p>
          <a:p>
            <a:r>
              <a:rPr lang="sv-SE" dirty="0"/>
              <a:t>Verktyget har inte tillgång till personkännedom eller sjukdomshistorik. Det kan inte uppfatta den allmänpåverkades andfådda tal eller skillnaden från hur det brukar låta. </a:t>
            </a:r>
          </a:p>
          <a:p>
            <a:r>
              <a:rPr lang="sv-SE" dirty="0"/>
              <a:t>Det är du som medarbetare som har förmågan och kunskapen att till fullo bedöma patienten utifrån din yrkesroll, din relation till patienten och ett personcentrerat arbetssätt liksom din erfarenhet i att bedöma den sjuka patienten. Det är viktigt att ta med sig denna kunskap och förmåga in i nya digitala arbetssätt.</a:t>
            </a:r>
          </a:p>
        </p:txBody>
      </p:sp>
      <p:sp>
        <p:nvSpPr>
          <p:cNvPr id="4" name="Rubrik 3">
            <a:extLst>
              <a:ext uri="{FF2B5EF4-FFF2-40B4-BE49-F238E27FC236}">
                <a16:creationId xmlns:a16="http://schemas.microsoft.com/office/drawing/2014/main" id="{BEC346DE-1B25-453B-825F-2BBEC1DA2BD0}"/>
              </a:ext>
            </a:extLst>
          </p:cNvPr>
          <p:cNvSpPr>
            <a:spLocks noGrp="1"/>
          </p:cNvSpPr>
          <p:nvPr>
            <p:ph type="title"/>
          </p:nvPr>
        </p:nvSpPr>
        <p:spPr/>
        <p:txBody>
          <a:bodyPr/>
          <a:lstStyle/>
          <a:p>
            <a:r>
              <a:rPr lang="sv-SE" dirty="0"/>
              <a:t>Sammanfattning</a:t>
            </a:r>
          </a:p>
        </p:txBody>
      </p:sp>
      <p:pic>
        <p:nvPicPr>
          <p:cNvPr id="12" name="Platshållare för innehåll 11">
            <a:extLst>
              <a:ext uri="{FF2B5EF4-FFF2-40B4-BE49-F238E27FC236}">
                <a16:creationId xmlns:a16="http://schemas.microsoft.com/office/drawing/2014/main" id="{564E696F-32A1-466F-865D-892F06954D58}"/>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634038" y="2189956"/>
            <a:ext cx="4648200" cy="3098800"/>
          </a:xfrm>
        </p:spPr>
      </p:pic>
    </p:spTree>
    <p:extLst>
      <p:ext uri="{BB962C8B-B14F-4D97-AF65-F5344CB8AC3E}">
        <p14:creationId xmlns:p14="http://schemas.microsoft.com/office/powerpoint/2010/main" val="93339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9C9FD7C5-C9E8-4A4D-922B-F966CE952A83}"/>
              </a:ext>
            </a:extLst>
          </p:cNvPr>
          <p:cNvSpPr>
            <a:spLocks noGrp="1"/>
          </p:cNvSpPr>
          <p:nvPr>
            <p:ph sz="quarter" idx="11"/>
          </p:nvPr>
        </p:nvSpPr>
        <p:spPr/>
        <p:txBody>
          <a:bodyPr>
            <a:normAutofit fontScale="92500" lnSpcReduction="10000"/>
          </a:bodyPr>
          <a:lstStyle/>
          <a:p>
            <a:pPr marL="0" indent="0">
              <a:buNone/>
            </a:pPr>
            <a:r>
              <a:rPr lang="sv-SE" dirty="0"/>
              <a:t>Verktyget 1177 direkt införs bland annat för att öka tillgängligheten till vården och ge invånaren en möjlighet att söka vård digitalt. </a:t>
            </a:r>
          </a:p>
          <a:p>
            <a:pPr marL="0" indent="0">
              <a:buNone/>
            </a:pPr>
            <a:br>
              <a:rPr lang="sv-SE" dirty="0"/>
            </a:br>
            <a:r>
              <a:rPr lang="sv-SE" dirty="0"/>
              <a:t>1177 direkt erbjuder flera fördelar för patienter. Några av dessa är:</a:t>
            </a:r>
            <a:br>
              <a:rPr lang="sv-SE" dirty="0"/>
            </a:br>
            <a:endParaRPr lang="sv-SE" dirty="0"/>
          </a:p>
          <a:p>
            <a:pPr lvl="1"/>
            <a:r>
              <a:rPr lang="sv-SE" dirty="0"/>
              <a:t>att i lugn och ro kunna presentera sina symptom</a:t>
            </a:r>
          </a:p>
          <a:p>
            <a:pPr lvl="1"/>
            <a:r>
              <a:rPr lang="sv-SE" dirty="0"/>
              <a:t>möjlighet att ta hjälp av anhörig</a:t>
            </a:r>
          </a:p>
          <a:p>
            <a:pPr lvl="1"/>
            <a:r>
              <a:rPr lang="sv-SE" dirty="0"/>
              <a:t>funktionen att komplettera sin berättelse med video eller bild vid behov</a:t>
            </a:r>
          </a:p>
        </p:txBody>
      </p:sp>
      <p:sp>
        <p:nvSpPr>
          <p:cNvPr id="5" name="Rubrik 4">
            <a:extLst>
              <a:ext uri="{FF2B5EF4-FFF2-40B4-BE49-F238E27FC236}">
                <a16:creationId xmlns:a16="http://schemas.microsoft.com/office/drawing/2014/main" id="{B5CF081A-783C-48B5-BA0E-0EB762BD2E43}"/>
              </a:ext>
            </a:extLst>
          </p:cNvPr>
          <p:cNvSpPr>
            <a:spLocks noGrp="1"/>
          </p:cNvSpPr>
          <p:nvPr>
            <p:ph type="title"/>
          </p:nvPr>
        </p:nvSpPr>
        <p:spPr/>
        <p:txBody>
          <a:bodyPr/>
          <a:lstStyle/>
          <a:p>
            <a:r>
              <a:rPr lang="sv-SE" dirty="0"/>
              <a:t>1177 Direkt - Fördelar</a:t>
            </a:r>
          </a:p>
        </p:txBody>
      </p:sp>
      <p:pic>
        <p:nvPicPr>
          <p:cNvPr id="8" name="Platshållare för innehåll 7">
            <a:extLst>
              <a:ext uri="{FF2B5EF4-FFF2-40B4-BE49-F238E27FC236}">
                <a16:creationId xmlns:a16="http://schemas.microsoft.com/office/drawing/2014/main" id="{C25D2655-1CB2-4AF4-A2B1-CA79DA4AFAB9}"/>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634038" y="2189421"/>
            <a:ext cx="4648200" cy="3099870"/>
          </a:xfrm>
        </p:spPr>
      </p:pic>
    </p:spTree>
    <p:extLst>
      <p:ext uri="{BB962C8B-B14F-4D97-AF65-F5344CB8AC3E}">
        <p14:creationId xmlns:p14="http://schemas.microsoft.com/office/powerpoint/2010/main" val="315189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5CF081A-783C-48B5-BA0E-0EB762BD2E43}"/>
              </a:ext>
            </a:extLst>
          </p:cNvPr>
          <p:cNvSpPr>
            <a:spLocks noGrp="1"/>
          </p:cNvSpPr>
          <p:nvPr>
            <p:ph type="ctrTitle"/>
          </p:nvPr>
        </p:nvSpPr>
        <p:spPr>
          <a:xfrm>
            <a:off x="819151" y="2140535"/>
            <a:ext cx="5712278" cy="1170835"/>
          </a:xfrm>
        </p:spPr>
        <p:txBody>
          <a:bodyPr/>
          <a:lstStyle/>
          <a:p>
            <a:r>
              <a:rPr lang="sv-SE" sz="3600" dirty="0"/>
              <a:t>1177 Direkt – </a:t>
            </a:r>
            <a:br>
              <a:rPr lang="sv-SE" sz="3600" dirty="0"/>
            </a:br>
            <a:r>
              <a:rPr lang="sv-SE" sz="3600" dirty="0"/>
              <a:t>Risker &amp; observanda</a:t>
            </a:r>
          </a:p>
        </p:txBody>
      </p:sp>
      <p:sp>
        <p:nvSpPr>
          <p:cNvPr id="6" name="Platshållare för text 5">
            <a:extLst>
              <a:ext uri="{FF2B5EF4-FFF2-40B4-BE49-F238E27FC236}">
                <a16:creationId xmlns:a16="http://schemas.microsoft.com/office/drawing/2014/main" id="{9C9FD7C5-C9E8-4A4D-922B-F966CE952A83}"/>
              </a:ext>
            </a:extLst>
          </p:cNvPr>
          <p:cNvSpPr>
            <a:spLocks noGrp="1"/>
          </p:cNvSpPr>
          <p:nvPr>
            <p:ph type="subTitle" idx="1"/>
          </p:nvPr>
        </p:nvSpPr>
        <p:spPr>
          <a:xfrm>
            <a:off x="819150" y="3311370"/>
            <a:ext cx="10269059" cy="1695635"/>
          </a:xfrm>
        </p:spPr>
        <p:txBody>
          <a:bodyPr>
            <a:normAutofit/>
          </a:bodyPr>
          <a:lstStyle/>
          <a:p>
            <a:pPr marL="0" indent="0">
              <a:buNone/>
            </a:pPr>
            <a:br>
              <a:rPr lang="sv-SE" sz="2000" b="1" dirty="0">
                <a:latin typeface="+mn-lt"/>
              </a:rPr>
            </a:br>
            <a:r>
              <a:rPr lang="sv-SE" sz="2000" b="1" dirty="0">
                <a:latin typeface="+mn-lt"/>
              </a:rPr>
              <a:t>Nya arbetssätt innebär också patientsäkerhetsrisker i olika grad. </a:t>
            </a:r>
          </a:p>
          <a:p>
            <a:pPr marL="0" indent="0">
              <a:buNone/>
            </a:pPr>
            <a:r>
              <a:rPr lang="sv-SE" sz="2000" b="1" dirty="0">
                <a:latin typeface="+mn-lt"/>
              </a:rPr>
              <a:t>Följande bilder illustrerar några av de risker som du som medarbetare behöver ha med dig när du arbetar i 1177 direkt.</a:t>
            </a:r>
          </a:p>
        </p:txBody>
      </p:sp>
    </p:spTree>
    <p:extLst>
      <p:ext uri="{BB962C8B-B14F-4D97-AF65-F5344CB8AC3E}">
        <p14:creationId xmlns:p14="http://schemas.microsoft.com/office/powerpoint/2010/main" val="66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8B7CB48-83D9-4F27-BFF1-6C43381CAF08}"/>
              </a:ext>
            </a:extLst>
          </p:cNvPr>
          <p:cNvSpPr>
            <a:spLocks noGrp="1"/>
          </p:cNvSpPr>
          <p:nvPr>
            <p:ph sz="quarter" idx="11"/>
          </p:nvPr>
        </p:nvSpPr>
        <p:spPr/>
        <p:txBody>
          <a:bodyPr>
            <a:normAutofit lnSpcReduction="10000"/>
          </a:bodyPr>
          <a:lstStyle/>
          <a:p>
            <a:pPr marL="0" indent="0">
              <a:buNone/>
            </a:pPr>
            <a:r>
              <a:rPr lang="sv-SE" dirty="0"/>
              <a:t>Men det är du som medarbetare som bedömer patientens vårdbehov. Därför kommer du som arbetar i systemet behöva ta ställning till om;</a:t>
            </a:r>
            <a:br>
              <a:rPr lang="sv-SE" dirty="0"/>
            </a:br>
            <a:endParaRPr lang="sv-SE" dirty="0"/>
          </a:p>
          <a:p>
            <a:r>
              <a:rPr lang="sv-SE" dirty="0"/>
              <a:t>den inlämnade informationen stämmer</a:t>
            </a:r>
          </a:p>
          <a:p>
            <a:r>
              <a:rPr lang="sv-SE" dirty="0"/>
              <a:t>om den inlämnade informationen är hela sanningen </a:t>
            </a:r>
          </a:p>
          <a:p>
            <a:r>
              <a:rPr lang="sv-SE" dirty="0"/>
              <a:t>eller om det finns ytterligare information som patienten vill eller behöver förmedla</a:t>
            </a:r>
          </a:p>
          <a:p>
            <a:endParaRPr lang="sv-SE" dirty="0"/>
          </a:p>
          <a:p>
            <a:pPr marL="0" indent="0">
              <a:buNone/>
            </a:pPr>
            <a:endParaRPr lang="sv-SE" dirty="0"/>
          </a:p>
        </p:txBody>
      </p:sp>
      <p:sp>
        <p:nvSpPr>
          <p:cNvPr id="4" name="Rubrik 3">
            <a:extLst>
              <a:ext uri="{FF2B5EF4-FFF2-40B4-BE49-F238E27FC236}">
                <a16:creationId xmlns:a16="http://schemas.microsoft.com/office/drawing/2014/main" id="{6AA33772-DC26-4CC0-AF79-E019EE6C6788}"/>
              </a:ext>
            </a:extLst>
          </p:cNvPr>
          <p:cNvSpPr>
            <a:spLocks noGrp="1"/>
          </p:cNvSpPr>
          <p:nvPr>
            <p:ph type="title"/>
          </p:nvPr>
        </p:nvSpPr>
        <p:spPr/>
        <p:txBody>
          <a:bodyPr/>
          <a:lstStyle/>
          <a:p>
            <a:r>
              <a:rPr lang="sv-SE" sz="3000" dirty="0"/>
              <a:t>1177 direkt ger ett stöd till bedömning</a:t>
            </a:r>
          </a:p>
        </p:txBody>
      </p:sp>
      <p:sp>
        <p:nvSpPr>
          <p:cNvPr id="2" name="Platshållare för innehåll 1">
            <a:extLst>
              <a:ext uri="{FF2B5EF4-FFF2-40B4-BE49-F238E27FC236}">
                <a16:creationId xmlns:a16="http://schemas.microsoft.com/office/drawing/2014/main" id="{8DD3A681-56E3-4DC1-AD71-1EBC674BEF97}"/>
              </a:ext>
            </a:extLst>
          </p:cNvPr>
          <p:cNvSpPr>
            <a:spLocks noGrp="1"/>
          </p:cNvSpPr>
          <p:nvPr>
            <p:ph sz="quarter" idx="12"/>
          </p:nvPr>
        </p:nvSpPr>
        <p:spPr>
          <a:solidFill>
            <a:schemeClr val="accent3"/>
          </a:solidFill>
        </p:spPr>
        <p:txBody>
          <a:bodyPr/>
          <a:lstStyle/>
          <a:p>
            <a:pPr marL="0" indent="0">
              <a:buNone/>
            </a:pPr>
            <a:r>
              <a:rPr lang="sv-SE" b="1" dirty="0"/>
              <a:t>Förslag och åtgärd:</a:t>
            </a:r>
            <a:br>
              <a:rPr lang="sv-SE" b="1" dirty="0"/>
            </a:br>
            <a:r>
              <a:rPr lang="sv-SE" dirty="0"/>
              <a:t>Använd sammanfattningar i texten/chatten. Gärna tidigt i konversationen för att bekräfta för patienten att ni har en gemensam bild. Detta ger också patienten en bekräftelse på att vårdpersonalen är insatta i problemet vilket sannolikt gör det lättare att acceptera råd och förslag på åtgärder.</a:t>
            </a:r>
          </a:p>
          <a:p>
            <a:endParaRPr lang="sv-SE" dirty="0"/>
          </a:p>
        </p:txBody>
      </p:sp>
    </p:spTree>
    <p:extLst>
      <p:ext uri="{BB962C8B-B14F-4D97-AF65-F5344CB8AC3E}">
        <p14:creationId xmlns:p14="http://schemas.microsoft.com/office/powerpoint/2010/main" val="144473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A34D31A-6D19-4FDB-8042-CE06F7EFC072}"/>
              </a:ext>
            </a:extLst>
          </p:cNvPr>
          <p:cNvSpPr>
            <a:spLocks noGrp="1"/>
          </p:cNvSpPr>
          <p:nvPr>
            <p:ph sz="quarter" idx="11"/>
          </p:nvPr>
        </p:nvSpPr>
        <p:spPr/>
        <p:txBody>
          <a:bodyPr>
            <a:normAutofit lnSpcReduction="10000"/>
          </a:bodyPr>
          <a:lstStyle/>
          <a:p>
            <a:r>
              <a:rPr lang="sv-SE" dirty="0"/>
              <a:t>Men i kvalitetsgranskningar har vi sett att den kan vara felaktig. Ärenden kan ha fått en för hög eller en för låg brådskandegrad av verktyget.</a:t>
            </a:r>
          </a:p>
          <a:p>
            <a:r>
              <a:rPr lang="sv-SE" dirty="0"/>
              <a:t>Du som medarbetare behöver ta ställning till patientens brådskandegrad och bedöma ärenden i den takt de kommer in. </a:t>
            </a:r>
          </a:p>
          <a:p>
            <a:r>
              <a:rPr lang="sv-SE" dirty="0"/>
              <a:t>En patient som exempelvis erhållit brådskandegrad 5 kan alltså behöva träffas mer brådskande! </a:t>
            </a:r>
          </a:p>
          <a:p>
            <a:endParaRPr lang="sv-SE" dirty="0"/>
          </a:p>
          <a:p>
            <a:endParaRPr lang="sv-SE" dirty="0"/>
          </a:p>
        </p:txBody>
      </p:sp>
      <p:sp>
        <p:nvSpPr>
          <p:cNvPr id="4" name="Rubrik 3">
            <a:extLst>
              <a:ext uri="{FF2B5EF4-FFF2-40B4-BE49-F238E27FC236}">
                <a16:creationId xmlns:a16="http://schemas.microsoft.com/office/drawing/2014/main" id="{B411CFD1-BF02-49C8-A86D-D76B73981650}"/>
              </a:ext>
            </a:extLst>
          </p:cNvPr>
          <p:cNvSpPr>
            <a:spLocks noGrp="1"/>
          </p:cNvSpPr>
          <p:nvPr>
            <p:ph type="title"/>
          </p:nvPr>
        </p:nvSpPr>
        <p:spPr/>
        <p:txBody>
          <a:bodyPr/>
          <a:lstStyle/>
          <a:p>
            <a:r>
              <a:rPr lang="sv-SE" sz="3000" dirty="0"/>
              <a:t>1177 direkt ger förslag på en brådskandegrad</a:t>
            </a:r>
          </a:p>
        </p:txBody>
      </p:sp>
      <p:sp>
        <p:nvSpPr>
          <p:cNvPr id="2" name="Platshållare för innehåll 1">
            <a:extLst>
              <a:ext uri="{FF2B5EF4-FFF2-40B4-BE49-F238E27FC236}">
                <a16:creationId xmlns:a16="http://schemas.microsoft.com/office/drawing/2014/main" id="{A3C6A275-0F73-453D-8AED-DEBEAC3B2BCF}"/>
              </a:ext>
            </a:extLst>
          </p:cNvPr>
          <p:cNvSpPr>
            <a:spLocks noGrp="1"/>
          </p:cNvSpPr>
          <p:nvPr>
            <p:ph sz="quarter" idx="12"/>
          </p:nvPr>
        </p:nvSpPr>
        <p:spPr>
          <a:solidFill>
            <a:schemeClr val="accent3"/>
          </a:solidFill>
          <a:ln>
            <a:solidFill>
              <a:schemeClr val="accent3"/>
            </a:solidFill>
          </a:ln>
        </p:spPr>
        <p:txBody>
          <a:bodyPr>
            <a:normAutofit fontScale="92500"/>
          </a:bodyPr>
          <a:lstStyle/>
          <a:p>
            <a:pPr marL="0" indent="0">
              <a:buNone/>
            </a:pPr>
            <a:r>
              <a:rPr lang="sv-SE" b="1" dirty="0"/>
              <a:t>Förslag och åtgärd</a:t>
            </a:r>
          </a:p>
          <a:p>
            <a:pPr marL="0" indent="0">
              <a:buNone/>
            </a:pPr>
            <a:r>
              <a:rPr lang="sv-SE" dirty="0"/>
              <a:t>Brådskandegrad och allvarlighetsgrad är olika saker. Några av de mest allvarliga tillstånden, exempelvis symptom som föranleder utredning enligt SVF erhåller oftast brådskandegrad 4.</a:t>
            </a:r>
          </a:p>
          <a:p>
            <a:pPr marL="0" indent="0">
              <a:buNone/>
            </a:pPr>
            <a:r>
              <a:rPr lang="sv-SE" dirty="0"/>
              <a:t>Du som medarbetare behöver se på patientens situation utöver det förslag till brådskande grad som verktyget erbjuder. </a:t>
            </a:r>
          </a:p>
          <a:p>
            <a:pPr marL="0" indent="0">
              <a:buNone/>
            </a:pPr>
            <a:r>
              <a:rPr lang="sv-SE" dirty="0"/>
              <a:t>Det är också av denna anledning som vi initialt inte erbjuder digital öppettid utanför bemannad öppettid. </a:t>
            </a:r>
          </a:p>
          <a:p>
            <a:pPr marL="0" indent="0">
              <a:buNone/>
            </a:pPr>
            <a:endParaRPr lang="sv-SE" dirty="0"/>
          </a:p>
          <a:p>
            <a:endParaRPr lang="sv-SE" dirty="0"/>
          </a:p>
        </p:txBody>
      </p:sp>
    </p:spTree>
    <p:extLst>
      <p:ext uri="{BB962C8B-B14F-4D97-AF65-F5344CB8AC3E}">
        <p14:creationId xmlns:p14="http://schemas.microsoft.com/office/powerpoint/2010/main" val="10647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tshållare för bild 10">
            <a:extLst>
              <a:ext uri="{FF2B5EF4-FFF2-40B4-BE49-F238E27FC236}">
                <a16:creationId xmlns:a16="http://schemas.microsoft.com/office/drawing/2014/main" id="{E57D0137-758F-4D22-9439-323B0340136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473" r="20473"/>
          <a:stretch>
            <a:fillRect/>
          </a:stretch>
        </p:blipFill>
        <p:spPr/>
      </p:pic>
      <p:sp>
        <p:nvSpPr>
          <p:cNvPr id="3" name="Platshållare för text 2">
            <a:extLst>
              <a:ext uri="{FF2B5EF4-FFF2-40B4-BE49-F238E27FC236}">
                <a16:creationId xmlns:a16="http://schemas.microsoft.com/office/drawing/2014/main" id="{AA34D31A-6D19-4FDB-8042-CE06F7EFC072}"/>
              </a:ext>
            </a:extLst>
          </p:cNvPr>
          <p:cNvSpPr>
            <a:spLocks noGrp="1"/>
          </p:cNvSpPr>
          <p:nvPr>
            <p:ph type="body" sz="quarter" idx="10"/>
          </p:nvPr>
        </p:nvSpPr>
        <p:spPr/>
        <p:txBody>
          <a:bodyPr/>
          <a:lstStyle/>
          <a:p>
            <a:pPr marL="0" indent="0">
              <a:buNone/>
            </a:pPr>
            <a:r>
              <a:rPr lang="sv-SE" dirty="0"/>
              <a:t>Men det har svårt att väga in andra bakomliggande parametrar såsom: </a:t>
            </a:r>
            <a:br>
              <a:rPr lang="sv-SE" dirty="0"/>
            </a:br>
            <a:endParaRPr lang="sv-SE" dirty="0"/>
          </a:p>
          <a:p>
            <a:pPr lvl="1"/>
            <a:r>
              <a:rPr lang="sv-SE" dirty="0"/>
              <a:t>bakomliggande kronisk sjukdom</a:t>
            </a:r>
          </a:p>
          <a:p>
            <a:pPr lvl="1"/>
            <a:r>
              <a:rPr lang="sv-SE" dirty="0"/>
              <a:t>ålder</a:t>
            </a:r>
          </a:p>
          <a:p>
            <a:pPr lvl="1"/>
            <a:r>
              <a:rPr lang="sv-SE" dirty="0"/>
              <a:t>skörhet</a:t>
            </a:r>
          </a:p>
          <a:p>
            <a:pPr lvl="1"/>
            <a:r>
              <a:rPr lang="sv-SE" dirty="0"/>
              <a:t>förlopp</a:t>
            </a:r>
          </a:p>
        </p:txBody>
      </p:sp>
      <p:sp>
        <p:nvSpPr>
          <p:cNvPr id="4" name="Rubrik 3">
            <a:extLst>
              <a:ext uri="{FF2B5EF4-FFF2-40B4-BE49-F238E27FC236}">
                <a16:creationId xmlns:a16="http://schemas.microsoft.com/office/drawing/2014/main" id="{B411CFD1-BF02-49C8-A86D-D76B73981650}"/>
              </a:ext>
            </a:extLst>
          </p:cNvPr>
          <p:cNvSpPr>
            <a:spLocks noGrp="1"/>
          </p:cNvSpPr>
          <p:nvPr>
            <p:ph type="title"/>
          </p:nvPr>
        </p:nvSpPr>
        <p:spPr/>
        <p:txBody>
          <a:bodyPr/>
          <a:lstStyle/>
          <a:p>
            <a:r>
              <a:rPr lang="sv-SE" sz="2500" dirty="0"/>
              <a:t>1177 direkt bedömer symptom i förhållande till rådgivningsstödet</a:t>
            </a:r>
          </a:p>
        </p:txBody>
      </p:sp>
    </p:spTree>
    <p:extLst>
      <p:ext uri="{BB962C8B-B14F-4D97-AF65-F5344CB8AC3E}">
        <p14:creationId xmlns:p14="http://schemas.microsoft.com/office/powerpoint/2010/main" val="419815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F7AAC5F-1EBD-47B5-8C22-201C7FD949BF}"/>
              </a:ext>
            </a:extLst>
          </p:cNvPr>
          <p:cNvSpPr>
            <a:spLocks noGrp="1"/>
          </p:cNvSpPr>
          <p:nvPr>
            <p:ph sz="quarter" idx="11"/>
          </p:nvPr>
        </p:nvSpPr>
        <p:spPr/>
        <p:txBody>
          <a:bodyPr>
            <a:normAutofit/>
          </a:bodyPr>
          <a:lstStyle/>
          <a:p>
            <a:r>
              <a:rPr lang="sv-SE" dirty="0"/>
              <a:t>Verktyget bygger på en trädstruktur.</a:t>
            </a:r>
          </a:p>
          <a:p>
            <a:r>
              <a:rPr lang="sv-SE" dirty="0"/>
              <a:t>Patienter som börjar söka för symptom i en gren kan ha svårt att hamna rätt om en annan typ av besvär är mer medicinskt angelägna.</a:t>
            </a:r>
          </a:p>
          <a:p>
            <a:pPr marL="0" indent="0">
              <a:buNone/>
            </a:pPr>
            <a:endParaRPr lang="sv-SE" dirty="0"/>
          </a:p>
          <a:p>
            <a:pPr marL="0" indent="0">
              <a:buNone/>
            </a:pPr>
            <a:endParaRPr lang="sv-SE" dirty="0"/>
          </a:p>
        </p:txBody>
      </p:sp>
      <p:sp>
        <p:nvSpPr>
          <p:cNvPr id="4" name="Rubrik 3">
            <a:extLst>
              <a:ext uri="{FF2B5EF4-FFF2-40B4-BE49-F238E27FC236}">
                <a16:creationId xmlns:a16="http://schemas.microsoft.com/office/drawing/2014/main" id="{B2BEA070-6168-4817-A660-D40584709A46}"/>
              </a:ext>
            </a:extLst>
          </p:cNvPr>
          <p:cNvSpPr>
            <a:spLocks noGrp="1"/>
          </p:cNvSpPr>
          <p:nvPr>
            <p:ph type="title"/>
          </p:nvPr>
        </p:nvSpPr>
        <p:spPr/>
        <p:txBody>
          <a:bodyPr/>
          <a:lstStyle/>
          <a:p>
            <a:r>
              <a:rPr lang="sv-SE" sz="2500" dirty="0"/>
              <a:t>1177 direkt kan ha svårt att väga samman flera olika symptom eller bakomliggande symptom</a:t>
            </a:r>
          </a:p>
        </p:txBody>
      </p:sp>
      <p:sp>
        <p:nvSpPr>
          <p:cNvPr id="2" name="Platshållare för innehåll 1">
            <a:extLst>
              <a:ext uri="{FF2B5EF4-FFF2-40B4-BE49-F238E27FC236}">
                <a16:creationId xmlns:a16="http://schemas.microsoft.com/office/drawing/2014/main" id="{F9D33D13-6421-4DDB-833A-4AFD895083FF}"/>
              </a:ext>
            </a:extLst>
          </p:cNvPr>
          <p:cNvSpPr>
            <a:spLocks noGrp="1"/>
          </p:cNvSpPr>
          <p:nvPr>
            <p:ph sz="quarter" idx="12"/>
          </p:nvPr>
        </p:nvSpPr>
        <p:spPr>
          <a:solidFill>
            <a:schemeClr val="accent3"/>
          </a:solidFill>
        </p:spPr>
        <p:txBody>
          <a:bodyPr/>
          <a:lstStyle/>
          <a:p>
            <a:pPr marL="0" indent="0">
              <a:buNone/>
            </a:pPr>
            <a:r>
              <a:rPr lang="sv-SE" b="1" dirty="0"/>
              <a:t>Förslag och åtgärd</a:t>
            </a:r>
            <a:br>
              <a:rPr lang="sv-SE" dirty="0"/>
            </a:br>
            <a:r>
              <a:rPr lang="sv-SE" dirty="0"/>
              <a:t>Det är av denna anledning som vi ser att patienter med exempelvis fast vårdkontakt, fast läkarkontakt, hög skörhet eller kronisk bakomliggande sjukdom bör bedömas av respektive vårdcentral av personal med kännedom om patienten. </a:t>
            </a:r>
          </a:p>
          <a:p>
            <a:endParaRPr lang="sv-SE" dirty="0"/>
          </a:p>
        </p:txBody>
      </p:sp>
    </p:spTree>
    <p:extLst>
      <p:ext uri="{BB962C8B-B14F-4D97-AF65-F5344CB8AC3E}">
        <p14:creationId xmlns:p14="http://schemas.microsoft.com/office/powerpoint/2010/main" val="328530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3F7FCC2-C25E-41D4-A2F2-ECD6B919DBC5}"/>
              </a:ext>
            </a:extLst>
          </p:cNvPr>
          <p:cNvSpPr>
            <a:spLocks noGrp="1"/>
          </p:cNvSpPr>
          <p:nvPr>
            <p:ph sz="quarter" idx="11"/>
          </p:nvPr>
        </p:nvSpPr>
        <p:spPr/>
        <p:txBody>
          <a:bodyPr>
            <a:normAutofit/>
          </a:bodyPr>
          <a:lstStyle/>
          <a:p>
            <a:r>
              <a:rPr lang="sv-SE" dirty="0"/>
              <a:t>Det här gör att personer som inte har en god förståelse för det svenska språket riskerar ge en inkorrekt bild av sitt hälsotillstånd eller hur bråttom det är utifrån att man kanske inte förstår frågorna eller vissa ord och begrepp. </a:t>
            </a:r>
          </a:p>
          <a:p>
            <a:r>
              <a:rPr lang="sv-SE" dirty="0"/>
              <a:t>Detta kan ge en för hög eller för låg brådskandegrad och leda till missvisande information i den automatiska sammanfattningen. </a:t>
            </a:r>
          </a:p>
          <a:p>
            <a:endParaRPr lang="sv-SE" dirty="0"/>
          </a:p>
          <a:p>
            <a:pPr marL="0" indent="0">
              <a:buNone/>
            </a:pPr>
            <a:endParaRPr lang="sv-SE" dirty="0"/>
          </a:p>
        </p:txBody>
      </p:sp>
      <p:sp>
        <p:nvSpPr>
          <p:cNvPr id="4" name="Rubrik 3">
            <a:extLst>
              <a:ext uri="{FF2B5EF4-FFF2-40B4-BE49-F238E27FC236}">
                <a16:creationId xmlns:a16="http://schemas.microsoft.com/office/drawing/2014/main" id="{98898016-50FC-43AA-946C-EA55F1167A5C}"/>
              </a:ext>
            </a:extLst>
          </p:cNvPr>
          <p:cNvSpPr>
            <a:spLocks noGrp="1"/>
          </p:cNvSpPr>
          <p:nvPr>
            <p:ph type="title"/>
          </p:nvPr>
        </p:nvSpPr>
        <p:spPr/>
        <p:txBody>
          <a:bodyPr/>
          <a:lstStyle/>
          <a:p>
            <a:r>
              <a:rPr lang="sv-SE" sz="2500" dirty="0"/>
              <a:t>1177 direkt ställer krav på god språklig och kognitiv förmåga</a:t>
            </a:r>
          </a:p>
        </p:txBody>
      </p:sp>
      <p:sp>
        <p:nvSpPr>
          <p:cNvPr id="2" name="Platshållare för innehåll 1">
            <a:extLst>
              <a:ext uri="{FF2B5EF4-FFF2-40B4-BE49-F238E27FC236}">
                <a16:creationId xmlns:a16="http://schemas.microsoft.com/office/drawing/2014/main" id="{1CF72F49-6C7A-456D-A1CF-9F95C1867780}"/>
              </a:ext>
            </a:extLst>
          </p:cNvPr>
          <p:cNvSpPr>
            <a:spLocks noGrp="1"/>
          </p:cNvSpPr>
          <p:nvPr>
            <p:ph sz="quarter" idx="12"/>
          </p:nvPr>
        </p:nvSpPr>
        <p:spPr>
          <a:solidFill>
            <a:schemeClr val="accent3"/>
          </a:solidFill>
        </p:spPr>
        <p:txBody>
          <a:bodyPr/>
          <a:lstStyle/>
          <a:p>
            <a:pPr marL="0" indent="0">
              <a:buNone/>
            </a:pPr>
            <a:r>
              <a:rPr lang="sv-SE" b="1" dirty="0"/>
              <a:t>Förslag och åtgärd</a:t>
            </a:r>
            <a:br>
              <a:rPr lang="sv-SE" dirty="0"/>
            </a:br>
            <a:r>
              <a:rPr lang="sv-SE" dirty="0"/>
              <a:t>Det är viktigt att tidigt i konversationen ta ställning till om text är det bästa för denna patient. Det går att byta till ljud eller video eller för att få en bättre bild av patienten. </a:t>
            </a:r>
          </a:p>
          <a:p>
            <a:endParaRPr lang="sv-SE" dirty="0"/>
          </a:p>
        </p:txBody>
      </p:sp>
    </p:spTree>
    <p:extLst>
      <p:ext uri="{BB962C8B-B14F-4D97-AF65-F5344CB8AC3E}">
        <p14:creationId xmlns:p14="http://schemas.microsoft.com/office/powerpoint/2010/main" val="402650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82B55AF-FE41-4B3E-801D-31AA6F740A8D}"/>
              </a:ext>
            </a:extLst>
          </p:cNvPr>
          <p:cNvSpPr>
            <a:spLocks noGrp="1"/>
          </p:cNvSpPr>
          <p:nvPr>
            <p:ph sz="quarter" idx="11"/>
          </p:nvPr>
        </p:nvSpPr>
        <p:spPr/>
        <p:txBody>
          <a:bodyPr>
            <a:normAutofit/>
          </a:bodyPr>
          <a:lstStyle/>
          <a:p>
            <a:r>
              <a:rPr lang="sv-SE" dirty="0"/>
              <a:t>Verktyget 1177 direkt bygger på rådgivningsstödet. Därmed kommer det ha svårt att hantera komplexa fall eller ovanliga sjukdomstillstånd.</a:t>
            </a:r>
          </a:p>
          <a:p>
            <a:endParaRPr lang="sv-SE" dirty="0"/>
          </a:p>
          <a:p>
            <a:pPr marL="0" indent="0">
              <a:buNone/>
            </a:pPr>
            <a:endParaRPr lang="sv-SE" dirty="0"/>
          </a:p>
        </p:txBody>
      </p:sp>
      <p:sp>
        <p:nvSpPr>
          <p:cNvPr id="4" name="Rubrik 3">
            <a:extLst>
              <a:ext uri="{FF2B5EF4-FFF2-40B4-BE49-F238E27FC236}">
                <a16:creationId xmlns:a16="http://schemas.microsoft.com/office/drawing/2014/main" id="{35B4D828-FD33-4D3E-AAB1-3205C698FE16}"/>
              </a:ext>
            </a:extLst>
          </p:cNvPr>
          <p:cNvSpPr>
            <a:spLocks noGrp="1"/>
          </p:cNvSpPr>
          <p:nvPr>
            <p:ph type="title"/>
          </p:nvPr>
        </p:nvSpPr>
        <p:spPr/>
        <p:txBody>
          <a:bodyPr/>
          <a:lstStyle/>
          <a:p>
            <a:r>
              <a:rPr lang="sv-SE" dirty="0"/>
              <a:t>Patienter som avviker</a:t>
            </a:r>
          </a:p>
        </p:txBody>
      </p:sp>
      <p:sp>
        <p:nvSpPr>
          <p:cNvPr id="2" name="Platshållare för innehåll 1">
            <a:extLst>
              <a:ext uri="{FF2B5EF4-FFF2-40B4-BE49-F238E27FC236}">
                <a16:creationId xmlns:a16="http://schemas.microsoft.com/office/drawing/2014/main" id="{7DAC18C8-79F8-4168-A203-4FE9D8577439}"/>
              </a:ext>
            </a:extLst>
          </p:cNvPr>
          <p:cNvSpPr>
            <a:spLocks noGrp="1"/>
          </p:cNvSpPr>
          <p:nvPr>
            <p:ph sz="quarter" idx="12"/>
          </p:nvPr>
        </p:nvSpPr>
        <p:spPr>
          <a:solidFill>
            <a:schemeClr val="accent3"/>
          </a:solidFill>
        </p:spPr>
        <p:txBody>
          <a:bodyPr/>
          <a:lstStyle/>
          <a:p>
            <a:pPr marL="0" indent="0">
              <a:buNone/>
            </a:pPr>
            <a:r>
              <a:rPr lang="sv-SE" b="1" dirty="0"/>
              <a:t>Förslag och åtgärd</a:t>
            </a:r>
            <a:br>
              <a:rPr lang="sv-SE" dirty="0"/>
            </a:br>
            <a:r>
              <a:rPr lang="sv-SE" dirty="0"/>
              <a:t>Det är viktigt att kunna tänka utanför boxen och det spår som verktyget leder frågorna.</a:t>
            </a:r>
          </a:p>
          <a:p>
            <a:pPr marL="0" indent="0">
              <a:buNone/>
            </a:pPr>
            <a:r>
              <a:rPr lang="sv-SE" dirty="0"/>
              <a:t>Ett förslag kan vara att ta kontakt med patienten via telefon eller video för att ta om anamnesen om något inte hänger ihop. </a:t>
            </a:r>
          </a:p>
        </p:txBody>
      </p:sp>
    </p:spTree>
    <p:extLst>
      <p:ext uri="{BB962C8B-B14F-4D97-AF65-F5344CB8AC3E}">
        <p14:creationId xmlns:p14="http://schemas.microsoft.com/office/powerpoint/2010/main" val="812639405"/>
      </p:ext>
    </p:extLst>
  </p:cSld>
  <p:clrMapOvr>
    <a:masterClrMapping/>
  </p:clrMapOvr>
</p:sld>
</file>

<file path=ppt/theme/theme1.xml><?xml version="1.0" encoding="utf-8"?>
<a:theme xmlns:a="http://schemas.openxmlformats.org/drawingml/2006/main" name="Region Kronoberg ljus">
  <a:themeElements>
    <a:clrScheme name="Kronoberg LJUS 2022">
      <a:dk1>
        <a:sysClr val="windowText" lastClr="000000"/>
      </a:dk1>
      <a:lt1>
        <a:sysClr val="window" lastClr="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668A7373-14EF-4A9B-80F9-0516CD47C373}"/>
    </a:ext>
  </a:extLst>
</a:theme>
</file>

<file path=ppt/theme/theme2.xml><?xml version="1.0" encoding="utf-8"?>
<a:theme xmlns:a="http://schemas.openxmlformats.org/drawingml/2006/main" name="Region Kronoberg MÖRK">
  <a:themeElements>
    <a:clrScheme name="Kronoberg MÖRK 2022">
      <a:dk1>
        <a:srgbClr val="FFFFFF"/>
      </a:dk1>
      <a:lt1>
        <a:srgbClr val="000000"/>
      </a:lt1>
      <a:dk2>
        <a:srgbClr val="E13288"/>
      </a:dk2>
      <a:lt2>
        <a:srgbClr val="83B81A"/>
      </a:lt2>
      <a:accent1>
        <a:srgbClr val="83B81A"/>
      </a:accent1>
      <a:accent2>
        <a:srgbClr val="E13288"/>
      </a:accent2>
      <a:accent3>
        <a:srgbClr val="009EE0"/>
      </a:accent3>
      <a:accent4>
        <a:srgbClr val="F39800"/>
      </a:accent4>
      <a:accent5>
        <a:srgbClr val="FBD300"/>
      </a:accent5>
      <a:accent6>
        <a:srgbClr val="BCB1AB"/>
      </a:accent6>
      <a:hlink>
        <a:srgbClr val="009EE0"/>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0A55D23-B3F1-4EF4-A3DC-3A9F0F8D93A5}" vid="{0BBB24D2-D144-497A-AAEF-42E9FBCC59EE}"/>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618</TotalTime>
  <Words>739</Words>
  <Application>Microsoft Office PowerPoint</Application>
  <PresentationFormat>Bredbild</PresentationFormat>
  <Paragraphs>52</Paragraphs>
  <Slides>11</Slides>
  <Notes>1</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11</vt:i4>
      </vt:variant>
    </vt:vector>
  </HeadingPairs>
  <TitlesOfParts>
    <vt:vector size="17" baseType="lpstr">
      <vt:lpstr>Arial</vt:lpstr>
      <vt:lpstr>Brandon Grotesque Black</vt:lpstr>
      <vt:lpstr>Brandon Grotesque Bold</vt:lpstr>
      <vt:lpstr>Calibri</vt:lpstr>
      <vt:lpstr>Region Kronoberg ljus</vt:lpstr>
      <vt:lpstr>Region Kronoberg MÖRK</vt:lpstr>
      <vt:lpstr>Att tänka på </vt:lpstr>
      <vt:lpstr>1177 Direkt - Fördelar</vt:lpstr>
      <vt:lpstr>1177 Direkt –  Risker &amp; observanda</vt:lpstr>
      <vt:lpstr>1177 direkt ger ett stöd till bedömning</vt:lpstr>
      <vt:lpstr>1177 direkt ger förslag på en brådskandegrad</vt:lpstr>
      <vt:lpstr>1177 direkt bedömer symptom i förhållande till rådgivningsstödet</vt:lpstr>
      <vt:lpstr>1177 direkt kan ha svårt att väga samman flera olika symptom eller bakomliggande symptom</vt:lpstr>
      <vt:lpstr>1177 direkt ställer krav på god språklig och kognitiv förmåga</vt:lpstr>
      <vt:lpstr>Patienter som avviker</vt:lpstr>
      <vt:lpstr>Sammanfattning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tänka på</dc:title>
  <dc:creator>Eriksson Sebastian PPR vc Rottne</dc:creator>
  <cp:lastModifiedBy>Forsberg Emma RST kommunikationsavd gr2</cp:lastModifiedBy>
  <cp:revision>31</cp:revision>
  <dcterms:created xsi:type="dcterms:W3CDTF">2023-11-07T10:37:06Z</dcterms:created>
  <dcterms:modified xsi:type="dcterms:W3CDTF">2023-12-08T12:22:14Z</dcterms:modified>
</cp:coreProperties>
</file>