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1" r:id="rId3"/>
  </p:sldMasterIdLst>
  <p:notesMasterIdLst>
    <p:notesMasterId r:id="rId15"/>
  </p:notesMasterIdLst>
  <p:sldIdLst>
    <p:sldId id="362" r:id="rId4"/>
    <p:sldId id="10055" r:id="rId5"/>
    <p:sldId id="10021" r:id="rId6"/>
    <p:sldId id="10057" r:id="rId7"/>
    <p:sldId id="10060" r:id="rId8"/>
    <p:sldId id="10061" r:id="rId9"/>
    <p:sldId id="10063" r:id="rId10"/>
    <p:sldId id="10065" r:id="rId11"/>
    <p:sldId id="10062" r:id="rId12"/>
    <p:sldId id="10064" r:id="rId13"/>
    <p:sldId id="31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82" autoAdjust="0"/>
  </p:normalViewPr>
  <p:slideViewPr>
    <p:cSldViewPr snapToGrid="0" showGuides="1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Imaginecare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plattformen för </a:t>
            </a:r>
          </a:p>
          <a:p>
            <a:pPr marL="0" indent="0">
              <a:buNone/>
            </a:pPr>
            <a:r>
              <a:rPr lang="sv-SE" dirty="0"/>
              <a:t>Egenmonitorering. Integration med Cosmic.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34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7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978388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4141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2867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895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867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0610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2009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4936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2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366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6972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38166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5587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29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2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23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7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15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543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4504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279059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0584218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996691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2096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2025-05-19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8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  <p:sldLayoutId id="2147483824" r:id="rId23"/>
    <p:sldLayoutId id="2147483825" r:id="rId24"/>
    <p:sldLayoutId id="2147483826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at.ltkronoberg.se/grupp/egenmonitorering/" TargetMode="Externa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rigesradio.se/artikel/sune-bevakar-sitt-eget-blodtryck-hemma-fick-pacemaker" TargetMode="External"/><Relationship Id="rId2" Type="http://schemas.openxmlformats.org/officeDocument/2006/relationships/hyperlink" Target="https://www.tv4.se/artikel/7ovE212G2BNyqCoLEt1Ety/maggie-73-aer-sin-egen-sjukskoeterska-kunde-ha-doedsangest-tidigare" TargetMode="Externa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kronoberg.se/nyheter/lyckat-arbete-med-egenmonitorering-av-astma-i-rottne/" TargetMode="External"/><Relationship Id="rId2" Type="http://schemas.openxmlformats.org/officeDocument/2006/relationships/hyperlink" Target="https://intranat.ltkronoberg.se/utveckling-och-styrning/nyhetsbrev/nyheter-nyhetsbrev-medarbetare/rottne-vardcentral-i-framkant-med-egenmonitorering-av-astma/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0" y="788690"/>
            <a:ext cx="5364480" cy="3535156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dirty="0"/>
              <a:t>Egen-</a:t>
            </a:r>
            <a:br>
              <a:rPr lang="sv-SE" dirty="0"/>
            </a:br>
            <a:r>
              <a:rPr lang="sv-SE" dirty="0"/>
              <a:t>monitorering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APT-material 20250519</a:t>
            </a:r>
            <a:br>
              <a:rPr lang="sv-SE" dirty="0"/>
            </a:br>
            <a:r>
              <a:rPr lang="sv-SE" dirty="0"/>
              <a:t>Fanny Simonsson, projektledare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8845F3-EBEA-4EA9-88F0-89455DEE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 gärna arbetet med egenmonitorering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F58A91A-271D-4B92-8683-DCFFF8B94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https://intranat.ltkronoberg.se/grupp/egenmonitorering/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24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F575F-AF46-4280-97F9-E763525C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ordinerad egenmonitorering?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FA77F4-C2F0-464E-B4B0-84DE5A830F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/>
              <a:t>Ordinerad egenmonitorering innebär att patienter, med stöd av vårdpersonal, själva mäter och registrerar sina hälsouppgifter digitalt.</a:t>
            </a:r>
          </a:p>
          <a:p>
            <a:r>
              <a:rPr lang="sv-SE" dirty="0"/>
              <a:t>Det är vårdpersonal som bestämmer vilka patienter som ska egenmonitorera.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22B2D4C-5A37-43DD-B77B-D872EA8534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" r="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1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048FFE5-05C8-40C2-A8C5-7B07FB73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Varför ska Region Kronoberg arbeta med ordinerad egenmonitorering? 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4F5D43E-4245-41DE-BA6E-AAEFD70A8E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b="1" dirty="0"/>
              <a:t>Patienten blir medskapare av sin vård</a:t>
            </a:r>
            <a:endParaRPr lang="sv-SE" dirty="0"/>
          </a:p>
          <a:p>
            <a:r>
              <a:rPr lang="sv-SE" dirty="0"/>
              <a:t>Ökad kunskap, trygghet, kontroll och delaktighet i den egna vårdprocessen. </a:t>
            </a:r>
          </a:p>
          <a:p>
            <a:r>
              <a:rPr lang="sv-SE" dirty="0"/>
              <a:t>Större möjlighet att individanpassa vården.</a:t>
            </a:r>
          </a:p>
          <a:p>
            <a:pPr marL="0" indent="0">
              <a:buNone/>
            </a:pPr>
            <a:r>
              <a:rPr lang="sv-SE" b="1" dirty="0"/>
              <a:t>Vårdpersonalen kan i högre utsträckning arbeta proaktivt</a:t>
            </a:r>
          </a:p>
          <a:p>
            <a:r>
              <a:rPr lang="sv-SE" dirty="0"/>
              <a:t>Ökad vårdkvalitet och bättre arbetsmiljö.</a:t>
            </a:r>
          </a:p>
          <a:p>
            <a:r>
              <a:rPr lang="sv-SE" dirty="0"/>
              <a:t>Akuta och oplanerade vårdbesök kan undvikas.</a:t>
            </a:r>
          </a:p>
          <a:p>
            <a:pPr marL="0" indent="0">
              <a:buNone/>
            </a:pPr>
            <a:r>
              <a:rPr lang="sv-SE" b="1" dirty="0"/>
              <a:t>Vårdens kompetenser och resurser kan nyttjas på ett bättre sätt</a:t>
            </a:r>
          </a:p>
          <a:p>
            <a:r>
              <a:rPr lang="sv-SE" dirty="0"/>
              <a:t>Utveckla vården med digitala lösningar och samtidigt stärka vår förmåga att möta ett växande vårdbehov med begränsade resurser.</a:t>
            </a:r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25E5F10-D01B-468F-8B3B-08211C8729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/>
              <a:t>En del i omställningen till nära vård</a:t>
            </a:r>
          </a:p>
        </p:txBody>
      </p:sp>
    </p:spTree>
    <p:extLst>
      <p:ext uri="{BB962C8B-B14F-4D97-AF65-F5344CB8AC3E}">
        <p14:creationId xmlns:p14="http://schemas.microsoft.com/office/powerpoint/2010/main" val="22922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727279FC-E6DA-40CF-A462-01286B2D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24" y="1894115"/>
            <a:ext cx="4478143" cy="3069770"/>
          </a:xfrm>
        </p:spPr>
        <p:txBody>
          <a:bodyPr/>
          <a:lstStyle/>
          <a:p>
            <a:r>
              <a:rPr lang="sv-SE" dirty="0"/>
              <a:t>Case från andra regioner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D9258D-A85D-4A39-BACC-58434A9C7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Här blir Maggie, 73 år, sin egen sjuksköterska</a:t>
            </a:r>
            <a:endParaRPr lang="sv-SE" dirty="0"/>
          </a:p>
          <a:p>
            <a:r>
              <a:rPr lang="sv-SE" dirty="0">
                <a:hlinkClick r:id="rId3"/>
              </a:rPr>
              <a:t>Sune bevakar sitt eget blodtryck hemma – fick pacemaker - P4 Jämtland | Sveriges Radio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325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65F5A-4D7E-4C25-A1C6-11245FB6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börjar i liten skala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C59A98-C45F-4E38-8213-F7CD2BD58F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/>
              <a:t>Region Kronoberg har tecknat avtal för ett gemensamt system för ordinerad egenmonitorering. </a:t>
            </a:r>
          </a:p>
          <a:p>
            <a:r>
              <a:rPr lang="sv-SE" dirty="0"/>
              <a:t>Fyra arbetsgrupper har bildats för att testa och utveckla arbetssättet inom astma, KOL, hypertoni, diabetes och hjärtsvikt.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0DD8909-F1AC-4F2C-B62C-AAD508A971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" r="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E8FB7D5-6E20-4740-A127-EEEADD89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Arbetsgrupper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652A8D8-FB95-458D-8990-936D0D6095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v-SE" b="1" dirty="0"/>
              <a:t>KOL </a:t>
            </a:r>
            <a:br>
              <a:rPr lang="sv-SE" b="1" dirty="0"/>
            </a:br>
            <a:r>
              <a:rPr lang="sv-SE" dirty="0"/>
              <a:t>vårdcentralerna Lessebo, Sländan, Lagan, Lidhult, Kungshögen, Tingsryd och Ryd </a:t>
            </a:r>
          </a:p>
          <a:p>
            <a:pPr lvl="0"/>
            <a:r>
              <a:rPr lang="sv-SE" b="1" dirty="0"/>
              <a:t>Hypertoni</a:t>
            </a:r>
            <a:r>
              <a:rPr lang="sv-SE" dirty="0"/>
              <a:t> </a:t>
            </a:r>
            <a:r>
              <a:rPr lang="sv-SE" b="1" dirty="0"/>
              <a:t>och diabetes </a:t>
            </a:r>
            <a:br>
              <a:rPr lang="sv-SE" dirty="0"/>
            </a:br>
            <a:r>
              <a:rPr lang="sv-SE" dirty="0"/>
              <a:t>mödravården, Birka, Ingelstad, Teleborg och Tingsryd </a:t>
            </a:r>
          </a:p>
          <a:p>
            <a:pPr lvl="0"/>
            <a:r>
              <a:rPr lang="sv-SE" b="1" dirty="0"/>
              <a:t>Hjärtsvikt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hjärtmottagningen Växjö och Ljungby</a:t>
            </a:r>
          </a:p>
          <a:p>
            <a:pPr lvl="0"/>
            <a:r>
              <a:rPr lang="sv-SE" b="1" dirty="0"/>
              <a:t>Astma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Rottne, Lenhovda och Braås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49CAAA-8855-4C35-8C88-53E7993656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sz="2000" dirty="0"/>
              <a:t>Fyra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508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36718-39BC-4AAF-8272-D9F4AA2E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kommer det fungera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76D0B9-275D-40DA-9BFD-4FFCCB43AE7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v-SE" dirty="0"/>
              <a:t>Vårdpersonal bedömer vilken patient som ska använda egenmonitorering. En gemensam överenskommelse skrivs med patienten. </a:t>
            </a:r>
          </a:p>
          <a:p>
            <a:pPr lvl="0"/>
            <a:r>
              <a:rPr lang="sv-SE" dirty="0"/>
              <a:t>Patienten mäter regelbundet med ett digitalt verktyg.</a:t>
            </a:r>
          </a:p>
          <a:p>
            <a:pPr lvl="0"/>
            <a:r>
              <a:rPr lang="sv-SE" dirty="0"/>
              <a:t>Symtom och mätvärden registreras i en </a:t>
            </a:r>
            <a:r>
              <a:rPr lang="sv-SE" dirty="0" err="1"/>
              <a:t>app</a:t>
            </a:r>
            <a:r>
              <a:rPr lang="sv-SE" dirty="0"/>
              <a:t> och delas med vårdpersonal. </a:t>
            </a:r>
          </a:p>
          <a:p>
            <a:pPr lvl="0"/>
            <a:r>
              <a:rPr lang="sv-SE" dirty="0"/>
              <a:t>Patienten kan få vägledning digitalt och har vid behov kontakt med sitt vårdteam.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A172F6C-BA93-45F6-A547-8EDF98AEE78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8810408" y="2174237"/>
            <a:ext cx="3290152" cy="206248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654DA0F-98F0-4960-B72D-889A7FA7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273" y="1717863"/>
            <a:ext cx="2011854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E54A8-F434-4C01-9BC9-31C2BB49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Vårdcentralen </a:t>
            </a:r>
            <a:r>
              <a:rPr lang="sv-SE" dirty="0" err="1"/>
              <a:t>Rottne</a:t>
            </a:r>
            <a:r>
              <a:rPr lang="sv-SE" dirty="0"/>
              <a:t> och astma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32F4E1-BD51-4BDC-AE2A-2FCF672070F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Vårdcentralen </a:t>
            </a:r>
            <a:r>
              <a:rPr lang="sv-SE" dirty="0" err="1"/>
              <a:t>Rottne</a:t>
            </a:r>
            <a:r>
              <a:rPr lang="sv-SE" dirty="0"/>
              <a:t> har varit igång sen maj 2024 och visar goda resultat</a:t>
            </a:r>
            <a:endParaRPr lang="sv-SE" dirty="0">
              <a:hlinkClick r:id="rId2"/>
            </a:endParaRPr>
          </a:p>
          <a:p>
            <a:r>
              <a:rPr lang="sv-SE" dirty="0" err="1">
                <a:hlinkClick r:id="rId2"/>
              </a:rPr>
              <a:t>Rottne</a:t>
            </a:r>
            <a:r>
              <a:rPr lang="sv-SE" dirty="0">
                <a:hlinkClick r:id="rId2"/>
              </a:rPr>
              <a:t> vårdcentral i framkant med egenmonitorering av astma</a:t>
            </a:r>
            <a:endParaRPr lang="sv-SE" dirty="0"/>
          </a:p>
          <a:p>
            <a:r>
              <a:rPr lang="sv-SE" dirty="0">
                <a:hlinkClick r:id="rId3"/>
              </a:rPr>
              <a:t>Region Kronoberg - Lyckat arbete med egenmonitorering av astma i </a:t>
            </a:r>
            <a:r>
              <a:rPr lang="sv-SE" dirty="0" err="1">
                <a:hlinkClick r:id="rId3"/>
              </a:rPr>
              <a:t>Rottne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D2C45DB-B037-4AD1-9B8C-1731808D4E89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5944302" y="2025650"/>
            <a:ext cx="4289609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1D5FD8-5BFF-4E55-9B67-7EFFF4CE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Arbete framåt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4650D4-9CEE-4CD5-BF01-7258F50EFD2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Tidig höst 2025 kommer de första patienterna tas emot i de övriga tre grupperna.</a:t>
            </a:r>
          </a:p>
          <a:p>
            <a:r>
              <a:rPr lang="sv-SE" dirty="0"/>
              <a:t>Arbetsgrupperna testar och tar fram rutiner.</a:t>
            </a:r>
          </a:p>
          <a:p>
            <a:r>
              <a:rPr lang="sv-SE" dirty="0"/>
              <a:t>Därefter kommer utvärdering av arbetsgruppernas arbete och rekommendation samt beslut om breddinförande för lämpliga patientgrupper.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1002D2-13F6-49B0-A068-89705D5CDB78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5953760" y="2025497"/>
            <a:ext cx="4900613" cy="30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8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2_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205</TotalTime>
  <Words>407</Words>
  <Application>Microsoft Office PowerPoint</Application>
  <PresentationFormat>Bredbild</PresentationFormat>
  <Paragraphs>47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2_Region Kronoberg LJUS</vt:lpstr>
      <vt:lpstr> Egen- monitorering</vt:lpstr>
      <vt:lpstr>Vad är ordinerad egenmonitorering?</vt:lpstr>
      <vt:lpstr>Varför ska Region Kronoberg arbeta med ordinerad egenmonitorering? </vt:lpstr>
      <vt:lpstr>Case från andra regioner</vt:lpstr>
      <vt:lpstr>Vi börjar i liten skala</vt:lpstr>
      <vt:lpstr>Arbetsgrupper </vt:lpstr>
      <vt:lpstr>Så här kommer det fungera</vt:lpstr>
      <vt:lpstr>Vårdcentralen Rottne och astma</vt:lpstr>
      <vt:lpstr>Arbete framåt</vt:lpstr>
      <vt:lpstr>Följ gärna arbetet med egenmonitorering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Egenmonitorering</dc:title>
  <dc:subject/>
  <dc:creator>Simonsson Fanny HSJ omst prog närm kronob</dc:creator>
  <cp:keywords/>
  <dc:description/>
  <cp:lastModifiedBy>Forsberg Emma RST kommunikationsavd gr2</cp:lastModifiedBy>
  <cp:revision>23</cp:revision>
  <cp:lastPrinted>2025-01-13T13:27:19Z</cp:lastPrinted>
  <dcterms:created xsi:type="dcterms:W3CDTF">2025-05-13T07:09:50Z</dcterms:created>
  <dcterms:modified xsi:type="dcterms:W3CDTF">2025-05-19T09:43:31Z</dcterms:modified>
  <cp:category/>
</cp:coreProperties>
</file>