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52"/>
  </p:notesMasterIdLst>
  <p:sldIdLst>
    <p:sldId id="362" r:id="rId3"/>
    <p:sldId id="258" r:id="rId4"/>
    <p:sldId id="264" r:id="rId5"/>
    <p:sldId id="261" r:id="rId6"/>
    <p:sldId id="262" r:id="rId7"/>
    <p:sldId id="259" r:id="rId8"/>
    <p:sldId id="263" r:id="rId9"/>
    <p:sldId id="265" r:id="rId10"/>
    <p:sldId id="266" r:id="rId11"/>
    <p:sldId id="269" r:id="rId12"/>
    <p:sldId id="268" r:id="rId13"/>
    <p:sldId id="270" r:id="rId14"/>
    <p:sldId id="339" r:id="rId15"/>
    <p:sldId id="330" r:id="rId16"/>
    <p:sldId id="331" r:id="rId17"/>
    <p:sldId id="290" r:id="rId18"/>
    <p:sldId id="332" r:id="rId19"/>
    <p:sldId id="336" r:id="rId20"/>
    <p:sldId id="337" r:id="rId21"/>
    <p:sldId id="334" r:id="rId22"/>
    <p:sldId id="304" r:id="rId23"/>
    <p:sldId id="320" r:id="rId24"/>
    <p:sldId id="302" r:id="rId25"/>
    <p:sldId id="303" r:id="rId26"/>
    <p:sldId id="306" r:id="rId27"/>
    <p:sldId id="338" r:id="rId28"/>
    <p:sldId id="307" r:id="rId29"/>
    <p:sldId id="327" r:id="rId30"/>
    <p:sldId id="300" r:id="rId31"/>
    <p:sldId id="274" r:id="rId32"/>
    <p:sldId id="272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370" r:id="rId44"/>
    <p:sldId id="371" r:id="rId45"/>
    <p:sldId id="340" r:id="rId46"/>
    <p:sldId id="271" r:id="rId47"/>
    <p:sldId id="267" r:id="rId48"/>
    <p:sldId id="273" r:id="rId49"/>
    <p:sldId id="372" r:id="rId50"/>
    <p:sldId id="318" r:id="rId5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67" d="100"/>
          <a:sy n="67" d="100"/>
        </p:scale>
        <p:origin x="76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Använd bildspelet som stöd vid utbildning</a:t>
            </a:r>
            <a:r>
              <a:rPr lang="sv-SE" baseline="0" dirty="0"/>
              <a:t> för dina kollegor. Om ni har möjlighet, träna påtagning av sterila handskar, steril uppdukning och katetersättning. </a:t>
            </a:r>
          </a:p>
          <a:p>
            <a:endParaRPr lang="sv-SE" baseline="0" dirty="0"/>
          </a:p>
          <a:p>
            <a:r>
              <a:rPr lang="sv-SE" baseline="0" dirty="0"/>
              <a:t>Bilderna om säker blåsövervakning är Martin Lindeberg (Akutkliniken) lite speciellt ansvarig för. </a:t>
            </a:r>
          </a:p>
          <a:p>
            <a:r>
              <a:rPr lang="sv-SE" baseline="0" dirty="0"/>
              <a:t>Bilderna om säker katetersättning är Katarina Madehall (Vårdhygien) lite speciellt ansvarig för. </a:t>
            </a:r>
          </a:p>
          <a:p>
            <a:endParaRPr lang="sv-SE" baseline="0" dirty="0"/>
          </a:p>
          <a:p>
            <a:r>
              <a:rPr lang="sv-SE" baseline="0" dirty="0"/>
              <a:t>Vissa bilder har en förklarande text i denna ruta.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7AB42-8CA4-4E90-B961-AA524760AD2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21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C8467-D00C-4595-B2C7-073555A84D53}" type="slidenum">
              <a:rPr lang="sv-SE" altLang="sv-SE"/>
              <a:pPr/>
              <a:t>24</a:t>
            </a:fld>
            <a:endParaRPr lang="sv-SE" altLang="sv-SE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705"/>
            <a:ext cx="4984750" cy="4467701"/>
          </a:xfrm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1694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Minneskortet beställs i Weblord</a:t>
            </a:r>
            <a:r>
              <a:rPr lang="sv-SE" baseline="0" dirty="0"/>
              <a:t> under ”Tryckeri och kopiering”. Under rubriken ”Trycksaker” hittar du </a:t>
            </a:r>
            <a:r>
              <a:rPr lang="sv-SE" b="1" baseline="0" dirty="0"/>
              <a:t>Minneskort blåsövervakning A6 kort. </a:t>
            </a:r>
            <a:r>
              <a:rPr lang="sv-SE" b="0" baseline="0" dirty="0"/>
              <a:t>Kostar 1,55 kr. Man kan beställa till laminering också. 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16649-7E2D-47B8-82E9-F031E5AE5B25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2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2025-10-27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242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2025-10-27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629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801" r:id="rId26"/>
    <p:sldLayoutId id="2147483802" r:id="rId27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A8l5h9b6WU" TargetMode="Externa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au/url?sa=i&amp;rct=j&amp;q=&amp;esrc=s&amp;source=images&amp;cd=&amp;cad=rja&amp;uact=8&amp;ved=0ahUKEwi65o37sMDMAhXjDpoKHfw4AH0QjRwIBw&amp;url=http://www.pxleyes.com/photography-picture/50c72a28e34cc/Manneken-Pis.html&amp;psig=AFQjCNEvu6lr6atGAoNvaNMxuy1JOM1c8A&amp;ust=1462449977237968" TargetMode="Externa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\\HA\HemA\ansve41\Data\VRI\Pneumonier\Projekt%20v&#229;rdrelaterad%20pneumoni\riktlinjen" TargetMode="External"/><Relationship Id="rId2" Type="http://schemas.openxmlformats.org/officeDocument/2006/relationships/hyperlink" Target="http://dokpub.regionkronoberg.se/OpenDoc.aspx?Id=166208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www.regionkronoberg.se/vardgivare/vardriktlinjer/medicinska-riktlinjer/nutrition/#tab-7831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bet.holmqvist@kronoberg.se" TargetMode="External"/><Relationship Id="rId2" Type="http://schemas.openxmlformats.org/officeDocument/2006/relationships/hyperlink" Target="mailto:ingela.rehnstrom@kronoberg.se" TargetMode="Externa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700" y="864105"/>
            <a:ext cx="6482363" cy="3535156"/>
          </a:xfrm>
        </p:spPr>
        <p:txBody>
          <a:bodyPr/>
          <a:lstStyle/>
          <a:p>
            <a:r>
              <a:rPr lang="sv-SE" dirty="0"/>
              <a:t>Gröna korset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Utbildningsmaterial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8626" y="259110"/>
            <a:ext cx="9721298" cy="1325563"/>
          </a:xfrm>
        </p:spPr>
        <p:txBody>
          <a:bodyPr/>
          <a:lstStyle/>
          <a:p>
            <a:r>
              <a:rPr lang="sv-SE" dirty="0"/>
              <a:t>           Gröna Korset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4672"/>
            <a:ext cx="4936106" cy="349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objekt 6" descr="Skärmur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60" y="3647134"/>
            <a:ext cx="2955291" cy="11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1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05" y="3744083"/>
            <a:ext cx="647790" cy="514422"/>
          </a:xfrm>
        </p:spPr>
      </p:pic>
      <p:pic>
        <p:nvPicPr>
          <p:cNvPr id="4" name="Bildobjekt 3" descr="Skärmur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837128"/>
            <a:ext cx="7611538" cy="47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9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Skärmur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0762"/>
            <a:ext cx="8996630" cy="5460642"/>
          </a:xfrm>
        </p:spPr>
      </p:pic>
    </p:spTree>
    <p:extLst>
      <p:ext uri="{BB962C8B-B14F-4D97-AF65-F5344CB8AC3E}">
        <p14:creationId xmlns:p14="http://schemas.microsoft.com/office/powerpoint/2010/main" val="275397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CAC692-5D8E-49DD-943B-09ADEEB1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Inspirationsfilm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24D6C9-86F3-402F-B7D2-CE97F5FD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u="sng" dirty="0">
                <a:hlinkClick r:id="rId2"/>
              </a:rPr>
              <a:t>https://youtu.be/JA8l5h9b6WU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ranat/link/3a94c2e0416747da928ca4777afa7cd5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7" y="112858"/>
            <a:ext cx="5494152" cy="58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709060" y="1460667"/>
            <a:ext cx="48688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400" dirty="0">
              <a:solidFill>
                <a:schemeClr val="bg1"/>
              </a:solidFill>
            </a:endParaRPr>
          </a:p>
          <a:p>
            <a:pPr algn="ctr"/>
            <a:r>
              <a:rPr lang="sv-SE" sz="4400" dirty="0">
                <a:solidFill>
                  <a:schemeClr val="bg1"/>
                </a:solidFill>
              </a:rPr>
              <a:t>Vårdrelaterad</a:t>
            </a:r>
          </a:p>
          <a:p>
            <a:pPr algn="ctr"/>
            <a:r>
              <a:rPr lang="sv-SE" sz="4400" dirty="0">
                <a:solidFill>
                  <a:schemeClr val="bg1"/>
                </a:solidFill>
              </a:rPr>
              <a:t>urinvägsinfektion</a:t>
            </a:r>
          </a:p>
          <a:p>
            <a:pPr algn="ctr"/>
            <a:endParaRPr lang="sv-SE" sz="4400" dirty="0">
              <a:solidFill>
                <a:schemeClr val="bg1"/>
              </a:solidFill>
            </a:endParaRPr>
          </a:p>
          <a:p>
            <a:pPr algn="ctr"/>
            <a:r>
              <a:rPr lang="sv-SE" sz="4400" dirty="0">
                <a:solidFill>
                  <a:schemeClr val="bg1"/>
                </a:solidFill>
              </a:rPr>
              <a:t>VUVI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417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Punktprevalensmätning SKL 2019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8704" r="6624" b="4425"/>
          <a:stretch/>
        </p:blipFill>
        <p:spPr bwMode="auto">
          <a:xfrm>
            <a:off x="1932215" y="1510393"/>
            <a:ext cx="7992779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45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Vårdrelaterade urinvägsinfektioner – SKL:s åtgärdspaket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Identifiera patienter med risk för VUVI</a:t>
            </a:r>
          </a:p>
          <a:p>
            <a:r>
              <a:rPr lang="sv-SE" dirty="0"/>
              <a:t>Förebygg och diagnostisera urinretention</a:t>
            </a:r>
          </a:p>
          <a:p>
            <a:r>
              <a:rPr lang="sv-SE" dirty="0"/>
              <a:t>Behandla urinretention</a:t>
            </a:r>
          </a:p>
          <a:p>
            <a:r>
              <a:rPr lang="sv-SE" dirty="0"/>
              <a:t>Utred och behandla urininkontinens</a:t>
            </a:r>
          </a:p>
          <a:p>
            <a:r>
              <a:rPr lang="sv-SE" dirty="0"/>
              <a:t>KAD endast på strikt indikation</a:t>
            </a:r>
          </a:p>
          <a:p>
            <a:r>
              <a:rPr lang="sv-SE" dirty="0"/>
              <a:t>Korrekt omvårdnad av patient med KAD</a:t>
            </a:r>
          </a:p>
          <a:p>
            <a:r>
              <a:rPr lang="sv-SE" dirty="0"/>
              <a:t>Dokumentera</a:t>
            </a:r>
          </a:p>
          <a:p>
            <a:r>
              <a:rPr lang="sv-SE" dirty="0"/>
              <a:t>Korrekt diagnostik och behandling av UVI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494" y="4815009"/>
            <a:ext cx="756000" cy="11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88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Gröna korset - VUVI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Åtgärder vid VUVI som </a:t>
            </a:r>
            <a:r>
              <a:rPr lang="sv-SE" b="1" dirty="0"/>
              <a:t>risk</a:t>
            </a:r>
            <a:r>
              <a:rPr lang="sv-SE" dirty="0"/>
              <a:t> om patienten har KAD :</a:t>
            </a:r>
          </a:p>
          <a:p>
            <a:pPr lvl="0"/>
            <a:r>
              <a:rPr lang="sv-SE" dirty="0"/>
              <a:t>Tvätta nedre toalett v b även katetern, rena underkläder</a:t>
            </a:r>
          </a:p>
          <a:p>
            <a:pPr lvl="0"/>
            <a:r>
              <a:rPr lang="sv-SE" dirty="0"/>
              <a:t>Fäst upp katetern</a:t>
            </a:r>
          </a:p>
          <a:p>
            <a:pPr lvl="0"/>
            <a:r>
              <a:rPr lang="sv-SE" dirty="0"/>
              <a:t>Kontrollera läge vid vändning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7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Gröna korset – VUVI forts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60814" y="1556204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Åtgärder vid VUVI som </a:t>
            </a:r>
            <a:r>
              <a:rPr lang="sv-SE" b="1" dirty="0"/>
              <a:t>risk</a:t>
            </a:r>
            <a:r>
              <a:rPr lang="sv-SE" dirty="0"/>
              <a:t> om patienten har KAD :</a:t>
            </a:r>
          </a:p>
          <a:p>
            <a:pPr lvl="0"/>
            <a:r>
              <a:rPr lang="sv-SE" dirty="0"/>
              <a:t>Slutet uppsamlingssystem/</a:t>
            </a:r>
            <a:r>
              <a:rPr lang="sv-SE" dirty="0" err="1"/>
              <a:t>tömningsbar</a:t>
            </a:r>
            <a:r>
              <a:rPr lang="sv-SE" dirty="0"/>
              <a:t> kateterpåse</a:t>
            </a:r>
          </a:p>
          <a:p>
            <a:pPr lvl="0"/>
            <a:r>
              <a:rPr lang="sv-SE" dirty="0"/>
              <a:t>Datum när kateterpåse är satt/bytt- på påse</a:t>
            </a:r>
          </a:p>
          <a:p>
            <a:pPr lvl="0"/>
            <a:r>
              <a:rPr lang="sv-SE" dirty="0"/>
              <a:t>Aseptisk teknik vid hantering och undvika onödiga manipulationer</a:t>
            </a:r>
          </a:p>
          <a:p>
            <a:pPr lvl="0"/>
            <a:r>
              <a:rPr lang="sv-SE" dirty="0"/>
              <a:t>Utvärdera/ompröva behovet av kateter regelbundet (dagligen?)</a:t>
            </a:r>
          </a:p>
          <a:p>
            <a:pPr lvl="0"/>
            <a:r>
              <a:rPr lang="sv-SE" dirty="0"/>
              <a:t>Dokumentera i journaltabell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40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Gröna korset färgkoder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Grön: Ingen händelse som kunnat ge </a:t>
            </a:r>
            <a:r>
              <a:rPr lang="sv-SE" dirty="0" err="1"/>
              <a:t>vårdskada</a:t>
            </a:r>
            <a:endParaRPr lang="sv-SE" dirty="0"/>
          </a:p>
          <a:p>
            <a:r>
              <a:rPr lang="sv-SE" dirty="0"/>
              <a:t>Gult: Missat att det är risk patient eller identifierat men åtgärderna inte vidtagna (skriv avvikelse och vidta åtgärder)</a:t>
            </a:r>
          </a:p>
          <a:p>
            <a:r>
              <a:rPr lang="sv-SE" dirty="0"/>
              <a:t>Röd: Patient drabbats av UVI (skriv avvikelse, vidta åtgärder, kolla med doktor om VUVI)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766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D0362F-D7A3-4308-BF0B-49BEFA6E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8285" y="484747"/>
            <a:ext cx="7772400" cy="1193800"/>
          </a:xfrm>
        </p:spPr>
        <p:txBody>
          <a:bodyPr>
            <a:normAutofit/>
          </a:bodyPr>
          <a:lstStyle/>
          <a:p>
            <a:r>
              <a:rPr lang="sv-SE" sz="4400" dirty="0">
                <a:cs typeface="Arial" panose="020B0604020202020204" pitchFamily="34" charset="0"/>
              </a:rPr>
              <a:t>Gröna korset</a:t>
            </a:r>
          </a:p>
        </p:txBody>
      </p:sp>
      <p:pic>
        <p:nvPicPr>
          <p:cNvPr id="4" name="Bildobjekt 3" descr="Skärmur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7" y="1459412"/>
            <a:ext cx="7302228" cy="40667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142186" y="5409127"/>
            <a:ext cx="7907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/>
          </a:p>
          <a:p>
            <a:r>
              <a:rPr lang="sv-SE" sz="1200" dirty="0"/>
              <a:t>Arbetsgrupp Gröna korset RgK: Maria Grans, Elisabeth Holmquist, Susanna Lundvall, Ingela Rehnström, Damir Rizvanovic, Ulrika von Sivers, Lena Yngvesson, Daniel Åberg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73027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Vårdrelaterad urinvägsinfektion (VUVI)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Ingreppsrelaterade infektioner: </a:t>
            </a:r>
            <a:br>
              <a:rPr lang="sv-SE" b="1" dirty="0"/>
            </a:br>
            <a:r>
              <a:rPr lang="sv-SE" dirty="0"/>
              <a:t>KAD-relaterad infektion är alltid VUVI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Övriga vårdrelaterade infektioner</a:t>
            </a:r>
            <a:r>
              <a:rPr lang="sv-SE" dirty="0"/>
              <a:t>: alla andra infektioner som debuterat ≥48 timmar efter inskrivning på sjukhus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Definition enligt SKL:s punktprevalensmätning</a:t>
            </a:r>
          </a:p>
        </p:txBody>
      </p:sp>
      <p:sp>
        <p:nvSpPr>
          <p:cNvPr id="4" name="Rak 6">
            <a:extLst>
              <a:ext uri="{FF2B5EF4-FFF2-40B4-BE49-F238E27FC236}">
                <a16:creationId xmlns:a16="http://schemas.microsoft.com/office/drawing/2014/main" id="{AB51E542-5E7E-5744-8FAF-5256D542066D}"/>
              </a:ext>
            </a:extLst>
          </p:cNvPr>
          <p:cNvSpPr/>
          <p:nvPr/>
        </p:nvSpPr>
        <p:spPr>
          <a:xfrm>
            <a:off x="2036676" y="6093296"/>
            <a:ext cx="8038394" cy="0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-2232"/>
            <a:ext cx="20909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6004" tIns="0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Figur 3. Förekomst av riskfaktorer hos vårdtagare på vård-och omsorgsboende per typ av plats år 2018. n anger antalet vårdtagare. Andra sår = akuta sår, svårläkta sår, operationssår och insticksställen.</a:t>
            </a:r>
            <a:endParaRPr lang="sv-SE" altLang="sv-SE" sz="1200">
              <a:solidFill>
                <a:srgbClr val="767676"/>
              </a:solidFill>
              <a:latin typeface="KlavikaWebBasicLight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200">
                <a:solidFill>
                  <a:srgbClr val="767676"/>
                </a:solidFill>
                <a:latin typeface="KlavikaWebBasicLight"/>
                <a:cs typeface="Arial" pitchFamily="34" charset="0"/>
              </a:rPr>
              <a:t>  </a:t>
            </a:r>
            <a:endParaRPr lang="sv-SE" altLang="sv-SE" sz="59900">
              <a:solidFill>
                <a:srgbClr val="767676"/>
              </a:solidFill>
              <a:latin typeface="KlavikaWebBasicLigh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2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sv-SE" dirty="0" err="1"/>
              <a:t>Diagnostik</a:t>
            </a:r>
            <a:r>
              <a:rPr lang="en-GB" altLang="sv-SE" dirty="0"/>
              <a:t> </a:t>
            </a:r>
            <a:r>
              <a:rPr lang="en-GB" altLang="sv-SE" dirty="0" err="1"/>
              <a:t>nedre</a:t>
            </a:r>
            <a:r>
              <a:rPr lang="en-GB" altLang="sv-SE" dirty="0"/>
              <a:t> UVI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altLang="sv-SE" dirty="0" err="1"/>
              <a:t>Utan</a:t>
            </a:r>
            <a:r>
              <a:rPr lang="en-GB" altLang="sv-SE" dirty="0"/>
              <a:t> KAD </a:t>
            </a:r>
            <a:br>
              <a:rPr lang="en-GB" altLang="sv-SE" dirty="0"/>
            </a:br>
            <a:r>
              <a:rPr lang="en-GB" altLang="sv-SE" sz="2400" dirty="0" err="1"/>
              <a:t>nytillkomna</a:t>
            </a:r>
            <a:r>
              <a:rPr lang="en-GB" altLang="sv-SE" sz="2400" dirty="0"/>
              <a:t> </a:t>
            </a:r>
            <a:r>
              <a:rPr lang="en-GB" altLang="sv-SE" sz="2400" dirty="0" err="1"/>
              <a:t>symtom</a:t>
            </a:r>
            <a:r>
              <a:rPr lang="en-GB" altLang="sv-SE" dirty="0"/>
              <a:t> </a:t>
            </a:r>
          </a:p>
          <a:p>
            <a:pPr lvl="1"/>
            <a:r>
              <a:rPr lang="en-GB" altLang="sv-SE" dirty="0" err="1"/>
              <a:t>täta</a:t>
            </a:r>
            <a:r>
              <a:rPr lang="en-GB" altLang="sv-SE" dirty="0"/>
              <a:t> </a:t>
            </a:r>
            <a:r>
              <a:rPr lang="en-GB" altLang="sv-SE" dirty="0" err="1"/>
              <a:t>trängningar</a:t>
            </a:r>
            <a:r>
              <a:rPr lang="en-GB" altLang="sv-SE" dirty="0"/>
              <a:t> </a:t>
            </a:r>
          </a:p>
          <a:p>
            <a:pPr lvl="1"/>
            <a:r>
              <a:rPr lang="en-GB" altLang="sv-SE" dirty="0" err="1"/>
              <a:t>frekventa</a:t>
            </a:r>
            <a:r>
              <a:rPr lang="en-GB" altLang="sv-SE" dirty="0"/>
              <a:t> </a:t>
            </a:r>
            <a:r>
              <a:rPr lang="en-GB" altLang="sv-SE" dirty="0" err="1"/>
              <a:t>miktioner</a:t>
            </a:r>
            <a:r>
              <a:rPr lang="en-GB" altLang="sv-SE" dirty="0"/>
              <a:t> (</a:t>
            </a:r>
            <a:r>
              <a:rPr lang="en-GB" altLang="sv-SE" dirty="0" err="1"/>
              <a:t>ny</a:t>
            </a:r>
            <a:r>
              <a:rPr lang="en-GB" altLang="sv-SE" dirty="0"/>
              <a:t> </a:t>
            </a:r>
            <a:r>
              <a:rPr lang="en-GB" altLang="sv-SE" dirty="0" err="1"/>
              <a:t>inkontinens</a:t>
            </a:r>
            <a:r>
              <a:rPr lang="en-GB" altLang="sv-SE" dirty="0"/>
              <a:t>) </a:t>
            </a:r>
          </a:p>
          <a:p>
            <a:pPr lvl="1"/>
            <a:r>
              <a:rPr lang="en-GB" altLang="sv-SE" dirty="0" err="1"/>
              <a:t>sveda</a:t>
            </a:r>
            <a:r>
              <a:rPr lang="en-GB" altLang="sv-SE" dirty="0"/>
              <a:t> vid </a:t>
            </a:r>
            <a:r>
              <a:rPr lang="en-GB" altLang="sv-SE" dirty="0" err="1"/>
              <a:t>miktion</a:t>
            </a:r>
            <a:r>
              <a:rPr lang="en-GB" altLang="sv-SE" dirty="0"/>
              <a:t> (</a:t>
            </a:r>
            <a:r>
              <a:rPr lang="en-GB" altLang="sv-SE" dirty="0" err="1"/>
              <a:t>ovilja</a:t>
            </a:r>
            <a:r>
              <a:rPr lang="en-GB" altLang="sv-SE" dirty="0"/>
              <a:t> </a:t>
            </a:r>
            <a:r>
              <a:rPr lang="en-GB" altLang="sv-SE" dirty="0" err="1"/>
              <a:t>att</a:t>
            </a:r>
            <a:r>
              <a:rPr lang="en-GB" altLang="sv-SE" dirty="0"/>
              <a:t> </a:t>
            </a:r>
            <a:r>
              <a:rPr lang="en-GB" altLang="sv-SE" dirty="0" err="1"/>
              <a:t>kissa</a:t>
            </a:r>
            <a:r>
              <a:rPr lang="en-GB" altLang="sv-SE" dirty="0"/>
              <a:t>)</a:t>
            </a:r>
          </a:p>
          <a:p>
            <a:pPr marL="457200" lvl="1" indent="0">
              <a:buNone/>
            </a:pPr>
            <a:endParaRPr lang="en-GB" altLang="sv-SE" dirty="0"/>
          </a:p>
          <a:p>
            <a:pPr>
              <a:buFontTx/>
              <a:buNone/>
            </a:pPr>
            <a:r>
              <a:rPr lang="en-GB" altLang="sv-SE" dirty="0"/>
              <a:t>Med KAD</a:t>
            </a:r>
          </a:p>
          <a:p>
            <a:pPr lvl="1"/>
            <a:r>
              <a:rPr lang="en-GB" altLang="sv-SE" dirty="0" err="1"/>
              <a:t>feber</a:t>
            </a:r>
            <a:r>
              <a:rPr lang="en-GB" altLang="sv-SE" dirty="0"/>
              <a:t> (</a:t>
            </a:r>
            <a:r>
              <a:rPr lang="en-GB" altLang="sv-SE" dirty="0" err="1"/>
              <a:t>uteslutningsdiagnos</a:t>
            </a:r>
            <a:r>
              <a:rPr lang="en-GB" altLang="sv-SE" dirty="0"/>
              <a:t>)</a:t>
            </a:r>
          </a:p>
          <a:p>
            <a:pPr lvl="1"/>
            <a:r>
              <a:rPr lang="en-GB" altLang="sv-SE" dirty="0" err="1"/>
              <a:t>nytillkomna</a:t>
            </a:r>
            <a:r>
              <a:rPr lang="en-GB" altLang="sv-SE" dirty="0"/>
              <a:t> </a:t>
            </a:r>
            <a:r>
              <a:rPr lang="en-GB" altLang="sv-SE" dirty="0" err="1"/>
              <a:t>symtom</a:t>
            </a:r>
            <a:r>
              <a:rPr lang="en-GB" altLang="sv-SE" dirty="0"/>
              <a:t> </a:t>
            </a:r>
            <a:r>
              <a:rPr lang="en-GB" altLang="sv-SE" dirty="0" err="1"/>
              <a:t>urinvägar</a:t>
            </a:r>
            <a:endParaRPr lang="en-GB" altLang="sv-SE" dirty="0"/>
          </a:p>
          <a:p>
            <a:pPr lvl="1"/>
            <a:r>
              <a:rPr lang="en-GB" altLang="sv-SE" dirty="0" err="1"/>
              <a:t>stopp</a:t>
            </a:r>
            <a:r>
              <a:rPr lang="en-GB" altLang="sv-SE" dirty="0"/>
              <a:t> i KAD</a:t>
            </a:r>
          </a:p>
          <a:p>
            <a:pPr marL="457200" lvl="1" indent="0">
              <a:buNone/>
            </a:pPr>
            <a:endParaRPr lang="en-GB" altLang="sv-SE" dirty="0"/>
          </a:p>
          <a:p>
            <a:pPr marL="457200" lvl="1" indent="0">
              <a:buNone/>
            </a:pPr>
            <a:r>
              <a:rPr lang="en-GB" altLang="sv-SE" dirty="0"/>
              <a:t>→ </a:t>
            </a:r>
            <a:r>
              <a:rPr lang="en-GB" altLang="sv-SE" dirty="0" err="1"/>
              <a:t>Byt</a:t>
            </a:r>
            <a:r>
              <a:rPr lang="en-GB" altLang="sv-SE" dirty="0"/>
              <a:t> KAD (</a:t>
            </a:r>
            <a:r>
              <a:rPr lang="en-GB" altLang="sv-SE" dirty="0" err="1"/>
              <a:t>efter</a:t>
            </a:r>
            <a:r>
              <a:rPr lang="en-GB" altLang="sv-SE" dirty="0"/>
              <a:t> 2-3 </a:t>
            </a:r>
            <a:r>
              <a:rPr lang="en-GB" altLang="sv-SE" dirty="0" err="1"/>
              <a:t>dagars</a:t>
            </a:r>
            <a:r>
              <a:rPr lang="en-GB" altLang="sv-SE" dirty="0"/>
              <a:t> </a:t>
            </a:r>
            <a:r>
              <a:rPr lang="en-GB" altLang="sv-SE" dirty="0" err="1"/>
              <a:t>behandling</a:t>
            </a:r>
            <a:r>
              <a:rPr lang="en-GB" altLang="sv-SE" dirty="0"/>
              <a:t>, </a:t>
            </a:r>
            <a:r>
              <a:rPr lang="en-GB" altLang="sv-SE" dirty="0" err="1"/>
              <a:t>ev</a:t>
            </a:r>
            <a:r>
              <a:rPr lang="en-GB" altLang="sv-SE" dirty="0"/>
              <a:t> </a:t>
            </a:r>
            <a:r>
              <a:rPr lang="en-GB" altLang="sv-SE" dirty="0" err="1"/>
              <a:t>genast</a:t>
            </a:r>
            <a:r>
              <a:rPr lang="en-GB" altLang="sv-SE" dirty="0"/>
              <a:t>)</a:t>
            </a:r>
          </a:p>
          <a:p>
            <a:pPr marL="457200" lvl="1" indent="0">
              <a:buNone/>
            </a:pPr>
            <a:endParaRPr lang="en-GB" altLang="sv-SE" dirty="0"/>
          </a:p>
          <a:p>
            <a:pPr lvl="1"/>
            <a:r>
              <a:rPr lang="en-GB" altLang="sv-SE" dirty="0" err="1"/>
              <a:t>Irritativa</a:t>
            </a:r>
            <a:r>
              <a:rPr lang="en-GB" altLang="sv-SE" dirty="0"/>
              <a:t> </a:t>
            </a:r>
            <a:r>
              <a:rPr lang="en-GB" altLang="sv-SE" dirty="0" err="1"/>
              <a:t>symtom</a:t>
            </a:r>
            <a:r>
              <a:rPr lang="en-GB" altLang="sv-SE" dirty="0"/>
              <a:t> </a:t>
            </a:r>
            <a:r>
              <a:rPr lang="en-GB" altLang="sv-SE" dirty="0" err="1"/>
              <a:t>sällan</a:t>
            </a:r>
            <a:r>
              <a:rPr lang="en-GB" altLang="sv-SE" dirty="0"/>
              <a:t> </a:t>
            </a:r>
            <a:r>
              <a:rPr lang="en-GB" altLang="sv-SE" dirty="0" err="1"/>
              <a:t>infektion</a:t>
            </a:r>
            <a:endParaRPr lang="en-GB" altLang="sv-SE" dirty="0"/>
          </a:p>
          <a:p>
            <a:pPr lvl="1"/>
            <a:endParaRPr lang="en-GB" alt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6362C9-8E1C-B845-8586-AD5CE878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48" y="771897"/>
            <a:ext cx="2465723" cy="16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90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lukt</a:t>
            </a:r>
          </a:p>
          <a:p>
            <a:r>
              <a:rPr lang="sv-SE" dirty="0"/>
              <a:t>ful sticka, odling</a:t>
            </a:r>
          </a:p>
          <a:p>
            <a:r>
              <a:rPr lang="sv-SE" dirty="0"/>
              <a:t>yrsel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2" descr="http://www.pxleyes.com/images/contests/photo-tournament-3-round-3/fullsize/Manneken-Pis-50c72a28e34cc_hi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23" y="3014582"/>
            <a:ext cx="2027997" cy="275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2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dirty="0"/>
              <a:t>ABU-</a:t>
            </a:r>
            <a:r>
              <a:rPr lang="sv-SE" altLang="sv-SE" dirty="0" err="1"/>
              <a:t>asymptomatisk</a:t>
            </a:r>
            <a:r>
              <a:rPr lang="sv-SE" altLang="sv-SE" dirty="0"/>
              <a:t> </a:t>
            </a:r>
            <a:r>
              <a:rPr lang="sv-SE" altLang="sv-SE" dirty="0" err="1"/>
              <a:t>bakterieuri</a:t>
            </a:r>
            <a:endParaRPr lang="sv-SE" altLang="sv-SE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v-SE" altLang="sv-SE" sz="2000" dirty="0"/>
              <a:t>ABU har </a:t>
            </a:r>
            <a:r>
              <a:rPr lang="sv-SE" altLang="sv-SE" sz="2000" dirty="0" err="1"/>
              <a:t>pos</a:t>
            </a:r>
            <a:r>
              <a:rPr lang="sv-SE" altLang="sv-SE" sz="2000" dirty="0"/>
              <a:t> nitrit och odling</a:t>
            </a:r>
          </a:p>
          <a:p>
            <a:pPr>
              <a:lnSpc>
                <a:spcPct val="80000"/>
              </a:lnSpc>
            </a:pPr>
            <a:endParaRPr lang="sv-SE" altLang="sv-SE" sz="2000" dirty="0"/>
          </a:p>
          <a:p>
            <a:pPr>
              <a:lnSpc>
                <a:spcPct val="80000"/>
              </a:lnSpc>
            </a:pPr>
            <a:r>
              <a:rPr lang="sv-SE" altLang="sv-SE" sz="2000" dirty="0"/>
              <a:t>Ökande omfattning med åldern och speciellt hos äldre kvinnor. 25-50 % hos kvinnor på vårdboenden har ABU </a:t>
            </a:r>
          </a:p>
          <a:p>
            <a:pPr>
              <a:lnSpc>
                <a:spcPct val="80000"/>
              </a:lnSpc>
            </a:pPr>
            <a:endParaRPr lang="sv-SE" altLang="sv-SE" sz="2000" dirty="0"/>
          </a:p>
          <a:p>
            <a:pPr>
              <a:lnSpc>
                <a:spcPct val="80000"/>
              </a:lnSpc>
            </a:pPr>
            <a:r>
              <a:rPr lang="sv-SE" altLang="sv-SE" sz="2000" dirty="0"/>
              <a:t>10-20% av alla män på vårdboende har också ABU</a:t>
            </a:r>
          </a:p>
          <a:p>
            <a:pPr>
              <a:lnSpc>
                <a:spcPct val="80000"/>
              </a:lnSpc>
            </a:pPr>
            <a:endParaRPr lang="sv-SE" altLang="sv-SE" sz="2000" dirty="0"/>
          </a:p>
          <a:p>
            <a:pPr>
              <a:lnSpc>
                <a:spcPct val="80000"/>
              </a:lnSpc>
            </a:pPr>
            <a:r>
              <a:rPr lang="sv-SE" altLang="sv-SE" sz="2000" dirty="0"/>
              <a:t>I princip alla med KAD mer än 2 veckor har ABU</a:t>
            </a:r>
          </a:p>
          <a:p>
            <a:pPr>
              <a:lnSpc>
                <a:spcPct val="80000"/>
              </a:lnSpc>
            </a:pPr>
            <a:endParaRPr lang="sv-SE" altLang="sv-SE" sz="2000" dirty="0"/>
          </a:p>
          <a:p>
            <a:pPr>
              <a:lnSpc>
                <a:spcPct val="80000"/>
              </a:lnSpc>
            </a:pPr>
            <a:r>
              <a:rPr lang="sv-SE" altLang="sv-SE" sz="2000" dirty="0"/>
              <a:t>ABU är ofarligt hos äldre och ska inte behandlas!</a:t>
            </a:r>
            <a:br>
              <a:rPr lang="sv-SE" altLang="sv-SE" sz="2000" dirty="0"/>
            </a:br>
            <a:endParaRPr lang="sv-SE" altLang="sv-SE" sz="200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92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dirty="0"/>
              <a:t>Behandla </a:t>
            </a:r>
            <a:r>
              <a:rPr lang="sv-SE" altLang="sv-SE" u="sng" dirty="0"/>
              <a:t>inte</a:t>
            </a:r>
            <a:r>
              <a:rPr lang="sv-SE" altLang="sv-SE" dirty="0"/>
              <a:t> ABU hos äldre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 dirty="0"/>
          </a:p>
          <a:p>
            <a:r>
              <a:rPr lang="sv-SE" altLang="sv-SE" dirty="0"/>
              <a:t>Ofta </a:t>
            </a:r>
            <a:r>
              <a:rPr lang="sv-SE" altLang="sv-SE" dirty="0" err="1"/>
              <a:t>lågvirulenta</a:t>
            </a:r>
            <a:endParaRPr lang="sv-SE" altLang="sv-SE" dirty="0"/>
          </a:p>
          <a:p>
            <a:r>
              <a:rPr lang="sv-SE" altLang="sv-SE" dirty="0"/>
              <a:t>Skydd mot mer patogena / </a:t>
            </a:r>
            <a:r>
              <a:rPr lang="sv-SE" altLang="sv-SE" dirty="0" err="1"/>
              <a:t>invasiva</a:t>
            </a:r>
            <a:r>
              <a:rPr lang="sv-SE" altLang="sv-SE" dirty="0"/>
              <a:t> stammar</a:t>
            </a:r>
          </a:p>
          <a:p>
            <a:r>
              <a:rPr lang="sv-SE" altLang="sv-SE" dirty="0"/>
              <a:t>Ger ej försämrad njurfunktion</a:t>
            </a:r>
          </a:p>
          <a:p>
            <a:r>
              <a:rPr lang="sv-SE" altLang="sv-SE" dirty="0"/>
              <a:t>Ger ej ökad sjuklighet eller dödlighet</a:t>
            </a:r>
          </a:p>
          <a:p>
            <a:r>
              <a:rPr lang="sv-SE" altLang="sv-SE" dirty="0"/>
              <a:t>Behandling innebär selektion av resistenta stammar</a:t>
            </a:r>
          </a:p>
          <a:p>
            <a:pPr>
              <a:buFontTx/>
              <a:buNone/>
            </a:pPr>
            <a:endParaRPr lang="sv-SE" altLang="sv-SE" dirty="0"/>
          </a:p>
          <a:p>
            <a:endParaRPr lang="sv-SE" alt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0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Riskfaktorer för UVI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Ofullständig blåstömning är vanlig vid t ex</a:t>
            </a:r>
            <a:br>
              <a:rPr lang="sv-SE" dirty="0"/>
            </a:br>
            <a:r>
              <a:rPr lang="sv-SE" dirty="0"/>
              <a:t> </a:t>
            </a:r>
          </a:p>
          <a:p>
            <a:r>
              <a:rPr lang="sv-SE" dirty="0"/>
              <a:t>sängläge</a:t>
            </a:r>
          </a:p>
          <a:p>
            <a:r>
              <a:rPr lang="sv-SE" dirty="0"/>
              <a:t>avflödeshinder (prostataförstoring, framfall mm)</a:t>
            </a:r>
          </a:p>
          <a:p>
            <a:r>
              <a:rPr lang="sv-SE" dirty="0"/>
              <a:t>förstoppning</a:t>
            </a:r>
          </a:p>
          <a:p>
            <a:r>
              <a:rPr lang="sv-SE" dirty="0"/>
              <a:t>efter narkos, ryggbedövning, operation</a:t>
            </a:r>
          </a:p>
          <a:p>
            <a:r>
              <a:rPr lang="sv-SE" dirty="0"/>
              <a:t>smärta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441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 rutin KAD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1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Kateterisering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RIK - färre komplikationer</a:t>
            </a:r>
          </a:p>
          <a:p>
            <a:r>
              <a:rPr lang="sv-SE" dirty="0" err="1"/>
              <a:t>suprapubisk</a:t>
            </a:r>
            <a:r>
              <a:rPr lang="sv-SE" dirty="0"/>
              <a:t> kateter</a:t>
            </a:r>
          </a:p>
          <a:p>
            <a:r>
              <a:rPr lang="sv-SE" dirty="0"/>
              <a:t>KAD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Material</a:t>
            </a:r>
          </a:p>
          <a:p>
            <a:r>
              <a:rPr lang="sv-SE" dirty="0"/>
              <a:t>silikon (större innerlumen)</a:t>
            </a:r>
          </a:p>
          <a:p>
            <a:r>
              <a:rPr lang="sv-SE" dirty="0"/>
              <a:t>latex (ej till allergiska)</a:t>
            </a:r>
          </a:p>
          <a:p>
            <a:r>
              <a:rPr lang="sv-SE" dirty="0"/>
              <a:t>Ädelmetall (silver, palladium, guld)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2A8B838-E106-8C42-A176-3A81C5E6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82" y="454108"/>
            <a:ext cx="2722179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7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48" y="433390"/>
            <a:ext cx="7753534" cy="5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877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Aseptisk teknik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Bevara det rena rent </a:t>
            </a:r>
          </a:p>
          <a:p>
            <a:pPr marL="0" indent="0">
              <a:buNone/>
            </a:pPr>
            <a:r>
              <a:rPr lang="sv-SE" dirty="0"/>
              <a:t>och det sterila sterilt.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Hur…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Hjälp varandra att se om något blir </a:t>
            </a:r>
            <a:r>
              <a:rPr lang="sv-SE" dirty="0" err="1"/>
              <a:t>osterilt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Ta nytt i så fall.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4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Att reducera vårdrelaterade infektioner är </a:t>
            </a:r>
            <a:r>
              <a:rPr lang="sv-SE" dirty="0">
                <a:solidFill>
                  <a:schemeClr val="accent2"/>
                </a:solidFill>
              </a:rPr>
              <a:t>prioriterat</a:t>
            </a:r>
            <a:r>
              <a:rPr lang="sv-SE" b="1" dirty="0">
                <a:solidFill>
                  <a:schemeClr val="accent2"/>
                </a:solidFill>
              </a:rPr>
              <a:t> </a:t>
            </a:r>
            <a:r>
              <a:rPr lang="sv-SE" dirty="0"/>
              <a:t>inom hälso- och sjukvården </a:t>
            </a:r>
          </a:p>
          <a:p>
            <a:r>
              <a:rPr lang="sv-SE" dirty="0">
                <a:solidFill>
                  <a:schemeClr val="accent2"/>
                </a:solidFill>
              </a:rPr>
              <a:t>Vårdrelaterade infektioner </a:t>
            </a:r>
            <a:r>
              <a:rPr lang="sv-SE" dirty="0"/>
              <a:t>leder till ökat lidande för patienten, stora kostnader och ökat antal vårddygn</a:t>
            </a:r>
          </a:p>
          <a:p>
            <a:r>
              <a:rPr lang="sv-SE" dirty="0"/>
              <a:t>Patientsäkerhetsrådet har beslutat att </a:t>
            </a:r>
            <a:r>
              <a:rPr lang="sv-SE" dirty="0">
                <a:solidFill>
                  <a:schemeClr val="accent2"/>
                </a:solidFill>
              </a:rPr>
              <a:t>Gröna korset </a:t>
            </a:r>
            <a:r>
              <a:rPr lang="sv-SE" dirty="0"/>
              <a:t>ska införas inom slutenvården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6348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44D2B-0830-4739-BBBC-04CD0DA2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Patientfall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B83F04-2653-4773-BE81-8F5388174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Gert född -36 </a:t>
            </a:r>
          </a:p>
          <a:p>
            <a:pPr marL="0" indent="0">
              <a:buNone/>
            </a:pPr>
            <a:r>
              <a:rPr lang="sv-SE" dirty="0"/>
              <a:t>Kronisk kateterbärare pga. prostatacancer inkommer då han i samband med fall ådragit sig en höftfraktur vänster. Operation sker efter 22h. Postoperativt svårmobiliserad pga. smärta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5363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DADC67-84AE-4506-939C-15860BCF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Förebygga vårdrelaterad pneumoni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12EC113-8D68-43ED-84D1-2A4BEFD0C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75" y="2079756"/>
            <a:ext cx="2682472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60F4B0F-C4FE-4A94-9D2F-0F05371D9275}"/>
              </a:ext>
            </a:extLst>
          </p:cNvPr>
          <p:cNvSpPr/>
          <p:nvPr/>
        </p:nvSpPr>
        <p:spPr>
          <a:xfrm>
            <a:off x="3810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Åtgärdspaket</a:t>
            </a:r>
          </a:p>
          <a:p>
            <a:r>
              <a:rPr lang="sv-SE" dirty="0"/>
              <a:t>Utbildning</a:t>
            </a:r>
          </a:p>
          <a:p>
            <a:r>
              <a:rPr lang="sv-SE" dirty="0"/>
              <a:t>Uppföljning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11DA392-4FAF-4B37-ADBB-C45BE9691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59" y="2732325"/>
            <a:ext cx="2225233" cy="231668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C57B4BD-5DAC-4FE5-9B2B-15E0DE6BB39F}"/>
              </a:ext>
            </a:extLst>
          </p:cNvPr>
          <p:cNvSpPr/>
          <p:nvPr/>
        </p:nvSpPr>
        <p:spPr>
          <a:xfrm>
            <a:off x="5722750" y="3521332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Gröna korset</a:t>
            </a:r>
          </a:p>
        </p:txBody>
      </p:sp>
    </p:spTree>
    <p:extLst>
      <p:ext uri="{BB962C8B-B14F-4D97-AF65-F5344CB8AC3E}">
        <p14:creationId xmlns:p14="http://schemas.microsoft.com/office/powerpoint/2010/main" val="1089179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F369CB-A356-4490-B761-9245AA43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A2AEEBD-AC6E-4CBF-BCCC-985657A7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Pneumoni är en vanlig diagnos på sjukhus </a:t>
            </a:r>
          </a:p>
          <a:p>
            <a:r>
              <a:rPr lang="sv-SE" dirty="0"/>
              <a:t>&gt; 1000 vårdtillfälle/år</a:t>
            </a:r>
          </a:p>
          <a:p>
            <a:pPr lvl="1"/>
            <a:r>
              <a:rPr lang="sv-SE" dirty="0"/>
              <a:t>varav 10 % är vårdrelaterade dvs kopplade till sjukhusvården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Många sjukdomar och vårdsituationer innefattar riskfaktorer för pneumoni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Mortaliteten vid vårdrelaterad pneumoni anges i olika studier till 30-50 %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0061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1BCFE3-B86D-40BB-A43E-1BAFB5FE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Sjukhusförvärvad lunginflammation  </a:t>
            </a:r>
            <a:br>
              <a:rPr lang="sv-SE" dirty="0"/>
            </a:br>
            <a:r>
              <a:rPr lang="sv-SE" sz="2400" dirty="0"/>
              <a:t>HAP- hospital </a:t>
            </a:r>
            <a:r>
              <a:rPr lang="sv-SE" sz="2400" dirty="0" err="1"/>
              <a:t>acquired</a:t>
            </a:r>
            <a:r>
              <a:rPr lang="sv-SE" sz="2400" dirty="0"/>
              <a:t> </a:t>
            </a:r>
            <a:r>
              <a:rPr lang="sv-SE" sz="2400" dirty="0" err="1"/>
              <a:t>pneumonia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94317E-25D9-4D48-80E2-CA5A7A2E2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Pneumoni som debuterar &gt; 48 timmar eller senare efter sjukhusinläggning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 (VAP – ventilator associerad pneumoni)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0628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70784-1078-4F59-96A3-2E1BD856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PPM mätning</a:t>
            </a:r>
            <a:br>
              <a:rPr lang="sv-SE" dirty="0"/>
            </a:br>
            <a:r>
              <a:rPr lang="sv-SE" dirty="0"/>
              <a:t>Region Kronoberg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A1CFD4-419C-4FCF-951D-3DCCBC163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96" y="1690689"/>
            <a:ext cx="632813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5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0A88EC-79FE-4A07-8E50-E0F74FC7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Förebyggande av vårdrelaterad pneumoni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E69063-881A-4E62-8DA6-6548C94A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486" y="1686832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Riktlinje och utbildningsmaterial framtagna av projektgrupp (2018-2019)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Sjukgymnast</a:t>
            </a:r>
          </a:p>
          <a:p>
            <a:r>
              <a:rPr lang="sv-SE" dirty="0"/>
              <a:t>Logoped</a:t>
            </a:r>
          </a:p>
          <a:p>
            <a:r>
              <a:rPr lang="sv-SE" dirty="0"/>
              <a:t>Patientsäkerhet (verksamhetsutvecklare) </a:t>
            </a:r>
          </a:p>
          <a:p>
            <a:r>
              <a:rPr lang="sv-SE" dirty="0"/>
              <a:t>Vårdhygien</a:t>
            </a:r>
          </a:p>
          <a:p>
            <a:r>
              <a:rPr lang="sv-SE"/>
              <a:t>Infektionsläkare</a:t>
            </a:r>
            <a:endParaRPr lang="sv-SE" dirty="0"/>
          </a:p>
          <a:p>
            <a:r>
              <a:rPr lang="sv-SE" dirty="0"/>
              <a:t>Pilotavdelningar </a:t>
            </a:r>
          </a:p>
          <a:p>
            <a:pPr>
              <a:buFontTx/>
              <a:buChar char="-"/>
            </a:pPr>
            <a:r>
              <a:rPr lang="sv-SE" sz="2000" dirty="0"/>
              <a:t>Avd 34 och 5 CLV</a:t>
            </a:r>
          </a:p>
          <a:p>
            <a:pPr>
              <a:buFontTx/>
              <a:buChar char="-"/>
            </a:pPr>
            <a:r>
              <a:rPr lang="sv-SE" sz="2000" dirty="0"/>
              <a:t>Avd 2  LL</a:t>
            </a:r>
          </a:p>
          <a:p>
            <a:pPr>
              <a:buFontTx/>
              <a:buChar char="-"/>
            </a:pP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5779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89AFC-C095-4FDB-A0A5-D7CDEE87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F0153A-05EE-4C81-8692-56E8A9B3CE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8" y="292100"/>
            <a:ext cx="8781314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90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BB491D-E2ED-4A04-AB6C-6BEC98DD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91B1D8-3934-405B-9CE2-EF55AC6E2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57" y="1825625"/>
            <a:ext cx="44542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07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05C46-21AB-48A2-9D1D-81DA8A95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Riktlinje- Förebyggande av vårdrelaterad pneumoni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F7A5E-84A4-4D9D-9607-546C55D9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riktlinje pneumoni</a:t>
            </a:r>
            <a:endParaRPr lang="sv-SE" dirty="0"/>
          </a:p>
          <a:p>
            <a:endParaRPr lang="sv-SE" dirty="0">
              <a:hlinkClick r:id="rId3" action="ppaction://hlinkfile"/>
            </a:endParaRPr>
          </a:p>
          <a:p>
            <a:r>
              <a:rPr lang="sv-SE" dirty="0">
                <a:hlinkClick r:id="rId3" action="ppaction://hlinkfile"/>
              </a:rPr>
              <a:t>riktlinje </a:t>
            </a:r>
            <a:r>
              <a:rPr lang="sv-SE" dirty="0" err="1">
                <a:hlinkClick r:id="rId3" action="ppaction://hlinkfile"/>
              </a:rPr>
              <a:t>reservlänk</a:t>
            </a:r>
            <a:r>
              <a:rPr lang="sv-SE" dirty="0"/>
              <a:t> </a:t>
            </a:r>
          </a:p>
          <a:p>
            <a:endParaRPr lang="sv-SE" dirty="0">
              <a:hlinkClick r:id="rId4"/>
            </a:endParaRPr>
          </a:p>
          <a:p>
            <a:r>
              <a:rPr lang="sv-SE" dirty="0">
                <a:hlinkClick r:id="rId4"/>
              </a:rPr>
              <a:t>nutrition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329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8EE711-B63A-49A9-BCFB-09BAD205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Åtgärdspaket    ”</a:t>
            </a:r>
            <a:r>
              <a:rPr lang="sv-SE" dirty="0" err="1"/>
              <a:t>Bundle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85BA5E-0C18-4FA5-AB21-0835B6D5B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2788" lvl="1" indent="-255588"/>
            <a:r>
              <a:rPr lang="sv-SE" dirty="0"/>
              <a:t>Tidig och regelbunden mobilisering </a:t>
            </a:r>
          </a:p>
          <a:p>
            <a:pPr marL="712788" lvl="1" indent="-255588"/>
            <a:r>
              <a:rPr lang="sv-SE" dirty="0"/>
              <a:t>Behandla smärta och illamående </a:t>
            </a:r>
          </a:p>
          <a:p>
            <a:pPr marL="712788" lvl="1" indent="-255588"/>
            <a:r>
              <a:rPr lang="sv-SE" dirty="0"/>
              <a:t>Andningsgymnastik vid nedsatt andningsfunktion </a:t>
            </a:r>
          </a:p>
          <a:p>
            <a:pPr marL="712788" lvl="1" indent="-255588"/>
            <a:r>
              <a:rPr lang="sv-SE" dirty="0"/>
              <a:t>Identifiera och avhjälp sväljningssvårigheter </a:t>
            </a:r>
          </a:p>
          <a:p>
            <a:pPr marL="712788" lvl="1" indent="-255588"/>
            <a:r>
              <a:rPr lang="sv-SE" dirty="0"/>
              <a:t>God munhälsa </a:t>
            </a:r>
          </a:p>
          <a:p>
            <a:pPr marL="712788" lvl="1" indent="-255588"/>
            <a:endParaRPr lang="sv-SE" dirty="0"/>
          </a:p>
          <a:p>
            <a:pPr marL="712788" lvl="1" indent="-255588"/>
            <a:endParaRPr lang="sv-SE" dirty="0"/>
          </a:p>
          <a:p>
            <a:pPr marL="712788" lvl="1" indent="-255588"/>
            <a:r>
              <a:rPr lang="sv-SE" dirty="0"/>
              <a:t>Utbildning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BAEC43-D8D7-4F0F-B3EE-5AB44CDC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64" y="3670084"/>
            <a:ext cx="265808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3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r>
              <a:rPr lang="sv-SE" dirty="0">
                <a:solidFill>
                  <a:schemeClr val="accent2"/>
                </a:solidFill>
              </a:rPr>
              <a:t>Syftet </a:t>
            </a:r>
            <a:r>
              <a:rPr lang="sv-SE" dirty="0"/>
              <a:t>med gröna korset är att förhindra vårdskada. Genom tillämpning av gröna korset kan risker för vårdskador dagligen identifieras och på så sätt åtgärdas.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845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0E21F-2E0F-41D1-8CC3-F690E8FA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8D4DFC-CB99-4ADD-8948-67131A70D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50376"/>
            <a:ext cx="7886700" cy="43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52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6F6BC-D7F1-48E4-A4CC-7C24A481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78BD71-44D9-49FC-A542-89F295C2FF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38101"/>
            <a:ext cx="7886700" cy="432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51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F8B08A0-E826-4E17-8234-A60000ACB905}"/>
              </a:ext>
            </a:extLst>
          </p:cNvPr>
          <p:cNvSpPr/>
          <p:nvPr/>
        </p:nvSpPr>
        <p:spPr>
          <a:xfrm>
            <a:off x="1209675" y="904875"/>
            <a:ext cx="7934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Cornelia född -32 </a:t>
            </a:r>
          </a:p>
          <a:p>
            <a:r>
              <a:rPr lang="sv-SE" dirty="0"/>
              <a:t>Diabetes, vårdas på avdelning 2 för influensa.  </a:t>
            </a:r>
          </a:p>
          <a:p>
            <a:r>
              <a:rPr lang="sv-SE" dirty="0"/>
              <a:t>Cornelia är trött orkar inte ta sig ur sängen, kissar på bäcken, </a:t>
            </a:r>
            <a:r>
              <a:rPr lang="sv-SE" dirty="0" err="1"/>
              <a:t>bladderscan</a:t>
            </a:r>
            <a:r>
              <a:rPr lang="sv-SE" dirty="0"/>
              <a:t> visar 350ml resturin. </a:t>
            </a:r>
          </a:p>
          <a:p>
            <a:r>
              <a:rPr lang="sv-SE" dirty="0" err="1"/>
              <a:t>Bladderscan</a:t>
            </a:r>
            <a:r>
              <a:rPr lang="sv-SE" dirty="0"/>
              <a:t> enligt ”Rutin blåsövervakning” utförs, vid nästa scanning 100ml.</a:t>
            </a:r>
          </a:p>
          <a:p>
            <a:r>
              <a:rPr lang="sv-SE" dirty="0"/>
              <a:t>Under tredje vårddygnet tillstöter frossa och hög feber, </a:t>
            </a:r>
            <a:r>
              <a:rPr lang="sv-SE" dirty="0" err="1"/>
              <a:t>rtg</a:t>
            </a:r>
            <a:r>
              <a:rPr lang="sv-SE" dirty="0"/>
              <a:t> visar pneumoni. </a:t>
            </a:r>
          </a:p>
        </p:txBody>
      </p:sp>
    </p:spTree>
    <p:extLst>
      <p:ext uri="{BB962C8B-B14F-4D97-AF65-F5344CB8AC3E}">
        <p14:creationId xmlns:p14="http://schemas.microsoft.com/office/powerpoint/2010/main" val="13957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1A3F99-40BD-4A28-A2E4-D100376DFA7E}"/>
              </a:ext>
            </a:extLst>
          </p:cNvPr>
          <p:cNvSpPr/>
          <p:nvPr/>
        </p:nvSpPr>
        <p:spPr>
          <a:xfrm>
            <a:off x="1019175" y="1190626"/>
            <a:ext cx="81248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Carl född -77</a:t>
            </a:r>
          </a:p>
          <a:p>
            <a:r>
              <a:rPr lang="sv-SE" dirty="0"/>
              <a:t>Var ute på sin vanligtvis uppfriskande löprunda och trampade snett. Röntgen visar en fotledsfraktur som måste opereras. </a:t>
            </a:r>
          </a:p>
          <a:p>
            <a:r>
              <a:rPr lang="sv-SE" dirty="0"/>
              <a:t>Vårdas på avdelningen 19 inför operation, förbereds med dusch, provtagning och fasta. </a:t>
            </a:r>
          </a:p>
          <a:p>
            <a:r>
              <a:rPr lang="sv-SE" dirty="0"/>
              <a:t>Carl har ont, </a:t>
            </a:r>
          </a:p>
          <a:p>
            <a:r>
              <a:rPr lang="sv-SE" dirty="0"/>
              <a:t>T Alvedon och K </a:t>
            </a:r>
            <a:r>
              <a:rPr lang="sv-SE" dirty="0" err="1"/>
              <a:t>Oxynorm</a:t>
            </a:r>
            <a:r>
              <a:rPr lang="sv-SE" dirty="0"/>
              <a:t> har ingen verkan, morfin intravenöst ges vid upprepade tillfällen. </a:t>
            </a:r>
          </a:p>
          <a:p>
            <a:r>
              <a:rPr lang="sv-SE" dirty="0"/>
              <a:t>Att ta sig ur sängen är inget alternativ då det pulserar outhärdligt i fotleden vid aktivitet. </a:t>
            </a:r>
          </a:p>
          <a:p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824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DD1A44-9D99-4501-8372-5607C25D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237059"/>
            <a:ext cx="7886700" cy="1325563"/>
          </a:xfrm>
        </p:spPr>
        <p:txBody>
          <a:bodyPr/>
          <a:lstStyle/>
          <a:p>
            <a:pPr algn="ctr"/>
            <a:r>
              <a:rPr lang="sv-SE" dirty="0"/>
              <a:t>För att komma igång…</a:t>
            </a:r>
          </a:p>
        </p:txBody>
      </p:sp>
    </p:spTree>
    <p:extLst>
      <p:ext uri="{BB962C8B-B14F-4D97-AF65-F5344CB8AC3E}">
        <p14:creationId xmlns:p14="http://schemas.microsoft.com/office/powerpoint/2010/main" val="2702457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28836"/>
          </a:xfrm>
        </p:spPr>
        <p:txBody>
          <a:bodyPr>
            <a:normAutofit/>
          </a:bodyPr>
          <a:lstStyle/>
          <a:p>
            <a:r>
              <a:rPr lang="sv-SE" sz="3200" dirty="0"/>
              <a:t>Whiteboardtavla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52650" y="1293963"/>
            <a:ext cx="7886700" cy="457244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2900" dirty="0"/>
              <a:t>Whiteboardtavla beställer kunden själv </a:t>
            </a:r>
            <a:br>
              <a:rPr lang="sv-SE" sz="2900" dirty="0"/>
            </a:br>
            <a:r>
              <a:rPr lang="sv-SE" sz="2900" dirty="0"/>
              <a:t>Skyltverkstaden kan printa, montera och gravera tillhörande magnetbrickor</a:t>
            </a:r>
          </a:p>
          <a:p>
            <a:pPr marL="0" indent="0">
              <a:buNone/>
            </a:pPr>
            <a:endParaRPr lang="sv-SE" sz="3300" dirty="0"/>
          </a:p>
          <a:p>
            <a:pPr marL="0" indent="0">
              <a:buNone/>
            </a:pPr>
            <a:r>
              <a:rPr lang="sv-SE" sz="2500" b="1" dirty="0"/>
              <a:t>Whiteboardtavla</a:t>
            </a:r>
            <a:r>
              <a:rPr lang="sv-SE" sz="2500" dirty="0"/>
              <a:t> beställs via Stapels </a:t>
            </a:r>
          </a:p>
          <a:p>
            <a:pPr marL="0" indent="0">
              <a:buNone/>
            </a:pPr>
            <a:r>
              <a:rPr lang="sv-SE" sz="2500" dirty="0"/>
              <a:t>Mått: 1505x1205 mm</a:t>
            </a:r>
          </a:p>
          <a:p>
            <a:pPr marL="0" indent="0">
              <a:buNone/>
            </a:pPr>
            <a:r>
              <a:rPr lang="sv-SE" sz="2500" dirty="0"/>
              <a:t>Kostnad: Cirka1600 kr</a:t>
            </a:r>
          </a:p>
          <a:p>
            <a:pPr marL="0" indent="0">
              <a:buNone/>
            </a:pPr>
            <a:r>
              <a:rPr lang="sv-SE" sz="2500" dirty="0"/>
              <a:t>Artikelnummer: 160216</a:t>
            </a:r>
          </a:p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r>
              <a:rPr lang="sv-SE" sz="2500" b="1" dirty="0"/>
              <a:t>Skyltverkstad</a:t>
            </a:r>
          </a:p>
          <a:p>
            <a:pPr marL="0" indent="0">
              <a:buNone/>
            </a:pPr>
            <a:r>
              <a:rPr lang="sv-SE" sz="2500" dirty="0"/>
              <a:t>Whiteboardprint: Kostnad 400 kr/m</a:t>
            </a:r>
            <a:r>
              <a:rPr lang="sv-SE" sz="2500" baseline="30000" dirty="0"/>
              <a:t>2</a:t>
            </a:r>
            <a:r>
              <a:rPr lang="sv-SE" sz="2500" dirty="0"/>
              <a:t>  </a:t>
            </a:r>
          </a:p>
          <a:p>
            <a:pPr marL="0" indent="0">
              <a:buNone/>
            </a:pPr>
            <a:r>
              <a:rPr lang="sv-SE" sz="2500" dirty="0"/>
              <a:t>Montage/original: Kostnad 398 kr/tim </a:t>
            </a:r>
          </a:p>
          <a:p>
            <a:pPr marL="0" indent="0">
              <a:buNone/>
            </a:pPr>
            <a:r>
              <a:rPr lang="sv-SE" sz="2500" dirty="0"/>
              <a:t>Magnetbrickor upp till 80x25 mm: 10 kr/st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418074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79994" y="1035171"/>
            <a:ext cx="8234323" cy="4839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Information på vårdgivarwebben </a:t>
            </a:r>
          </a:p>
          <a:p>
            <a:pPr marL="449263" indent="-449263" defTabSz="449263">
              <a:buNone/>
            </a:pPr>
            <a:r>
              <a:rPr lang="sv-SE" sz="1600" dirty="0"/>
              <a:t>	</a:t>
            </a:r>
            <a:r>
              <a:rPr lang="sv-SE" sz="1800" b="1" dirty="0"/>
              <a:t>Sökväg</a:t>
            </a:r>
            <a:r>
              <a:rPr lang="sv-SE" sz="1800" dirty="0"/>
              <a:t>: Arbetsområden och processer – Patientsäkerhet – Verktyg och metoder - Gröna korset</a:t>
            </a:r>
          </a:p>
          <a:p>
            <a:pPr marL="457200" lvl="1" indent="0" defTabSz="449263">
              <a:buNone/>
            </a:pPr>
            <a:r>
              <a:rPr lang="sv-SE" sz="1800" b="1" dirty="0"/>
              <a:t>Innehåll</a:t>
            </a:r>
            <a:r>
              <a:rPr lang="sv-SE" sz="1800" dirty="0"/>
              <a:t>: Mallar, lathund (beställs via </a:t>
            </a:r>
            <a:r>
              <a:rPr lang="sv-SE" sz="1800" u="sng" dirty="0"/>
              <a:t>Weblord</a:t>
            </a:r>
            <a:r>
              <a:rPr lang="sv-SE" sz="1800" dirty="0"/>
              <a:t>), film, Powerpoint och exempel på fall.</a:t>
            </a:r>
          </a:p>
          <a:p>
            <a:pPr marL="457200" lvl="1" indent="0" defTabSz="449263">
              <a:buNone/>
            </a:pPr>
            <a:endParaRPr lang="sv-SE" sz="1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sv-SE" sz="2800" dirty="0"/>
              <a:t>Kontaktpersoner </a:t>
            </a:r>
          </a:p>
          <a:p>
            <a:pPr marL="457200" lvl="1" indent="0">
              <a:buNone/>
            </a:pPr>
            <a:r>
              <a:rPr lang="sv-SE" sz="1800" dirty="0"/>
              <a:t>Ingela Rehnström tel. 9732</a:t>
            </a:r>
            <a:br>
              <a:rPr lang="sv-SE" sz="1800" dirty="0"/>
            </a:br>
            <a:r>
              <a:rPr lang="sv-SE" sz="1800" dirty="0">
                <a:hlinkClick r:id="rId2"/>
              </a:rPr>
              <a:t>ingela.rehnstrom@kronoberg.se</a:t>
            </a:r>
            <a:endParaRPr lang="sv-SE" sz="1800" dirty="0"/>
          </a:p>
          <a:p>
            <a:pPr marL="457200" lvl="1" indent="0">
              <a:buNone/>
            </a:pPr>
            <a:br>
              <a:rPr lang="sv-SE" sz="1800" dirty="0"/>
            </a:br>
            <a:r>
              <a:rPr lang="sv-SE" sz="1800" dirty="0"/>
              <a:t>Lisa Holmqvist tel. 5018 </a:t>
            </a:r>
            <a:br>
              <a:rPr lang="sv-SE" sz="1800" dirty="0"/>
            </a:br>
            <a:r>
              <a:rPr lang="sv-SE" sz="1600" dirty="0">
                <a:hlinkClick r:id="rId3"/>
              </a:rPr>
              <a:t>elisabet.holmqvist@kronoberg.se</a:t>
            </a:r>
            <a:endParaRPr lang="sv-SE" sz="16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7732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53AD20-053E-43D4-B355-2D3F06C2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25319"/>
          </a:xfrm>
        </p:spPr>
        <p:txBody>
          <a:bodyPr/>
          <a:lstStyle/>
          <a:p>
            <a:r>
              <a:rPr lang="sv-SE" dirty="0"/>
              <a:t>Vad händer sedan?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BFBBDD-8800-413B-94B3-916CD94B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979" y="1258686"/>
            <a:ext cx="8161667" cy="4873925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Lära sina kollegor på enheten – hålla i</a:t>
            </a:r>
          </a:p>
          <a:p>
            <a:r>
              <a:rPr lang="sv-SE" dirty="0"/>
              <a:t>Uppföljning</a:t>
            </a:r>
          </a:p>
          <a:p>
            <a:pPr marL="457200" lvl="1" indent="0">
              <a:buNone/>
            </a:pPr>
            <a:r>
              <a:rPr lang="sv-SE" dirty="0"/>
              <a:t>Följsamhet användning Gröna korset</a:t>
            </a:r>
          </a:p>
          <a:p>
            <a:pPr marL="457200" lvl="1" indent="0">
              <a:buNone/>
            </a:pPr>
            <a:r>
              <a:rPr lang="sv-SE" dirty="0"/>
              <a:t>Mätningar</a:t>
            </a:r>
          </a:p>
          <a:p>
            <a:r>
              <a:rPr lang="sv-SE" dirty="0"/>
              <a:t>Nya val i Synergi, urinvägar respektive luftvägar</a:t>
            </a:r>
          </a:p>
          <a:p>
            <a:pPr marL="457200" lvl="1" indent="0">
              <a:buNone/>
            </a:pPr>
            <a:r>
              <a:rPr lang="sv-SE" dirty="0"/>
              <a:t>Händelsekategori:</a:t>
            </a:r>
            <a:r>
              <a:rPr lang="sv-SE" sz="1800" dirty="0"/>
              <a:t> Här finns redan valet Urinvägar, Luftvägar tillagt.</a:t>
            </a:r>
            <a:br>
              <a:rPr lang="sv-SE" sz="1800" dirty="0"/>
            </a:br>
            <a:r>
              <a:rPr lang="sv-SE" dirty="0"/>
              <a:t>Allvarlighetsgrad</a:t>
            </a:r>
            <a:r>
              <a:rPr lang="sv-SE" sz="1800" dirty="0"/>
              <a:t> (som enbart syns vid negativa händelser = skador): Här finns nu val under skadetyp (patientskada) – UVI och Pneumoni.</a:t>
            </a:r>
          </a:p>
          <a:p>
            <a:pPr marL="266700" lvl="1" indent="-266700"/>
            <a:r>
              <a:rPr lang="sv-SE" sz="2800" dirty="0"/>
              <a:t>Möjlighet till erfarenhetsutbyte</a:t>
            </a:r>
          </a:p>
          <a:p>
            <a:r>
              <a:rPr lang="sv-SE" dirty="0"/>
              <a:t>Utbildningstillfälle pneumoni</a:t>
            </a:r>
          </a:p>
          <a:p>
            <a:r>
              <a:rPr lang="sv-SE" dirty="0"/>
              <a:t>Dynamiskt Gröna kors – lägga till/ta bort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6948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E5CED20F-16E7-427E-BCBC-F72C4AE5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760" y="1663425"/>
            <a:ext cx="3987130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4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Gröna korset ska införas på samtliga vårdavdelningar under </a:t>
            </a:r>
            <a:r>
              <a:rPr lang="sv-SE" dirty="0">
                <a:solidFill>
                  <a:schemeClr val="accent2"/>
                </a:solidFill>
              </a:rPr>
              <a:t>första kvartalet 2020</a:t>
            </a:r>
            <a:r>
              <a:rPr lang="sv-SE" dirty="0"/>
              <a:t>.</a:t>
            </a:r>
          </a:p>
          <a:p>
            <a:r>
              <a:rPr lang="sv-SE" dirty="0"/>
              <a:t>Med fokus att minska </a:t>
            </a:r>
            <a:r>
              <a:rPr lang="sv-SE" dirty="0">
                <a:solidFill>
                  <a:schemeClr val="accent2"/>
                </a:solidFill>
              </a:rPr>
              <a:t>vårdrelaterade pneumonier</a:t>
            </a:r>
            <a:r>
              <a:rPr lang="sv-SE" b="1" dirty="0">
                <a:solidFill>
                  <a:schemeClr val="accent2"/>
                </a:solidFill>
              </a:rPr>
              <a:t> </a:t>
            </a:r>
            <a:r>
              <a:rPr lang="sv-SE" dirty="0">
                <a:solidFill>
                  <a:schemeClr val="accent2"/>
                </a:solidFill>
              </a:rPr>
              <a:t>och UVI</a:t>
            </a:r>
            <a:r>
              <a:rPr lang="sv-SE" dirty="0"/>
              <a:t>.</a:t>
            </a:r>
            <a:endParaRPr lang="sv-S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0" y="315801"/>
            <a:ext cx="8670196" cy="555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8787685" y="2846231"/>
            <a:ext cx="163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2"/>
                </a:solidFill>
              </a:rPr>
              <a:t>1500-2500 patienter drabbas av VRI varje år i Kronoberg</a:t>
            </a:r>
          </a:p>
        </p:txBody>
      </p:sp>
      <p:sp>
        <p:nvSpPr>
          <p:cNvPr id="6" name="Rektangel 5"/>
          <p:cNvSpPr/>
          <p:nvPr/>
        </p:nvSpPr>
        <p:spPr>
          <a:xfrm>
            <a:off x="8390856" y="6147884"/>
            <a:ext cx="1648495" cy="631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/>
              <a:t> PPM-VRI hösten 2019</a:t>
            </a:r>
          </a:p>
        </p:txBody>
      </p:sp>
    </p:spTree>
    <p:extLst>
      <p:ext uri="{BB962C8B-B14F-4D97-AF65-F5344CB8AC3E}">
        <p14:creationId xmlns:p14="http://schemas.microsoft.com/office/powerpoint/2010/main" val="268490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Gröna korset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Gröna korset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är en </a:t>
            </a:r>
            <a:r>
              <a:rPr lang="sv-SE" dirty="0">
                <a:solidFill>
                  <a:schemeClr val="accent2"/>
                </a:solidFill>
              </a:rPr>
              <a:t>enkel visuell metod </a:t>
            </a:r>
            <a:r>
              <a:rPr lang="sv-SE" dirty="0"/>
              <a:t>för medarbetare i sjukvården att aktivt dagligen </a:t>
            </a:r>
            <a:r>
              <a:rPr lang="sv-SE" dirty="0">
                <a:solidFill>
                  <a:schemeClr val="accent2"/>
                </a:solidFill>
              </a:rPr>
              <a:t>identifiera risker </a:t>
            </a:r>
            <a:r>
              <a:rPr lang="sv-SE" dirty="0"/>
              <a:t>och </a:t>
            </a:r>
            <a:r>
              <a:rPr lang="sv-SE" dirty="0">
                <a:solidFill>
                  <a:schemeClr val="accent2"/>
                </a:solidFill>
              </a:rPr>
              <a:t>vårdskador</a:t>
            </a:r>
            <a:r>
              <a:rPr lang="sv-SE" dirty="0"/>
              <a:t> i realtid.</a:t>
            </a:r>
            <a:endParaRPr lang="sv-SE" dirty="0">
              <a:solidFill>
                <a:schemeClr val="accent2"/>
              </a:solidFill>
            </a:endParaRPr>
          </a:p>
          <a:p>
            <a:r>
              <a:rPr lang="sv-SE" dirty="0">
                <a:solidFill>
                  <a:schemeClr val="accent2"/>
                </a:solidFill>
              </a:rPr>
              <a:t>Daglig styrning</a:t>
            </a:r>
          </a:p>
          <a:p>
            <a:r>
              <a:rPr lang="sv-SE" dirty="0"/>
              <a:t>Metoden möjliggör daglig </a:t>
            </a:r>
            <a:r>
              <a:rPr lang="sv-SE" dirty="0">
                <a:solidFill>
                  <a:schemeClr val="accent2"/>
                </a:solidFill>
              </a:rPr>
              <a:t>identifiering av risker och vårdskador </a:t>
            </a:r>
            <a:r>
              <a:rPr lang="sv-SE" dirty="0"/>
              <a:t>där medarbetarna själva tar ansvar för att minimera undvikbar vårdskada.</a:t>
            </a:r>
          </a:p>
        </p:txBody>
      </p:sp>
    </p:spTree>
    <p:extLst>
      <p:ext uri="{BB962C8B-B14F-4D97-AF65-F5344CB8AC3E}">
        <p14:creationId xmlns:p14="http://schemas.microsoft.com/office/powerpoint/2010/main" val="204774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Gröna korset </a:t>
            </a:r>
            <a:br>
              <a:rPr lang="sv-SE" dirty="0"/>
            </a:br>
            <a:r>
              <a:rPr lang="sv-SE" dirty="0"/>
              <a:t>Region Kronoberg</a:t>
            </a:r>
          </a:p>
        </p:txBody>
      </p:sp>
      <p:pic>
        <p:nvPicPr>
          <p:cNvPr id="6" name="Bildobjekt 5" descr="Skärmurklipp">
            <a:extLst>
              <a:ext uri="{FF2B5EF4-FFF2-40B4-BE49-F238E27FC236}">
                <a16:creationId xmlns:a16="http://schemas.microsoft.com/office/drawing/2014/main" id="{EFA6C696-C348-4818-8331-968C04C61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1" y="2014331"/>
            <a:ext cx="6182139" cy="33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Risk- och åtgärdsöversikt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39F304-D755-436B-92FE-6BB08520CDE7}"/>
              </a:ext>
            </a:extLst>
          </p:cNvPr>
          <p:cNvSpPr/>
          <p:nvPr/>
        </p:nvSpPr>
        <p:spPr>
          <a:xfrm>
            <a:off x="2302894" y="5345266"/>
            <a:ext cx="2302662" cy="5285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/>
              <a:t>Gul: Riskpatient</a:t>
            </a:r>
          </a:p>
          <a:p>
            <a:r>
              <a:rPr lang="sv-SE" sz="1200" dirty="0"/>
              <a:t>Grön: Ingen riskpatient</a:t>
            </a:r>
            <a:endParaRPr lang="sv-S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512736"/>
            <a:ext cx="6850684" cy="372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70332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8</TotalTime>
  <Words>1310</Words>
  <Application>Microsoft Office PowerPoint</Application>
  <PresentationFormat>Bredbild</PresentationFormat>
  <Paragraphs>233</Paragraphs>
  <Slides>49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49</vt:i4>
      </vt:variant>
    </vt:vector>
  </HeadingPairs>
  <TitlesOfParts>
    <vt:vector size="57" baseType="lpstr">
      <vt:lpstr>Arial</vt:lpstr>
      <vt:lpstr>Calibri</vt:lpstr>
      <vt:lpstr>KlavikaWebBasicLight</vt:lpstr>
      <vt:lpstr>Open Sans</vt:lpstr>
      <vt:lpstr>Open Sans Bold</vt:lpstr>
      <vt:lpstr>Open Sans Extrabold</vt:lpstr>
      <vt:lpstr>Region Kronoberg LJUS</vt:lpstr>
      <vt:lpstr>Region Kronoberg MÖRK</vt:lpstr>
      <vt:lpstr>Gröna korset</vt:lpstr>
      <vt:lpstr>Gröna korset</vt:lpstr>
      <vt:lpstr>Varför?</vt:lpstr>
      <vt:lpstr>Syfte</vt:lpstr>
      <vt:lpstr>Mål</vt:lpstr>
      <vt:lpstr>PowerPoint-presentation</vt:lpstr>
      <vt:lpstr>Gröna korset</vt:lpstr>
      <vt:lpstr>Gröna korset  Region Kronoberg</vt:lpstr>
      <vt:lpstr>Risk- och åtgärdsöversikt</vt:lpstr>
      <vt:lpstr>           Gröna Korset</vt:lpstr>
      <vt:lpstr>PowerPoint-presentation</vt:lpstr>
      <vt:lpstr>PowerPoint-presentation</vt:lpstr>
      <vt:lpstr>Inspirationsfilm</vt:lpstr>
      <vt:lpstr>PowerPoint-presentation</vt:lpstr>
      <vt:lpstr>Punktprevalensmätning SKL 2019</vt:lpstr>
      <vt:lpstr>Vårdrelaterade urinvägsinfektioner – SKL:s åtgärdspaket</vt:lpstr>
      <vt:lpstr>Gröna korset - VUVI</vt:lpstr>
      <vt:lpstr>Gröna korset – VUVI forts</vt:lpstr>
      <vt:lpstr> Gröna korset färgkoder  </vt:lpstr>
      <vt:lpstr>Vårdrelaterad urinvägsinfektion (VUVI)</vt:lpstr>
      <vt:lpstr>Diagnostik nedre UVI</vt:lpstr>
      <vt:lpstr>inte</vt:lpstr>
      <vt:lpstr>ABU-asymptomatisk bakterieuri</vt:lpstr>
      <vt:lpstr>Behandla inte ABU hos äldre</vt:lpstr>
      <vt:lpstr>Riskfaktorer för UVI</vt:lpstr>
      <vt:lpstr>Vår rutin KAD</vt:lpstr>
      <vt:lpstr>Kateterisering</vt:lpstr>
      <vt:lpstr>PowerPoint-presentation</vt:lpstr>
      <vt:lpstr>Aseptisk teknik</vt:lpstr>
      <vt:lpstr>Patientfall</vt:lpstr>
      <vt:lpstr>Förebygga vårdrelaterad pneumoni</vt:lpstr>
      <vt:lpstr>Bakgrund</vt:lpstr>
      <vt:lpstr>Sjukhusförvärvad lunginflammation   HAP- hospital acquired pneumonia</vt:lpstr>
      <vt:lpstr>PPM mätning Region Kronoberg</vt:lpstr>
      <vt:lpstr>Förebyggande av vårdrelaterad pneumoni</vt:lpstr>
      <vt:lpstr>PowerPoint-presentation</vt:lpstr>
      <vt:lpstr>PowerPoint-presentation</vt:lpstr>
      <vt:lpstr>Riktlinje- Förebyggande av vårdrelaterad pneumoni</vt:lpstr>
      <vt:lpstr>Åtgärdspaket    ”Bundle”</vt:lpstr>
      <vt:lpstr>PowerPoint-presentation</vt:lpstr>
      <vt:lpstr>PowerPoint-presentation</vt:lpstr>
      <vt:lpstr>PowerPoint-presentation</vt:lpstr>
      <vt:lpstr>PowerPoint-presentation</vt:lpstr>
      <vt:lpstr>För att komma igång…</vt:lpstr>
      <vt:lpstr>Whiteboardtavla</vt:lpstr>
      <vt:lpstr>PowerPoint-presentation</vt:lpstr>
      <vt:lpstr>Vad händer sedan?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Abrahamsson Daria RST FoUU utv o innovation</dc:creator>
  <cp:keywords/>
  <dc:description/>
  <cp:lastModifiedBy>Abrahamsson Daria RST FoUU utv o innovation</cp:lastModifiedBy>
  <cp:revision>3</cp:revision>
  <cp:lastPrinted>2025-01-13T13:27:19Z</cp:lastPrinted>
  <dcterms:created xsi:type="dcterms:W3CDTF">2025-10-27T10:23:18Z</dcterms:created>
  <dcterms:modified xsi:type="dcterms:W3CDTF">2025-10-27T10:32:12Z</dcterms:modified>
  <cp:category/>
</cp:coreProperties>
</file>