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4"/>
  </p:notesMasterIdLst>
  <p:sldIdLst>
    <p:sldId id="383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4EA93F"/>
    <a:srgbClr val="004131"/>
    <a:srgbClr val="B4D9B9"/>
    <a:srgbClr val="F08CB5"/>
    <a:srgbClr val="700545"/>
    <a:srgbClr val="F9D2DF"/>
    <a:srgbClr val="F2F2F2"/>
    <a:srgbClr val="B5D9A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8971" autoAdjust="0"/>
  </p:normalViewPr>
  <p:slideViewPr>
    <p:cSldViewPr snapToGrid="0" showGuides="1">
      <p:cViewPr varScale="1">
        <p:scale>
          <a:sx n="110" d="100"/>
          <a:sy n="110" d="100"/>
        </p:scale>
        <p:origin x="43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2026-02-03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600" b="1" dirty="0"/>
              <a:t>Detaljerad organisationsskiss</a:t>
            </a:r>
          </a:p>
          <a:p>
            <a:r>
              <a:rPr lang="sv-SE" dirty="0"/>
              <a:t>Linje mellan rutorna: 3 pt, mörkblå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Boxar: 1,8 cm hög, 5 cm bred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Linje runt organisationsbox: 2 pt, vit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Text: </a:t>
            </a:r>
            <a:r>
              <a:rPr lang="sv-SE" dirty="0" err="1"/>
              <a:t>Open</a:t>
            </a:r>
            <a:r>
              <a:rPr lang="sv-SE" dirty="0"/>
              <a:t> sans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Nivå 1: 16 pt, fet (regiondirektör)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Nivå 2: 14 pt, fet (Hälso- och sjukvård)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Nivå 3: 11 pt, fet (Primärvård)</a:t>
            </a:r>
          </a:p>
          <a:p>
            <a:r>
              <a:rPr lang="sv-SE" dirty="0"/>
              <a:t>Brödtext: 10,5 pt</a:t>
            </a:r>
          </a:p>
          <a:p>
            <a:endParaRPr lang="sv-SE" dirty="0"/>
          </a:p>
          <a:p>
            <a:r>
              <a:rPr lang="sv-SE" dirty="0"/>
              <a:t>Datumet ligger i sidfoten, ändra synligheten via Infoga/Sidhuvud och sidfot/Datum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051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CF4DA19-8667-49E0-868B-6B1EE5FAA573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77E763D-AD4D-40E9-BDE7-B5B5DA467622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097620F-EA60-4ECF-8B9A-5E054AA6A2C2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25C3-C830-4E4D-85CA-03BD0FF4DBA5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589" y="6426925"/>
            <a:ext cx="1129937" cy="294549"/>
          </a:xfrm>
        </p:spPr>
        <p:txBody>
          <a:bodyPr/>
          <a:lstStyle>
            <a:lvl1pPr>
              <a:defRPr sz="800">
                <a:latin typeface="+mn-lt"/>
              </a:defRPr>
            </a:lvl1pPr>
          </a:lstStyle>
          <a:p>
            <a:fld id="{2DBB71FC-49A4-48AE-B8BE-9A16F6B1BEF6}" type="datetime1">
              <a:rPr lang="sv-SE" smtClean="0"/>
              <a:pPr/>
              <a:t>2026-02-03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3A0BA41-E94C-4602-992D-339225DA8BB1}"/>
              </a:ext>
            </a:extLst>
          </p:cNvPr>
          <p:cNvSpPr txBox="1"/>
          <p:nvPr userDrawn="1"/>
        </p:nvSpPr>
        <p:spPr>
          <a:xfrm>
            <a:off x="296817" y="6466477"/>
            <a:ext cx="92249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sv-SE" sz="800" dirty="0">
                <a:latin typeface="+mn-lt"/>
              </a:rPr>
              <a:t>Uppdaterad:</a:t>
            </a:r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10EA-F272-4A98-9AA6-60180CDF6B11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6847-8676-41FF-808F-6873D670BA25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970-C83C-4961-A8AF-78A143B6F975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5576-7976-4F61-87D4-B46DC7D01E9B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3046F3-1119-43A5-A0FE-240634F07BA6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AA32F0-78E0-4F8F-9FE9-8B95558684A1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9A4E641-ABB5-48D1-AAEC-21518E39E969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3C6117A-0371-4192-A046-E60E26DC85B3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065FEF0-DB09-474F-9C90-747F33024990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2A55426-726E-4807-8BA0-E0982C6DCA27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A1DF00B4-DE82-42D7-9B1A-29A853D21B81}" type="datetime1">
              <a:rPr lang="sv-SE" smtClean="0"/>
              <a:t>2026-02-03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F139DA91-91F1-4CB7-9B13-CB1B05D27FF4}" type="datetime1">
              <a:rPr lang="sv-SE" smtClean="0"/>
              <a:t>2026-02-03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328AF72-6761-4B53-82C6-E52370ECA216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7A871C84-80E9-4CE1-BE57-FB9956B01E63}" type="datetime1">
              <a:rPr lang="sv-SE" smtClean="0"/>
              <a:t>2026-02-03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285ACFD3-F464-4371-B5B8-7DF4FCE8E631}" type="datetime1">
              <a:rPr lang="sv-SE" smtClean="0"/>
              <a:t>2026-02-03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056799-A50A-4842-8D7E-BAA6E7070344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3551F3C-E7B4-4642-A9DB-8B598C9D57A7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9D40205-3584-4D8C-B6C3-511670C5810D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44A4AAF7-F404-4FF6-BA75-D8D3CD7D8A5D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5EAE8F-9EF3-41E4-8D07-F3B3E7F595EF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7CEC110-3DB1-4C57-A2B6-0947DE74D863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7307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B93B61C-981B-4336-94C4-7553C66220B6}" type="datetime1">
              <a:rPr lang="sv-SE" smtClean="0"/>
              <a:pPr/>
              <a:t>2026-02-03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3F676EE-3AFA-484A-A613-449616EE4BBA}"/>
              </a:ext>
            </a:extLst>
          </p:cNvPr>
          <p:cNvSpPr txBox="1"/>
          <p:nvPr userDrawn="1"/>
        </p:nvSpPr>
        <p:spPr>
          <a:xfrm>
            <a:off x="296817" y="6458783"/>
            <a:ext cx="92249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sv-SE" sz="800" dirty="0">
                <a:latin typeface="+mn-lt"/>
              </a:rPr>
              <a:t>Uppdaterad:</a:t>
            </a:r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99C2FF0-C67B-4F8C-AB76-1DB8C6B2CD43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948E093F-E079-4D05-8A36-DDF51145F013}" type="datetime1">
              <a:rPr lang="sv-SE" smtClean="0"/>
              <a:t>2026-02-03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3FEB822-E552-4253-A983-753BCE00E783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684AC41-D56F-48FC-B676-86967FA354D7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92707F1-12E0-4FC9-BC0F-9D9BC0044FA4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481CE4C-21AE-4326-AAEE-F12A573BEB05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2504FAA-AE42-4430-BB01-9F1813D695C2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1E6C91D-F8BB-46A9-9DAC-743F09F252A0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E840833-66E8-47AF-BEFD-7EEDDF4222E4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BA16809D-A77F-41AB-AF7D-7F068804E1F3}" type="datetime1">
              <a:rPr lang="sv-SE" smtClean="0"/>
              <a:t>2026-02-03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B423DB1E-A28B-49D1-8C98-6798000E0ABE}" type="datetime1">
              <a:rPr lang="sv-SE" smtClean="0"/>
              <a:t>2026-02-03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C84424C-7719-4F94-B81D-7A220C42343D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BA0BC89-F1E2-4D48-86BC-A7A4D9A3EEAB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FDA35F0-C1BC-464E-8E44-298A558AEDA8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C50772A-290D-4C90-AEF4-C094483E8785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hf sldNum="0" hdr="0" ftr="0"/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9153498-125D-45BA-8CB8-55A98C5DEC5D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hf sldNum="0" hdr="0" ftr="0"/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Rak koppling 98">
            <a:extLst>
              <a:ext uri="{FF2B5EF4-FFF2-40B4-BE49-F238E27FC236}">
                <a16:creationId xmlns:a16="http://schemas.microsoft.com/office/drawing/2014/main" id="{857349D0-94F0-452B-959F-56F062D62B84}"/>
              </a:ext>
            </a:extLst>
          </p:cNvPr>
          <p:cNvCxnSpPr>
            <a:cxnSpLocks/>
            <a:stCxn id="97" idx="2"/>
          </p:cNvCxnSpPr>
          <p:nvPr/>
        </p:nvCxnSpPr>
        <p:spPr>
          <a:xfrm>
            <a:off x="7697013" y="5572030"/>
            <a:ext cx="1" cy="718630"/>
          </a:xfrm>
          <a:prstGeom prst="line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koppling 85">
            <a:extLst>
              <a:ext uri="{FF2B5EF4-FFF2-40B4-BE49-F238E27FC236}">
                <a16:creationId xmlns:a16="http://schemas.microsoft.com/office/drawing/2014/main" id="{FA19BDC1-5675-43B6-BC43-927465BEA995}"/>
              </a:ext>
            </a:extLst>
          </p:cNvPr>
          <p:cNvCxnSpPr>
            <a:cxnSpLocks/>
          </p:cNvCxnSpPr>
          <p:nvPr/>
        </p:nvCxnSpPr>
        <p:spPr>
          <a:xfrm>
            <a:off x="3752850" y="4627338"/>
            <a:ext cx="6144712" cy="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607E6FF4-03C9-4048-856B-6CE5D237997F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7083471" y="2417333"/>
            <a:ext cx="2787715" cy="11994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ak koppling 39">
            <a:extLst>
              <a:ext uri="{FF2B5EF4-FFF2-40B4-BE49-F238E27FC236}">
                <a16:creationId xmlns:a16="http://schemas.microsoft.com/office/drawing/2014/main" id="{3C1CB76E-BF93-457F-9088-AD36D8EDBDD2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6226994" y="1341152"/>
            <a:ext cx="1864" cy="1994522"/>
          </a:xfrm>
          <a:prstGeom prst="line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55972753-0862-402D-AF5D-AE4A9985800C}"/>
              </a:ext>
            </a:extLst>
          </p:cNvPr>
          <p:cNvCxnSpPr>
            <a:cxnSpLocks/>
          </p:cNvCxnSpPr>
          <p:nvPr/>
        </p:nvCxnSpPr>
        <p:spPr>
          <a:xfrm>
            <a:off x="6205791" y="603058"/>
            <a:ext cx="0" cy="320921"/>
          </a:xfrm>
          <a:prstGeom prst="line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48B42C42-095E-4AAB-B736-12523A1A3AFD}"/>
              </a:ext>
            </a:extLst>
          </p:cNvPr>
          <p:cNvCxnSpPr>
            <a:cxnSpLocks/>
          </p:cNvCxnSpPr>
          <p:nvPr/>
        </p:nvCxnSpPr>
        <p:spPr>
          <a:xfrm>
            <a:off x="3616121" y="1178988"/>
            <a:ext cx="6317816" cy="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EB2C591E-01CB-4A7F-A277-9383D3F4A0ED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3616121" y="1150412"/>
            <a:ext cx="0" cy="2228684"/>
          </a:xfrm>
          <a:prstGeom prst="line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FAD32DB4-4DA1-4FF7-8649-3C7692DCA1B6}"/>
              </a:ext>
            </a:extLst>
          </p:cNvPr>
          <p:cNvSpPr/>
          <p:nvPr/>
        </p:nvSpPr>
        <p:spPr>
          <a:xfrm>
            <a:off x="9897563" y="865512"/>
            <a:ext cx="1670356" cy="5080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Ansluts ej,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åter remittent </a:t>
            </a:r>
          </a:p>
        </p:txBody>
      </p:sp>
      <p:sp>
        <p:nvSpPr>
          <p:cNvPr id="11" name="Rektangel: diagonala rundade hörn 10">
            <a:extLst>
              <a:ext uri="{FF2B5EF4-FFF2-40B4-BE49-F238E27FC236}">
                <a16:creationId xmlns:a16="http://schemas.microsoft.com/office/drawing/2014/main" id="{6A04C197-C76F-4205-9B69-0D3F0F50059C}"/>
              </a:ext>
            </a:extLst>
          </p:cNvPr>
          <p:cNvSpPr/>
          <p:nvPr/>
        </p:nvSpPr>
        <p:spPr>
          <a:xfrm>
            <a:off x="5213225" y="162553"/>
            <a:ext cx="1968291" cy="4086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/>
              <a:t>Remiss kommer in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BB3FE46-2D16-48C4-ACA6-84D56571142B}"/>
              </a:ext>
            </a:extLst>
          </p:cNvPr>
          <p:cNvSpPr/>
          <p:nvPr/>
        </p:nvSpPr>
        <p:spPr>
          <a:xfrm>
            <a:off x="7774061" y="1008579"/>
            <a:ext cx="1512597" cy="27739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Remiss avslås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210585EB-EFF3-4ED5-A93A-0C9EE4367F76}"/>
              </a:ext>
            </a:extLst>
          </p:cNvPr>
          <p:cNvSpPr/>
          <p:nvPr/>
        </p:nvSpPr>
        <p:spPr>
          <a:xfrm>
            <a:off x="2706727" y="3379096"/>
            <a:ext cx="1818788" cy="50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Inskrivningsbesök</a:t>
            </a:r>
          </a:p>
        </p:txBody>
      </p:sp>
      <p:sp>
        <p:nvSpPr>
          <p:cNvPr id="21" name="Platshållare för datum 20">
            <a:extLst>
              <a:ext uri="{FF2B5EF4-FFF2-40B4-BE49-F238E27FC236}">
                <a16:creationId xmlns:a16="http://schemas.microsoft.com/office/drawing/2014/main" id="{194E5A31-4B52-4A2A-B5D0-9A81CF5B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A0F8-F539-4843-BB0B-DC6BDB95852E}" type="datetime1">
              <a:rPr lang="sv-SE" smtClean="0"/>
              <a:t>2026-02-03</a:t>
            </a:fld>
            <a:endParaRPr lang="sv-SE" dirty="0"/>
          </a:p>
        </p:txBody>
      </p:sp>
      <p:sp>
        <p:nvSpPr>
          <p:cNvPr id="31" name="Rektangel: diagonala rundade hörn 30">
            <a:extLst>
              <a:ext uri="{FF2B5EF4-FFF2-40B4-BE49-F238E27FC236}">
                <a16:creationId xmlns:a16="http://schemas.microsoft.com/office/drawing/2014/main" id="{30D56B97-A98A-4BE5-A604-6BFCFAD7A088}"/>
              </a:ext>
            </a:extLst>
          </p:cNvPr>
          <p:cNvSpPr/>
          <p:nvPr/>
        </p:nvSpPr>
        <p:spPr>
          <a:xfrm>
            <a:off x="5171271" y="932487"/>
            <a:ext cx="2115174" cy="40866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663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Remissbedömning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A073822-1795-49F2-B0BB-95D0CCC09F11}"/>
              </a:ext>
            </a:extLst>
          </p:cNvPr>
          <p:cNvSpPr/>
          <p:nvPr/>
        </p:nvSpPr>
        <p:spPr>
          <a:xfrm>
            <a:off x="2729052" y="2129444"/>
            <a:ext cx="1878369" cy="27739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Remiss accepteras</a:t>
            </a:r>
          </a:p>
        </p:txBody>
      </p:sp>
      <p:sp>
        <p:nvSpPr>
          <p:cNvPr id="36" name="Pil: höger 35">
            <a:extLst>
              <a:ext uri="{FF2B5EF4-FFF2-40B4-BE49-F238E27FC236}">
                <a16:creationId xmlns:a16="http://schemas.microsoft.com/office/drawing/2014/main" id="{29433ACF-3DD3-48EB-8263-E00FBDBB3372}"/>
              </a:ext>
            </a:extLst>
          </p:cNvPr>
          <p:cNvSpPr/>
          <p:nvPr/>
        </p:nvSpPr>
        <p:spPr>
          <a:xfrm>
            <a:off x="80746" y="3202864"/>
            <a:ext cx="2584328" cy="8770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Här tar PT över patienten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F22E473-10C1-4C24-85F6-508EBD8FD3AA}"/>
              </a:ext>
            </a:extLst>
          </p:cNvPr>
          <p:cNvSpPr/>
          <p:nvPr/>
        </p:nvSpPr>
        <p:spPr>
          <a:xfrm>
            <a:off x="5171271" y="1599536"/>
            <a:ext cx="2052200" cy="36429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Remiss behöver kompletteras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59E3E85E-5BD3-4A63-B2E7-6C938F2FB49F}"/>
              </a:ext>
            </a:extLst>
          </p:cNvPr>
          <p:cNvSpPr/>
          <p:nvPr/>
        </p:nvSpPr>
        <p:spPr>
          <a:xfrm>
            <a:off x="5067029" y="2273616"/>
            <a:ext cx="2315620" cy="3317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Remissbedömningsbesök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E5F4207C-27EA-45B5-8D00-6A3E293AF4F5}"/>
              </a:ext>
            </a:extLst>
          </p:cNvPr>
          <p:cNvSpPr/>
          <p:nvPr/>
        </p:nvSpPr>
        <p:spPr>
          <a:xfrm>
            <a:off x="5285655" y="2912696"/>
            <a:ext cx="1878369" cy="27739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Remiss accepteras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3FB452D5-6525-4520-BE2F-5C5FB7C1CF9F}"/>
              </a:ext>
            </a:extLst>
          </p:cNvPr>
          <p:cNvSpPr/>
          <p:nvPr/>
        </p:nvSpPr>
        <p:spPr>
          <a:xfrm>
            <a:off x="5274355" y="3344183"/>
            <a:ext cx="1878370" cy="64258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Bedömningsbesök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övergår till inskrivningsbesök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1BF127DA-D9FB-4061-B021-CED21E4A5C15}"/>
              </a:ext>
            </a:extLst>
          </p:cNvPr>
          <p:cNvSpPr/>
          <p:nvPr/>
        </p:nvSpPr>
        <p:spPr>
          <a:xfrm>
            <a:off x="7786315" y="2298480"/>
            <a:ext cx="1512597" cy="27739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Remiss avslås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A3F8A1AF-7137-4288-957E-336517BC341D}"/>
              </a:ext>
            </a:extLst>
          </p:cNvPr>
          <p:cNvSpPr/>
          <p:nvPr/>
        </p:nvSpPr>
        <p:spPr>
          <a:xfrm>
            <a:off x="9871186" y="2151464"/>
            <a:ext cx="1696733" cy="5317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Ansluts ej,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åter remittent </a:t>
            </a:r>
          </a:p>
        </p:txBody>
      </p: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C819C226-147E-4631-A559-8AA385E6A9C5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3616121" y="3883096"/>
            <a:ext cx="0" cy="276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E3FF5FA7-023C-456D-8267-84C5BB25F67F}"/>
              </a:ext>
            </a:extLst>
          </p:cNvPr>
          <p:cNvCxnSpPr>
            <a:cxnSpLocks/>
          </p:cNvCxnSpPr>
          <p:nvPr/>
        </p:nvCxnSpPr>
        <p:spPr>
          <a:xfrm>
            <a:off x="6242103" y="3975128"/>
            <a:ext cx="0" cy="209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koppling 62">
            <a:extLst>
              <a:ext uri="{FF2B5EF4-FFF2-40B4-BE49-F238E27FC236}">
                <a16:creationId xmlns:a16="http://schemas.microsoft.com/office/drawing/2014/main" id="{4F0F9999-11C6-4559-AC84-DB2E36B631E8}"/>
              </a:ext>
            </a:extLst>
          </p:cNvPr>
          <p:cNvCxnSpPr>
            <a:cxnSpLocks/>
          </p:cNvCxnSpPr>
          <p:nvPr/>
        </p:nvCxnSpPr>
        <p:spPr>
          <a:xfrm>
            <a:off x="3616121" y="4168165"/>
            <a:ext cx="2625982" cy="124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k koppling 74">
            <a:extLst>
              <a:ext uri="{FF2B5EF4-FFF2-40B4-BE49-F238E27FC236}">
                <a16:creationId xmlns:a16="http://schemas.microsoft.com/office/drawing/2014/main" id="{796852AE-F2BC-4604-B163-D2A2B07852D2}"/>
              </a:ext>
            </a:extLst>
          </p:cNvPr>
          <p:cNvCxnSpPr>
            <a:cxnSpLocks/>
          </p:cNvCxnSpPr>
          <p:nvPr/>
        </p:nvCxnSpPr>
        <p:spPr>
          <a:xfrm flipH="1">
            <a:off x="4822374" y="4159456"/>
            <a:ext cx="1" cy="217889"/>
          </a:xfrm>
          <a:prstGeom prst="line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ktangel 76">
            <a:extLst>
              <a:ext uri="{FF2B5EF4-FFF2-40B4-BE49-F238E27FC236}">
                <a16:creationId xmlns:a16="http://schemas.microsoft.com/office/drawing/2014/main" id="{E2B4A30C-C3FE-4FE0-A7C5-E7A4744B5B0A}"/>
              </a:ext>
            </a:extLst>
          </p:cNvPr>
          <p:cNvSpPr/>
          <p:nvPr/>
        </p:nvSpPr>
        <p:spPr>
          <a:xfrm>
            <a:off x="4136022" y="4377421"/>
            <a:ext cx="1378408" cy="51519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Uppföljning 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Besök/telefon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6154522F-A635-4482-8E0E-4DDA92BF31C1}"/>
              </a:ext>
            </a:extLst>
          </p:cNvPr>
          <p:cNvSpPr/>
          <p:nvPr/>
        </p:nvSpPr>
        <p:spPr>
          <a:xfrm>
            <a:off x="6303155" y="4479988"/>
            <a:ext cx="2787716" cy="34643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Inga specialiserade palliativa vårdbehov föreligger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F849A7D6-2D0C-4702-9D13-26F815F06562}"/>
              </a:ext>
            </a:extLst>
          </p:cNvPr>
          <p:cNvSpPr/>
          <p:nvPr/>
        </p:nvSpPr>
        <p:spPr>
          <a:xfrm>
            <a:off x="9901529" y="4210165"/>
            <a:ext cx="1666390" cy="71085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Vårdåtagande avslutas</a:t>
            </a:r>
          </a:p>
        </p:txBody>
      </p:sp>
      <p:cxnSp>
        <p:nvCxnSpPr>
          <p:cNvPr id="88" name="Rak koppling 87">
            <a:extLst>
              <a:ext uri="{FF2B5EF4-FFF2-40B4-BE49-F238E27FC236}">
                <a16:creationId xmlns:a16="http://schemas.microsoft.com/office/drawing/2014/main" id="{A5A38548-8D53-452E-8A82-F9F83F1C254B}"/>
              </a:ext>
            </a:extLst>
          </p:cNvPr>
          <p:cNvCxnSpPr>
            <a:cxnSpLocks/>
          </p:cNvCxnSpPr>
          <p:nvPr/>
        </p:nvCxnSpPr>
        <p:spPr>
          <a:xfrm flipV="1">
            <a:off x="4822374" y="4892614"/>
            <a:ext cx="0" cy="210609"/>
          </a:xfrm>
          <a:prstGeom prst="line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ktangel 93">
            <a:extLst>
              <a:ext uri="{FF2B5EF4-FFF2-40B4-BE49-F238E27FC236}">
                <a16:creationId xmlns:a16="http://schemas.microsoft.com/office/drawing/2014/main" id="{FAD545F7-2471-422F-85D9-29D5C8999470}"/>
              </a:ext>
            </a:extLst>
          </p:cNvPr>
          <p:cNvSpPr/>
          <p:nvPr/>
        </p:nvSpPr>
        <p:spPr>
          <a:xfrm>
            <a:off x="3718376" y="5103782"/>
            <a:ext cx="2207996" cy="42130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Specialiserade palliativa vårdbehov föreligger</a:t>
            </a: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4CAB7119-DF3E-4095-881D-ABB4A9FE700A}"/>
              </a:ext>
            </a:extLst>
          </p:cNvPr>
          <p:cNvSpPr/>
          <p:nvPr/>
        </p:nvSpPr>
        <p:spPr>
          <a:xfrm>
            <a:off x="2234578" y="4499092"/>
            <a:ext cx="1554480" cy="27739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Patienten avlider</a:t>
            </a: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8879C7DF-CAB4-4925-997A-E79D602D0DEF}"/>
              </a:ext>
            </a:extLst>
          </p:cNvPr>
          <p:cNvSpPr/>
          <p:nvPr/>
        </p:nvSpPr>
        <p:spPr>
          <a:xfrm>
            <a:off x="7007809" y="5056838"/>
            <a:ext cx="1378408" cy="51519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Anslutningen pausas</a:t>
            </a: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5F18B7FB-740D-467C-9837-69FABD652486}"/>
              </a:ext>
            </a:extLst>
          </p:cNvPr>
          <p:cNvSpPr/>
          <p:nvPr/>
        </p:nvSpPr>
        <p:spPr>
          <a:xfrm>
            <a:off x="6353294" y="5703520"/>
            <a:ext cx="2787717" cy="34642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Inga specialiserade palliativa vårdbehov föreligger</a:t>
            </a: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5E0AE233-C668-40B3-A7DA-43E7EDFC9B0A}"/>
              </a:ext>
            </a:extLst>
          </p:cNvPr>
          <p:cNvSpPr/>
          <p:nvPr/>
        </p:nvSpPr>
        <p:spPr>
          <a:xfrm>
            <a:off x="7007809" y="6270264"/>
            <a:ext cx="1378408" cy="51519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Vårdåtaganden avslutas</a:t>
            </a:r>
          </a:p>
        </p:txBody>
      </p:sp>
      <p:cxnSp>
        <p:nvCxnSpPr>
          <p:cNvPr id="104" name="Rak koppling 103">
            <a:extLst>
              <a:ext uri="{FF2B5EF4-FFF2-40B4-BE49-F238E27FC236}">
                <a16:creationId xmlns:a16="http://schemas.microsoft.com/office/drawing/2014/main" id="{312CC96A-60E3-4835-A8CD-55CB1E35E568}"/>
              </a:ext>
            </a:extLst>
          </p:cNvPr>
          <p:cNvCxnSpPr>
            <a:cxnSpLocks/>
            <a:stCxn id="84" idx="2"/>
            <a:endCxn id="97" idx="0"/>
          </p:cNvCxnSpPr>
          <p:nvPr/>
        </p:nvCxnSpPr>
        <p:spPr>
          <a:xfrm>
            <a:off x="7697013" y="4826422"/>
            <a:ext cx="0" cy="230416"/>
          </a:xfrm>
          <a:prstGeom prst="line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koppling 105">
            <a:extLst>
              <a:ext uri="{FF2B5EF4-FFF2-40B4-BE49-F238E27FC236}">
                <a16:creationId xmlns:a16="http://schemas.microsoft.com/office/drawing/2014/main" id="{5A95F89D-D0C3-421B-8901-967C1213AF81}"/>
              </a:ext>
            </a:extLst>
          </p:cNvPr>
          <p:cNvCxnSpPr>
            <a:cxnSpLocks/>
          </p:cNvCxnSpPr>
          <p:nvPr/>
        </p:nvCxnSpPr>
        <p:spPr>
          <a:xfrm flipH="1">
            <a:off x="1838325" y="5994220"/>
            <a:ext cx="487091" cy="0"/>
          </a:xfrm>
          <a:prstGeom prst="line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ktangel 106">
            <a:extLst>
              <a:ext uri="{FF2B5EF4-FFF2-40B4-BE49-F238E27FC236}">
                <a16:creationId xmlns:a16="http://schemas.microsoft.com/office/drawing/2014/main" id="{F34CA370-9C6A-4285-8BE5-62A609C84ACF}"/>
              </a:ext>
            </a:extLst>
          </p:cNvPr>
          <p:cNvSpPr/>
          <p:nvPr/>
        </p:nvSpPr>
        <p:spPr>
          <a:xfrm>
            <a:off x="2296998" y="5730969"/>
            <a:ext cx="1378408" cy="51519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Vårdåtaganden avslutas</a:t>
            </a:r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313B3F14-4015-4433-90CE-3348D7DC5844}"/>
              </a:ext>
            </a:extLst>
          </p:cNvPr>
          <p:cNvSpPr/>
          <p:nvPr/>
        </p:nvSpPr>
        <p:spPr>
          <a:xfrm>
            <a:off x="513452" y="5780834"/>
            <a:ext cx="1305212" cy="45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Efterlevande-samtal</a:t>
            </a:r>
          </a:p>
        </p:txBody>
      </p:sp>
      <p:cxnSp>
        <p:nvCxnSpPr>
          <p:cNvPr id="109" name="Rak koppling 108">
            <a:extLst>
              <a:ext uri="{FF2B5EF4-FFF2-40B4-BE49-F238E27FC236}">
                <a16:creationId xmlns:a16="http://schemas.microsoft.com/office/drawing/2014/main" id="{88F5AE00-01FA-467B-A775-D0E69707BB5A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2986202" y="4805059"/>
            <a:ext cx="0" cy="92591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18AB3999-0545-4932-94EF-AF8E86068067}"/>
              </a:ext>
            </a:extLst>
          </p:cNvPr>
          <p:cNvCxnSpPr>
            <a:stCxn id="97" idx="1"/>
            <a:endCxn id="94" idx="3"/>
          </p:cNvCxnSpPr>
          <p:nvPr/>
        </p:nvCxnSpPr>
        <p:spPr>
          <a:xfrm flipH="1">
            <a:off x="5926372" y="5314434"/>
            <a:ext cx="10814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5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ganisationsskiss 2025 uppdaterad profil" id="{E359684D-B083-48F4-A7B3-CFB419459613}" vid="{7FD25F6E-A166-4495-8DA8-1A7760FEFBA5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ganisationsskiss 2025 uppdaterad profil" id="{E359684D-B083-48F4-A7B3-CFB419459613}" vid="{C387EC10-E762-4951-919D-CE853A98053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Mall_organisationsskiss</Template>
  <TotalTime>53</TotalTime>
  <Words>149</Words>
  <Application>Microsoft Office PowerPoint</Application>
  <PresentationFormat>Bredbild</PresentationFormat>
  <Paragraphs>41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8" baseType="lpstr">
      <vt:lpstr>Arial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>Organisationsskiss</dc:subject>
  <dc:creator>Lundqvist Katarina RSS kommunikationsavd gr1</dc:creator>
  <cp:keywords/>
  <dc:description/>
  <cp:lastModifiedBy>Christensen Sara SHV onkologkliniken ledn</cp:lastModifiedBy>
  <cp:revision>11</cp:revision>
  <cp:lastPrinted>2025-01-13T13:27:19Z</cp:lastPrinted>
  <dcterms:created xsi:type="dcterms:W3CDTF">2026-02-03T09:59:44Z</dcterms:created>
  <dcterms:modified xsi:type="dcterms:W3CDTF">2026-02-03T15:12:19Z</dcterms:modified>
  <cp:category/>
</cp:coreProperties>
</file>